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8/13/21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8/13/21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8/13/21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DC87-77BA-5D43-B208-1870BC685FA3}"/>
              </a:ext>
            </a:extLst>
          </p:cNvPr>
          <p:cNvSpPr>
            <a:spLocks noGrp="1"/>
          </p:cNvSpPr>
          <p:nvPr>
            <p:ph type="ctrTitle"/>
          </p:nvPr>
        </p:nvSpPr>
        <p:spPr/>
        <p:txBody>
          <a:bodyPr/>
          <a:lstStyle/>
          <a:p>
            <a:r>
              <a:rPr lang="en-US" dirty="0"/>
              <a:t>cards</a:t>
            </a:r>
          </a:p>
        </p:txBody>
      </p:sp>
      <p:sp>
        <p:nvSpPr>
          <p:cNvPr id="3" name="Subtitle 2">
            <a:extLst>
              <a:ext uri="{FF2B5EF4-FFF2-40B4-BE49-F238E27FC236}">
                <a16:creationId xmlns:a16="http://schemas.microsoft.com/office/drawing/2014/main" id="{5895D9B8-4D23-9F45-A353-8837CE6D5F86}"/>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2199400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List groups</a:t>
            </a:r>
          </a:p>
        </p:txBody>
      </p:sp>
      <p:sp>
        <p:nvSpPr>
          <p:cNvPr id="4" name="Content Placeholder 3">
            <a:extLst>
              <a:ext uri="{FF2B5EF4-FFF2-40B4-BE49-F238E27FC236}">
                <a16:creationId xmlns:a16="http://schemas.microsoft.com/office/drawing/2014/main" id="{9EC83277-6E98-F64D-B670-B6B1311BF982}"/>
              </a:ext>
            </a:extLst>
          </p:cNvPr>
          <p:cNvSpPr>
            <a:spLocks noGrp="1"/>
          </p:cNvSpPr>
          <p:nvPr>
            <p:ph idx="1"/>
          </p:nvPr>
        </p:nvSpPr>
        <p:spPr>
          <a:xfrm>
            <a:off x="1371600" y="1480457"/>
            <a:ext cx="9601200" cy="4386943"/>
          </a:xfrm>
        </p:spPr>
        <p:txBody>
          <a:bodyPr/>
          <a:lstStyle/>
          <a:p>
            <a:r>
              <a:rPr lang="en-US" dirty="0"/>
              <a:t>Create lists of content in a card with a flush list group.</a:t>
            </a:r>
          </a:p>
          <a:p>
            <a:pPr marL="0" indent="0">
              <a:buNone/>
            </a:pPr>
            <a:r>
              <a:rPr lang="en-US" dirty="0"/>
              <a:t>&lt;div class="card" style="width: 18rem;"&gt;</a:t>
            </a:r>
          </a:p>
          <a:p>
            <a:pPr marL="0" indent="0">
              <a:buNone/>
            </a:pPr>
            <a:r>
              <a:rPr lang="en-US" dirty="0"/>
              <a:t> &lt;ul class="list-group list-group-flush"&gt;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 &lt;/ul&gt;</a:t>
            </a:r>
          </a:p>
          <a:p>
            <a:pPr marL="0" indent="0">
              <a:buNone/>
            </a:pPr>
            <a:r>
              <a:rPr lang="en-US" dirty="0"/>
              <a:t>  &lt;/div&gt;</a:t>
            </a:r>
            <a:br>
              <a:rPr lang="en-US" dirty="0"/>
            </a:br>
            <a:endParaRPr lang="en-US" dirty="0"/>
          </a:p>
        </p:txBody>
      </p:sp>
      <p:pic>
        <p:nvPicPr>
          <p:cNvPr id="7" name="Picture 6">
            <a:extLst>
              <a:ext uri="{FF2B5EF4-FFF2-40B4-BE49-F238E27FC236}">
                <a16:creationId xmlns:a16="http://schemas.microsoft.com/office/drawing/2014/main" id="{7BA16ADE-5CE9-554A-99B5-3CE4DF273D06}"/>
              </a:ext>
            </a:extLst>
          </p:cNvPr>
          <p:cNvPicPr>
            <a:picLocks noChangeAspect="1"/>
          </p:cNvPicPr>
          <p:nvPr/>
        </p:nvPicPr>
        <p:blipFill>
          <a:blip r:embed="rId2"/>
          <a:stretch>
            <a:fillRect/>
          </a:stretch>
        </p:blipFill>
        <p:spPr>
          <a:xfrm>
            <a:off x="6782707" y="2501900"/>
            <a:ext cx="3873500" cy="1854200"/>
          </a:xfrm>
          <a:prstGeom prst="rect">
            <a:avLst/>
          </a:prstGeom>
        </p:spPr>
      </p:pic>
    </p:spTree>
    <p:extLst>
      <p:ext uri="{BB962C8B-B14F-4D97-AF65-F5344CB8AC3E}">
        <p14:creationId xmlns:p14="http://schemas.microsoft.com/office/powerpoint/2010/main" val="110008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List groups with header</a:t>
            </a:r>
          </a:p>
        </p:txBody>
      </p:sp>
      <p:sp>
        <p:nvSpPr>
          <p:cNvPr id="4" name="Content Placeholder 3">
            <a:extLst>
              <a:ext uri="{FF2B5EF4-FFF2-40B4-BE49-F238E27FC236}">
                <a16:creationId xmlns:a16="http://schemas.microsoft.com/office/drawing/2014/main" id="{9EC83277-6E98-F64D-B670-B6B1311BF982}"/>
              </a:ext>
            </a:extLst>
          </p:cNvPr>
          <p:cNvSpPr>
            <a:spLocks noGrp="1"/>
          </p:cNvSpPr>
          <p:nvPr>
            <p:ph idx="1"/>
          </p:nvPr>
        </p:nvSpPr>
        <p:spPr>
          <a:xfrm>
            <a:off x="1371600" y="1480457"/>
            <a:ext cx="9601200" cy="4386943"/>
          </a:xfrm>
        </p:spPr>
        <p:txBody>
          <a:bodyPr/>
          <a:lstStyle/>
          <a:p>
            <a:pPr marL="0" indent="0">
              <a:buNone/>
            </a:pPr>
            <a:r>
              <a:rPr lang="en-US" dirty="0"/>
              <a:t>&lt;div class="card" style="width: 18rem;"&gt;</a:t>
            </a:r>
          </a:p>
          <a:p>
            <a:pPr marL="0" indent="0">
              <a:buNone/>
            </a:pPr>
            <a:r>
              <a:rPr lang="en-US" dirty="0"/>
              <a:t> &lt;div class="card-header"&gt; Featured &lt;/div&gt;</a:t>
            </a:r>
          </a:p>
          <a:p>
            <a:pPr marL="0" indent="0">
              <a:buNone/>
            </a:pPr>
            <a:r>
              <a:rPr lang="en-US" dirty="0"/>
              <a:t> &lt;ul class="list-group list-group-flush"&gt;</a:t>
            </a:r>
          </a:p>
          <a:p>
            <a:pPr marL="0" indent="0">
              <a:buNone/>
            </a:pPr>
            <a:r>
              <a:rPr lang="en-US" dirty="0"/>
              <a:t> &lt;li class="list-group-item"&gt;An item&lt;/li&gt; </a:t>
            </a:r>
          </a:p>
          <a:p>
            <a:pPr marL="0" indent="0">
              <a:buNone/>
            </a:pPr>
            <a:r>
              <a:rPr lang="en-US" dirty="0"/>
              <a:t>&lt;li class="list-group-item"&gt;A second item&lt;/li&gt; </a:t>
            </a:r>
          </a:p>
          <a:p>
            <a:pPr marL="0" indent="0">
              <a:buNone/>
            </a:pPr>
            <a:r>
              <a:rPr lang="en-US" dirty="0"/>
              <a:t>&lt;li class="list-group-item"&gt;A third item&lt;/li&gt; </a:t>
            </a:r>
          </a:p>
          <a:p>
            <a:pPr marL="0" indent="0">
              <a:buNone/>
            </a:pPr>
            <a:r>
              <a:rPr lang="en-US" dirty="0"/>
              <a:t>&lt;/ul&gt; &lt;/div&gt;</a:t>
            </a:r>
            <a:br>
              <a:rPr lang="en-US" dirty="0"/>
            </a:br>
            <a:endParaRPr lang="en-US" dirty="0"/>
          </a:p>
        </p:txBody>
      </p:sp>
      <p:pic>
        <p:nvPicPr>
          <p:cNvPr id="5" name="Picture 4">
            <a:extLst>
              <a:ext uri="{FF2B5EF4-FFF2-40B4-BE49-F238E27FC236}">
                <a16:creationId xmlns:a16="http://schemas.microsoft.com/office/drawing/2014/main" id="{0FC830D8-3F54-B947-91DD-2EF8415F66E3}"/>
              </a:ext>
            </a:extLst>
          </p:cNvPr>
          <p:cNvPicPr>
            <a:picLocks noChangeAspect="1"/>
          </p:cNvPicPr>
          <p:nvPr/>
        </p:nvPicPr>
        <p:blipFill>
          <a:blip r:embed="rId2"/>
          <a:stretch>
            <a:fillRect/>
          </a:stretch>
        </p:blipFill>
        <p:spPr>
          <a:xfrm>
            <a:off x="6743700" y="2171700"/>
            <a:ext cx="4076700" cy="2514600"/>
          </a:xfrm>
          <a:prstGeom prst="rect">
            <a:avLst/>
          </a:prstGeom>
        </p:spPr>
      </p:pic>
    </p:spTree>
    <p:extLst>
      <p:ext uri="{BB962C8B-B14F-4D97-AF65-F5344CB8AC3E}">
        <p14:creationId xmlns:p14="http://schemas.microsoft.com/office/powerpoint/2010/main" val="412894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List groups with footer</a:t>
            </a:r>
          </a:p>
        </p:txBody>
      </p:sp>
      <p:sp>
        <p:nvSpPr>
          <p:cNvPr id="4" name="Content Placeholder 3">
            <a:extLst>
              <a:ext uri="{FF2B5EF4-FFF2-40B4-BE49-F238E27FC236}">
                <a16:creationId xmlns:a16="http://schemas.microsoft.com/office/drawing/2014/main" id="{9EC83277-6E98-F64D-B670-B6B1311BF982}"/>
              </a:ext>
            </a:extLst>
          </p:cNvPr>
          <p:cNvSpPr>
            <a:spLocks noGrp="1"/>
          </p:cNvSpPr>
          <p:nvPr>
            <p:ph idx="1"/>
          </p:nvPr>
        </p:nvSpPr>
        <p:spPr>
          <a:xfrm>
            <a:off x="1371600" y="1480457"/>
            <a:ext cx="9601200" cy="4386943"/>
          </a:xfrm>
        </p:spPr>
        <p:txBody>
          <a:bodyPr/>
          <a:lstStyle/>
          <a:p>
            <a:pPr marL="0" indent="0">
              <a:buNone/>
            </a:pPr>
            <a:r>
              <a:rPr lang="en-US" dirty="0"/>
              <a:t>&lt;div class="card" style="width: 18rem;"&gt;</a:t>
            </a:r>
          </a:p>
          <a:p>
            <a:pPr marL="0" indent="0">
              <a:buNone/>
            </a:pPr>
            <a:r>
              <a:rPr lang="en-US" dirty="0"/>
              <a:t> &lt;ul class="list-group list-group-flush"&gt; </a:t>
            </a:r>
          </a:p>
          <a:p>
            <a:pPr marL="0" indent="0">
              <a:buNone/>
            </a:pPr>
            <a:r>
              <a:rPr lang="en-US" dirty="0"/>
              <a:t>&lt;li class="list-group-item"&gt;An item&lt;/li&gt; </a:t>
            </a:r>
          </a:p>
          <a:p>
            <a:pPr marL="0" indent="0">
              <a:buNone/>
            </a:pPr>
            <a:r>
              <a:rPr lang="en-US" dirty="0"/>
              <a:t>&lt;li class="list-group-item"&gt;A second item&lt;/li&gt; </a:t>
            </a:r>
          </a:p>
          <a:p>
            <a:pPr marL="0" indent="0">
              <a:buNone/>
            </a:pPr>
            <a:r>
              <a:rPr lang="en-US" dirty="0"/>
              <a:t>&lt;li class="list-group-item"&gt;A third item&lt;/li&gt; </a:t>
            </a:r>
          </a:p>
          <a:p>
            <a:pPr marL="0" indent="0">
              <a:buNone/>
            </a:pPr>
            <a:r>
              <a:rPr lang="en-US" dirty="0"/>
              <a:t>&lt;/ul&gt; &lt;div class="card-footer"&gt; Card footer &lt;/div&gt;</a:t>
            </a:r>
          </a:p>
          <a:p>
            <a:pPr marL="0" indent="0">
              <a:buNone/>
            </a:pPr>
            <a:r>
              <a:rPr lang="en-US" dirty="0"/>
              <a:t> &lt;/div&gt;</a:t>
            </a:r>
            <a:br>
              <a:rPr lang="en-US" dirty="0"/>
            </a:br>
            <a:endParaRPr lang="en-US" dirty="0"/>
          </a:p>
        </p:txBody>
      </p:sp>
      <p:pic>
        <p:nvPicPr>
          <p:cNvPr id="6" name="Picture 5">
            <a:extLst>
              <a:ext uri="{FF2B5EF4-FFF2-40B4-BE49-F238E27FC236}">
                <a16:creationId xmlns:a16="http://schemas.microsoft.com/office/drawing/2014/main" id="{BDFF699A-C0C8-644D-98FE-D2DDCD010848}"/>
              </a:ext>
            </a:extLst>
          </p:cNvPr>
          <p:cNvPicPr>
            <a:picLocks noChangeAspect="1"/>
          </p:cNvPicPr>
          <p:nvPr/>
        </p:nvPicPr>
        <p:blipFill>
          <a:blip r:embed="rId2"/>
          <a:stretch>
            <a:fillRect/>
          </a:stretch>
        </p:blipFill>
        <p:spPr>
          <a:xfrm>
            <a:off x="7200900" y="2275114"/>
            <a:ext cx="3886200" cy="2222500"/>
          </a:xfrm>
          <a:prstGeom prst="rect">
            <a:avLst/>
          </a:prstGeom>
        </p:spPr>
      </p:pic>
    </p:spTree>
    <p:extLst>
      <p:ext uri="{BB962C8B-B14F-4D97-AF65-F5344CB8AC3E}">
        <p14:creationId xmlns:p14="http://schemas.microsoft.com/office/powerpoint/2010/main" val="303967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Kitchen sink</a:t>
            </a:r>
          </a:p>
        </p:txBody>
      </p:sp>
      <p:sp>
        <p:nvSpPr>
          <p:cNvPr id="4" name="Content Placeholder 3">
            <a:extLst>
              <a:ext uri="{FF2B5EF4-FFF2-40B4-BE49-F238E27FC236}">
                <a16:creationId xmlns:a16="http://schemas.microsoft.com/office/drawing/2014/main" id="{9EC83277-6E98-F64D-B670-B6B1311BF982}"/>
              </a:ext>
            </a:extLst>
          </p:cNvPr>
          <p:cNvSpPr>
            <a:spLocks noGrp="1"/>
          </p:cNvSpPr>
          <p:nvPr>
            <p:ph idx="1"/>
          </p:nvPr>
        </p:nvSpPr>
        <p:spPr>
          <a:xfrm>
            <a:off x="1371600" y="1480457"/>
            <a:ext cx="9601200" cy="5377543"/>
          </a:xfrm>
        </p:spPr>
        <p:txBody>
          <a:bodyPr>
            <a:normAutofit fontScale="85000" lnSpcReduction="10000"/>
          </a:bodyPr>
          <a:lstStyle/>
          <a:p>
            <a:pPr marL="0" indent="0">
              <a:buNone/>
            </a:pPr>
            <a:r>
              <a:rPr lang="en-US" dirty="0"/>
              <a:t>Mix and match multiple content types to create the card you need, or throw everything in there. Shown below are image styles, blocks, text styles, and a list group—all wrapped in a fixed-width card.</a:t>
            </a:r>
          </a:p>
          <a:p>
            <a:pPr marL="0" indent="0">
              <a:buNone/>
            </a:pPr>
            <a:r>
              <a:rPr lang="en-US" dirty="0"/>
              <a:t>&lt;div class="card" style="width: 18rem;"&gt;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r>
              <a:rPr lang="en-US" dirty="0"/>
              <a:t> &lt;div class="card-body"&gt; </a:t>
            </a:r>
          </a:p>
          <a:p>
            <a:pPr marL="0" indent="0">
              <a:buNone/>
            </a:pPr>
            <a:r>
              <a:rPr lang="en-US" dirty="0"/>
              <a:t>&lt;h5 class="card-title"&gt;Card title&lt;/h5&gt;</a:t>
            </a:r>
          </a:p>
          <a:p>
            <a:pPr marL="0" indent="0">
              <a:buNone/>
            </a:pPr>
            <a:r>
              <a:rPr lang="en-US" dirty="0"/>
              <a:t> &lt;p class="card-text"&gt;Card content.&lt;/p&gt;</a:t>
            </a:r>
          </a:p>
          <a:p>
            <a:pPr marL="0" indent="0">
              <a:buNone/>
            </a:pPr>
            <a:r>
              <a:rPr lang="en-US" dirty="0"/>
              <a:t> &lt;/div&gt; &lt;ul class="list-group list-group-flush"&gt; </a:t>
            </a:r>
          </a:p>
          <a:p>
            <a:pPr marL="0" indent="0">
              <a:buNone/>
            </a:pPr>
            <a:r>
              <a:rPr lang="en-US" dirty="0"/>
              <a:t>&lt;li class="list-group-item"&gt;An item&lt;/li&gt;</a:t>
            </a:r>
          </a:p>
          <a:p>
            <a:pPr marL="0" indent="0">
              <a:buNone/>
            </a:pPr>
            <a:r>
              <a:rPr lang="en-US" dirty="0"/>
              <a:t> &lt;li class="list-group-item"&gt;A second item&lt;/li&gt;</a:t>
            </a:r>
          </a:p>
          <a:p>
            <a:pPr marL="0" indent="0">
              <a:buNone/>
            </a:pPr>
            <a:r>
              <a:rPr lang="en-US" dirty="0"/>
              <a:t> &lt;li class="list-group-item"&gt;A third item&lt;/li&gt; </a:t>
            </a:r>
          </a:p>
          <a:p>
            <a:pPr marL="0" indent="0">
              <a:buNone/>
            </a:pPr>
            <a:r>
              <a:rPr lang="en-US" dirty="0"/>
              <a:t>&lt;/ul&gt; &lt;div class="card-body"&gt;</a:t>
            </a:r>
          </a:p>
          <a:p>
            <a:pPr marL="0" indent="0">
              <a:buNone/>
            </a:pPr>
            <a:r>
              <a:rPr lang="en-US" dirty="0"/>
              <a:t> &lt;a </a:t>
            </a:r>
            <a:r>
              <a:rPr lang="en-US" dirty="0" err="1"/>
              <a:t>href</a:t>
            </a:r>
            <a:r>
              <a:rPr lang="en-US" dirty="0"/>
              <a:t>="#" class="card-link"&gt;Card link&lt;/a&gt; </a:t>
            </a:r>
          </a:p>
          <a:p>
            <a:pPr marL="0" indent="0">
              <a:buNone/>
            </a:pPr>
            <a:r>
              <a:rPr lang="en-US" dirty="0"/>
              <a:t>&lt;a </a:t>
            </a:r>
            <a:r>
              <a:rPr lang="en-US" dirty="0" err="1"/>
              <a:t>href</a:t>
            </a:r>
            <a:r>
              <a:rPr lang="en-US" dirty="0"/>
              <a:t>="#" class="card-link"&gt;Another link&lt;/a&gt; </a:t>
            </a:r>
          </a:p>
          <a:p>
            <a:pPr marL="0" indent="0">
              <a:buNone/>
            </a:pPr>
            <a:r>
              <a:rPr lang="en-US" dirty="0"/>
              <a:t>&lt;/div&gt; &lt;/div&gt;</a:t>
            </a:r>
          </a:p>
        </p:txBody>
      </p:sp>
      <p:pic>
        <p:nvPicPr>
          <p:cNvPr id="5" name="Picture 4">
            <a:extLst>
              <a:ext uri="{FF2B5EF4-FFF2-40B4-BE49-F238E27FC236}">
                <a16:creationId xmlns:a16="http://schemas.microsoft.com/office/drawing/2014/main" id="{5819ACC1-D905-654D-AAE8-0D4302DFD9F2}"/>
              </a:ext>
            </a:extLst>
          </p:cNvPr>
          <p:cNvPicPr>
            <a:picLocks noChangeAspect="1"/>
          </p:cNvPicPr>
          <p:nvPr/>
        </p:nvPicPr>
        <p:blipFill>
          <a:blip r:embed="rId2"/>
          <a:stretch>
            <a:fillRect/>
          </a:stretch>
        </p:blipFill>
        <p:spPr>
          <a:xfrm>
            <a:off x="7141028" y="2022728"/>
            <a:ext cx="2917371" cy="4835272"/>
          </a:xfrm>
          <a:prstGeom prst="rect">
            <a:avLst/>
          </a:prstGeom>
        </p:spPr>
      </p:pic>
    </p:spTree>
    <p:extLst>
      <p:ext uri="{BB962C8B-B14F-4D97-AF65-F5344CB8AC3E}">
        <p14:creationId xmlns:p14="http://schemas.microsoft.com/office/powerpoint/2010/main" val="322584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Header and footer</a:t>
            </a:r>
          </a:p>
        </p:txBody>
      </p:sp>
      <p:sp>
        <p:nvSpPr>
          <p:cNvPr id="4" name="Content Placeholder 3">
            <a:extLst>
              <a:ext uri="{FF2B5EF4-FFF2-40B4-BE49-F238E27FC236}">
                <a16:creationId xmlns:a16="http://schemas.microsoft.com/office/drawing/2014/main" id="{9EC83277-6E98-F64D-B670-B6B1311BF982}"/>
              </a:ext>
            </a:extLst>
          </p:cNvPr>
          <p:cNvSpPr>
            <a:spLocks noGrp="1"/>
          </p:cNvSpPr>
          <p:nvPr>
            <p:ph idx="1"/>
          </p:nvPr>
        </p:nvSpPr>
        <p:spPr>
          <a:xfrm>
            <a:off x="1371600" y="1480457"/>
            <a:ext cx="9601200" cy="5377543"/>
          </a:xfrm>
        </p:spPr>
        <p:txBody>
          <a:bodyPr>
            <a:normAutofit/>
          </a:bodyPr>
          <a:lstStyle/>
          <a:p>
            <a:pPr marL="0" indent="0">
              <a:buNone/>
            </a:pPr>
            <a:r>
              <a:rPr lang="en-US" dirty="0"/>
              <a:t>Add an optional header and/or footer within a card. </a:t>
            </a:r>
            <a:r>
              <a:rPr lang="en-US" dirty="0">
                <a:solidFill>
                  <a:srgbClr val="FF0000"/>
                </a:solidFill>
              </a:rPr>
              <a:t>Note: Card headers can be styled by adding .card-header to &lt;h*&gt; elements and text alignment can be used</a:t>
            </a:r>
          </a:p>
          <a:p>
            <a:pPr marL="0" indent="0">
              <a:buNone/>
            </a:pPr>
            <a:r>
              <a:rPr lang="en-US" dirty="0"/>
              <a:t>&lt;div class="card"&gt; </a:t>
            </a:r>
          </a:p>
          <a:p>
            <a:pPr marL="0" indent="0">
              <a:buNone/>
            </a:pPr>
            <a:r>
              <a:rPr lang="en-US" dirty="0"/>
              <a:t>&lt;div class="card-header"&gt; Featured &lt;/div&gt;</a:t>
            </a:r>
          </a:p>
          <a:p>
            <a:pPr marL="0" indent="0">
              <a:buNone/>
            </a:pPr>
            <a:r>
              <a:rPr lang="en-US" dirty="0"/>
              <a:t> &lt;div class="card-body"&gt; </a:t>
            </a:r>
          </a:p>
          <a:p>
            <a:pPr marL="0" indent="0">
              <a:buNone/>
            </a:pPr>
            <a:r>
              <a:rPr lang="en-US" dirty="0"/>
              <a:t>&lt;h5 class="card-title"&gt;Special title treatment&lt;/h5&gt;</a:t>
            </a:r>
          </a:p>
          <a:p>
            <a:pPr marL="0" indent="0">
              <a:buNone/>
            </a:pPr>
            <a:r>
              <a:rPr lang="en-US" dirty="0"/>
              <a:t> &lt;p class="card-text"&gt;With supporting text below as a natural lead-in to additional content.&lt;/p&gt;  &lt;a </a:t>
            </a:r>
            <a:r>
              <a:rPr lang="en-US" dirty="0" err="1"/>
              <a:t>href</a:t>
            </a:r>
            <a:r>
              <a:rPr lang="en-US" dirty="0"/>
              <a:t>="#" class="</a:t>
            </a:r>
            <a:r>
              <a:rPr lang="en-US" dirty="0" err="1"/>
              <a:t>btn</a:t>
            </a:r>
            <a:r>
              <a:rPr lang="en-US" dirty="0"/>
              <a:t> </a:t>
            </a:r>
            <a:r>
              <a:rPr lang="en-US" dirty="0" err="1"/>
              <a:t>btn</a:t>
            </a:r>
            <a:r>
              <a:rPr lang="en-US" dirty="0"/>
              <a:t>-primary"&gt;Go somewhere&lt;/a&gt;</a:t>
            </a:r>
          </a:p>
          <a:p>
            <a:pPr marL="0" indent="0">
              <a:buNone/>
            </a:pPr>
            <a:r>
              <a:rPr lang="en-US" dirty="0"/>
              <a:t> &lt;/div&gt; &lt;/div&gt;</a:t>
            </a:r>
            <a:br>
              <a:rPr lang="en-US" dirty="0"/>
            </a:br>
            <a:endParaRPr lang="en-US" dirty="0"/>
          </a:p>
        </p:txBody>
      </p:sp>
      <p:pic>
        <p:nvPicPr>
          <p:cNvPr id="6" name="Picture 5">
            <a:extLst>
              <a:ext uri="{FF2B5EF4-FFF2-40B4-BE49-F238E27FC236}">
                <a16:creationId xmlns:a16="http://schemas.microsoft.com/office/drawing/2014/main" id="{C9F15A86-76AC-D244-A54F-8EC9775D0D45}"/>
              </a:ext>
            </a:extLst>
          </p:cNvPr>
          <p:cNvPicPr>
            <a:picLocks noChangeAspect="1"/>
          </p:cNvPicPr>
          <p:nvPr/>
        </p:nvPicPr>
        <p:blipFill>
          <a:blip r:embed="rId2"/>
          <a:stretch>
            <a:fillRect/>
          </a:stretch>
        </p:blipFill>
        <p:spPr>
          <a:xfrm>
            <a:off x="3886200" y="4711779"/>
            <a:ext cx="7212691" cy="1939392"/>
          </a:xfrm>
          <a:prstGeom prst="rect">
            <a:avLst/>
          </a:prstGeom>
        </p:spPr>
      </p:pic>
    </p:spTree>
    <p:extLst>
      <p:ext uri="{BB962C8B-B14F-4D97-AF65-F5344CB8AC3E}">
        <p14:creationId xmlns:p14="http://schemas.microsoft.com/office/powerpoint/2010/main" val="376537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Using grid markup</a:t>
            </a:r>
          </a:p>
        </p:txBody>
      </p:sp>
      <p:sp>
        <p:nvSpPr>
          <p:cNvPr id="4" name="Content Placeholder 3">
            <a:extLst>
              <a:ext uri="{FF2B5EF4-FFF2-40B4-BE49-F238E27FC236}">
                <a16:creationId xmlns:a16="http://schemas.microsoft.com/office/drawing/2014/main" id="{9EC83277-6E98-F64D-B670-B6B1311BF982}"/>
              </a:ext>
            </a:extLst>
          </p:cNvPr>
          <p:cNvSpPr>
            <a:spLocks noGrp="1"/>
          </p:cNvSpPr>
          <p:nvPr>
            <p:ph idx="1"/>
          </p:nvPr>
        </p:nvSpPr>
        <p:spPr>
          <a:xfrm>
            <a:off x="1371600" y="1480457"/>
            <a:ext cx="9601200" cy="5377543"/>
          </a:xfrm>
        </p:spPr>
        <p:txBody>
          <a:bodyPr>
            <a:normAutofit fontScale="92500" lnSpcReduction="20000"/>
          </a:bodyPr>
          <a:lstStyle/>
          <a:p>
            <a:pPr marL="0" indent="0">
              <a:buNone/>
            </a:pPr>
            <a:r>
              <a:rPr lang="en-US" dirty="0"/>
              <a:t>We can use grid system to add layout of cards</a:t>
            </a:r>
          </a:p>
          <a:p>
            <a:pPr marL="0" indent="0">
              <a:buNone/>
            </a:pPr>
            <a:r>
              <a:rPr lang="en-US" dirty="0"/>
              <a:t>&lt;div class="row"&gt;</a:t>
            </a:r>
          </a:p>
          <a:p>
            <a:pPr marL="0" indent="0">
              <a:buNone/>
            </a:pPr>
            <a:r>
              <a:rPr lang="en-US" dirty="0"/>
              <a:t> &lt;div class="col-sm-6"&gt; </a:t>
            </a:r>
          </a:p>
          <a:p>
            <a:pPr marL="0" indent="0">
              <a:buNone/>
            </a:pPr>
            <a:r>
              <a:rPr lang="en-US" dirty="0"/>
              <a:t>&lt;div class="card"&gt; &lt;div class="card-body"&gt; &lt;h5 class="card-title"&gt;Special title treatment&lt;/h5&gt;</a:t>
            </a:r>
          </a:p>
          <a:p>
            <a:pPr marL="0" indent="0">
              <a:buNone/>
            </a:pPr>
            <a:r>
              <a:rPr lang="en-US" dirty="0"/>
              <a:t> &lt;p class="card-text"&gt;Card content&lt;/p&gt;</a:t>
            </a:r>
          </a:p>
          <a:p>
            <a:pPr marL="0"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-primary"&gt;Go somewhere&lt;/a&gt;</a:t>
            </a:r>
          </a:p>
          <a:p>
            <a:pPr marL="0" indent="0">
              <a:buNone/>
            </a:pPr>
            <a:r>
              <a:rPr lang="en-US" dirty="0"/>
              <a:t> &lt;/div&gt; &lt;/div&gt; &lt;/div&gt;</a:t>
            </a:r>
          </a:p>
          <a:p>
            <a:pPr marL="0" indent="0">
              <a:buNone/>
            </a:pPr>
            <a:r>
              <a:rPr lang="en-US" dirty="0"/>
              <a:t>&lt;div class="col-sm-6"&gt; </a:t>
            </a:r>
          </a:p>
          <a:p>
            <a:pPr marL="0" indent="0">
              <a:buNone/>
            </a:pPr>
            <a:r>
              <a:rPr lang="en-US" dirty="0"/>
              <a:t>&lt;div class="card"&gt;</a:t>
            </a:r>
          </a:p>
          <a:p>
            <a:pPr marL="0" indent="0">
              <a:buNone/>
            </a:pPr>
            <a:r>
              <a:rPr lang="en-US" dirty="0"/>
              <a:t> &lt;div class="card-body"&gt;</a:t>
            </a:r>
          </a:p>
          <a:p>
            <a:pPr marL="0" indent="0">
              <a:buNone/>
            </a:pPr>
            <a:r>
              <a:rPr lang="en-US" dirty="0"/>
              <a:t> &lt;h5 class="card-title"&gt;Special title treatment&lt;/h5&gt;</a:t>
            </a:r>
          </a:p>
          <a:p>
            <a:pPr marL="0" indent="0">
              <a:buNone/>
            </a:pPr>
            <a:r>
              <a:rPr lang="en-US" dirty="0"/>
              <a:t> &lt;p class="card-text"&gt;With supporting text below as a natural lead-in to additional content.&lt;/p&gt;</a:t>
            </a:r>
          </a:p>
          <a:p>
            <a:pPr marL="0"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-primary"&gt;Go somewhere&lt;/a&gt; &lt;/div&gt; &lt;/div&gt; &lt;/div&gt; &lt;/div&gt;</a:t>
            </a:r>
          </a:p>
        </p:txBody>
      </p:sp>
    </p:spTree>
    <p:extLst>
      <p:ext uri="{BB962C8B-B14F-4D97-AF65-F5344CB8AC3E}">
        <p14:creationId xmlns:p14="http://schemas.microsoft.com/office/powerpoint/2010/main" val="108597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Using grid markup</a:t>
            </a:r>
          </a:p>
        </p:txBody>
      </p:sp>
      <p:pic>
        <p:nvPicPr>
          <p:cNvPr id="5" name="Content Placeholder 4">
            <a:extLst>
              <a:ext uri="{FF2B5EF4-FFF2-40B4-BE49-F238E27FC236}">
                <a16:creationId xmlns:a16="http://schemas.microsoft.com/office/drawing/2014/main" id="{A482DE4B-966F-A34C-AABD-024FCE44BBCD}"/>
              </a:ext>
            </a:extLst>
          </p:cNvPr>
          <p:cNvPicPr>
            <a:picLocks noGrp="1" noChangeAspect="1"/>
          </p:cNvPicPr>
          <p:nvPr>
            <p:ph idx="1"/>
          </p:nvPr>
        </p:nvPicPr>
        <p:blipFill>
          <a:blip r:embed="rId2"/>
          <a:stretch>
            <a:fillRect/>
          </a:stretch>
        </p:blipFill>
        <p:spPr>
          <a:xfrm>
            <a:off x="1371600" y="2905935"/>
            <a:ext cx="9601200" cy="2527268"/>
          </a:xfrm>
        </p:spPr>
      </p:pic>
    </p:spTree>
    <p:extLst>
      <p:ext uri="{BB962C8B-B14F-4D97-AF65-F5344CB8AC3E}">
        <p14:creationId xmlns:p14="http://schemas.microsoft.com/office/powerpoint/2010/main" val="294312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Using utilities</a:t>
            </a:r>
          </a:p>
        </p:txBody>
      </p:sp>
      <p:sp>
        <p:nvSpPr>
          <p:cNvPr id="4" name="Content Placeholder 3">
            <a:extLst>
              <a:ext uri="{FF2B5EF4-FFF2-40B4-BE49-F238E27FC236}">
                <a16:creationId xmlns:a16="http://schemas.microsoft.com/office/drawing/2014/main" id="{14298C26-CB9D-774F-AF11-AADAC40E03C0}"/>
              </a:ext>
            </a:extLst>
          </p:cNvPr>
          <p:cNvSpPr>
            <a:spLocks noGrp="1"/>
          </p:cNvSpPr>
          <p:nvPr>
            <p:ph idx="1"/>
          </p:nvPr>
        </p:nvSpPr>
        <p:spPr>
          <a:xfrm>
            <a:off x="1371600" y="1480457"/>
            <a:ext cx="9601200" cy="5377543"/>
          </a:xfrm>
        </p:spPr>
        <p:txBody>
          <a:bodyPr>
            <a:normAutofit/>
          </a:bodyPr>
          <a:lstStyle/>
          <a:p>
            <a:pPr marL="0" indent="0">
              <a:buNone/>
            </a:pPr>
            <a:r>
              <a:rPr lang="en-US" dirty="0"/>
              <a:t>We can used w-* to control the width of the card</a:t>
            </a:r>
          </a:p>
          <a:p>
            <a:pPr marL="0" indent="0">
              <a:buNone/>
            </a:pPr>
            <a:r>
              <a:rPr lang="en-US" dirty="0"/>
              <a:t>&lt;div class="card w-75"&gt;</a:t>
            </a:r>
          </a:p>
          <a:p>
            <a:pPr marL="0" indent="0">
              <a:buNone/>
            </a:pPr>
            <a:r>
              <a:rPr lang="en-US" dirty="0"/>
              <a:t> &lt;div class="card-body"&gt;</a:t>
            </a:r>
          </a:p>
          <a:p>
            <a:pPr marL="0" indent="0">
              <a:buNone/>
            </a:pPr>
            <a:r>
              <a:rPr lang="en-US" dirty="0"/>
              <a:t> &lt;h5 class="card-title"&gt;Card title&lt;/h5&gt; </a:t>
            </a:r>
          </a:p>
          <a:p>
            <a:pPr marL="0" indent="0">
              <a:buNone/>
            </a:pPr>
            <a:r>
              <a:rPr lang="en-US" dirty="0"/>
              <a:t>&lt;p class="card-text"&gt;With supporting text below as a natural lead-in to additional content.&lt;/p&gt;</a:t>
            </a:r>
          </a:p>
          <a:p>
            <a:pPr marL="0"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-primary"&gt;Button&lt;/a&gt; &lt;/div&gt; &lt;/div&gt;</a:t>
            </a:r>
          </a:p>
          <a:p>
            <a:pPr marL="0" indent="0">
              <a:buNone/>
            </a:pPr>
            <a:r>
              <a:rPr lang="en-US" dirty="0"/>
              <a:t>&lt;div class="card w-50"&gt;</a:t>
            </a:r>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class="card-text"&gt;With supporting text below as a natural lead-in to additional content.&lt;/p&gt;</a:t>
            </a:r>
          </a:p>
          <a:p>
            <a:pPr marL="0"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-primary"&gt;Button&lt;/a&gt;&lt;/div&gt; &lt;/div&gt;</a:t>
            </a:r>
          </a:p>
        </p:txBody>
      </p:sp>
    </p:spTree>
    <p:extLst>
      <p:ext uri="{BB962C8B-B14F-4D97-AF65-F5344CB8AC3E}">
        <p14:creationId xmlns:p14="http://schemas.microsoft.com/office/powerpoint/2010/main" val="142122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Using utilities</a:t>
            </a:r>
          </a:p>
        </p:txBody>
      </p:sp>
      <p:pic>
        <p:nvPicPr>
          <p:cNvPr id="5" name="Content Placeholder 4">
            <a:extLst>
              <a:ext uri="{FF2B5EF4-FFF2-40B4-BE49-F238E27FC236}">
                <a16:creationId xmlns:a16="http://schemas.microsoft.com/office/drawing/2014/main" id="{8672DA39-679B-1F46-AED0-AC028B42D537}"/>
              </a:ext>
            </a:extLst>
          </p:cNvPr>
          <p:cNvPicPr>
            <a:picLocks noGrp="1" noChangeAspect="1"/>
          </p:cNvPicPr>
          <p:nvPr>
            <p:ph idx="1"/>
          </p:nvPr>
        </p:nvPicPr>
        <p:blipFill>
          <a:blip r:embed="rId2"/>
          <a:stretch>
            <a:fillRect/>
          </a:stretch>
        </p:blipFill>
        <p:spPr>
          <a:xfrm>
            <a:off x="2254250" y="1972469"/>
            <a:ext cx="7835900" cy="4394200"/>
          </a:xfrm>
        </p:spPr>
      </p:pic>
    </p:spTree>
    <p:extLst>
      <p:ext uri="{BB962C8B-B14F-4D97-AF65-F5344CB8AC3E}">
        <p14:creationId xmlns:p14="http://schemas.microsoft.com/office/powerpoint/2010/main" val="125997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Using custom CSS</a:t>
            </a:r>
          </a:p>
        </p:txBody>
      </p:sp>
      <p:sp>
        <p:nvSpPr>
          <p:cNvPr id="4" name="Content Placeholder 3">
            <a:extLst>
              <a:ext uri="{FF2B5EF4-FFF2-40B4-BE49-F238E27FC236}">
                <a16:creationId xmlns:a16="http://schemas.microsoft.com/office/drawing/2014/main" id="{9D3C0947-B3C1-F54C-A20D-F5737C0132A5}"/>
              </a:ext>
            </a:extLst>
          </p:cNvPr>
          <p:cNvSpPr>
            <a:spLocks noGrp="1"/>
          </p:cNvSpPr>
          <p:nvPr>
            <p:ph idx="1"/>
          </p:nvPr>
        </p:nvSpPr>
        <p:spPr>
          <a:xfrm>
            <a:off x="1371600" y="1480457"/>
            <a:ext cx="9601200" cy="4386943"/>
          </a:xfrm>
        </p:spPr>
        <p:txBody>
          <a:bodyPr/>
          <a:lstStyle/>
          <a:p>
            <a:pPr marL="0" indent="0">
              <a:buNone/>
            </a:pPr>
            <a:r>
              <a:rPr lang="en-US" dirty="0"/>
              <a:t>We can use custom CSS to control the width of the card. For example, </a:t>
            </a:r>
          </a:p>
          <a:p>
            <a:pPr marL="0" indent="0">
              <a:buNone/>
            </a:pPr>
            <a:r>
              <a:rPr lang="en-US" dirty="0"/>
              <a:t>&lt;div class="card" style="width: 18rem;"&gt;&lt;/div&gt;</a:t>
            </a:r>
          </a:p>
          <a:p>
            <a:pPr marL="0" indent="0">
              <a:buNone/>
            </a:pPr>
            <a:endParaRPr lang="en-US" dirty="0"/>
          </a:p>
        </p:txBody>
      </p:sp>
    </p:spTree>
    <p:extLst>
      <p:ext uri="{BB962C8B-B14F-4D97-AF65-F5344CB8AC3E}">
        <p14:creationId xmlns:p14="http://schemas.microsoft.com/office/powerpoint/2010/main" val="65455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About</a:t>
            </a:r>
          </a:p>
        </p:txBody>
      </p:sp>
      <p:sp>
        <p:nvSpPr>
          <p:cNvPr id="3" name="Content Placeholder 2">
            <a:extLst>
              <a:ext uri="{FF2B5EF4-FFF2-40B4-BE49-F238E27FC236}">
                <a16:creationId xmlns:a16="http://schemas.microsoft.com/office/drawing/2014/main" id="{A9ACA0B5-AB91-494F-A7FB-3D821E88CB65}"/>
              </a:ext>
            </a:extLst>
          </p:cNvPr>
          <p:cNvSpPr>
            <a:spLocks noGrp="1"/>
          </p:cNvSpPr>
          <p:nvPr>
            <p:ph idx="1"/>
          </p:nvPr>
        </p:nvSpPr>
        <p:spPr>
          <a:xfrm>
            <a:off x="1371600" y="1480457"/>
            <a:ext cx="9601200" cy="4386943"/>
          </a:xfrm>
        </p:spPr>
        <p:txBody>
          <a:bodyPr/>
          <a:lstStyle/>
          <a:p>
            <a:pPr marL="0" indent="0">
              <a:buNone/>
            </a:pPr>
            <a:r>
              <a:rPr lang="en-US" dirty="0"/>
              <a:t>A </a:t>
            </a:r>
            <a:r>
              <a:rPr lang="en-US" b="1" dirty="0"/>
              <a:t>card</a:t>
            </a:r>
            <a:r>
              <a:rPr lang="en-US" dirty="0"/>
              <a:t> is a flexible and extensible content container. It includes options for headers and footers, a wide variety of content, contextual background colors, and powerful display options. If you’re familiar with Bootstrap 3, cards replace our old panels, wells, and thumbnails. Similar functionality to those components is available as modifier classes for cards.</a:t>
            </a:r>
          </a:p>
          <a:p>
            <a:pPr marL="0" indent="0">
              <a:buNone/>
            </a:pPr>
            <a:endParaRPr lang="en-US" dirty="0"/>
          </a:p>
        </p:txBody>
      </p:sp>
    </p:spTree>
    <p:extLst>
      <p:ext uri="{BB962C8B-B14F-4D97-AF65-F5344CB8AC3E}">
        <p14:creationId xmlns:p14="http://schemas.microsoft.com/office/powerpoint/2010/main" val="160484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Text alignment</a:t>
            </a:r>
          </a:p>
        </p:txBody>
      </p:sp>
      <p:sp>
        <p:nvSpPr>
          <p:cNvPr id="4" name="Content Placeholder 3">
            <a:extLst>
              <a:ext uri="{FF2B5EF4-FFF2-40B4-BE49-F238E27FC236}">
                <a16:creationId xmlns:a16="http://schemas.microsoft.com/office/drawing/2014/main" id="{9D3C0947-B3C1-F54C-A20D-F5737C0132A5}"/>
              </a:ext>
            </a:extLst>
          </p:cNvPr>
          <p:cNvSpPr>
            <a:spLocks noGrp="1"/>
          </p:cNvSpPr>
          <p:nvPr>
            <p:ph idx="1"/>
          </p:nvPr>
        </p:nvSpPr>
        <p:spPr>
          <a:xfrm>
            <a:off x="1371600" y="1480457"/>
            <a:ext cx="9601200" cy="4386943"/>
          </a:xfrm>
        </p:spPr>
        <p:txBody>
          <a:bodyPr/>
          <a:lstStyle/>
          <a:p>
            <a:pPr marL="0" indent="0">
              <a:buNone/>
            </a:pPr>
            <a:r>
              <a:rPr lang="en-US" dirty="0"/>
              <a:t>We can add text alignment by adding text-* next to card class</a:t>
            </a:r>
          </a:p>
          <a:p>
            <a:pPr marL="0" indent="0">
              <a:buNone/>
            </a:pPr>
            <a:r>
              <a:rPr lang="en-US" dirty="0"/>
              <a:t>&lt;div class="card text-center" style="width: 18rem;"&gt; </a:t>
            </a:r>
            <a:br>
              <a:rPr lang="en-US" dirty="0"/>
            </a:br>
            <a:r>
              <a:rPr lang="en-US" dirty="0"/>
              <a:t>&lt;/div&gt;</a:t>
            </a:r>
          </a:p>
        </p:txBody>
      </p:sp>
    </p:spTree>
    <p:extLst>
      <p:ext uri="{BB962C8B-B14F-4D97-AF65-F5344CB8AC3E}">
        <p14:creationId xmlns:p14="http://schemas.microsoft.com/office/powerpoint/2010/main" val="71504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Navigation</a:t>
            </a:r>
          </a:p>
        </p:txBody>
      </p:sp>
      <p:sp>
        <p:nvSpPr>
          <p:cNvPr id="4" name="Content Placeholder 3">
            <a:extLst>
              <a:ext uri="{FF2B5EF4-FFF2-40B4-BE49-F238E27FC236}">
                <a16:creationId xmlns:a16="http://schemas.microsoft.com/office/drawing/2014/main" id="{9D3C0947-B3C1-F54C-A20D-F5737C0132A5}"/>
              </a:ext>
            </a:extLst>
          </p:cNvPr>
          <p:cNvSpPr>
            <a:spLocks noGrp="1"/>
          </p:cNvSpPr>
          <p:nvPr>
            <p:ph idx="1"/>
          </p:nvPr>
        </p:nvSpPr>
        <p:spPr>
          <a:xfrm>
            <a:off x="1371600" y="1480457"/>
            <a:ext cx="9601200" cy="5377543"/>
          </a:xfrm>
        </p:spPr>
        <p:txBody>
          <a:bodyPr>
            <a:normAutofit fontScale="92500" lnSpcReduction="20000"/>
          </a:bodyPr>
          <a:lstStyle/>
          <a:p>
            <a:pPr marL="0" indent="0">
              <a:buNone/>
            </a:pPr>
            <a:r>
              <a:rPr lang="en-US" dirty="0"/>
              <a:t>&lt;div class="card text-center"&gt;</a:t>
            </a:r>
          </a:p>
          <a:p>
            <a:pPr marL="0" indent="0">
              <a:buNone/>
            </a:pPr>
            <a:r>
              <a:rPr lang="en-US" dirty="0"/>
              <a:t> &lt;div class="card-header"&gt;</a:t>
            </a:r>
          </a:p>
          <a:p>
            <a:pPr marL="0" indent="0">
              <a:buNone/>
            </a:pPr>
            <a:r>
              <a:rPr lang="en-US" dirty="0"/>
              <a:t> &lt;ul class="nav nav-tabs card-header-tabs"&gt; </a:t>
            </a:r>
          </a:p>
          <a:p>
            <a:pPr marL="0" indent="0">
              <a:buNone/>
            </a:pPr>
            <a:r>
              <a:rPr lang="en-US" dirty="0"/>
              <a:t>&lt;li class="nav-item"&gt;</a:t>
            </a:r>
          </a:p>
          <a:p>
            <a:pPr marL="0" indent="0">
              <a:buNone/>
            </a:pPr>
            <a:r>
              <a:rPr lang="en-US" dirty="0"/>
              <a:t> &lt;a class="nav-link active" aria-current="true" </a:t>
            </a:r>
            <a:r>
              <a:rPr lang="en-US" dirty="0" err="1"/>
              <a:t>href</a:t>
            </a:r>
            <a:r>
              <a:rPr lang="en-US" dirty="0"/>
              <a:t>="#"&gt;Active&lt;/a&gt; &lt;/li&gt; &lt;li class="nav-item"&gt; &lt;a class="nav-link" </a:t>
            </a:r>
            <a:r>
              <a:rPr lang="en-US" dirty="0" err="1"/>
              <a:t>href</a:t>
            </a:r>
            <a:r>
              <a:rPr lang="en-US" dirty="0"/>
              <a:t>="#"&gt;Link&lt;/a&gt; &lt;/li&gt; </a:t>
            </a:r>
          </a:p>
          <a:p>
            <a:pPr marL="0" indent="0">
              <a:buNone/>
            </a:pPr>
            <a:r>
              <a:rPr lang="en-US" dirty="0"/>
              <a:t>&lt;li class="nav-item"&gt; &lt;a class="nav-link disabled" </a:t>
            </a:r>
            <a:r>
              <a:rPr lang="en-US" dirty="0" err="1"/>
              <a:t>href</a:t>
            </a:r>
            <a:r>
              <a:rPr lang="en-US" dirty="0"/>
              <a:t>="#" </a:t>
            </a:r>
            <a:r>
              <a:rPr lang="en-US" dirty="0" err="1"/>
              <a:t>tabindex</a:t>
            </a:r>
            <a:r>
              <a:rPr lang="en-US" dirty="0"/>
              <a:t>="-1" aria-disabled="true"&gt;Disabled&lt;/a&gt; &lt;/li&gt; </a:t>
            </a:r>
          </a:p>
          <a:p>
            <a:pPr marL="0" indent="0">
              <a:buNone/>
            </a:pPr>
            <a:r>
              <a:rPr lang="en-US" dirty="0"/>
              <a:t>&lt;/ul&gt; </a:t>
            </a:r>
          </a:p>
          <a:p>
            <a:pPr marL="0" indent="0">
              <a:buNone/>
            </a:pPr>
            <a:r>
              <a:rPr lang="en-US" dirty="0"/>
              <a:t>&lt;/div&gt;</a:t>
            </a:r>
          </a:p>
          <a:p>
            <a:pPr marL="0" indent="0">
              <a:buNone/>
            </a:pPr>
            <a:r>
              <a:rPr lang="en-US" dirty="0"/>
              <a:t> &lt;div class="card-body"&gt; </a:t>
            </a:r>
          </a:p>
          <a:p>
            <a:pPr marL="0" indent="0">
              <a:buNone/>
            </a:pPr>
            <a:r>
              <a:rPr lang="en-US" dirty="0"/>
              <a:t>&lt;h5 class="card-title"&gt;Special title treatment&lt;/h5&gt;</a:t>
            </a:r>
          </a:p>
          <a:p>
            <a:pPr marL="0" indent="0">
              <a:buNone/>
            </a:pPr>
            <a:r>
              <a:rPr lang="en-US" dirty="0"/>
              <a:t> &lt;p class="card-text"&gt;With supporting text below as a natural lead-in to additional content.&lt;/p&gt; &lt;a </a:t>
            </a:r>
            <a:r>
              <a:rPr lang="en-US" dirty="0" err="1"/>
              <a:t>href</a:t>
            </a:r>
            <a:r>
              <a:rPr lang="en-US" dirty="0"/>
              <a:t>="#" class="</a:t>
            </a:r>
            <a:r>
              <a:rPr lang="en-US" dirty="0" err="1"/>
              <a:t>btn</a:t>
            </a:r>
            <a:r>
              <a:rPr lang="en-US" dirty="0"/>
              <a:t> </a:t>
            </a:r>
            <a:r>
              <a:rPr lang="en-US" dirty="0" err="1"/>
              <a:t>btn</a:t>
            </a:r>
            <a:r>
              <a:rPr lang="en-US" dirty="0"/>
              <a:t>-primary"&gt;Go somewhere&lt;/a&gt;</a:t>
            </a:r>
          </a:p>
          <a:p>
            <a:pPr marL="0" indent="0">
              <a:buNone/>
            </a:pPr>
            <a:r>
              <a:rPr lang="en-US" dirty="0"/>
              <a:t> &lt;/div&gt; &lt;/div&gt;</a:t>
            </a:r>
          </a:p>
        </p:txBody>
      </p:sp>
    </p:spTree>
    <p:extLst>
      <p:ext uri="{BB962C8B-B14F-4D97-AF65-F5344CB8AC3E}">
        <p14:creationId xmlns:p14="http://schemas.microsoft.com/office/powerpoint/2010/main" val="53223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Navigation</a:t>
            </a:r>
          </a:p>
        </p:txBody>
      </p:sp>
      <p:pic>
        <p:nvPicPr>
          <p:cNvPr id="5" name="Content Placeholder 4">
            <a:extLst>
              <a:ext uri="{FF2B5EF4-FFF2-40B4-BE49-F238E27FC236}">
                <a16:creationId xmlns:a16="http://schemas.microsoft.com/office/drawing/2014/main" id="{65D70C4C-81DE-B84F-AADB-D04AD8D1E3BF}"/>
              </a:ext>
            </a:extLst>
          </p:cNvPr>
          <p:cNvPicPr>
            <a:picLocks noGrp="1" noChangeAspect="1"/>
          </p:cNvPicPr>
          <p:nvPr>
            <p:ph idx="1"/>
          </p:nvPr>
        </p:nvPicPr>
        <p:blipFill>
          <a:blip r:embed="rId2"/>
          <a:stretch>
            <a:fillRect/>
          </a:stretch>
        </p:blipFill>
        <p:spPr>
          <a:xfrm>
            <a:off x="1371600" y="2855266"/>
            <a:ext cx="9601200" cy="2628606"/>
          </a:xfrm>
        </p:spPr>
      </p:pic>
    </p:spTree>
    <p:extLst>
      <p:ext uri="{BB962C8B-B14F-4D97-AF65-F5344CB8AC3E}">
        <p14:creationId xmlns:p14="http://schemas.microsoft.com/office/powerpoint/2010/main" val="204622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Navigation</a:t>
            </a:r>
          </a:p>
        </p:txBody>
      </p:sp>
      <p:sp>
        <p:nvSpPr>
          <p:cNvPr id="4" name="Content Placeholder 3">
            <a:extLst>
              <a:ext uri="{FF2B5EF4-FFF2-40B4-BE49-F238E27FC236}">
                <a16:creationId xmlns:a16="http://schemas.microsoft.com/office/drawing/2014/main" id="{417A1CBF-1D6D-6445-9A74-9AE76D031743}"/>
              </a:ext>
            </a:extLst>
          </p:cNvPr>
          <p:cNvSpPr>
            <a:spLocks noGrp="1"/>
          </p:cNvSpPr>
          <p:nvPr>
            <p:ph idx="1"/>
          </p:nvPr>
        </p:nvSpPr>
        <p:spPr>
          <a:xfrm>
            <a:off x="1371600" y="1480457"/>
            <a:ext cx="9601200" cy="4386943"/>
          </a:xfrm>
        </p:spPr>
        <p:txBody>
          <a:bodyPr/>
          <a:lstStyle/>
          <a:p>
            <a:pPr marL="0" indent="0">
              <a:buNone/>
            </a:pPr>
            <a:r>
              <a:rPr lang="en-US" dirty="0"/>
              <a:t>We can also use pills by adding classes “nav-pills card-header-pills” next to nav class in the ul</a:t>
            </a:r>
          </a:p>
          <a:p>
            <a:pPr marL="0" indent="0">
              <a:buNone/>
            </a:pPr>
            <a:r>
              <a:rPr lang="en-US" dirty="0"/>
              <a:t>&lt;ul class="nav nav-pills card-header-pills"&gt; &lt;/ul&gt;</a:t>
            </a:r>
          </a:p>
          <a:p>
            <a:pPr marL="0" indent="0">
              <a:buNone/>
            </a:pPr>
            <a:br>
              <a:rPr lang="en-US" dirty="0"/>
            </a:br>
            <a:endParaRPr lang="en-US" dirty="0"/>
          </a:p>
        </p:txBody>
      </p:sp>
      <p:pic>
        <p:nvPicPr>
          <p:cNvPr id="7" name="Picture 6">
            <a:extLst>
              <a:ext uri="{FF2B5EF4-FFF2-40B4-BE49-F238E27FC236}">
                <a16:creationId xmlns:a16="http://schemas.microsoft.com/office/drawing/2014/main" id="{8D4C2EA2-EFE7-104D-BF9B-48F1DC8BAAFD}"/>
              </a:ext>
            </a:extLst>
          </p:cNvPr>
          <p:cNvPicPr>
            <a:picLocks noChangeAspect="1"/>
          </p:cNvPicPr>
          <p:nvPr/>
        </p:nvPicPr>
        <p:blipFill>
          <a:blip r:embed="rId2"/>
          <a:stretch>
            <a:fillRect/>
          </a:stretch>
        </p:blipFill>
        <p:spPr>
          <a:xfrm>
            <a:off x="1371600" y="3213100"/>
            <a:ext cx="9855200" cy="2959100"/>
          </a:xfrm>
          <a:prstGeom prst="rect">
            <a:avLst/>
          </a:prstGeom>
        </p:spPr>
      </p:pic>
    </p:spTree>
    <p:extLst>
      <p:ext uri="{BB962C8B-B14F-4D97-AF65-F5344CB8AC3E}">
        <p14:creationId xmlns:p14="http://schemas.microsoft.com/office/powerpoint/2010/main" val="19566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Image caps</a:t>
            </a:r>
          </a:p>
        </p:txBody>
      </p:sp>
      <p:sp>
        <p:nvSpPr>
          <p:cNvPr id="4" name="Content Placeholder 3">
            <a:extLst>
              <a:ext uri="{FF2B5EF4-FFF2-40B4-BE49-F238E27FC236}">
                <a16:creationId xmlns:a16="http://schemas.microsoft.com/office/drawing/2014/main" id="{417A1CBF-1D6D-6445-9A74-9AE76D031743}"/>
              </a:ext>
            </a:extLst>
          </p:cNvPr>
          <p:cNvSpPr>
            <a:spLocks noGrp="1"/>
          </p:cNvSpPr>
          <p:nvPr>
            <p:ph idx="1"/>
          </p:nvPr>
        </p:nvSpPr>
        <p:spPr>
          <a:xfrm>
            <a:off x="1371600" y="1480457"/>
            <a:ext cx="9601200" cy="4386943"/>
          </a:xfrm>
        </p:spPr>
        <p:txBody>
          <a:bodyPr/>
          <a:lstStyle/>
          <a:p>
            <a:r>
              <a:rPr lang="en-US" dirty="0"/>
              <a:t>Similar to headers and footers, cards can include top and bottom “image caps”—images at the top or bottom of a card.</a:t>
            </a:r>
          </a:p>
          <a:p>
            <a:pPr marL="0" indent="0">
              <a:buNone/>
            </a:pPr>
            <a:r>
              <a:rPr lang="en-US" dirty="0"/>
              <a:t>&lt;div class="card mb-3"&gt;</a:t>
            </a:r>
          </a:p>
          <a:p>
            <a:pPr marL="0" indent="0">
              <a:buNone/>
            </a:pPr>
            <a:r>
              <a:rPr lang="en-US" dirty="0"/>
              <a:t> &lt;</a:t>
            </a:r>
            <a:r>
              <a:rPr lang="en-US" dirty="0" err="1"/>
              <a:t>img</a:t>
            </a:r>
            <a:r>
              <a:rPr lang="en-US" dirty="0"/>
              <a:t> </a:t>
            </a:r>
            <a:r>
              <a:rPr lang="en-US" dirty="0" err="1"/>
              <a:t>src</a:t>
            </a:r>
            <a:r>
              <a:rPr lang="en-US" dirty="0"/>
              <a:t>="..." class="</a:t>
            </a:r>
            <a:r>
              <a:rPr lang="en-US" dirty="0">
                <a:solidFill>
                  <a:srgbClr val="FF0000"/>
                </a:solidFill>
              </a:rPr>
              <a:t>card-</a:t>
            </a:r>
            <a:r>
              <a:rPr lang="en-US" dirty="0" err="1">
                <a:solidFill>
                  <a:srgbClr val="FF0000"/>
                </a:solidFill>
              </a:rPr>
              <a:t>img</a:t>
            </a:r>
            <a:r>
              <a:rPr lang="en-US" dirty="0">
                <a:solidFill>
                  <a:srgbClr val="FF0000"/>
                </a:solidFill>
              </a:rPr>
              <a:t>-top</a:t>
            </a:r>
            <a:r>
              <a:rPr lang="en-US" dirty="0"/>
              <a:t>" alt="..."&gt; </a:t>
            </a:r>
          </a:p>
          <a:p>
            <a:pPr marL="0" indent="0">
              <a:buNone/>
            </a:pPr>
            <a:r>
              <a:rPr lang="en-US" dirty="0"/>
              <a:t>&lt;div class="card-body"&gt; &lt;h5 class="card-title"&gt;Card title&lt;/h5&gt; </a:t>
            </a:r>
          </a:p>
          <a:p>
            <a:pPr marL="0" indent="0">
              <a:buNone/>
            </a:pPr>
            <a:r>
              <a:rPr lang="en-US" dirty="0"/>
              <a:t>&lt;p class="card-text"&gt;This is a wider card with supporting text below as a natural lead-in to additional content. This content is a little bit longer.&lt;/p&gt; </a:t>
            </a:r>
          </a:p>
          <a:p>
            <a:pPr marL="0" indent="0">
              <a:buNone/>
            </a:pPr>
            <a:r>
              <a:rPr lang="en-US" dirty="0"/>
              <a:t>&lt;p class="card-text"&gt;&lt;small class="text-muted"&gt;Last updated 3 mins ago&lt;/small&gt;&lt;/p&gt; &lt;/div&gt; &lt;/div&gt;</a:t>
            </a:r>
          </a:p>
        </p:txBody>
      </p:sp>
    </p:spTree>
    <p:extLst>
      <p:ext uri="{BB962C8B-B14F-4D97-AF65-F5344CB8AC3E}">
        <p14:creationId xmlns:p14="http://schemas.microsoft.com/office/powerpoint/2010/main" val="364355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Image caps</a:t>
            </a:r>
          </a:p>
        </p:txBody>
      </p:sp>
      <p:pic>
        <p:nvPicPr>
          <p:cNvPr id="5" name="Content Placeholder 4">
            <a:extLst>
              <a:ext uri="{FF2B5EF4-FFF2-40B4-BE49-F238E27FC236}">
                <a16:creationId xmlns:a16="http://schemas.microsoft.com/office/drawing/2014/main" id="{A6304452-FBE7-0143-8118-78916D78EE1D}"/>
              </a:ext>
            </a:extLst>
          </p:cNvPr>
          <p:cNvPicPr>
            <a:picLocks noGrp="1" noChangeAspect="1"/>
          </p:cNvPicPr>
          <p:nvPr>
            <p:ph idx="1"/>
          </p:nvPr>
        </p:nvPicPr>
        <p:blipFill>
          <a:blip r:embed="rId2"/>
          <a:stretch>
            <a:fillRect/>
          </a:stretch>
        </p:blipFill>
        <p:spPr>
          <a:xfrm>
            <a:off x="1386628" y="1481138"/>
            <a:ext cx="9571143" cy="4386262"/>
          </a:xfrm>
        </p:spPr>
      </p:pic>
    </p:spTree>
    <p:extLst>
      <p:ext uri="{BB962C8B-B14F-4D97-AF65-F5344CB8AC3E}">
        <p14:creationId xmlns:p14="http://schemas.microsoft.com/office/powerpoint/2010/main" val="258584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Image caps</a:t>
            </a:r>
          </a:p>
        </p:txBody>
      </p:sp>
      <p:sp>
        <p:nvSpPr>
          <p:cNvPr id="4" name="Content Placeholder 3">
            <a:extLst>
              <a:ext uri="{FF2B5EF4-FFF2-40B4-BE49-F238E27FC236}">
                <a16:creationId xmlns:a16="http://schemas.microsoft.com/office/drawing/2014/main" id="{8662085F-4705-DB46-94B2-0521E9680D1D}"/>
              </a:ext>
            </a:extLst>
          </p:cNvPr>
          <p:cNvSpPr>
            <a:spLocks noGrp="1"/>
          </p:cNvSpPr>
          <p:nvPr>
            <p:ph idx="1"/>
          </p:nvPr>
        </p:nvSpPr>
        <p:spPr>
          <a:xfrm>
            <a:off x="1371600" y="1480457"/>
            <a:ext cx="9601200" cy="4386943"/>
          </a:xfrm>
        </p:spPr>
        <p:txBody>
          <a:bodyPr/>
          <a:lstStyle/>
          <a:p>
            <a:pPr marL="0" indent="0">
              <a:buNone/>
            </a:pPr>
            <a:r>
              <a:rPr lang="en-US" dirty="0"/>
              <a:t>&lt;div class="card"&gt;</a:t>
            </a:r>
          </a:p>
          <a:p>
            <a:pPr marL="0" indent="0">
              <a:buNone/>
            </a:pPr>
            <a:r>
              <a:rPr lang="en-US" dirty="0"/>
              <a:t> &lt;div class="card-body"&gt; </a:t>
            </a:r>
          </a:p>
          <a:p>
            <a:pPr marL="0" indent="0">
              <a:buNone/>
            </a:pPr>
            <a:r>
              <a:rPr lang="en-US" dirty="0"/>
              <a:t>&lt;h5 class="card-title"&gt;Card title&lt;/h5&gt; </a:t>
            </a:r>
          </a:p>
          <a:p>
            <a:pPr marL="0" indent="0">
              <a:buNone/>
            </a:pPr>
            <a:r>
              <a:rPr lang="en-US" dirty="0"/>
              <a:t>&lt;p class="card-text"&gt;This is a wider card with supporting text below as a natural lead-in to additional content. This content is a little bit longer.&lt;/p&gt;</a:t>
            </a:r>
          </a:p>
          <a:p>
            <a:pPr marL="0" indent="0">
              <a:buNone/>
            </a:pPr>
            <a:r>
              <a:rPr lang="en-US" dirty="0"/>
              <a:t> &lt;p class="card-text"&gt;&lt;small class="text-muted"&gt;Last updated 3 mins ago&lt;/small&gt;&lt;/p&gt; </a:t>
            </a:r>
          </a:p>
          <a:p>
            <a:pPr marL="0" indent="0">
              <a:buNone/>
            </a:pPr>
            <a:r>
              <a:rPr lang="en-US" dirty="0"/>
              <a:t>&lt;/div&gt; </a:t>
            </a:r>
          </a:p>
          <a:p>
            <a:pPr marL="0" indent="0">
              <a:buNone/>
            </a:pPr>
            <a:r>
              <a:rPr lang="en-US" dirty="0"/>
              <a:t>&lt;</a:t>
            </a:r>
            <a:r>
              <a:rPr lang="en-US" dirty="0" err="1"/>
              <a:t>img</a:t>
            </a:r>
            <a:r>
              <a:rPr lang="en-US" dirty="0"/>
              <a:t> </a:t>
            </a:r>
            <a:r>
              <a:rPr lang="en-US" dirty="0" err="1"/>
              <a:t>src</a:t>
            </a:r>
            <a:r>
              <a:rPr lang="en-US" dirty="0"/>
              <a:t>="..." class="</a:t>
            </a:r>
            <a:r>
              <a:rPr lang="en-US" dirty="0">
                <a:solidFill>
                  <a:srgbClr val="FF0000"/>
                </a:solidFill>
              </a:rPr>
              <a:t>card-</a:t>
            </a:r>
            <a:r>
              <a:rPr lang="en-US" dirty="0" err="1">
                <a:solidFill>
                  <a:srgbClr val="FF0000"/>
                </a:solidFill>
              </a:rPr>
              <a:t>img</a:t>
            </a:r>
            <a:r>
              <a:rPr lang="en-US" dirty="0">
                <a:solidFill>
                  <a:srgbClr val="FF0000"/>
                </a:solidFill>
              </a:rPr>
              <a:t>-bottom</a:t>
            </a:r>
            <a:r>
              <a:rPr lang="en-US" dirty="0"/>
              <a:t>" alt="..."&gt;</a:t>
            </a:r>
          </a:p>
          <a:p>
            <a:pPr marL="0" indent="0">
              <a:buNone/>
            </a:pPr>
            <a:r>
              <a:rPr lang="en-US" dirty="0"/>
              <a:t> &lt;/div&gt;</a:t>
            </a:r>
          </a:p>
        </p:txBody>
      </p:sp>
    </p:spTree>
    <p:extLst>
      <p:ext uri="{BB962C8B-B14F-4D97-AF65-F5344CB8AC3E}">
        <p14:creationId xmlns:p14="http://schemas.microsoft.com/office/powerpoint/2010/main" val="31629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Image caps</a:t>
            </a:r>
          </a:p>
        </p:txBody>
      </p:sp>
      <p:pic>
        <p:nvPicPr>
          <p:cNvPr id="5" name="Content Placeholder 4">
            <a:extLst>
              <a:ext uri="{FF2B5EF4-FFF2-40B4-BE49-F238E27FC236}">
                <a16:creationId xmlns:a16="http://schemas.microsoft.com/office/drawing/2014/main" id="{49C8CC13-2306-A44B-BF8B-A2964117B2DD}"/>
              </a:ext>
            </a:extLst>
          </p:cNvPr>
          <p:cNvPicPr>
            <a:picLocks noGrp="1" noChangeAspect="1"/>
          </p:cNvPicPr>
          <p:nvPr>
            <p:ph idx="1"/>
          </p:nvPr>
        </p:nvPicPr>
        <p:blipFill>
          <a:blip r:embed="rId2"/>
          <a:stretch>
            <a:fillRect/>
          </a:stretch>
        </p:blipFill>
        <p:spPr>
          <a:xfrm>
            <a:off x="1371600" y="1513999"/>
            <a:ext cx="9601200" cy="4320540"/>
          </a:xfrm>
        </p:spPr>
      </p:pic>
    </p:spTree>
    <p:extLst>
      <p:ext uri="{BB962C8B-B14F-4D97-AF65-F5344CB8AC3E}">
        <p14:creationId xmlns:p14="http://schemas.microsoft.com/office/powerpoint/2010/main" val="211896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normAutofit/>
          </a:bodyPr>
          <a:lstStyle/>
          <a:p>
            <a:r>
              <a:rPr lang="en-US" dirty="0"/>
              <a:t>Image overlays</a:t>
            </a:r>
          </a:p>
        </p:txBody>
      </p:sp>
      <p:sp>
        <p:nvSpPr>
          <p:cNvPr id="4" name="Content Placeholder 3">
            <a:extLst>
              <a:ext uri="{FF2B5EF4-FFF2-40B4-BE49-F238E27FC236}">
                <a16:creationId xmlns:a16="http://schemas.microsoft.com/office/drawing/2014/main" id="{D30F1C52-4916-8C4C-B796-A742283F1DF8}"/>
              </a:ext>
            </a:extLst>
          </p:cNvPr>
          <p:cNvSpPr>
            <a:spLocks noGrp="1"/>
          </p:cNvSpPr>
          <p:nvPr>
            <p:ph idx="1"/>
          </p:nvPr>
        </p:nvSpPr>
        <p:spPr>
          <a:xfrm>
            <a:off x="1371600" y="1480457"/>
            <a:ext cx="9601200" cy="4386943"/>
          </a:xfrm>
        </p:spPr>
        <p:txBody>
          <a:bodyPr/>
          <a:lstStyle/>
          <a:p>
            <a:pPr marL="0" indent="0">
              <a:buNone/>
            </a:pPr>
            <a:r>
              <a:rPr lang="en-US" dirty="0"/>
              <a:t>Turn an image into a card background and overlay your card’s text. Depending on the image, you may or may not need additional styles or utilities.</a:t>
            </a:r>
          </a:p>
          <a:p>
            <a:pPr marL="0" indent="0">
              <a:buNone/>
            </a:pPr>
            <a:r>
              <a:rPr lang="en-US" dirty="0"/>
              <a:t>&lt;div class="card </a:t>
            </a:r>
            <a:r>
              <a:rPr lang="en-US" dirty="0" err="1"/>
              <a:t>bg</a:t>
            </a:r>
            <a:r>
              <a:rPr lang="en-US" dirty="0"/>
              <a:t>-dark text-white"&gt; </a:t>
            </a:r>
          </a:p>
          <a:p>
            <a:pPr marL="0" indent="0">
              <a:buNone/>
            </a:pPr>
            <a:r>
              <a:rPr lang="en-US" dirty="0"/>
              <a:t>&lt;</a:t>
            </a:r>
            <a:r>
              <a:rPr lang="en-US" dirty="0" err="1"/>
              <a:t>img</a:t>
            </a:r>
            <a:r>
              <a:rPr lang="en-US" dirty="0"/>
              <a:t> </a:t>
            </a:r>
            <a:r>
              <a:rPr lang="en-US" dirty="0" err="1"/>
              <a:t>src</a:t>
            </a:r>
            <a:r>
              <a:rPr lang="en-US" dirty="0"/>
              <a:t>="..." class="card-</a:t>
            </a:r>
            <a:r>
              <a:rPr lang="en-US" dirty="0" err="1"/>
              <a:t>img</a:t>
            </a:r>
            <a:r>
              <a:rPr lang="en-US" dirty="0"/>
              <a:t>" alt="..."&gt; </a:t>
            </a:r>
          </a:p>
          <a:p>
            <a:pPr marL="0" indent="0">
              <a:buNone/>
            </a:pPr>
            <a:r>
              <a:rPr lang="en-US" dirty="0"/>
              <a:t>&lt;div class="card-</a:t>
            </a:r>
            <a:r>
              <a:rPr lang="en-US" dirty="0" err="1"/>
              <a:t>img</a:t>
            </a:r>
            <a:r>
              <a:rPr lang="en-US" dirty="0"/>
              <a:t>-overlay"&gt;</a:t>
            </a:r>
          </a:p>
          <a:p>
            <a:pPr marL="0" indent="0">
              <a:buNone/>
            </a:pPr>
            <a:r>
              <a:rPr lang="en-US" dirty="0"/>
              <a:t> &lt;h5 class="card-title"&gt;Card title&lt;/h5&gt; </a:t>
            </a:r>
          </a:p>
          <a:p>
            <a:pPr marL="0" indent="0">
              <a:buNone/>
            </a:pPr>
            <a:r>
              <a:rPr lang="en-US" dirty="0"/>
              <a:t>&lt;p class="card-text"&gt;This is a wider card with supporting text below as a natural lead-in to additional content. This content is a little bit longer.&lt;/p&gt;</a:t>
            </a:r>
          </a:p>
          <a:p>
            <a:pPr marL="0" indent="0">
              <a:buNone/>
            </a:pPr>
            <a:r>
              <a:rPr lang="en-US" dirty="0"/>
              <a:t> &lt;p class="card-text"&gt;Last updated 3 mins ago&lt;/p&gt; </a:t>
            </a:r>
          </a:p>
          <a:p>
            <a:pPr marL="0" indent="0">
              <a:buNone/>
            </a:pPr>
            <a:r>
              <a:rPr lang="en-US" dirty="0"/>
              <a:t>&lt;/div&gt; &lt;/div&gt;</a:t>
            </a:r>
            <a:br>
              <a:rPr lang="en-US" dirty="0"/>
            </a:br>
            <a:endParaRPr lang="en-US" dirty="0"/>
          </a:p>
        </p:txBody>
      </p:sp>
    </p:spTree>
    <p:extLst>
      <p:ext uri="{BB962C8B-B14F-4D97-AF65-F5344CB8AC3E}">
        <p14:creationId xmlns:p14="http://schemas.microsoft.com/office/powerpoint/2010/main" val="3019534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normAutofit/>
          </a:bodyPr>
          <a:lstStyle/>
          <a:p>
            <a:r>
              <a:rPr lang="en-US" dirty="0"/>
              <a:t>Image overlays</a:t>
            </a:r>
          </a:p>
        </p:txBody>
      </p:sp>
      <p:pic>
        <p:nvPicPr>
          <p:cNvPr id="5" name="Content Placeholder 4">
            <a:extLst>
              <a:ext uri="{FF2B5EF4-FFF2-40B4-BE49-F238E27FC236}">
                <a16:creationId xmlns:a16="http://schemas.microsoft.com/office/drawing/2014/main" id="{F8218973-50BA-8347-96B2-4CCE6B289F32}"/>
              </a:ext>
            </a:extLst>
          </p:cNvPr>
          <p:cNvPicPr>
            <a:picLocks noGrp="1" noChangeAspect="1"/>
          </p:cNvPicPr>
          <p:nvPr>
            <p:ph idx="1"/>
          </p:nvPr>
        </p:nvPicPr>
        <p:blipFill>
          <a:blip r:embed="rId2"/>
          <a:stretch>
            <a:fillRect/>
          </a:stretch>
        </p:blipFill>
        <p:spPr>
          <a:xfrm>
            <a:off x="1371600" y="1810435"/>
            <a:ext cx="9601200" cy="3727668"/>
          </a:xfrm>
        </p:spPr>
      </p:pic>
    </p:spTree>
    <p:extLst>
      <p:ext uri="{BB962C8B-B14F-4D97-AF65-F5344CB8AC3E}">
        <p14:creationId xmlns:p14="http://schemas.microsoft.com/office/powerpoint/2010/main" val="230143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Example</a:t>
            </a:r>
          </a:p>
        </p:txBody>
      </p:sp>
      <p:sp>
        <p:nvSpPr>
          <p:cNvPr id="3" name="Content Placeholder 2">
            <a:extLst>
              <a:ext uri="{FF2B5EF4-FFF2-40B4-BE49-F238E27FC236}">
                <a16:creationId xmlns:a16="http://schemas.microsoft.com/office/drawing/2014/main" id="{A9ACA0B5-AB91-494F-A7FB-3D821E88CB65}"/>
              </a:ext>
            </a:extLst>
          </p:cNvPr>
          <p:cNvSpPr>
            <a:spLocks noGrp="1"/>
          </p:cNvSpPr>
          <p:nvPr>
            <p:ph idx="1"/>
          </p:nvPr>
        </p:nvSpPr>
        <p:spPr>
          <a:xfrm>
            <a:off x="1371600" y="1480457"/>
            <a:ext cx="9601200" cy="4386943"/>
          </a:xfrm>
        </p:spPr>
        <p:txBody>
          <a:bodyPr>
            <a:normAutofit fontScale="92500" lnSpcReduction="10000"/>
          </a:bodyPr>
          <a:lstStyle/>
          <a:p>
            <a:pPr marL="0" indent="0">
              <a:buNone/>
            </a:pPr>
            <a:r>
              <a:rPr lang="en-US" dirty="0"/>
              <a:t>Cards are built with as little markup and styles as possible, but still manage to deliver a ton of control and customization. Built with flexbox, they offer easy alignment and mix well with other Bootstrap components. They have no margin by default, so use spacing utilities as needed.</a:t>
            </a:r>
          </a:p>
          <a:p>
            <a:pPr marL="0" indent="0">
              <a:buNone/>
            </a:pPr>
            <a:r>
              <a:rPr lang="en-US" dirty="0"/>
              <a:t>&lt;div class="card" style="width: 18rem;"&gt;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 </a:t>
            </a:r>
          </a:p>
          <a:p>
            <a:pPr marL="0" indent="0">
              <a:buNone/>
            </a:pPr>
            <a:r>
              <a:rPr lang="en-US" dirty="0"/>
              <a:t>&lt;div class="card-body"&gt; &lt;h5 class="card-title"&gt;Card title&lt;/h5&gt;</a:t>
            </a:r>
          </a:p>
          <a:p>
            <a:pPr marL="0" indent="0">
              <a:buNone/>
            </a:pPr>
            <a:r>
              <a:rPr lang="en-US" dirty="0"/>
              <a:t> &lt;p class="card-text"&gt;Some quick example text to build on the card title and make up the bulk of the card's content.&lt;/p&gt;</a:t>
            </a:r>
          </a:p>
          <a:p>
            <a:pPr marL="0"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-primary"&gt;Go somewhere&lt;/a&gt; </a:t>
            </a:r>
          </a:p>
          <a:p>
            <a:pPr marL="0" indent="0">
              <a:buNone/>
            </a:pPr>
            <a:r>
              <a:rPr lang="en-US" dirty="0"/>
              <a:t>&lt;/div&gt;</a:t>
            </a:r>
          </a:p>
          <a:p>
            <a:pPr marL="0" indent="0">
              <a:buNone/>
            </a:pPr>
            <a:r>
              <a:rPr lang="en-US" dirty="0"/>
              <a:t> &lt;/div&gt;</a:t>
            </a:r>
          </a:p>
        </p:txBody>
      </p:sp>
    </p:spTree>
    <p:extLst>
      <p:ext uri="{BB962C8B-B14F-4D97-AF65-F5344CB8AC3E}">
        <p14:creationId xmlns:p14="http://schemas.microsoft.com/office/powerpoint/2010/main" val="21456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206829"/>
            <a:ext cx="9601200" cy="794657"/>
          </a:xfrm>
        </p:spPr>
        <p:txBody>
          <a:bodyPr>
            <a:normAutofit/>
          </a:bodyPr>
          <a:lstStyle/>
          <a:p>
            <a:r>
              <a:rPr lang="en-US" dirty="0"/>
              <a:t>Horizontal</a:t>
            </a:r>
          </a:p>
        </p:txBody>
      </p:sp>
      <p:sp>
        <p:nvSpPr>
          <p:cNvPr id="4" name="Content Placeholder 3">
            <a:extLst>
              <a:ext uri="{FF2B5EF4-FFF2-40B4-BE49-F238E27FC236}">
                <a16:creationId xmlns:a16="http://schemas.microsoft.com/office/drawing/2014/main" id="{79FA3A01-A883-A946-9E11-5F21DE820186}"/>
              </a:ext>
            </a:extLst>
          </p:cNvPr>
          <p:cNvSpPr>
            <a:spLocks noGrp="1"/>
          </p:cNvSpPr>
          <p:nvPr>
            <p:ph idx="1"/>
          </p:nvPr>
        </p:nvSpPr>
        <p:spPr>
          <a:xfrm>
            <a:off x="1371600" y="1001487"/>
            <a:ext cx="9601200" cy="5856514"/>
          </a:xfrm>
        </p:spPr>
        <p:txBody>
          <a:bodyPr>
            <a:normAutofit fontScale="77500" lnSpcReduction="20000"/>
          </a:bodyPr>
          <a:lstStyle/>
          <a:p>
            <a:pPr marL="0" indent="0">
              <a:buNone/>
            </a:pPr>
            <a:r>
              <a:rPr lang="en-US" dirty="0"/>
              <a:t>Using a combination of grid and utility classes, cards can be made horizontal in a mobile-friendly and responsive way. In the example below, we remove the grid gutters with .g-0 and use .col-md-* classes to make the card horizontal at the md breakpoint. Further adjustments may be needed depending on your card content.</a:t>
            </a:r>
          </a:p>
          <a:p>
            <a:pPr marL="0" indent="0">
              <a:buNone/>
            </a:pPr>
            <a:r>
              <a:rPr lang="en-US" dirty="0"/>
              <a:t>&lt;div class="card mb-3" style="max-width: 540px;"&gt;</a:t>
            </a:r>
          </a:p>
          <a:p>
            <a:pPr marL="0" indent="0">
              <a:buNone/>
            </a:pPr>
            <a:r>
              <a:rPr lang="en-US" dirty="0"/>
              <a:t>  &lt;div class="row g-0"&gt;</a:t>
            </a:r>
          </a:p>
          <a:p>
            <a:pPr marL="0" indent="0">
              <a:buNone/>
            </a:pPr>
            <a:r>
              <a:rPr lang="en-US" dirty="0"/>
              <a:t>    &lt;div class="col-md-4"&gt;</a:t>
            </a:r>
          </a:p>
          <a:p>
            <a:pPr marL="0" indent="0">
              <a:buNone/>
            </a:pPr>
            <a:r>
              <a:rPr lang="en-US" dirty="0"/>
              <a:t>      &lt;</a:t>
            </a:r>
            <a:r>
              <a:rPr lang="en-US" dirty="0" err="1"/>
              <a:t>img</a:t>
            </a:r>
            <a:r>
              <a:rPr lang="en-US" dirty="0"/>
              <a:t> </a:t>
            </a:r>
            <a:r>
              <a:rPr lang="en-US" dirty="0" err="1"/>
              <a:t>src</a:t>
            </a:r>
            <a:r>
              <a:rPr lang="en-US" dirty="0"/>
              <a:t>="..." class="</a:t>
            </a:r>
            <a:r>
              <a:rPr lang="en-US" dirty="0" err="1"/>
              <a:t>img</a:t>
            </a:r>
            <a:r>
              <a:rPr lang="en-US" dirty="0"/>
              <a:t>-fluid rounded-start" alt="..."&gt;</a:t>
            </a:r>
          </a:p>
          <a:p>
            <a:pPr marL="0" indent="0">
              <a:buNone/>
            </a:pPr>
            <a:r>
              <a:rPr lang="en-US" dirty="0"/>
              <a:t>    &lt;/div&gt;</a:t>
            </a:r>
          </a:p>
          <a:p>
            <a:pPr marL="0" indent="0">
              <a:buNone/>
            </a:pPr>
            <a:r>
              <a:rPr lang="en-US" dirty="0"/>
              <a:t>    &lt;div class="col-md-8"&gt;</a:t>
            </a:r>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class="card-text"&gt;This is a wider card with supporting text below as a natural lead-in to additional content. This content is a little bit longer.&lt;/p&gt;</a:t>
            </a:r>
          </a:p>
          <a:p>
            <a:pPr marL="0" indent="0">
              <a:buNone/>
            </a:pPr>
            <a:r>
              <a:rPr lang="en-US" dirty="0"/>
              <a:t>        &lt;p class="card-text"&gt;&lt;small class="text-muted"&gt;Last updated 3 mins ago&lt;/small&gt;&lt;/p&gt;</a:t>
            </a:r>
          </a:p>
          <a:p>
            <a:pPr marL="0" indent="0">
              <a:buNone/>
            </a:pPr>
            <a:r>
              <a:rPr lang="en-US" dirty="0"/>
              <a:t>      &lt;/div&gt;</a:t>
            </a:r>
          </a:p>
          <a:p>
            <a:pPr marL="0" indent="0">
              <a:buNone/>
            </a:pPr>
            <a:r>
              <a:rPr lang="en-US" dirty="0"/>
              <a:t>    &lt;/div&gt;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0621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Background and color</a:t>
            </a:r>
          </a:p>
        </p:txBody>
      </p:sp>
      <p:sp>
        <p:nvSpPr>
          <p:cNvPr id="4" name="Content Placeholder 3">
            <a:extLst>
              <a:ext uri="{FF2B5EF4-FFF2-40B4-BE49-F238E27FC236}">
                <a16:creationId xmlns:a16="http://schemas.microsoft.com/office/drawing/2014/main" id="{79FA3A01-A883-A946-9E11-5F21DE820186}"/>
              </a:ext>
            </a:extLst>
          </p:cNvPr>
          <p:cNvSpPr>
            <a:spLocks noGrp="1"/>
          </p:cNvSpPr>
          <p:nvPr>
            <p:ph idx="1"/>
          </p:nvPr>
        </p:nvSpPr>
        <p:spPr>
          <a:xfrm>
            <a:off x="1371600" y="1502229"/>
            <a:ext cx="9601200" cy="5355772"/>
          </a:xfrm>
        </p:spPr>
        <p:txBody>
          <a:bodyPr>
            <a:normAutofit/>
          </a:bodyPr>
          <a:lstStyle/>
          <a:p>
            <a:pPr marL="0" indent="0">
              <a:buNone/>
            </a:pPr>
            <a:r>
              <a:rPr lang="en-US" dirty="0"/>
              <a:t>&lt;div class="card </a:t>
            </a:r>
            <a:r>
              <a:rPr lang="en-US" dirty="0">
                <a:solidFill>
                  <a:srgbClr val="FF0000"/>
                </a:solidFill>
              </a:rPr>
              <a:t>text-* </a:t>
            </a:r>
            <a:r>
              <a:rPr lang="en-US" dirty="0" err="1">
                <a:solidFill>
                  <a:srgbClr val="FF0000"/>
                </a:solidFill>
              </a:rPr>
              <a:t>bg</a:t>
            </a:r>
            <a:r>
              <a:rPr lang="en-US" dirty="0">
                <a:solidFill>
                  <a:srgbClr val="FF0000"/>
                </a:solidFill>
              </a:rPr>
              <a:t>-* </a:t>
            </a:r>
            <a:r>
              <a:rPr lang="en-US" dirty="0"/>
              <a:t>mb-3" style="max-width: 18rem;"&gt;</a:t>
            </a:r>
          </a:p>
          <a:p>
            <a:pPr marL="0" indent="0">
              <a:buNone/>
            </a:pPr>
            <a:r>
              <a:rPr lang="en-US" dirty="0"/>
              <a:t>  &lt;div class="card-header"&gt;Header&lt;/div&gt;</a:t>
            </a:r>
          </a:p>
          <a:p>
            <a:pPr marL="0" indent="0">
              <a:buNone/>
            </a:pPr>
            <a:r>
              <a:rPr lang="en-US" dirty="0"/>
              <a:t>  &lt;div class="card-body"&gt;</a:t>
            </a:r>
          </a:p>
          <a:p>
            <a:pPr marL="0" indent="0">
              <a:buNone/>
            </a:pPr>
            <a:r>
              <a:rPr lang="en-US" dirty="0"/>
              <a:t>    &lt;h5 class="card-title"&gt;Primary card title&lt;/h5&gt;</a:t>
            </a:r>
          </a:p>
          <a:p>
            <a:pPr marL="0" indent="0">
              <a:buNone/>
            </a:pPr>
            <a:r>
              <a:rPr lang="en-US" dirty="0"/>
              <a:t>    &lt;p class="card-text"&gt;Some quick example text to build on the card title and make up the bulk of the card's content.&lt;/p&gt;</a:t>
            </a:r>
          </a:p>
          <a:p>
            <a:pPr marL="0" indent="0">
              <a:buNone/>
            </a:pPr>
            <a:r>
              <a:rPr lang="en-US" dirty="0"/>
              <a:t>  &lt;/div&gt;</a:t>
            </a:r>
          </a:p>
          <a:p>
            <a:pPr marL="0" indent="0">
              <a:buNone/>
            </a:pPr>
            <a:r>
              <a:rPr lang="en-US" dirty="0"/>
              <a:t>&lt;/div&gt;</a:t>
            </a:r>
          </a:p>
        </p:txBody>
      </p:sp>
      <p:pic>
        <p:nvPicPr>
          <p:cNvPr id="5" name="Picture 4">
            <a:extLst>
              <a:ext uri="{FF2B5EF4-FFF2-40B4-BE49-F238E27FC236}">
                <a16:creationId xmlns:a16="http://schemas.microsoft.com/office/drawing/2014/main" id="{5A724BCD-53F8-C34B-BD41-5A645A0A7310}"/>
              </a:ext>
            </a:extLst>
          </p:cNvPr>
          <p:cNvPicPr>
            <a:picLocks noChangeAspect="1"/>
          </p:cNvPicPr>
          <p:nvPr/>
        </p:nvPicPr>
        <p:blipFill>
          <a:blip r:embed="rId2"/>
          <a:stretch>
            <a:fillRect/>
          </a:stretch>
        </p:blipFill>
        <p:spPr>
          <a:xfrm>
            <a:off x="6096000" y="3829957"/>
            <a:ext cx="3873500" cy="2451100"/>
          </a:xfrm>
          <a:prstGeom prst="rect">
            <a:avLst/>
          </a:prstGeom>
        </p:spPr>
      </p:pic>
    </p:spTree>
    <p:extLst>
      <p:ext uri="{BB962C8B-B14F-4D97-AF65-F5344CB8AC3E}">
        <p14:creationId xmlns:p14="http://schemas.microsoft.com/office/powerpoint/2010/main" val="2479737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Border</a:t>
            </a:r>
          </a:p>
        </p:txBody>
      </p:sp>
      <p:sp>
        <p:nvSpPr>
          <p:cNvPr id="4" name="Content Placeholder 3">
            <a:extLst>
              <a:ext uri="{FF2B5EF4-FFF2-40B4-BE49-F238E27FC236}">
                <a16:creationId xmlns:a16="http://schemas.microsoft.com/office/drawing/2014/main" id="{79FA3A01-A883-A946-9E11-5F21DE820186}"/>
              </a:ext>
            </a:extLst>
          </p:cNvPr>
          <p:cNvSpPr>
            <a:spLocks noGrp="1"/>
          </p:cNvSpPr>
          <p:nvPr>
            <p:ph idx="1"/>
          </p:nvPr>
        </p:nvSpPr>
        <p:spPr>
          <a:xfrm>
            <a:off x="1371600" y="1502229"/>
            <a:ext cx="9601200" cy="5355772"/>
          </a:xfrm>
        </p:spPr>
        <p:txBody>
          <a:bodyPr>
            <a:normAutofit/>
          </a:bodyPr>
          <a:lstStyle/>
          <a:p>
            <a:pPr marL="0" indent="0">
              <a:buNone/>
            </a:pPr>
            <a:r>
              <a:rPr lang="en-US" dirty="0"/>
              <a:t>Use border utilities to change just the border-color of a card. Note that you can put .text-{color} classes on the parent .card or a subset of the card’s contents as shown below.</a:t>
            </a:r>
          </a:p>
          <a:p>
            <a:pPr marL="0" indent="0">
              <a:buNone/>
            </a:pPr>
            <a:r>
              <a:rPr lang="en-US" dirty="0"/>
              <a:t>&lt;div class="card </a:t>
            </a:r>
            <a:r>
              <a:rPr lang="en-US" dirty="0">
                <a:solidFill>
                  <a:srgbClr val="FF0000"/>
                </a:solidFill>
              </a:rPr>
              <a:t>border-primary</a:t>
            </a:r>
            <a:r>
              <a:rPr lang="en-US" dirty="0"/>
              <a:t> mb-3" style="max-width: 18rem;"&gt;</a:t>
            </a:r>
          </a:p>
          <a:p>
            <a:pPr marL="0" indent="0">
              <a:buNone/>
            </a:pPr>
            <a:r>
              <a:rPr lang="en-US" dirty="0"/>
              <a:t>  &lt;div class="card-header"&gt;Header&lt;/div&gt;</a:t>
            </a:r>
          </a:p>
          <a:p>
            <a:pPr marL="0" indent="0">
              <a:buNone/>
            </a:pPr>
            <a:r>
              <a:rPr lang="en-US" dirty="0"/>
              <a:t>  &lt;div class="card-body text-primary"&gt;</a:t>
            </a:r>
          </a:p>
          <a:p>
            <a:pPr marL="0" indent="0">
              <a:buNone/>
            </a:pPr>
            <a:r>
              <a:rPr lang="en-US" dirty="0"/>
              <a:t>    &lt;h5 class="card-title"&gt;Primary card title&lt;/h5&gt;</a:t>
            </a:r>
          </a:p>
          <a:p>
            <a:pPr marL="0" indent="0">
              <a:buNone/>
            </a:pPr>
            <a:r>
              <a:rPr lang="en-US" dirty="0"/>
              <a:t>    &lt;p class="card-text"&gt;Some quick example text to build on the card title and make up the bulk of the card's content.&lt;/p&gt;</a:t>
            </a:r>
          </a:p>
          <a:p>
            <a:pPr marL="0" indent="0">
              <a:buNone/>
            </a:pPr>
            <a:r>
              <a:rPr lang="en-US" dirty="0"/>
              <a:t>  &lt;/div&gt;</a:t>
            </a:r>
          </a:p>
          <a:p>
            <a:pPr marL="0" indent="0">
              <a:buNone/>
            </a:pPr>
            <a:r>
              <a:rPr lang="en-US" dirty="0"/>
              <a:t>&lt;/div&gt;</a:t>
            </a:r>
          </a:p>
        </p:txBody>
      </p:sp>
      <p:pic>
        <p:nvPicPr>
          <p:cNvPr id="6" name="Picture 5">
            <a:extLst>
              <a:ext uri="{FF2B5EF4-FFF2-40B4-BE49-F238E27FC236}">
                <a16:creationId xmlns:a16="http://schemas.microsoft.com/office/drawing/2014/main" id="{EFB2686E-4602-CD48-BE94-68EABC83940E}"/>
              </a:ext>
            </a:extLst>
          </p:cNvPr>
          <p:cNvPicPr>
            <a:picLocks noChangeAspect="1"/>
          </p:cNvPicPr>
          <p:nvPr/>
        </p:nvPicPr>
        <p:blipFill>
          <a:blip r:embed="rId2"/>
          <a:stretch>
            <a:fillRect/>
          </a:stretch>
        </p:blipFill>
        <p:spPr>
          <a:xfrm>
            <a:off x="6614886" y="4486730"/>
            <a:ext cx="3272859" cy="2120899"/>
          </a:xfrm>
          <a:prstGeom prst="rect">
            <a:avLst/>
          </a:prstGeom>
        </p:spPr>
      </p:pic>
    </p:spTree>
    <p:extLst>
      <p:ext uri="{BB962C8B-B14F-4D97-AF65-F5344CB8AC3E}">
        <p14:creationId xmlns:p14="http://schemas.microsoft.com/office/powerpoint/2010/main" val="597808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err="1"/>
              <a:t>Mixins</a:t>
            </a:r>
            <a:r>
              <a:rPr lang="en-US" dirty="0"/>
              <a:t> utilities</a:t>
            </a:r>
          </a:p>
        </p:txBody>
      </p:sp>
      <p:sp>
        <p:nvSpPr>
          <p:cNvPr id="4" name="Content Placeholder 3">
            <a:extLst>
              <a:ext uri="{FF2B5EF4-FFF2-40B4-BE49-F238E27FC236}">
                <a16:creationId xmlns:a16="http://schemas.microsoft.com/office/drawing/2014/main" id="{79FA3A01-A883-A946-9E11-5F21DE820186}"/>
              </a:ext>
            </a:extLst>
          </p:cNvPr>
          <p:cNvSpPr>
            <a:spLocks noGrp="1"/>
          </p:cNvSpPr>
          <p:nvPr>
            <p:ph idx="1"/>
          </p:nvPr>
        </p:nvSpPr>
        <p:spPr>
          <a:xfrm>
            <a:off x="1371600" y="1502229"/>
            <a:ext cx="9601200" cy="5355772"/>
          </a:xfrm>
        </p:spPr>
        <p:txBody>
          <a:bodyPr>
            <a:normAutofit/>
          </a:bodyPr>
          <a:lstStyle/>
          <a:p>
            <a:r>
              <a:rPr lang="en-US" dirty="0"/>
              <a:t>You can also change the borders on the card header and footer as needed, and even remove their background-color with .</a:t>
            </a:r>
            <a:r>
              <a:rPr lang="en-US" dirty="0" err="1"/>
              <a:t>bg</a:t>
            </a:r>
            <a:r>
              <a:rPr lang="en-US" dirty="0"/>
              <a:t>-transparent.</a:t>
            </a:r>
          </a:p>
          <a:p>
            <a:pPr marL="0" indent="0">
              <a:buNone/>
            </a:pPr>
            <a:r>
              <a:rPr lang="en-US" dirty="0"/>
              <a:t>&lt;div class="card border-success mb-3" style="max-width: 18rem;"&gt;</a:t>
            </a:r>
          </a:p>
          <a:p>
            <a:pPr marL="0" indent="0">
              <a:buNone/>
            </a:pPr>
            <a:r>
              <a:rPr lang="en-US" dirty="0"/>
              <a:t>  &lt;div class="card-header </a:t>
            </a:r>
            <a:r>
              <a:rPr lang="en-US" dirty="0" err="1"/>
              <a:t>bg</a:t>
            </a:r>
            <a:r>
              <a:rPr lang="en-US" dirty="0"/>
              <a:t>-transparent border-success"&gt;Header&lt;/div&gt;</a:t>
            </a:r>
          </a:p>
          <a:p>
            <a:pPr marL="0" indent="0">
              <a:buNone/>
            </a:pPr>
            <a:r>
              <a:rPr lang="en-US" dirty="0"/>
              <a:t>  &lt;div class="card-body text-success"&gt;</a:t>
            </a:r>
          </a:p>
          <a:p>
            <a:pPr marL="0" indent="0">
              <a:buNone/>
            </a:pPr>
            <a:r>
              <a:rPr lang="en-US" dirty="0"/>
              <a:t>    &lt;h5 class="card-title"&gt;Success card title&lt;/h5&gt;</a:t>
            </a:r>
          </a:p>
          <a:p>
            <a:pPr marL="0" indent="0">
              <a:buNone/>
            </a:pPr>
            <a:r>
              <a:rPr lang="en-US" dirty="0"/>
              <a:t>    &lt;p class="card-text"&gt;Some quick example text to build on the card title and make up the bulk of the card's content.&lt;/p&gt;</a:t>
            </a:r>
          </a:p>
          <a:p>
            <a:pPr marL="0" indent="0">
              <a:buNone/>
            </a:pPr>
            <a:r>
              <a:rPr lang="en-US" dirty="0"/>
              <a:t>  &lt;/div&gt;</a:t>
            </a:r>
          </a:p>
          <a:p>
            <a:pPr marL="0" indent="0">
              <a:buNone/>
            </a:pPr>
            <a:r>
              <a:rPr lang="en-US" dirty="0"/>
              <a:t>  &lt;div class="card-footer </a:t>
            </a:r>
            <a:r>
              <a:rPr lang="en-US" dirty="0" err="1"/>
              <a:t>bg</a:t>
            </a:r>
            <a:r>
              <a:rPr lang="en-US" dirty="0"/>
              <a:t>-transparent border-success"&gt;Footer&lt;/div&gt;</a:t>
            </a:r>
          </a:p>
          <a:p>
            <a:pPr marL="0" indent="0">
              <a:buNone/>
            </a:pPr>
            <a:r>
              <a:rPr lang="en-US" dirty="0"/>
              <a:t>&lt;/div&gt;</a:t>
            </a:r>
          </a:p>
        </p:txBody>
      </p:sp>
    </p:spTree>
    <p:extLst>
      <p:ext uri="{BB962C8B-B14F-4D97-AF65-F5344CB8AC3E}">
        <p14:creationId xmlns:p14="http://schemas.microsoft.com/office/powerpoint/2010/main" val="106283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err="1"/>
              <a:t>Mixins</a:t>
            </a:r>
            <a:r>
              <a:rPr lang="en-US" dirty="0"/>
              <a:t> utilities</a:t>
            </a:r>
          </a:p>
        </p:txBody>
      </p:sp>
      <p:pic>
        <p:nvPicPr>
          <p:cNvPr id="5" name="Content Placeholder 4">
            <a:extLst>
              <a:ext uri="{FF2B5EF4-FFF2-40B4-BE49-F238E27FC236}">
                <a16:creationId xmlns:a16="http://schemas.microsoft.com/office/drawing/2014/main" id="{ED9DD06F-0F71-5542-A3E5-46EF1BDAF3CE}"/>
              </a:ext>
            </a:extLst>
          </p:cNvPr>
          <p:cNvPicPr>
            <a:picLocks noGrp="1" noChangeAspect="1"/>
          </p:cNvPicPr>
          <p:nvPr>
            <p:ph idx="1"/>
          </p:nvPr>
        </p:nvPicPr>
        <p:blipFill>
          <a:blip r:embed="rId2"/>
          <a:stretch>
            <a:fillRect/>
          </a:stretch>
        </p:blipFill>
        <p:spPr>
          <a:xfrm>
            <a:off x="4165600" y="2560637"/>
            <a:ext cx="4013200" cy="3238500"/>
          </a:xfrm>
        </p:spPr>
      </p:pic>
    </p:spTree>
    <p:extLst>
      <p:ext uri="{BB962C8B-B14F-4D97-AF65-F5344CB8AC3E}">
        <p14:creationId xmlns:p14="http://schemas.microsoft.com/office/powerpoint/2010/main" val="458445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Card groups</a:t>
            </a:r>
          </a:p>
        </p:txBody>
      </p:sp>
      <p:sp>
        <p:nvSpPr>
          <p:cNvPr id="4" name="Content Placeholder 3">
            <a:extLst>
              <a:ext uri="{FF2B5EF4-FFF2-40B4-BE49-F238E27FC236}">
                <a16:creationId xmlns:a16="http://schemas.microsoft.com/office/drawing/2014/main" id="{80E7B509-3546-0B41-8C5C-58C46999EBC4}"/>
              </a:ext>
            </a:extLst>
          </p:cNvPr>
          <p:cNvSpPr>
            <a:spLocks noGrp="1"/>
          </p:cNvSpPr>
          <p:nvPr>
            <p:ph idx="1"/>
          </p:nvPr>
        </p:nvSpPr>
        <p:spPr>
          <a:xfrm>
            <a:off x="1371600" y="1371600"/>
            <a:ext cx="9601200" cy="4495800"/>
          </a:xfrm>
        </p:spPr>
        <p:txBody>
          <a:bodyPr>
            <a:normAutofit fontScale="92500" lnSpcReduction="20000"/>
          </a:bodyPr>
          <a:lstStyle/>
          <a:p>
            <a:r>
              <a:rPr lang="en-US" dirty="0"/>
              <a:t>Use card groups to render cards as a single, attached element with equal width and height columns. Card groups start off stacked and use display: flex; to become attached with uniform dimensions starting at the </a:t>
            </a:r>
            <a:r>
              <a:rPr lang="en-US" dirty="0" err="1"/>
              <a:t>sm</a:t>
            </a:r>
            <a:r>
              <a:rPr lang="en-US" dirty="0"/>
              <a:t> breakpoint.</a:t>
            </a:r>
          </a:p>
          <a:p>
            <a:pPr marL="0" indent="0">
              <a:buNone/>
            </a:pPr>
            <a:r>
              <a:rPr lang="en-US" dirty="0"/>
              <a:t>&lt;div class="card-group"&gt;</a:t>
            </a:r>
          </a:p>
          <a:p>
            <a:pPr marL="0" indent="0">
              <a:buNone/>
            </a:pPr>
            <a:r>
              <a:rPr lang="en-US" dirty="0"/>
              <a:t>  &lt;div class="card"&gt;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class="card-text"&gt;This is a wider card with supporting text below as a natural lead-in to additional content. This content is a little bit longer.&lt;/p&gt;</a:t>
            </a:r>
          </a:p>
          <a:p>
            <a:pPr marL="0" indent="0">
              <a:buNone/>
            </a:pPr>
            <a:r>
              <a:rPr lang="en-US" dirty="0"/>
              <a:t>      &lt;p class="card-text"&gt;&lt;small class="text-muted"&gt;Last updated 3 mins ago&lt;/small&gt;&lt;/p&gt;</a:t>
            </a:r>
          </a:p>
          <a:p>
            <a:pPr marL="0" indent="0">
              <a:buNone/>
            </a:pPr>
            <a:r>
              <a:rPr lang="en-US" dirty="0"/>
              <a:t>    &lt;/div&gt;</a:t>
            </a:r>
          </a:p>
          <a:p>
            <a:pPr marL="0" indent="0">
              <a:buNone/>
            </a:pPr>
            <a:r>
              <a:rPr lang="en-US" dirty="0"/>
              <a:t>  &lt;/div&gt; &lt;/div&gt;. </a:t>
            </a:r>
            <a:r>
              <a:rPr lang="en-US" dirty="0">
                <a:solidFill>
                  <a:srgbClr val="FF0000"/>
                </a:solidFill>
              </a:rPr>
              <a:t>Repeat the card more two times</a:t>
            </a:r>
            <a:endParaRPr lang="en-US" dirty="0"/>
          </a:p>
        </p:txBody>
      </p:sp>
    </p:spTree>
    <p:extLst>
      <p:ext uri="{BB962C8B-B14F-4D97-AF65-F5344CB8AC3E}">
        <p14:creationId xmlns:p14="http://schemas.microsoft.com/office/powerpoint/2010/main" val="3271222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Card groups</a:t>
            </a:r>
          </a:p>
        </p:txBody>
      </p:sp>
      <p:pic>
        <p:nvPicPr>
          <p:cNvPr id="5" name="Content Placeholder 4">
            <a:extLst>
              <a:ext uri="{FF2B5EF4-FFF2-40B4-BE49-F238E27FC236}">
                <a16:creationId xmlns:a16="http://schemas.microsoft.com/office/drawing/2014/main" id="{C337988D-6702-F540-B420-1F26797B9B95}"/>
              </a:ext>
            </a:extLst>
          </p:cNvPr>
          <p:cNvPicPr>
            <a:picLocks noGrp="1" noChangeAspect="1"/>
          </p:cNvPicPr>
          <p:nvPr>
            <p:ph idx="1"/>
          </p:nvPr>
        </p:nvPicPr>
        <p:blipFill>
          <a:blip r:embed="rId2"/>
          <a:stretch>
            <a:fillRect/>
          </a:stretch>
        </p:blipFill>
        <p:spPr>
          <a:xfrm>
            <a:off x="2501402" y="1371600"/>
            <a:ext cx="7341595" cy="4495800"/>
          </a:xfrm>
        </p:spPr>
      </p:pic>
    </p:spTree>
    <p:extLst>
      <p:ext uri="{BB962C8B-B14F-4D97-AF65-F5344CB8AC3E}">
        <p14:creationId xmlns:p14="http://schemas.microsoft.com/office/powerpoint/2010/main" val="375823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Card groups</a:t>
            </a:r>
          </a:p>
        </p:txBody>
      </p:sp>
      <p:sp>
        <p:nvSpPr>
          <p:cNvPr id="4" name="Content Placeholder 3">
            <a:extLst>
              <a:ext uri="{FF2B5EF4-FFF2-40B4-BE49-F238E27FC236}">
                <a16:creationId xmlns:a16="http://schemas.microsoft.com/office/drawing/2014/main" id="{2A29FAC9-E5DC-B943-89C1-E9D1706783D7}"/>
              </a:ext>
            </a:extLst>
          </p:cNvPr>
          <p:cNvSpPr>
            <a:spLocks noGrp="1"/>
          </p:cNvSpPr>
          <p:nvPr>
            <p:ph idx="1"/>
          </p:nvPr>
        </p:nvSpPr>
        <p:spPr>
          <a:xfrm>
            <a:off x="1371600" y="1371600"/>
            <a:ext cx="9601200" cy="5486400"/>
          </a:xfrm>
        </p:spPr>
        <p:txBody>
          <a:bodyPr>
            <a:normAutofit lnSpcReduction="10000"/>
          </a:bodyPr>
          <a:lstStyle/>
          <a:p>
            <a:r>
              <a:rPr lang="en-US" dirty="0"/>
              <a:t>When using card groups with footers, their content will automatically line up.</a:t>
            </a:r>
          </a:p>
          <a:p>
            <a:pPr marL="0" indent="0">
              <a:buNone/>
            </a:pPr>
            <a:r>
              <a:rPr lang="en-US" dirty="0"/>
              <a:t>&lt;div class="card-group"&gt;</a:t>
            </a:r>
          </a:p>
          <a:p>
            <a:pPr marL="0" indent="0">
              <a:buNone/>
            </a:pPr>
            <a:r>
              <a:rPr lang="en-US" dirty="0"/>
              <a:t>  &lt;div class="card"&gt;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class="card-text"&gt;This is a wider card with supporting text below as a natural lead-in to additional content. This content is a little bit longer.&lt;/p&gt;</a:t>
            </a:r>
          </a:p>
          <a:p>
            <a:pPr marL="0" indent="0">
              <a:buNone/>
            </a:pPr>
            <a:r>
              <a:rPr lang="en-US" dirty="0"/>
              <a:t>    &lt;/div&gt;</a:t>
            </a:r>
          </a:p>
          <a:p>
            <a:pPr marL="0" indent="0">
              <a:buNone/>
            </a:pPr>
            <a:r>
              <a:rPr lang="en-US" dirty="0"/>
              <a:t>    &lt;div class="card-footer"&gt;</a:t>
            </a:r>
          </a:p>
          <a:p>
            <a:pPr marL="0" indent="0">
              <a:buNone/>
            </a:pPr>
            <a:r>
              <a:rPr lang="en-US" dirty="0"/>
              <a:t>      &lt;small class="text-muted"&gt;Last updated 3 mins ago&lt;/small&gt;</a:t>
            </a:r>
          </a:p>
          <a:p>
            <a:pPr marL="0" indent="0">
              <a:buNone/>
            </a:pPr>
            <a:r>
              <a:rPr lang="en-US" dirty="0"/>
              <a:t>    &lt;/div&gt;</a:t>
            </a:r>
          </a:p>
          <a:p>
            <a:pPr marL="0" indent="0">
              <a:buNone/>
            </a:pPr>
            <a:r>
              <a:rPr lang="en-US" dirty="0"/>
              <a:t>  &lt;/div&gt;&lt;/div&gt; </a:t>
            </a:r>
            <a:r>
              <a:rPr lang="en-US" dirty="0">
                <a:solidFill>
                  <a:srgbClr val="FF0000"/>
                </a:solidFill>
              </a:rPr>
              <a:t>Repeat the card more two times</a:t>
            </a:r>
            <a:endParaRPr lang="en-US" dirty="0"/>
          </a:p>
        </p:txBody>
      </p:sp>
    </p:spTree>
    <p:extLst>
      <p:ext uri="{BB962C8B-B14F-4D97-AF65-F5344CB8AC3E}">
        <p14:creationId xmlns:p14="http://schemas.microsoft.com/office/powerpoint/2010/main" val="327065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Card groups</a:t>
            </a:r>
          </a:p>
        </p:txBody>
      </p:sp>
      <p:pic>
        <p:nvPicPr>
          <p:cNvPr id="5" name="Content Placeholder 4">
            <a:extLst>
              <a:ext uri="{FF2B5EF4-FFF2-40B4-BE49-F238E27FC236}">
                <a16:creationId xmlns:a16="http://schemas.microsoft.com/office/drawing/2014/main" id="{6CAD1D37-0CBC-9341-BB73-F9EA5EC619FE}"/>
              </a:ext>
            </a:extLst>
          </p:cNvPr>
          <p:cNvPicPr>
            <a:picLocks noGrp="1" noChangeAspect="1"/>
          </p:cNvPicPr>
          <p:nvPr>
            <p:ph idx="1"/>
          </p:nvPr>
        </p:nvPicPr>
        <p:blipFill>
          <a:blip r:embed="rId2"/>
          <a:stretch>
            <a:fillRect/>
          </a:stretch>
        </p:blipFill>
        <p:spPr>
          <a:xfrm>
            <a:off x="1708688" y="1371600"/>
            <a:ext cx="8927023" cy="5486400"/>
          </a:xfrm>
        </p:spPr>
      </p:pic>
    </p:spTree>
    <p:extLst>
      <p:ext uri="{BB962C8B-B14F-4D97-AF65-F5344CB8AC3E}">
        <p14:creationId xmlns:p14="http://schemas.microsoft.com/office/powerpoint/2010/main" val="68666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Grid cards</a:t>
            </a:r>
          </a:p>
        </p:txBody>
      </p:sp>
      <p:sp>
        <p:nvSpPr>
          <p:cNvPr id="4" name="Content Placeholder 3">
            <a:extLst>
              <a:ext uri="{FF2B5EF4-FFF2-40B4-BE49-F238E27FC236}">
                <a16:creationId xmlns:a16="http://schemas.microsoft.com/office/drawing/2014/main" id="{9B98F653-138A-D447-B467-78E0416C4693}"/>
              </a:ext>
            </a:extLst>
          </p:cNvPr>
          <p:cNvSpPr>
            <a:spLocks noGrp="1"/>
          </p:cNvSpPr>
          <p:nvPr>
            <p:ph idx="1"/>
          </p:nvPr>
        </p:nvSpPr>
        <p:spPr>
          <a:xfrm>
            <a:off x="1371600" y="1273629"/>
            <a:ext cx="9601200" cy="5584371"/>
          </a:xfrm>
        </p:spPr>
        <p:txBody>
          <a:bodyPr>
            <a:normAutofit fontScale="92500" lnSpcReduction="10000"/>
          </a:bodyPr>
          <a:lstStyle/>
          <a:p>
            <a:pPr marL="0" indent="0">
              <a:buNone/>
            </a:pPr>
            <a:r>
              <a:rPr lang="en-US" dirty="0"/>
              <a:t>Use the Bootstrap grid system and its .row-cols-* to control how many grid columns (wrapped around your cards) you show per row. For example, here’s .row-cols-1 laying out the cards on one column, and .row-cols-md-2 splitting four cards to equal width across multiple rows, from the medium breakpoint up.</a:t>
            </a:r>
          </a:p>
          <a:p>
            <a:pPr marL="0" indent="0">
              <a:buNone/>
            </a:pPr>
            <a:r>
              <a:rPr lang="en-US" dirty="0"/>
              <a:t>&lt;div class="row row-cols-1 row-cols-md-2 g-4"&gt;</a:t>
            </a:r>
          </a:p>
          <a:p>
            <a:pPr marL="0" indent="0">
              <a:buNone/>
            </a:pPr>
            <a:r>
              <a:rPr lang="en-US" dirty="0"/>
              <a:t>  &lt;div class="col"&gt;</a:t>
            </a:r>
          </a:p>
          <a:p>
            <a:pPr marL="0" indent="0">
              <a:buNone/>
            </a:pPr>
            <a:r>
              <a:rPr lang="en-US" dirty="0"/>
              <a:t>    &lt;div class="card"&gt;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class="card-text"&gt;This is a longer card with supporting text below as a natural lead-in to additional content. This content is a little bit longer.&lt;/p&gt;</a:t>
            </a:r>
          </a:p>
          <a:p>
            <a:pPr marL="0" indent="0">
              <a:buNone/>
            </a:pPr>
            <a:r>
              <a:rPr lang="en-US" dirty="0"/>
              <a:t>      &lt;/div&gt;</a:t>
            </a:r>
          </a:p>
          <a:p>
            <a:pPr marL="0" indent="0">
              <a:buNone/>
            </a:pPr>
            <a:r>
              <a:rPr lang="en-US" dirty="0"/>
              <a:t>    &lt;/div&gt;</a:t>
            </a:r>
          </a:p>
          <a:p>
            <a:pPr marL="0" indent="0">
              <a:buNone/>
            </a:pPr>
            <a:r>
              <a:rPr lang="en-US" dirty="0"/>
              <a:t>  &lt;/div&gt; &lt;/div&gt; </a:t>
            </a:r>
            <a:r>
              <a:rPr lang="en-US" dirty="0">
                <a:solidFill>
                  <a:srgbClr val="FF0000"/>
                </a:solidFill>
              </a:rPr>
              <a:t>Repeat the card more three times</a:t>
            </a:r>
            <a:endParaRPr lang="en-US" dirty="0"/>
          </a:p>
        </p:txBody>
      </p:sp>
    </p:spTree>
    <p:extLst>
      <p:ext uri="{BB962C8B-B14F-4D97-AF65-F5344CB8AC3E}">
        <p14:creationId xmlns:p14="http://schemas.microsoft.com/office/powerpoint/2010/main" val="109796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Example</a:t>
            </a:r>
          </a:p>
        </p:txBody>
      </p:sp>
      <p:pic>
        <p:nvPicPr>
          <p:cNvPr id="5" name="Content Placeholder 4">
            <a:extLst>
              <a:ext uri="{FF2B5EF4-FFF2-40B4-BE49-F238E27FC236}">
                <a16:creationId xmlns:a16="http://schemas.microsoft.com/office/drawing/2014/main" id="{6F658A95-494E-D647-9BDE-ACABA1B9B439}"/>
              </a:ext>
            </a:extLst>
          </p:cNvPr>
          <p:cNvPicPr>
            <a:picLocks noGrp="1" noChangeAspect="1"/>
          </p:cNvPicPr>
          <p:nvPr>
            <p:ph idx="1"/>
          </p:nvPr>
        </p:nvPicPr>
        <p:blipFill>
          <a:blip r:embed="rId2"/>
          <a:stretch>
            <a:fillRect/>
          </a:stretch>
        </p:blipFill>
        <p:spPr>
          <a:xfrm>
            <a:off x="4425410" y="1481138"/>
            <a:ext cx="3493580" cy="4386262"/>
          </a:xfrm>
        </p:spPr>
      </p:pic>
    </p:spTree>
    <p:extLst>
      <p:ext uri="{BB962C8B-B14F-4D97-AF65-F5344CB8AC3E}">
        <p14:creationId xmlns:p14="http://schemas.microsoft.com/office/powerpoint/2010/main" val="348246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Equal height</a:t>
            </a:r>
          </a:p>
        </p:txBody>
      </p:sp>
      <p:sp>
        <p:nvSpPr>
          <p:cNvPr id="4" name="Content Placeholder 3">
            <a:extLst>
              <a:ext uri="{FF2B5EF4-FFF2-40B4-BE49-F238E27FC236}">
                <a16:creationId xmlns:a16="http://schemas.microsoft.com/office/drawing/2014/main" id="{9B98F653-138A-D447-B467-78E0416C4693}"/>
              </a:ext>
            </a:extLst>
          </p:cNvPr>
          <p:cNvSpPr>
            <a:spLocks noGrp="1"/>
          </p:cNvSpPr>
          <p:nvPr>
            <p:ph idx="1"/>
          </p:nvPr>
        </p:nvSpPr>
        <p:spPr>
          <a:xfrm>
            <a:off x="1371600" y="1273629"/>
            <a:ext cx="9601200" cy="5584371"/>
          </a:xfrm>
        </p:spPr>
        <p:txBody>
          <a:bodyPr>
            <a:normAutofit lnSpcReduction="10000"/>
          </a:bodyPr>
          <a:lstStyle/>
          <a:p>
            <a:pPr marL="0" indent="0">
              <a:buNone/>
            </a:pPr>
            <a:r>
              <a:rPr lang="en-US" dirty="0"/>
              <a:t>When you need equal height, add .h-100 to the cards. If you want equal heights by default, you can set $card-height: 100% in Sass. Just like with card groups, card footers will automatically line up.</a:t>
            </a:r>
          </a:p>
          <a:p>
            <a:pPr marL="0" indent="0">
              <a:buNone/>
            </a:pPr>
            <a:r>
              <a:rPr lang="en-US" dirty="0"/>
              <a:t>&lt;div class="row row-cols-1 row-cols-md-3 g-4"&gt;</a:t>
            </a:r>
          </a:p>
          <a:p>
            <a:pPr marL="0" indent="0">
              <a:buNone/>
            </a:pPr>
            <a:r>
              <a:rPr lang="en-US" dirty="0"/>
              <a:t>  &lt;div class="col"&gt;</a:t>
            </a:r>
          </a:p>
          <a:p>
            <a:pPr marL="0" indent="0">
              <a:buNone/>
            </a:pPr>
            <a:r>
              <a:rPr lang="en-US" dirty="0"/>
              <a:t>    &lt;div class="card h-100"&gt;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class="card-text"&gt;This is a longer card with supporting text below as a natural lead-in to additional content. This content is a little bit longer.&lt;/p&gt;</a:t>
            </a:r>
          </a:p>
          <a:p>
            <a:pPr marL="0" indent="0">
              <a:buNone/>
            </a:pPr>
            <a:r>
              <a:rPr lang="en-US" dirty="0"/>
              <a:t>      &lt;/div&gt;</a:t>
            </a:r>
          </a:p>
          <a:p>
            <a:pPr marL="0" indent="0">
              <a:buNone/>
            </a:pPr>
            <a:r>
              <a:rPr lang="en-US" dirty="0"/>
              <a:t>    &lt;/div&gt;</a:t>
            </a:r>
          </a:p>
          <a:p>
            <a:pPr marL="0" indent="0">
              <a:buNone/>
            </a:pPr>
            <a:r>
              <a:rPr lang="en-US" dirty="0"/>
              <a:t>  &lt;/div&gt; </a:t>
            </a:r>
            <a:r>
              <a:rPr lang="en-US" dirty="0">
                <a:solidFill>
                  <a:srgbClr val="FF0000"/>
                </a:solidFill>
              </a:rPr>
              <a:t>Repeat the card more three times</a:t>
            </a:r>
            <a:endParaRPr lang="en-US" dirty="0"/>
          </a:p>
        </p:txBody>
      </p:sp>
    </p:spTree>
    <p:extLst>
      <p:ext uri="{BB962C8B-B14F-4D97-AF65-F5344CB8AC3E}">
        <p14:creationId xmlns:p14="http://schemas.microsoft.com/office/powerpoint/2010/main" val="3369361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576943"/>
            <a:ext cx="9601200" cy="794657"/>
          </a:xfrm>
        </p:spPr>
        <p:txBody>
          <a:bodyPr>
            <a:normAutofit/>
          </a:bodyPr>
          <a:lstStyle/>
          <a:p>
            <a:r>
              <a:rPr lang="en-US" dirty="0"/>
              <a:t>Equal height</a:t>
            </a:r>
          </a:p>
        </p:txBody>
      </p:sp>
      <p:pic>
        <p:nvPicPr>
          <p:cNvPr id="5" name="Content Placeholder 4">
            <a:extLst>
              <a:ext uri="{FF2B5EF4-FFF2-40B4-BE49-F238E27FC236}">
                <a16:creationId xmlns:a16="http://schemas.microsoft.com/office/drawing/2014/main" id="{2AA7CCDC-5761-B446-AA67-AF5041F143E2}"/>
              </a:ext>
            </a:extLst>
          </p:cNvPr>
          <p:cNvPicPr>
            <a:picLocks noGrp="1" noChangeAspect="1"/>
          </p:cNvPicPr>
          <p:nvPr>
            <p:ph idx="1"/>
          </p:nvPr>
        </p:nvPicPr>
        <p:blipFill>
          <a:blip r:embed="rId2"/>
          <a:stretch>
            <a:fillRect/>
          </a:stretch>
        </p:blipFill>
        <p:spPr>
          <a:xfrm>
            <a:off x="3021275" y="1273175"/>
            <a:ext cx="6301849" cy="5584825"/>
          </a:xfrm>
        </p:spPr>
      </p:pic>
    </p:spTree>
    <p:extLst>
      <p:ext uri="{BB962C8B-B14F-4D97-AF65-F5344CB8AC3E}">
        <p14:creationId xmlns:p14="http://schemas.microsoft.com/office/powerpoint/2010/main" val="5934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Body</a:t>
            </a:r>
          </a:p>
        </p:txBody>
      </p:sp>
      <p:sp>
        <p:nvSpPr>
          <p:cNvPr id="4" name="Content Placeholder 3">
            <a:extLst>
              <a:ext uri="{FF2B5EF4-FFF2-40B4-BE49-F238E27FC236}">
                <a16:creationId xmlns:a16="http://schemas.microsoft.com/office/drawing/2014/main" id="{A1AF5425-8BBF-5247-9FB6-638387C62824}"/>
              </a:ext>
            </a:extLst>
          </p:cNvPr>
          <p:cNvSpPr>
            <a:spLocks noGrp="1"/>
          </p:cNvSpPr>
          <p:nvPr>
            <p:ph idx="1"/>
          </p:nvPr>
        </p:nvSpPr>
        <p:spPr>
          <a:xfrm>
            <a:off x="1371600" y="1480457"/>
            <a:ext cx="9601200" cy="4386943"/>
          </a:xfrm>
        </p:spPr>
        <p:txBody>
          <a:bodyPr/>
          <a:lstStyle/>
          <a:p>
            <a:r>
              <a:rPr lang="en-US" dirty="0"/>
              <a:t>The building block of a card is the .card-body. Use it whenever you need a padded section within a card.</a:t>
            </a:r>
          </a:p>
          <a:p>
            <a:pPr marL="0" indent="0">
              <a:buNone/>
            </a:pPr>
            <a:r>
              <a:rPr lang="en-US" dirty="0"/>
              <a:t>&lt;div class="card"&gt;</a:t>
            </a:r>
          </a:p>
          <a:p>
            <a:pPr marL="0" indent="0">
              <a:buNone/>
            </a:pPr>
            <a:r>
              <a:rPr lang="en-US" dirty="0"/>
              <a:t> &lt;div class="card-body"&gt; This is some text within a card body. </a:t>
            </a:r>
          </a:p>
          <a:p>
            <a:pPr marL="0" indent="0">
              <a:buNone/>
            </a:pPr>
            <a:r>
              <a:rPr lang="en-US" dirty="0"/>
              <a:t>&lt;/div&gt;</a:t>
            </a:r>
          </a:p>
          <a:p>
            <a:pPr marL="0" indent="0">
              <a:buNone/>
            </a:pPr>
            <a:r>
              <a:rPr lang="en-US" dirty="0"/>
              <a:t> &lt;/div&gt;</a:t>
            </a:r>
            <a:br>
              <a:rPr lang="en-US" dirty="0"/>
            </a:br>
            <a:endParaRPr lang="en-US" dirty="0"/>
          </a:p>
        </p:txBody>
      </p:sp>
      <p:pic>
        <p:nvPicPr>
          <p:cNvPr id="7" name="Picture 6">
            <a:extLst>
              <a:ext uri="{FF2B5EF4-FFF2-40B4-BE49-F238E27FC236}">
                <a16:creationId xmlns:a16="http://schemas.microsoft.com/office/drawing/2014/main" id="{F851833E-5A8B-8840-AC3A-2E8665CE7746}"/>
              </a:ext>
            </a:extLst>
          </p:cNvPr>
          <p:cNvPicPr>
            <a:picLocks noChangeAspect="1"/>
          </p:cNvPicPr>
          <p:nvPr/>
        </p:nvPicPr>
        <p:blipFill>
          <a:blip r:embed="rId2"/>
          <a:stretch>
            <a:fillRect/>
          </a:stretch>
        </p:blipFill>
        <p:spPr>
          <a:xfrm>
            <a:off x="1371600" y="4174671"/>
            <a:ext cx="9829800" cy="990600"/>
          </a:xfrm>
          <a:prstGeom prst="rect">
            <a:avLst/>
          </a:prstGeom>
        </p:spPr>
      </p:pic>
    </p:spTree>
    <p:extLst>
      <p:ext uri="{BB962C8B-B14F-4D97-AF65-F5344CB8AC3E}">
        <p14:creationId xmlns:p14="http://schemas.microsoft.com/office/powerpoint/2010/main" val="417589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Titles, text, and links</a:t>
            </a:r>
          </a:p>
        </p:txBody>
      </p:sp>
      <p:sp>
        <p:nvSpPr>
          <p:cNvPr id="4" name="Content Placeholder 3">
            <a:extLst>
              <a:ext uri="{FF2B5EF4-FFF2-40B4-BE49-F238E27FC236}">
                <a16:creationId xmlns:a16="http://schemas.microsoft.com/office/drawing/2014/main" id="{A1AF5425-8BBF-5247-9FB6-638387C62824}"/>
              </a:ext>
            </a:extLst>
          </p:cNvPr>
          <p:cNvSpPr>
            <a:spLocks noGrp="1"/>
          </p:cNvSpPr>
          <p:nvPr>
            <p:ph idx="1"/>
          </p:nvPr>
        </p:nvSpPr>
        <p:spPr>
          <a:xfrm>
            <a:off x="1371600" y="1480457"/>
            <a:ext cx="9601200" cy="4386943"/>
          </a:xfrm>
        </p:spPr>
        <p:txBody>
          <a:bodyPr>
            <a:normAutofit fontScale="92500" lnSpcReduction="10000"/>
          </a:bodyPr>
          <a:lstStyle/>
          <a:p>
            <a:r>
              <a:rPr lang="en-US" dirty="0"/>
              <a:t>Card titles are used by adding .card-title to a &lt;h*&gt; tag. In the same way, links are added and placed next to each other by adding .card-link to an &lt;a&gt; tag.</a:t>
            </a:r>
          </a:p>
          <a:p>
            <a:r>
              <a:rPr lang="en-US" dirty="0"/>
              <a:t>Subtitles are used by adding a .card-subtitle to a &lt;h*&gt; tag. If the .card-title and the .card-subtitle items are placed in a .card-body item, the card title and subtitle are aligned nicely.</a:t>
            </a:r>
          </a:p>
          <a:p>
            <a:pPr marL="0" indent="0">
              <a:buNone/>
            </a:pPr>
            <a:r>
              <a:rPr lang="en-US" dirty="0"/>
              <a:t>&lt;div class="card" style="width: 18rem;"&gt;</a:t>
            </a:r>
          </a:p>
          <a:p>
            <a:pPr marL="0" indent="0">
              <a:buNone/>
            </a:pPr>
            <a:r>
              <a:rPr lang="en-US" dirty="0"/>
              <a:t> &lt;div class="card-body"&gt; &lt;h5 class="card-title"&gt;Card title&lt;/h5&gt;</a:t>
            </a:r>
          </a:p>
          <a:p>
            <a:pPr marL="0" indent="0">
              <a:buNone/>
            </a:pPr>
            <a:r>
              <a:rPr lang="en-US" dirty="0"/>
              <a:t> &lt;h6 class="card-subtitle mb-2 text-muted"&gt;Card subtitle&lt;/h6&gt;</a:t>
            </a:r>
          </a:p>
          <a:p>
            <a:pPr marL="0" indent="0">
              <a:buNone/>
            </a:pPr>
            <a:r>
              <a:rPr lang="en-US" dirty="0"/>
              <a:t> &lt;p class="card-text"&gt;Some quick example text to build on the card title and make up the bulk of the card's content.&lt;/p&gt;</a:t>
            </a:r>
          </a:p>
          <a:p>
            <a:pPr marL="0" indent="0">
              <a:buNone/>
            </a:pPr>
            <a:r>
              <a:rPr lang="en-US" dirty="0"/>
              <a:t> &lt;a </a:t>
            </a:r>
            <a:r>
              <a:rPr lang="en-US" dirty="0" err="1"/>
              <a:t>href</a:t>
            </a:r>
            <a:r>
              <a:rPr lang="en-US" dirty="0"/>
              <a:t>="#" class="card-link"&gt;Card link&lt;/a&gt;</a:t>
            </a:r>
          </a:p>
          <a:p>
            <a:pPr marL="0" indent="0">
              <a:buNone/>
            </a:pPr>
            <a:r>
              <a:rPr lang="en-US" dirty="0"/>
              <a:t> &lt;a </a:t>
            </a:r>
            <a:r>
              <a:rPr lang="en-US" dirty="0" err="1"/>
              <a:t>href</a:t>
            </a:r>
            <a:r>
              <a:rPr lang="en-US" dirty="0"/>
              <a:t>="#" class="card-link"&gt;Another link&lt;/a&gt; &lt;/div&gt; &lt;/div&gt;</a:t>
            </a:r>
            <a:br>
              <a:rPr lang="en-US" dirty="0"/>
            </a:br>
            <a:endParaRPr lang="en-US" dirty="0"/>
          </a:p>
        </p:txBody>
      </p:sp>
    </p:spTree>
    <p:extLst>
      <p:ext uri="{BB962C8B-B14F-4D97-AF65-F5344CB8AC3E}">
        <p14:creationId xmlns:p14="http://schemas.microsoft.com/office/powerpoint/2010/main" val="210036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Titles, text, and links</a:t>
            </a:r>
          </a:p>
        </p:txBody>
      </p:sp>
      <p:pic>
        <p:nvPicPr>
          <p:cNvPr id="5" name="Content Placeholder 4">
            <a:extLst>
              <a:ext uri="{FF2B5EF4-FFF2-40B4-BE49-F238E27FC236}">
                <a16:creationId xmlns:a16="http://schemas.microsoft.com/office/drawing/2014/main" id="{39803299-D5E1-B247-9792-5EAF7B939A9B}"/>
              </a:ext>
            </a:extLst>
          </p:cNvPr>
          <p:cNvPicPr>
            <a:picLocks noGrp="1" noChangeAspect="1"/>
          </p:cNvPicPr>
          <p:nvPr>
            <p:ph idx="1"/>
          </p:nvPr>
        </p:nvPicPr>
        <p:blipFill>
          <a:blip r:embed="rId2"/>
          <a:stretch>
            <a:fillRect/>
          </a:stretch>
        </p:blipFill>
        <p:spPr>
          <a:xfrm>
            <a:off x="4064000" y="2232819"/>
            <a:ext cx="4216400" cy="2882900"/>
          </a:xfrm>
        </p:spPr>
      </p:pic>
    </p:spTree>
    <p:extLst>
      <p:ext uri="{BB962C8B-B14F-4D97-AF65-F5344CB8AC3E}">
        <p14:creationId xmlns:p14="http://schemas.microsoft.com/office/powerpoint/2010/main" val="379730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Images</a:t>
            </a:r>
          </a:p>
        </p:txBody>
      </p:sp>
      <p:sp>
        <p:nvSpPr>
          <p:cNvPr id="4" name="Content Placeholder 3">
            <a:extLst>
              <a:ext uri="{FF2B5EF4-FFF2-40B4-BE49-F238E27FC236}">
                <a16:creationId xmlns:a16="http://schemas.microsoft.com/office/drawing/2014/main" id="{B46FA806-929B-D845-9DA8-F52877EE3904}"/>
              </a:ext>
            </a:extLst>
          </p:cNvPr>
          <p:cNvSpPr>
            <a:spLocks noGrp="1"/>
          </p:cNvSpPr>
          <p:nvPr>
            <p:ph idx="1"/>
          </p:nvPr>
        </p:nvSpPr>
        <p:spPr>
          <a:xfrm>
            <a:off x="1371600" y="1480457"/>
            <a:ext cx="9601200" cy="4386943"/>
          </a:xfrm>
        </p:spPr>
        <p:txBody>
          <a:bodyPr/>
          <a:lstStyle/>
          <a:p>
            <a:pPr marL="0" indent="0">
              <a:buNone/>
            </a:pPr>
            <a:r>
              <a:rPr lang="en-US" dirty="0"/>
              <a:t>.card-</a:t>
            </a:r>
            <a:r>
              <a:rPr lang="en-US" dirty="0" err="1"/>
              <a:t>img</a:t>
            </a:r>
            <a:r>
              <a:rPr lang="en-US" dirty="0"/>
              <a:t>-top places an image to the top of the card. With .card-text, text can be added to the card. Text within .card-text can also be styled with the standard HTML tags.</a:t>
            </a:r>
          </a:p>
          <a:p>
            <a:pPr marL="0" indent="0">
              <a:buNone/>
            </a:pPr>
            <a:r>
              <a:rPr lang="en-US" dirty="0"/>
              <a:t>&lt;div class="card" style="width: 18rem;"&gt; </a:t>
            </a:r>
          </a:p>
          <a:p>
            <a:pPr marL="0" indent="0">
              <a:buNone/>
            </a:pPr>
            <a:r>
              <a:rPr lang="en-US" dirty="0"/>
              <a:t>&lt;</a:t>
            </a:r>
            <a:r>
              <a:rPr lang="en-US" dirty="0" err="1"/>
              <a:t>img</a:t>
            </a:r>
            <a:r>
              <a:rPr lang="en-US" dirty="0"/>
              <a:t> </a:t>
            </a:r>
            <a:r>
              <a:rPr lang="en-US" dirty="0" err="1"/>
              <a:t>src</a:t>
            </a:r>
            <a:r>
              <a:rPr lang="en-US" dirty="0"/>
              <a:t>="..." class="card-</a:t>
            </a:r>
            <a:r>
              <a:rPr lang="en-US" dirty="0" err="1"/>
              <a:t>img</a:t>
            </a:r>
            <a:r>
              <a:rPr lang="en-US" dirty="0"/>
              <a:t>-top" alt="..."&gt; </a:t>
            </a:r>
          </a:p>
          <a:p>
            <a:pPr marL="0" indent="0">
              <a:buNone/>
            </a:pPr>
            <a:r>
              <a:rPr lang="en-US" dirty="0"/>
              <a:t>&lt;div class="card-body"&gt; </a:t>
            </a:r>
          </a:p>
          <a:p>
            <a:pPr marL="0" indent="0">
              <a:buNone/>
            </a:pPr>
            <a:r>
              <a:rPr lang="en-US" dirty="0"/>
              <a:t>&lt;p class="card-text"&gt;Some quick example text to build on the card title and make up the bulk of the card's content.&lt;/p&gt;</a:t>
            </a:r>
          </a:p>
          <a:p>
            <a:pPr marL="0" indent="0">
              <a:buNone/>
            </a:pPr>
            <a:r>
              <a:rPr lang="en-US" dirty="0"/>
              <a:t> &lt;/div&gt; </a:t>
            </a:r>
          </a:p>
          <a:p>
            <a:pPr marL="0" indent="0">
              <a:buNone/>
            </a:pPr>
            <a:r>
              <a:rPr lang="en-US" dirty="0"/>
              <a:t>&lt;/div&gt;</a:t>
            </a:r>
            <a:br>
              <a:rPr lang="en-US" dirty="0"/>
            </a:br>
            <a:endParaRPr lang="en-US" dirty="0"/>
          </a:p>
        </p:txBody>
      </p:sp>
    </p:spTree>
    <p:extLst>
      <p:ext uri="{BB962C8B-B14F-4D97-AF65-F5344CB8AC3E}">
        <p14:creationId xmlns:p14="http://schemas.microsoft.com/office/powerpoint/2010/main" val="254496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CF84-42C3-8941-BCAC-97FEE5965823}"/>
              </a:ext>
            </a:extLst>
          </p:cNvPr>
          <p:cNvSpPr>
            <a:spLocks noGrp="1"/>
          </p:cNvSpPr>
          <p:nvPr>
            <p:ph type="title"/>
          </p:nvPr>
        </p:nvSpPr>
        <p:spPr>
          <a:xfrm>
            <a:off x="1371600" y="685800"/>
            <a:ext cx="9601200" cy="794657"/>
          </a:xfrm>
        </p:spPr>
        <p:txBody>
          <a:bodyPr/>
          <a:lstStyle/>
          <a:p>
            <a:r>
              <a:rPr lang="en-US" dirty="0"/>
              <a:t>Images</a:t>
            </a:r>
          </a:p>
        </p:txBody>
      </p:sp>
      <p:pic>
        <p:nvPicPr>
          <p:cNvPr id="5" name="Content Placeholder 4">
            <a:extLst>
              <a:ext uri="{FF2B5EF4-FFF2-40B4-BE49-F238E27FC236}">
                <a16:creationId xmlns:a16="http://schemas.microsoft.com/office/drawing/2014/main" id="{D86F8EA1-1B96-1841-B963-2B9FC9C649DD}"/>
              </a:ext>
            </a:extLst>
          </p:cNvPr>
          <p:cNvPicPr>
            <a:picLocks noGrp="1" noChangeAspect="1"/>
          </p:cNvPicPr>
          <p:nvPr>
            <p:ph idx="1"/>
          </p:nvPr>
        </p:nvPicPr>
        <p:blipFill>
          <a:blip r:embed="rId2"/>
          <a:stretch>
            <a:fillRect/>
          </a:stretch>
        </p:blipFill>
        <p:spPr>
          <a:xfrm>
            <a:off x="4159250" y="1712119"/>
            <a:ext cx="4025900" cy="3924300"/>
          </a:xfrm>
        </p:spPr>
      </p:pic>
    </p:spTree>
    <p:extLst>
      <p:ext uri="{BB962C8B-B14F-4D97-AF65-F5344CB8AC3E}">
        <p14:creationId xmlns:p14="http://schemas.microsoft.com/office/powerpoint/2010/main" val="7814198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1314</TotalTime>
  <Words>3212</Words>
  <Application>Microsoft Macintosh PowerPoint</Application>
  <PresentationFormat>Widescreen</PresentationFormat>
  <Paragraphs>262</Paragraphs>
  <Slides>41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41</vt:i4>
      </vt:variant>
    </vt:vector>
  </HeadingPairs>
  <TitlesOfParts>
    <vt:vector size="43" baseType="lpstr">
      <vt:lpstr>Franklin Gothic Book</vt:lpstr>
      <vt:lpstr>Crop</vt:lpstr>
      <vt:lpstr>cards</vt:lpstr>
      <vt:lpstr>About</vt:lpstr>
      <vt:lpstr>Example</vt:lpstr>
      <vt:lpstr>Example</vt:lpstr>
      <vt:lpstr>Body</vt:lpstr>
      <vt:lpstr>Titles, text, and links</vt:lpstr>
      <vt:lpstr>Titles, text, and links</vt:lpstr>
      <vt:lpstr>Images</vt:lpstr>
      <vt:lpstr>Images</vt:lpstr>
      <vt:lpstr>List groups</vt:lpstr>
      <vt:lpstr>List groups with header</vt:lpstr>
      <vt:lpstr>List groups with footer</vt:lpstr>
      <vt:lpstr>Kitchen sink</vt:lpstr>
      <vt:lpstr>Header and footer</vt:lpstr>
      <vt:lpstr>Using grid markup</vt:lpstr>
      <vt:lpstr>Using grid markup</vt:lpstr>
      <vt:lpstr>Using utilities</vt:lpstr>
      <vt:lpstr>Using utilities</vt:lpstr>
      <vt:lpstr>Using custom CSS</vt:lpstr>
      <vt:lpstr>Text alignment</vt:lpstr>
      <vt:lpstr>Navigation</vt:lpstr>
      <vt:lpstr>Navigation</vt:lpstr>
      <vt:lpstr>Navigation</vt:lpstr>
      <vt:lpstr>Image caps</vt:lpstr>
      <vt:lpstr>Image caps</vt:lpstr>
      <vt:lpstr>Image caps</vt:lpstr>
      <vt:lpstr>Image caps</vt:lpstr>
      <vt:lpstr>Image overlays</vt:lpstr>
      <vt:lpstr>Image overlays</vt:lpstr>
      <vt:lpstr>Horizontal</vt:lpstr>
      <vt:lpstr>Background and color</vt:lpstr>
      <vt:lpstr>Border</vt:lpstr>
      <vt:lpstr>Mixins utilities</vt:lpstr>
      <vt:lpstr>Mixins utilities</vt:lpstr>
      <vt:lpstr>Card groups</vt:lpstr>
      <vt:lpstr>Card groups</vt:lpstr>
      <vt:lpstr>Card groups</vt:lpstr>
      <vt:lpstr>Card groups</vt:lpstr>
      <vt:lpstr>Grid cards</vt:lpstr>
      <vt:lpstr>Equal height</vt:lpstr>
      <vt:lpstr>Equal height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cards</dc:title>
  <dc:creator>Microsoft Office User</dc:creator>
  <cp:lastModifiedBy>Microsoft Office User</cp:lastModifiedBy>
  <cp:revision>4</cp:revision>
  <dcterms:created xsi:type="dcterms:W3CDTF">2021-08-13T08:21:41Z</dcterms:created>
  <dcterms:modified xsi:type="dcterms:W3CDTF">2021-08-14T06:16:27Z</dcterms:modified>
</cp:coreProperties>
</file>