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87" r:id="rId34"/>
    <p:sldId id="288" r:id="rId35"/>
    <p:sldId id="290" r:id="rId36"/>
    <p:sldId id="291" r:id="rId37"/>
    <p:sldId id="292" r:id="rId38"/>
    <p:sldId id="293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6C33-7E25-7F43-982B-D4C2DF6956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dropdowns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6B7C5-359F-3D4E-B0AD-3292D0B0FD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821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727C-ED8B-FF42-8F88-15A29C8E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771"/>
          </a:xfrm>
        </p:spPr>
        <p:txBody>
          <a:bodyPr>
            <a:normAutofit/>
          </a:bodyPr>
          <a:lstStyle/>
          <a:p>
            <a:r>
              <a:rPr lang="en-US" dirty="0"/>
              <a:t>Sizing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E13A-7CFD-7C44-B8EB-4904C818F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5388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Small button: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&lt;div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-group"&gt;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&lt;button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-secondary </a:t>
            </a:r>
            <a:r>
              <a:rPr lang="en-US" dirty="0" err="1">
                <a:solidFill>
                  <a:schemeClr val="tx1"/>
                </a:solidFill>
              </a:rPr>
              <a:t>btn-sm</a:t>
            </a:r>
            <a:r>
              <a:rPr lang="en-US" dirty="0">
                <a:solidFill>
                  <a:schemeClr val="tx1"/>
                </a:solidFill>
              </a:rPr>
              <a:t> dropdown-toggle" type="button" data-bs-toggle="dropdown" aria-expanded="false"&gt;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Small button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&lt;/button&gt;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&lt;ul class="dropdown-menu"&gt;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...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&lt;/ul&gt;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235658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727C-ED8B-FF42-8F88-15A29C8E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771"/>
          </a:xfrm>
        </p:spPr>
        <p:txBody>
          <a:bodyPr>
            <a:normAutofit/>
          </a:bodyPr>
          <a:lstStyle/>
          <a:p>
            <a:r>
              <a:rPr lang="en-US" dirty="0"/>
              <a:t>Sizing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E13A-7CFD-7C44-B8EB-4904C818F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53884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Small split button: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&lt;div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-group"&gt;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&lt;button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-secondary </a:t>
            </a:r>
            <a:r>
              <a:rPr lang="en-US" dirty="0" err="1">
                <a:solidFill>
                  <a:schemeClr val="tx1"/>
                </a:solidFill>
              </a:rPr>
              <a:t>btn-sm</a:t>
            </a:r>
            <a:r>
              <a:rPr lang="en-US" dirty="0">
                <a:solidFill>
                  <a:schemeClr val="tx1"/>
                </a:solidFill>
              </a:rPr>
              <a:t>" type="button"&gt;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Small split button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&lt;/button&gt;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&lt;button type="button"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btn-sm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-secondary dropdown-toggle dropdown-toggle-split" data-bs-toggle="dropdown" aria-expanded="false"&gt;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&lt;span class="visually-hidden"&gt;Toggle Dropdown&lt;/span&gt;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&lt;/button&gt;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&lt;ul class="dropdown-menu"&gt;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...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&lt;/ul&gt;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5063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727C-ED8B-FF42-8F88-15A29C8E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771"/>
          </a:xfrm>
        </p:spPr>
        <p:txBody>
          <a:bodyPr>
            <a:normAutofit/>
          </a:bodyPr>
          <a:lstStyle/>
          <a:p>
            <a:r>
              <a:rPr lang="en-US" dirty="0"/>
              <a:t>Dark dropdowns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E13A-7CFD-7C44-B8EB-4904C818F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538842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Opt</a:t>
            </a:r>
            <a:r>
              <a:rPr lang="en-US" dirty="0"/>
              <a:t> into darker dropdowns to match a dark navbar or custom style by adding .dropdown-menu-dark onto an existing .dropdown-menu. No changes are required to the dropdown items.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&lt;div class="dropdown"&gt;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&lt;button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-secondary dropdown-toggle" type="button" id="dropdownMenuButton2" data-bs-toggle="dropdown"&gt;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Dropdown button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&lt;/button&gt;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&lt;ul class="dropdown-menu dropdown-menu-dark" aria-</a:t>
            </a:r>
            <a:r>
              <a:rPr lang="en-US" dirty="0" err="1">
                <a:solidFill>
                  <a:schemeClr val="tx1"/>
                </a:solidFill>
              </a:rPr>
              <a:t>labelledby</a:t>
            </a:r>
            <a:r>
              <a:rPr lang="en-US" dirty="0">
                <a:solidFill>
                  <a:schemeClr val="tx1"/>
                </a:solidFill>
              </a:rPr>
              <a:t>="dropdownMenuButton2"&gt;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&lt;li&gt;&lt;a class="dropdown-item active"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="#"&gt;Action&lt;/a&gt;&lt;/li&gt;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&lt;li&gt;&lt;a class="dropdown-item"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="#"&gt;Another action&lt;/a&gt;&lt;/li&gt;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&lt;li&gt;&lt;a class="dropdown-item"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="#"&gt;Something else here&lt;/a&gt;&lt;/li&gt;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&lt;li&gt;&lt;</a:t>
            </a:r>
            <a:r>
              <a:rPr lang="en-US" dirty="0" err="1">
                <a:solidFill>
                  <a:schemeClr val="tx1"/>
                </a:solidFill>
              </a:rPr>
              <a:t>hr</a:t>
            </a:r>
            <a:r>
              <a:rPr lang="en-US" dirty="0">
                <a:solidFill>
                  <a:schemeClr val="tx1"/>
                </a:solidFill>
              </a:rPr>
              <a:t> class="dropdown-divider"&gt;&lt;/li&gt;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&lt;li&gt;&lt;a class="dropdown-item"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="#"&gt;Separated link&lt;/a&gt;&lt;/li&gt;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&lt;/ul&gt;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971583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727C-ED8B-FF42-8F88-15A29C8E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771"/>
          </a:xfrm>
        </p:spPr>
        <p:txBody>
          <a:bodyPr>
            <a:normAutofit/>
          </a:bodyPr>
          <a:lstStyle/>
          <a:p>
            <a:r>
              <a:rPr lang="en-US" dirty="0"/>
              <a:t>Dark dropdowns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65263A-5328-0546-A5E5-B3BB3D48D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7900" y="2747962"/>
            <a:ext cx="2768600" cy="2832100"/>
          </a:xfrm>
        </p:spPr>
      </p:pic>
    </p:spTree>
    <p:extLst>
      <p:ext uri="{BB962C8B-B14F-4D97-AF65-F5344CB8AC3E}">
        <p14:creationId xmlns:p14="http://schemas.microsoft.com/office/powerpoint/2010/main" val="285325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727C-ED8B-FF42-8F88-15A29C8E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771"/>
          </a:xfrm>
        </p:spPr>
        <p:txBody>
          <a:bodyPr>
            <a:normAutofit/>
          </a:bodyPr>
          <a:lstStyle/>
          <a:p>
            <a:r>
              <a:rPr lang="en-US" dirty="0"/>
              <a:t>Directions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F02A3-4E96-7D48-91D1-A4E0B2A51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439782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&lt;!-- Default </a:t>
            </a:r>
            <a:r>
              <a:rPr lang="en-US" dirty="0" err="1">
                <a:solidFill>
                  <a:srgbClr val="FF0000"/>
                </a:solidFill>
              </a:rPr>
              <a:t>dropup</a:t>
            </a:r>
            <a:r>
              <a:rPr lang="en-US" dirty="0">
                <a:solidFill>
                  <a:srgbClr val="FF0000"/>
                </a:solidFill>
              </a:rPr>
              <a:t> button --&gt;</a:t>
            </a:r>
          </a:p>
          <a:p>
            <a:pPr marL="0" indent="0">
              <a:buNone/>
            </a:pPr>
            <a:r>
              <a:rPr lang="en-US" dirty="0"/>
              <a:t>&lt;div class="</a:t>
            </a:r>
            <a:r>
              <a:rPr lang="en-US" dirty="0" err="1"/>
              <a:t>btn</a:t>
            </a:r>
            <a:r>
              <a:rPr lang="en-US" dirty="0"/>
              <a:t>-group </a:t>
            </a:r>
            <a:r>
              <a:rPr lang="en-US" dirty="0" err="1"/>
              <a:t>dropup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-secondary dropdown-toggle" data-bs-toggle="dropdown" aria-expanded="false"&gt;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Dropup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&lt;/button&gt;</a:t>
            </a:r>
          </a:p>
          <a:p>
            <a:pPr marL="0" indent="0">
              <a:buNone/>
            </a:pPr>
            <a:r>
              <a:rPr lang="en-US" dirty="0"/>
              <a:t>  &lt;ul class="dropdown-menu"&gt;</a:t>
            </a:r>
          </a:p>
          <a:p>
            <a:pPr marL="0" indent="0">
              <a:buNone/>
            </a:pPr>
            <a:r>
              <a:rPr lang="en-US" dirty="0"/>
              <a:t>    &lt;!-- Dropdown menu links --&gt;</a:t>
            </a:r>
          </a:p>
          <a:p>
            <a:pPr marL="0" indent="0">
              <a:buNone/>
            </a:pPr>
            <a:r>
              <a:rPr lang="en-US" dirty="0"/>
              <a:t>  &lt;/ul&gt;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442080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727C-ED8B-FF42-8F88-15A29C8E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771"/>
          </a:xfrm>
        </p:spPr>
        <p:txBody>
          <a:bodyPr>
            <a:normAutofit/>
          </a:bodyPr>
          <a:lstStyle/>
          <a:p>
            <a:r>
              <a:rPr lang="en-US" dirty="0"/>
              <a:t>Directions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F02A3-4E96-7D48-91D1-A4E0B2A51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53884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&lt;!-- Split </a:t>
            </a:r>
            <a:r>
              <a:rPr lang="en-US" dirty="0" err="1">
                <a:solidFill>
                  <a:srgbClr val="FF0000"/>
                </a:solidFill>
              </a:rPr>
              <a:t>dropup</a:t>
            </a:r>
            <a:r>
              <a:rPr lang="en-US" dirty="0">
                <a:solidFill>
                  <a:srgbClr val="FF0000"/>
                </a:solidFill>
              </a:rPr>
              <a:t> button --&gt;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&lt;div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-group </a:t>
            </a:r>
            <a:r>
              <a:rPr lang="en-US" dirty="0" err="1">
                <a:solidFill>
                  <a:schemeClr val="tx1"/>
                </a:solidFill>
              </a:rPr>
              <a:t>dropup</a:t>
            </a:r>
            <a:r>
              <a:rPr lang="en-US" dirty="0">
                <a:solidFill>
                  <a:schemeClr val="tx1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&lt;button type="button"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-secondary"&gt;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Split </a:t>
            </a:r>
            <a:r>
              <a:rPr lang="en-US" dirty="0" err="1">
                <a:solidFill>
                  <a:schemeClr val="tx1"/>
                </a:solidFill>
              </a:rPr>
              <a:t>dropup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&lt;/button&gt;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&lt;button type="button"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-secondary dropdown-toggle dropdown-toggle-split" data-bs-toggle="dropdown" aria-expanded="false"&gt;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&lt;span class="visually-hidden"&gt;Toggle Dropdown&lt;/span&gt;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&lt;/button&gt;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&lt;ul class="dropdown-menu"&gt;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&lt;!-- Dropdown menu links --&gt;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&lt;/ul&gt;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238404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727C-ED8B-FF42-8F88-15A29C8E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771"/>
          </a:xfrm>
        </p:spPr>
        <p:txBody>
          <a:bodyPr>
            <a:normAutofit/>
          </a:bodyPr>
          <a:lstStyle/>
          <a:p>
            <a:r>
              <a:rPr lang="en-US" dirty="0"/>
              <a:t>Directions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F02A3-4E96-7D48-91D1-A4E0B2A51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5388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dropstart</a:t>
            </a:r>
            <a:r>
              <a:rPr lang="en-US" dirty="0">
                <a:solidFill>
                  <a:srgbClr val="FF0000"/>
                </a:solidFill>
              </a:rPr>
              <a:t> for left, end for right,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789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727C-ED8B-FF42-8F88-15A29C8E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771"/>
          </a:xfrm>
        </p:spPr>
        <p:txBody>
          <a:bodyPr>
            <a:normAutofit/>
          </a:bodyPr>
          <a:lstStyle/>
          <a:p>
            <a:r>
              <a:rPr lang="en-US" dirty="0"/>
              <a:t>Menu items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F02A3-4E96-7D48-91D1-A4E0B2A51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5388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can use &lt;a&gt; or &lt;button&gt; elements as dropdown items.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&lt;div class="dropdown"&gt;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&lt;button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-secondary dropdown-toggle" type="button" id="dropdownMenu2" data-bs-toggle="dropdown"&gt;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Dropdown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&lt;/button&gt;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&lt;ul class="dropdown-menu" aria-</a:t>
            </a:r>
            <a:r>
              <a:rPr lang="en-US" dirty="0" err="1">
                <a:solidFill>
                  <a:schemeClr val="tx1"/>
                </a:solidFill>
              </a:rPr>
              <a:t>labelledby</a:t>
            </a:r>
            <a:r>
              <a:rPr lang="en-US" dirty="0">
                <a:solidFill>
                  <a:schemeClr val="tx1"/>
                </a:solidFill>
              </a:rPr>
              <a:t>="dropdownMenu2"&gt;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&lt;li&gt;&lt;button class="dropdown-item" type="button"&gt;Action&lt;/button&gt;&lt;/li&gt;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&lt;li&gt;&lt;button class="dropdown-item" type="button"&gt;Another action&lt;/button&gt;&lt;/li&gt;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&lt;li&gt;&lt;button class="dropdown-item" type="button"&gt;Something else here&lt;/button&gt;&lt;/li&gt;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&lt;/ul&gt;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868257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727C-ED8B-FF42-8F88-15A29C8E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771"/>
          </a:xfrm>
        </p:spPr>
        <p:txBody>
          <a:bodyPr>
            <a:normAutofit/>
          </a:bodyPr>
          <a:lstStyle/>
          <a:p>
            <a:r>
              <a:rPr lang="en-US" dirty="0"/>
              <a:t>Menu items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F02A3-4E96-7D48-91D1-A4E0B2A51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5388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can also create non-interactive dropdown items with .dropdown-item-text. Feel free to style further with custom CSS or text utilities.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&lt;ul class="dropdown-menu"&gt;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&lt;li&gt;&lt;span class="</a:t>
            </a:r>
            <a:r>
              <a:rPr lang="en-US" dirty="0">
                <a:solidFill>
                  <a:srgbClr val="FF0000"/>
                </a:solidFill>
              </a:rPr>
              <a:t>dropdown-item-text</a:t>
            </a:r>
            <a:r>
              <a:rPr lang="en-US" dirty="0">
                <a:solidFill>
                  <a:schemeClr val="tx1"/>
                </a:solidFill>
              </a:rPr>
              <a:t>"&gt;Dropdown item text&lt;/span&gt;&lt;/li&gt;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&lt;li&gt;&lt;a class="dropdown-item"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="#"&gt;Action&lt;/a&gt;&lt;/li&gt;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&lt;li&gt;&lt;a class="dropdown-item"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="#"&gt;Another action&lt;/a&gt;&lt;/li&gt;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&lt;li&gt;&lt;a class="dropdown-item"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="#"&gt;Something else here&lt;/a&gt;&lt;/li&gt;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1966907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CAA1-BFDA-C744-8BA7-EC2145DF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/>
          <a:lstStyle/>
          <a:p>
            <a:r>
              <a:rPr lang="en-US" dirty="0"/>
              <a:t>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435DF-B5AF-344A-BB63-D4E84056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8686"/>
            <a:ext cx="9601200" cy="4408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 .active to items in the dropdown to </a:t>
            </a:r>
            <a:r>
              <a:rPr lang="en-US" b="1" dirty="0"/>
              <a:t>style them as active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&lt;ul class="dropdown-menu"&gt;</a:t>
            </a:r>
          </a:p>
          <a:p>
            <a:pPr marL="0" indent="0">
              <a:buNone/>
            </a:pPr>
            <a:r>
              <a:rPr lang="en-US" dirty="0"/>
              <a:t>  &lt;li&gt;&lt;a class="dropdown-item" </a:t>
            </a:r>
            <a:r>
              <a:rPr lang="en-US" dirty="0" err="1"/>
              <a:t>href</a:t>
            </a:r>
            <a:r>
              <a:rPr lang="en-US" dirty="0"/>
              <a:t>="#"&gt;Regular link&lt;/a&gt;&lt;/li&gt;</a:t>
            </a:r>
          </a:p>
          <a:p>
            <a:pPr marL="0" indent="0">
              <a:buNone/>
            </a:pPr>
            <a:r>
              <a:rPr lang="en-US" dirty="0"/>
              <a:t>  &lt;li&gt;&lt;a class="dropdown-item active" </a:t>
            </a:r>
            <a:r>
              <a:rPr lang="en-US" dirty="0" err="1"/>
              <a:t>href</a:t>
            </a:r>
            <a:r>
              <a:rPr lang="en-US" dirty="0"/>
              <a:t>="#"&gt;Active link&lt;/a&gt;&lt;/li&gt;</a:t>
            </a:r>
          </a:p>
          <a:p>
            <a:pPr marL="0" indent="0">
              <a:buNone/>
            </a:pPr>
            <a:r>
              <a:rPr lang="en-US" dirty="0"/>
              <a:t>  &lt;li&gt;&lt;a class="dropdown-item" </a:t>
            </a:r>
            <a:r>
              <a:rPr lang="en-US" dirty="0" err="1"/>
              <a:t>href</a:t>
            </a:r>
            <a:r>
              <a:rPr lang="en-US" dirty="0"/>
              <a:t>="#"&gt;Another link&lt;/a&gt;&lt;/li&gt;</a:t>
            </a:r>
          </a:p>
          <a:p>
            <a:pPr marL="0" indent="0">
              <a:buNone/>
            </a:pPr>
            <a:r>
              <a:rPr lang="en-US" dirty="0"/>
              <a:t>&lt;/ul&gt;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66B64-DB29-B64A-A5D7-E34A5D9A7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394200"/>
            <a:ext cx="10033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0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727C-ED8B-FF42-8F88-15A29C8E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771"/>
          </a:xfrm>
        </p:spPr>
        <p:txBody>
          <a:bodyPr/>
          <a:lstStyle/>
          <a:p>
            <a:r>
              <a:rPr lang="en-US" dirty="0"/>
              <a:t>Single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E13A-7CFD-7C44-B8EB-4904C818F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43978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Any single .</a:t>
            </a:r>
            <a:r>
              <a:rPr lang="en-US" dirty="0" err="1"/>
              <a:t>btn</a:t>
            </a:r>
            <a:r>
              <a:rPr lang="en-US" dirty="0"/>
              <a:t> can be turned into a dropdown toggle with some markup changes. Here’s how you can put them to work with either &lt;button&gt; elements:</a:t>
            </a:r>
          </a:p>
          <a:p>
            <a:pPr marL="0" indent="0">
              <a:buNone/>
            </a:pPr>
            <a:r>
              <a:rPr lang="en-US" dirty="0"/>
              <a:t>&lt;div class="dropdown"&gt;</a:t>
            </a:r>
          </a:p>
          <a:p>
            <a:pPr marL="0" indent="0">
              <a:buNone/>
            </a:pPr>
            <a:r>
              <a:rPr lang="en-US" dirty="0"/>
              <a:t>  &lt;button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-secondary dropdown-toggle" type="button" id="dropdownMenuButton1" data-bs-toggle="dropdown"&gt;</a:t>
            </a:r>
          </a:p>
          <a:p>
            <a:pPr marL="0" indent="0">
              <a:buNone/>
            </a:pPr>
            <a:r>
              <a:rPr lang="en-US" dirty="0"/>
              <a:t>    Dropdown button</a:t>
            </a:r>
          </a:p>
          <a:p>
            <a:pPr marL="0" indent="0">
              <a:buNone/>
            </a:pPr>
            <a:r>
              <a:rPr lang="en-US" dirty="0"/>
              <a:t>  &lt;/button&gt;</a:t>
            </a:r>
          </a:p>
          <a:p>
            <a:pPr marL="0" indent="0">
              <a:buNone/>
            </a:pPr>
            <a:r>
              <a:rPr lang="en-US" dirty="0"/>
              <a:t>  &lt;ul class="dropdown-menu" aria-</a:t>
            </a:r>
            <a:r>
              <a:rPr lang="en-US" dirty="0" err="1"/>
              <a:t>labelledby</a:t>
            </a:r>
            <a:r>
              <a:rPr lang="en-US" dirty="0"/>
              <a:t>="dropdownMenuButton1"&gt;</a:t>
            </a:r>
          </a:p>
          <a:p>
            <a:pPr marL="0" indent="0">
              <a:buNone/>
            </a:pPr>
            <a:r>
              <a:rPr lang="en-US" dirty="0"/>
              <a:t>    &lt;li&gt;&lt;a class="dropdown-item" </a:t>
            </a:r>
            <a:r>
              <a:rPr lang="en-US" dirty="0" err="1"/>
              <a:t>href</a:t>
            </a:r>
            <a:r>
              <a:rPr lang="en-US" dirty="0"/>
              <a:t>="#"&gt;Action&lt;/a&gt;&lt;/li&gt;</a:t>
            </a:r>
          </a:p>
          <a:p>
            <a:pPr marL="0" indent="0">
              <a:buNone/>
            </a:pPr>
            <a:r>
              <a:rPr lang="en-US" dirty="0"/>
              <a:t>    &lt;li&gt;&lt;a class="dropdown-item" </a:t>
            </a:r>
            <a:r>
              <a:rPr lang="en-US" dirty="0" err="1"/>
              <a:t>href</a:t>
            </a:r>
            <a:r>
              <a:rPr lang="en-US" dirty="0"/>
              <a:t>="#"&gt;Another action&lt;/a&gt;&lt;/li&gt;</a:t>
            </a:r>
          </a:p>
          <a:p>
            <a:pPr marL="0" indent="0">
              <a:buNone/>
            </a:pPr>
            <a:r>
              <a:rPr lang="en-US" dirty="0"/>
              <a:t>    &lt;li&gt;&lt;a class="dropdown-item" </a:t>
            </a:r>
            <a:r>
              <a:rPr lang="en-US" dirty="0" err="1"/>
              <a:t>href</a:t>
            </a:r>
            <a:r>
              <a:rPr lang="en-US" dirty="0"/>
              <a:t>="#"&gt;Something else here&lt;/a&gt;&lt;/li&gt;</a:t>
            </a:r>
          </a:p>
          <a:p>
            <a:pPr marL="0" indent="0">
              <a:buNone/>
            </a:pPr>
            <a:r>
              <a:rPr lang="en-US" dirty="0"/>
              <a:t>  &lt;/ul&gt;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049940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CAA1-BFDA-C744-8BA7-EC2145DF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/>
          <a:lstStyle/>
          <a:p>
            <a:r>
              <a:rPr lang="en-US" dirty="0"/>
              <a:t>Disabled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435DF-B5AF-344A-BB63-D4E84056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8686"/>
            <a:ext cx="9601200" cy="4408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 .disabled to items in the dropdown to </a:t>
            </a:r>
            <a:r>
              <a:rPr lang="en-US" b="1" dirty="0"/>
              <a:t>style them as disabled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&lt;ul class="dropdown-menu"&gt;</a:t>
            </a:r>
          </a:p>
          <a:p>
            <a:pPr marL="0" indent="0">
              <a:buNone/>
            </a:pPr>
            <a:r>
              <a:rPr lang="en-US" dirty="0"/>
              <a:t>  &lt;li&gt;&lt;a class="dropdown-item" </a:t>
            </a:r>
            <a:r>
              <a:rPr lang="en-US" dirty="0" err="1"/>
              <a:t>href</a:t>
            </a:r>
            <a:r>
              <a:rPr lang="en-US" dirty="0"/>
              <a:t>="#"&gt;Regular link&lt;/a&gt;&lt;/li&gt;</a:t>
            </a:r>
          </a:p>
          <a:p>
            <a:pPr marL="0" indent="0">
              <a:buNone/>
            </a:pPr>
            <a:r>
              <a:rPr lang="en-US" dirty="0"/>
              <a:t>  &lt;li&gt;&lt;a class="dropdown-item disabled" </a:t>
            </a:r>
            <a:r>
              <a:rPr lang="en-US" dirty="0" err="1"/>
              <a:t>href</a:t>
            </a:r>
            <a:r>
              <a:rPr lang="en-US" dirty="0"/>
              <a:t>="#"&gt;Disabled link&lt;/a&gt;&lt;/li&gt;</a:t>
            </a:r>
          </a:p>
          <a:p>
            <a:pPr marL="0" indent="0">
              <a:buNone/>
            </a:pPr>
            <a:r>
              <a:rPr lang="en-US" dirty="0"/>
              <a:t>  &lt;li&gt;&lt;a class="dropdown-item" </a:t>
            </a:r>
            <a:r>
              <a:rPr lang="en-US" dirty="0" err="1"/>
              <a:t>href</a:t>
            </a:r>
            <a:r>
              <a:rPr lang="en-US" dirty="0"/>
              <a:t>="#"&gt;Another link&lt;/a&gt;&lt;/li&gt;</a:t>
            </a:r>
          </a:p>
          <a:p>
            <a:pPr marL="0" indent="0">
              <a:buNone/>
            </a:pPr>
            <a:r>
              <a:rPr lang="en-US" dirty="0"/>
              <a:t>&lt;/ul&gt;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AF8B6A-0957-CB4B-86A4-CA5376970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196443"/>
            <a:ext cx="9880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14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CAA1-BFDA-C744-8BA7-EC2145DF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/>
          <a:lstStyle/>
          <a:p>
            <a:r>
              <a:rPr lang="en-US" dirty="0"/>
              <a:t>Menu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435DF-B5AF-344A-BB63-D4E84056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8686"/>
            <a:ext cx="9601200" cy="4408714"/>
          </a:xfrm>
        </p:spPr>
        <p:txBody>
          <a:bodyPr>
            <a:normAutofit/>
          </a:bodyPr>
          <a:lstStyle/>
          <a:p>
            <a:r>
              <a:rPr lang="en-US" dirty="0"/>
              <a:t>By default, a dropdown menu is automatically positioned 100% from the top and along the left side of its parent. You can change this with the directional .drop* classes, but you can also control them with additional modifier classes.</a:t>
            </a:r>
          </a:p>
          <a:p>
            <a:r>
              <a:rPr lang="en-US" dirty="0"/>
              <a:t>Add .dropdown-menu-end to a .dropdown-menu to right align the dropdown menu. Directions are mirrored when using Bootstrap in RTL, meaning .dropdown-menu-end will appear on the left side.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3070A-7781-6045-9D63-4A64A474D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464" y="3708400"/>
            <a:ext cx="34417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2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CAA1-BFDA-C744-8BA7-EC2145DF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/>
          <a:lstStyle/>
          <a:p>
            <a:r>
              <a:rPr lang="en-US" dirty="0"/>
              <a:t>Menu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435DF-B5AF-344A-BB63-D4E84056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8686"/>
            <a:ext cx="9601200" cy="4408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&lt;div class="</a:t>
            </a:r>
            <a:r>
              <a:rPr lang="en-US" dirty="0" err="1"/>
              <a:t>btn</a:t>
            </a:r>
            <a:r>
              <a:rPr lang="en-US" dirty="0"/>
              <a:t>-group"&gt;</a:t>
            </a:r>
          </a:p>
          <a:p>
            <a:pPr marL="0" indent="0">
              <a:buNone/>
            </a:pPr>
            <a:r>
              <a:rPr lang="en-US" dirty="0"/>
              <a:t>  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-secondary dropdown-toggle" data-bs-toggle="dropdown" aria-expanded="false"&gt;</a:t>
            </a:r>
          </a:p>
          <a:p>
            <a:pPr marL="0" indent="0">
              <a:buNone/>
            </a:pPr>
            <a:r>
              <a:rPr lang="en-US" dirty="0"/>
              <a:t>    Right-aligned menu example</a:t>
            </a:r>
          </a:p>
          <a:p>
            <a:pPr marL="0" indent="0">
              <a:buNone/>
            </a:pPr>
            <a:r>
              <a:rPr lang="en-US" dirty="0"/>
              <a:t>  &lt;/button&gt;</a:t>
            </a:r>
          </a:p>
          <a:p>
            <a:pPr marL="0" indent="0">
              <a:buNone/>
            </a:pPr>
            <a:r>
              <a:rPr lang="en-US" dirty="0"/>
              <a:t>  &lt;ul class="dropdown-menu dropdown-menu-end"&gt;</a:t>
            </a:r>
          </a:p>
          <a:p>
            <a:pPr marL="0" indent="0">
              <a:buNone/>
            </a:pPr>
            <a:r>
              <a:rPr lang="en-US" dirty="0"/>
              <a:t>    &lt;li&gt;&lt;button class="dropdown-item" type="button"&gt;Action&lt;/button&gt;&lt;/li&gt;</a:t>
            </a:r>
          </a:p>
          <a:p>
            <a:pPr marL="0" indent="0">
              <a:buNone/>
            </a:pPr>
            <a:r>
              <a:rPr lang="en-US" dirty="0"/>
              <a:t>    &lt;li&gt;&lt;button class="dropdown-item" type="button"&gt;Another action&lt;/button&gt;&lt;/li&gt;</a:t>
            </a:r>
          </a:p>
          <a:p>
            <a:pPr marL="0" indent="0">
              <a:buNone/>
            </a:pPr>
            <a:r>
              <a:rPr lang="en-US" dirty="0"/>
              <a:t>    &lt;li&gt;&lt;button class="dropdown-item" type="button"&gt;Something else here&lt;/button&gt;&lt;/li&gt;</a:t>
            </a:r>
          </a:p>
          <a:p>
            <a:pPr marL="0" indent="0">
              <a:buNone/>
            </a:pPr>
            <a:r>
              <a:rPr lang="en-US" dirty="0"/>
              <a:t>  &lt;/ul&gt;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407044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CAA1-BFDA-C744-8BA7-EC2145DF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/>
          <a:lstStyle/>
          <a:p>
            <a:r>
              <a:rPr lang="en-US" dirty="0"/>
              <a:t>Responsive Menu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435DF-B5AF-344A-BB63-D4E84056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8686"/>
            <a:ext cx="9601200" cy="4408714"/>
          </a:xfrm>
        </p:spPr>
        <p:txBody>
          <a:bodyPr>
            <a:normAutofit/>
          </a:bodyPr>
          <a:lstStyle/>
          <a:p>
            <a:r>
              <a:rPr lang="en-US" dirty="0"/>
              <a:t>If you want to use responsive alignment, disable dynamic positioning by adding the data-bs-display="static" attribute and use the responsive variation classes.</a:t>
            </a:r>
          </a:p>
          <a:p>
            <a:r>
              <a:rPr lang="en-US" dirty="0"/>
              <a:t>To align </a:t>
            </a:r>
            <a:r>
              <a:rPr lang="en-US" b="1" dirty="0"/>
              <a:t>right</a:t>
            </a:r>
            <a:r>
              <a:rPr lang="en-US" dirty="0"/>
              <a:t> the dropdown menu with the given breakpoint or larger, add .dropdown-menu{-</a:t>
            </a:r>
            <a:r>
              <a:rPr lang="en-US" dirty="0" err="1"/>
              <a:t>sm</a:t>
            </a:r>
            <a:r>
              <a:rPr lang="en-US" dirty="0"/>
              <a:t>|-md|-lg|-xl|-</a:t>
            </a:r>
            <a:r>
              <a:rPr lang="en-US" dirty="0" err="1"/>
              <a:t>xxl</a:t>
            </a:r>
            <a:r>
              <a:rPr lang="en-US" dirty="0"/>
              <a:t>}-end.</a:t>
            </a:r>
          </a:p>
          <a:p>
            <a:pPr fontAlgn="ctr"/>
            <a:r>
              <a:rPr lang="en-US" dirty="0"/>
              <a:t>Left-aligned but right aligned when large screen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01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CAA1-BFDA-C744-8BA7-EC2145DF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/>
          <a:lstStyle/>
          <a:p>
            <a:r>
              <a:rPr lang="en-US" dirty="0"/>
              <a:t>Responsive Menu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435DF-B5AF-344A-BB63-D4E84056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8686"/>
            <a:ext cx="9601200" cy="44087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Left-aligned but right aligned when large screen</a:t>
            </a:r>
          </a:p>
          <a:p>
            <a:pPr marL="0" indent="0">
              <a:buNone/>
            </a:pPr>
            <a:r>
              <a:rPr lang="en-US" dirty="0"/>
              <a:t>&lt;div class="</a:t>
            </a:r>
            <a:r>
              <a:rPr lang="en-US" dirty="0" err="1"/>
              <a:t>btn</a:t>
            </a:r>
            <a:r>
              <a:rPr lang="en-US" dirty="0"/>
              <a:t>-group"&gt;</a:t>
            </a:r>
          </a:p>
          <a:p>
            <a:pPr marL="0" indent="0">
              <a:buNone/>
            </a:pPr>
            <a:r>
              <a:rPr lang="en-US" dirty="0"/>
              <a:t>  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-secondary dropdown-toggle" data-bs-toggle="dropdown" data-bs-display="static" aria-expanded="false"&gt;</a:t>
            </a:r>
          </a:p>
          <a:p>
            <a:pPr marL="0" indent="0">
              <a:buNone/>
            </a:pPr>
            <a:r>
              <a:rPr lang="en-US" dirty="0"/>
              <a:t>    Left-aligned but right aligned when large screen</a:t>
            </a:r>
          </a:p>
          <a:p>
            <a:pPr marL="0" indent="0">
              <a:buNone/>
            </a:pPr>
            <a:r>
              <a:rPr lang="en-US" dirty="0"/>
              <a:t>  &lt;/button&gt;</a:t>
            </a:r>
          </a:p>
          <a:p>
            <a:pPr marL="0" indent="0">
              <a:buNone/>
            </a:pPr>
            <a:r>
              <a:rPr lang="en-US" dirty="0"/>
              <a:t>  &lt;ul class="dropdown-menu dropdown-menu-lg-end"&gt;</a:t>
            </a:r>
          </a:p>
          <a:p>
            <a:pPr marL="0" indent="0">
              <a:buNone/>
            </a:pPr>
            <a:r>
              <a:rPr lang="en-US" dirty="0"/>
              <a:t>    &lt;li&gt;&lt;button class="dropdown-item" type="button"&gt;Action&lt;/button&gt;&lt;/li&gt;</a:t>
            </a:r>
          </a:p>
          <a:p>
            <a:pPr marL="0" indent="0">
              <a:buNone/>
            </a:pPr>
            <a:r>
              <a:rPr lang="en-US" dirty="0"/>
              <a:t>    &lt;li&gt;&lt;button class="dropdown-item" type="button"&gt;Another action&lt;/button&gt;&lt;/li&gt;</a:t>
            </a:r>
          </a:p>
          <a:p>
            <a:pPr marL="0" indent="0">
              <a:buNone/>
            </a:pPr>
            <a:r>
              <a:rPr lang="en-US" dirty="0"/>
              <a:t>    &lt;li&gt;&lt;button class="dropdown-item" type="button"&gt;Something else here&lt;/button&gt;&lt;/li&gt;</a:t>
            </a:r>
          </a:p>
          <a:p>
            <a:pPr marL="0" indent="0">
              <a:buNone/>
            </a:pPr>
            <a:r>
              <a:rPr lang="en-US" dirty="0"/>
              <a:t>  &lt;/ul&gt;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869419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CAA1-BFDA-C744-8BA7-EC2145DF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/>
          <a:lstStyle/>
          <a:p>
            <a:r>
              <a:rPr lang="en-US" dirty="0"/>
              <a:t>Responsive Menu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435DF-B5AF-344A-BB63-D4E84056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8686"/>
            <a:ext cx="9601200" cy="5399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Right-aligned but left aligned when large screen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&lt;div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-group"&gt;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&lt;button type="button"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-secondary dropdown-toggle" data-bs-toggle="dropdown" data-bs-display="static" aria-expanded="false"&gt;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Right-aligned but left aligned when large screen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&lt;/button&gt;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&lt;ul class="dropdown-menu dropdown-menu-end dropdown-menu-lg-start"&gt;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&lt;li&gt;&lt;button class="dropdown-item" type="button"&gt;Action&lt;/button&gt;&lt;/li&gt;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&lt;li&gt;&lt;button class="dropdown-item" type="button"&gt;Another action&lt;/button&gt;&lt;/li&gt;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&lt;li&gt;&lt;button class="dropdown-item" type="button"&gt;Something else here&lt;/button&gt;&lt;/li&gt;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&lt;/ul&gt;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116987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CAA1-BFDA-C744-8BA7-EC2145DF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/>
          <a:lstStyle/>
          <a:p>
            <a:r>
              <a:rPr lang="en-US" dirty="0"/>
              <a:t>Responsive Menu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435DF-B5AF-344A-BB63-D4E84056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8686"/>
            <a:ext cx="9601200" cy="5399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Right-aligned but left aligned when large screen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&lt;div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-group"&gt;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&lt;button type="button"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-secondary dropdown-toggle" data-bs-toggle="dropdown" data-bs-display="static" aria-expanded="false"&gt;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Right-aligned but left aligned when large screen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&lt;/button&gt;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&lt;ul class="dropdown-menu dropdown-menu-end dropdown-menu-lg-start"&gt;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&lt;li&gt;&lt;button class="dropdown-item" type="button"&gt;Action&lt;/button&gt;&lt;/li&gt;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&lt;li&gt;&lt;button class="dropdown-item" type="button"&gt;Another action&lt;/button&gt;&lt;/li&gt;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&lt;li&gt;&lt;button class="dropdown-item" type="button"&gt;Something else here&lt;/button&gt;&lt;/li&gt;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&lt;/ul&gt;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145277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CAA1-BFDA-C744-8BA7-EC2145DF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/>
          <a:lstStyle/>
          <a:p>
            <a:r>
              <a:rPr lang="en-US" dirty="0"/>
              <a:t>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435DF-B5AF-344A-BB63-D4E84056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8686"/>
            <a:ext cx="9601200" cy="5399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&lt;ul class="dropdown-menu"&gt;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&lt;li&gt;&lt;h6 class="dropdown-header"&gt;Dropdown header&lt;/h6&gt;&lt;/li&gt;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&lt;li&gt;&lt;a class="dropdown-item"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="#"&gt;Action&lt;/a&gt;&lt;/li&gt;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&lt;li&gt;&lt;a class="dropdown-item"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="#"&gt;Another action&lt;/a&gt;&lt;/li&gt;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1841909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CAA1-BFDA-C744-8BA7-EC2145DF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/>
          <a:lstStyle/>
          <a:p>
            <a:r>
              <a:rPr lang="en-US" dirty="0"/>
              <a:t>Dividers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435DF-B5AF-344A-BB63-D4E84056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8686"/>
            <a:ext cx="9601200" cy="5399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&lt;ul class="dropdown-menu"&gt;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&lt;li&gt;&lt;a class="dropdown-item"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="#"&gt;Action&lt;/a&gt;&lt;/li&gt;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&lt;li&gt;&lt;a class="dropdown-item"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="#"&gt;Another action&lt;/a&gt;&lt;/li&gt;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&lt;li&gt;&lt;a class="dropdown-item"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="#"&gt;Something else here&lt;/a&gt;&lt;/li&gt;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&lt;li&gt;&lt;</a:t>
            </a:r>
            <a:r>
              <a:rPr lang="en-US" dirty="0" err="1">
                <a:solidFill>
                  <a:schemeClr val="tx1"/>
                </a:solidFill>
              </a:rPr>
              <a:t>hr</a:t>
            </a:r>
            <a:r>
              <a:rPr lang="en-US" dirty="0">
                <a:solidFill>
                  <a:schemeClr val="tx1"/>
                </a:solidFill>
              </a:rPr>
              <a:t> class="dropdown-divider"&gt;&lt;/li&gt;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&lt;li&gt;&lt;a class="dropdown-item"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="#"&gt;Separated link&lt;/a&gt;&lt;/li&gt;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&lt;/ul&gt;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4A0AB-AB95-1848-B1F1-74B6FB56F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00" y="4158343"/>
            <a:ext cx="60452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0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CAA1-BFDA-C744-8BA7-EC2145DF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435DF-B5AF-344A-BB63-D4E84056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8686"/>
            <a:ext cx="9601200" cy="5399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&lt;div class="dropdown-menu p-4 text-muted" style="max-width: 200px;"&gt;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&lt;p&gt;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Some example text that's free-flowing within the dropdown menu.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&lt;/p&gt;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&lt;p class="mb-0"&gt;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And this is more example text.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&lt;/p&gt;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&lt;/div&gt;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11C0A-6FAE-4E46-BE9A-799E6B25E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486" y="3314700"/>
            <a:ext cx="26924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2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727C-ED8B-FF42-8F88-15A29C8E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771"/>
          </a:xfrm>
        </p:spPr>
        <p:txBody>
          <a:bodyPr/>
          <a:lstStyle/>
          <a:p>
            <a:r>
              <a:rPr lang="en-US" dirty="0"/>
              <a:t>Single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E13A-7CFD-7C44-B8EB-4904C818F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43978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Any single .</a:t>
            </a:r>
            <a:r>
              <a:rPr lang="en-US" dirty="0" err="1"/>
              <a:t>btn</a:t>
            </a:r>
            <a:r>
              <a:rPr lang="en-US" dirty="0"/>
              <a:t> can be turned into a dropdown toggle with some markup changes. Here’s how you can put them to work with either &lt;button&gt; elements:</a:t>
            </a:r>
          </a:p>
          <a:p>
            <a:pPr marL="0" indent="0">
              <a:buNone/>
            </a:pPr>
            <a:r>
              <a:rPr lang="en-US" dirty="0"/>
              <a:t>&lt;div class="dropdown"&gt;</a:t>
            </a:r>
          </a:p>
          <a:p>
            <a:pPr marL="0" indent="0">
              <a:buNone/>
            </a:pPr>
            <a:r>
              <a:rPr lang="en-US" dirty="0"/>
              <a:t>  &lt;button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-secondary dropdown-toggle" type="button" id="dropdownMenuButton1" data-bs-toggle="dropdown"&gt;</a:t>
            </a:r>
          </a:p>
          <a:p>
            <a:pPr marL="0" indent="0">
              <a:buNone/>
            </a:pPr>
            <a:r>
              <a:rPr lang="en-US" dirty="0"/>
              <a:t>    Dropdown button</a:t>
            </a:r>
          </a:p>
          <a:p>
            <a:pPr marL="0" indent="0">
              <a:buNone/>
            </a:pPr>
            <a:r>
              <a:rPr lang="en-US" dirty="0"/>
              <a:t>  &lt;/button&gt;</a:t>
            </a:r>
          </a:p>
          <a:p>
            <a:pPr marL="0" indent="0">
              <a:buNone/>
            </a:pPr>
            <a:r>
              <a:rPr lang="en-US" dirty="0"/>
              <a:t>  &lt;ul class="dropdown-menu" aria-</a:t>
            </a:r>
            <a:r>
              <a:rPr lang="en-US" dirty="0" err="1"/>
              <a:t>labelledby</a:t>
            </a:r>
            <a:r>
              <a:rPr lang="en-US" dirty="0"/>
              <a:t>="dropdownMenuButton1"&gt;</a:t>
            </a:r>
          </a:p>
          <a:p>
            <a:pPr marL="0" indent="0">
              <a:buNone/>
            </a:pPr>
            <a:r>
              <a:rPr lang="en-US" dirty="0"/>
              <a:t>    &lt;li&gt;&lt;a class="dropdown-item" </a:t>
            </a:r>
            <a:r>
              <a:rPr lang="en-US" dirty="0" err="1"/>
              <a:t>href</a:t>
            </a:r>
            <a:r>
              <a:rPr lang="en-US" dirty="0"/>
              <a:t>="#"&gt;Action&lt;/a&gt;&lt;/li&gt;</a:t>
            </a:r>
          </a:p>
          <a:p>
            <a:pPr marL="0" indent="0">
              <a:buNone/>
            </a:pPr>
            <a:r>
              <a:rPr lang="en-US" dirty="0"/>
              <a:t>    &lt;li&gt;&lt;a class="dropdown-item" </a:t>
            </a:r>
            <a:r>
              <a:rPr lang="en-US" dirty="0" err="1"/>
              <a:t>href</a:t>
            </a:r>
            <a:r>
              <a:rPr lang="en-US" dirty="0"/>
              <a:t>="#"&gt;Another action&lt;/a&gt;&lt;/li&gt;</a:t>
            </a:r>
          </a:p>
          <a:p>
            <a:pPr marL="0" indent="0">
              <a:buNone/>
            </a:pPr>
            <a:r>
              <a:rPr lang="en-US" dirty="0"/>
              <a:t>    &lt;li&gt;&lt;a class="dropdown-item" </a:t>
            </a:r>
            <a:r>
              <a:rPr lang="en-US" dirty="0" err="1"/>
              <a:t>href</a:t>
            </a:r>
            <a:r>
              <a:rPr lang="en-US" dirty="0"/>
              <a:t>="#"&gt;Something else here&lt;/a&gt;&lt;/li&gt;</a:t>
            </a:r>
          </a:p>
          <a:p>
            <a:pPr marL="0" indent="0">
              <a:buNone/>
            </a:pPr>
            <a:r>
              <a:rPr lang="en-US" dirty="0"/>
              <a:t>  &lt;/ul&gt;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C417C8-2356-CD41-8AB2-CC73B3F4C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100" y="3429000"/>
            <a:ext cx="24003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75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CAA1-BFDA-C744-8BA7-EC2145DF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435DF-B5AF-344A-BB63-D4E84056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8686"/>
            <a:ext cx="9601200" cy="53993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&lt;div class="dropdown-menu"&gt;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&lt;form class="px-4 py-3"&gt;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&lt;div class="mb-3"&gt;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&lt;label for="exampleDropdownFormEmail1" class="form-label"&gt;Email address&lt;/label&gt;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&lt;input type="email" class="form-control" id="exampleDropdownFormEmail1" placeholder="</a:t>
            </a:r>
            <a:r>
              <a:rPr lang="en-US" dirty="0" err="1">
                <a:solidFill>
                  <a:schemeClr val="tx1"/>
                </a:solidFill>
              </a:rPr>
              <a:t>email@example.com</a:t>
            </a:r>
            <a:r>
              <a:rPr lang="en-US" dirty="0">
                <a:solidFill>
                  <a:schemeClr val="tx1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&lt;/div&gt;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&lt;div class="mb-3"&gt;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&lt;label for="exampleDropdownFormPassword1" class="form-label"&gt;Password&lt;/label&gt;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&lt;input type="password" class="form-control" id="exampleDropdownFormPassword1" placeholder="Password"&gt;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2935099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CAA1-BFDA-C744-8BA7-EC2145DF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435DF-B5AF-344A-BB63-D4E84056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8686"/>
            <a:ext cx="9601200" cy="53993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&lt;div class="mb-3"&gt;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&lt;div class="form-check"&gt;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&lt;input type="checkbox" class="form-check-input" id="</a:t>
            </a:r>
            <a:r>
              <a:rPr lang="en-US" dirty="0" err="1">
                <a:solidFill>
                  <a:schemeClr val="tx1"/>
                </a:solidFill>
              </a:rPr>
              <a:t>dropdownCheck</a:t>
            </a:r>
            <a:r>
              <a:rPr lang="en-US" dirty="0">
                <a:solidFill>
                  <a:schemeClr val="tx1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&lt;label class="form-check-label" for="</a:t>
            </a:r>
            <a:r>
              <a:rPr lang="en-US" dirty="0" err="1">
                <a:solidFill>
                  <a:schemeClr val="tx1"/>
                </a:solidFill>
              </a:rPr>
              <a:t>dropdownCheck</a:t>
            </a:r>
            <a:r>
              <a:rPr lang="en-US" dirty="0">
                <a:solidFill>
                  <a:schemeClr val="tx1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Remember 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&lt;/label&gt;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&lt;/div&gt;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&lt;/div&gt;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&lt;button type="submit"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-primary"&gt;Sign in&lt;/button&gt;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&lt;/form&gt;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&lt;div class="dropdown-divider"&gt;&lt;/div&gt;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&lt;a class="dropdown-item"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="#"&gt;New around here? Sign up&lt;/a&gt;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&lt;a class="dropdown-item"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="#"&gt;Forgot password?&lt;/a&gt;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909713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CAA1-BFDA-C744-8BA7-EC2145DF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/>
          <a:lstStyle/>
          <a:p>
            <a:r>
              <a:rPr lang="en-US" dirty="0"/>
              <a:t>Forms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EBE406-28EB-FB42-B336-B2BCB94AF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33426"/>
            <a:ext cx="9601200" cy="5050060"/>
          </a:xfrm>
        </p:spPr>
      </p:pic>
    </p:spTree>
    <p:extLst>
      <p:ext uri="{BB962C8B-B14F-4D97-AF65-F5344CB8AC3E}">
        <p14:creationId xmlns:p14="http://schemas.microsoft.com/office/powerpoint/2010/main" val="4054788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CAA1-BFDA-C744-8BA7-EC2145DF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/>
          <a:lstStyle/>
          <a:p>
            <a:r>
              <a:rPr lang="en-US" dirty="0"/>
              <a:t>Form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435DF-B5AF-344A-BB63-D4E84056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8686"/>
            <a:ext cx="9601200" cy="5399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&lt;form class="dropdown-menu p-4"&gt;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&lt;div class="mb-3"&gt;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&lt;label for="exampleDropdownFormEmail2" class="form-label"&gt;Email address&lt;/label&gt;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&lt;input type="email" class="form-control" id="exampleDropdownFormEmail2" placeholder="</a:t>
            </a:r>
            <a:r>
              <a:rPr lang="en-US" dirty="0" err="1">
                <a:solidFill>
                  <a:schemeClr val="tx1"/>
                </a:solidFill>
              </a:rPr>
              <a:t>email@example.com</a:t>
            </a:r>
            <a:r>
              <a:rPr lang="en-US" dirty="0">
                <a:solidFill>
                  <a:schemeClr val="tx1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&lt;/div&gt;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&lt;div class="mb-3"&gt;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&lt;label for="exampleDropdownFormPassword2" class="form-label"&gt;Password&lt;/label&gt;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&lt;input type="password" class="form-control" id="exampleDropdownFormPassword2" placeholder="Password"&gt;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&lt;/div&gt;</a:t>
            </a:r>
          </a:p>
        </p:txBody>
      </p:sp>
    </p:spTree>
    <p:extLst>
      <p:ext uri="{BB962C8B-B14F-4D97-AF65-F5344CB8AC3E}">
        <p14:creationId xmlns:p14="http://schemas.microsoft.com/office/powerpoint/2010/main" val="1420165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CAA1-BFDA-C744-8BA7-EC2145DF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/>
          <a:lstStyle/>
          <a:p>
            <a:r>
              <a:rPr lang="en-US" dirty="0"/>
              <a:t>Form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435DF-B5AF-344A-BB63-D4E84056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8686"/>
            <a:ext cx="9601200" cy="5399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&lt;div class="mb-3"&gt;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&lt;div class="form-check"&gt;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&lt;input type="checkbox" class="form-check-input" id="dropdownCheck2"&gt;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&lt;label class="form-check-label" for="dropdownCheck2"&gt;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Remember 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&lt;/label&gt;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&lt;/div&gt;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&lt;/div&gt;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&lt;button type="submit"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-primary"&gt;Sign in&lt;/button&gt;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233530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CAA1-BFDA-C744-8BA7-EC2145DF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/>
          <a:lstStyle/>
          <a:p>
            <a:r>
              <a:rPr lang="en-US" dirty="0"/>
              <a:t>Form Example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9D4225-7A86-8140-BBAF-73F289494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74535"/>
            <a:ext cx="9601200" cy="3967842"/>
          </a:xfrm>
        </p:spPr>
      </p:pic>
    </p:spTree>
    <p:extLst>
      <p:ext uri="{BB962C8B-B14F-4D97-AF65-F5344CB8AC3E}">
        <p14:creationId xmlns:p14="http://schemas.microsoft.com/office/powerpoint/2010/main" val="151235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CAA1-BFDA-C744-8BA7-EC2145DF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/>
          <a:lstStyle/>
          <a:p>
            <a:r>
              <a:rPr lang="en-US" dirty="0"/>
              <a:t>Dropdown options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46779-E2FC-9742-A59F-CFE59AA09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8686"/>
            <a:ext cx="9601200" cy="4408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 data-bs-offset or data-bs-reference to change the location of the dropdown.</a:t>
            </a:r>
          </a:p>
          <a:p>
            <a:pPr marL="0" indent="0">
              <a:buNone/>
            </a:pPr>
            <a:r>
              <a:rPr lang="en-US" dirty="0"/>
              <a:t> &lt;div class="dropdown me-1"&gt;</a:t>
            </a:r>
          </a:p>
          <a:p>
            <a:pPr marL="0" indent="0">
              <a:buNone/>
            </a:pPr>
            <a:r>
              <a:rPr lang="en-US" dirty="0"/>
              <a:t>    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-secondary dropdown-toggle" id="</a:t>
            </a:r>
            <a:r>
              <a:rPr lang="en-US" dirty="0" err="1"/>
              <a:t>dropdownMenuOffset</a:t>
            </a:r>
            <a:r>
              <a:rPr lang="en-US" dirty="0"/>
              <a:t>" data-bs-toggle="dropdown" aria-expanded="false" data-bs-offset="10,20"&gt;</a:t>
            </a:r>
          </a:p>
          <a:p>
            <a:pPr marL="0" indent="0">
              <a:buNone/>
            </a:pPr>
            <a:r>
              <a:rPr lang="en-US" dirty="0"/>
              <a:t>      Offset</a:t>
            </a:r>
          </a:p>
          <a:p>
            <a:pPr marL="0" indent="0">
              <a:buNone/>
            </a:pPr>
            <a:r>
              <a:rPr lang="en-US" dirty="0"/>
              <a:t>    &lt;/button&gt;</a:t>
            </a:r>
          </a:p>
          <a:p>
            <a:pPr marL="0" indent="0">
              <a:buNone/>
            </a:pPr>
            <a:r>
              <a:rPr lang="en-US" dirty="0"/>
              <a:t>    &lt;ul class="dropdown-menu" aria-</a:t>
            </a:r>
            <a:r>
              <a:rPr lang="en-US" dirty="0" err="1"/>
              <a:t>labelledby</a:t>
            </a:r>
            <a:r>
              <a:rPr lang="en-US" dirty="0"/>
              <a:t>="</a:t>
            </a:r>
            <a:r>
              <a:rPr lang="en-US" dirty="0" err="1"/>
              <a:t>dropdownMenuOffset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  &lt;li&gt;&lt;a class="dropdown-item" </a:t>
            </a:r>
            <a:r>
              <a:rPr lang="en-US" dirty="0" err="1"/>
              <a:t>href</a:t>
            </a:r>
            <a:r>
              <a:rPr lang="en-US" dirty="0"/>
              <a:t>="#"&gt;Action&lt;/a&gt;&lt;/li&gt;</a:t>
            </a:r>
          </a:p>
          <a:p>
            <a:pPr marL="0" indent="0">
              <a:buNone/>
            </a:pPr>
            <a:r>
              <a:rPr lang="en-US" dirty="0"/>
              <a:t>      &lt;li&gt;&lt;a class="dropdown-item" </a:t>
            </a:r>
            <a:r>
              <a:rPr lang="en-US" dirty="0" err="1"/>
              <a:t>href</a:t>
            </a:r>
            <a:r>
              <a:rPr lang="en-US" dirty="0"/>
              <a:t>="#"&gt;Another action&lt;/a&gt;&lt;/li&gt;</a:t>
            </a:r>
          </a:p>
          <a:p>
            <a:pPr marL="0" indent="0">
              <a:buNone/>
            </a:pPr>
            <a:r>
              <a:rPr lang="en-US" dirty="0"/>
              <a:t>      &lt;li&gt;&lt;a class="dropdown-item" </a:t>
            </a:r>
            <a:r>
              <a:rPr lang="en-US" dirty="0" err="1"/>
              <a:t>href</a:t>
            </a:r>
            <a:r>
              <a:rPr lang="en-US" dirty="0"/>
              <a:t>="#"&gt;Something else here&lt;/a&gt;&lt;/li&gt;</a:t>
            </a:r>
          </a:p>
          <a:p>
            <a:pPr marL="0" indent="0">
              <a:buNone/>
            </a:pPr>
            <a:r>
              <a:rPr lang="en-US" dirty="0"/>
              <a:t>    &lt;/ul&gt;</a:t>
            </a:r>
          </a:p>
          <a:p>
            <a:pPr marL="0" indent="0">
              <a:buNone/>
            </a:pPr>
            <a:r>
              <a:rPr lang="en-US" dirty="0"/>
              <a:t>  &lt;/div&gt;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805770-BDA5-FE49-A364-615513AED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372" y="3276600"/>
            <a:ext cx="2794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38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CAA1-BFDA-C744-8BA7-EC2145DF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/>
          <a:lstStyle/>
          <a:p>
            <a:r>
              <a:rPr lang="en-US" dirty="0"/>
              <a:t>Dropdown options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46779-E2FC-9742-A59F-CFE59AA09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8686"/>
            <a:ext cx="9601200" cy="53993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&lt;div class="</a:t>
            </a:r>
            <a:r>
              <a:rPr lang="en-US" dirty="0" err="1"/>
              <a:t>btn</a:t>
            </a:r>
            <a:r>
              <a:rPr lang="en-US" dirty="0"/>
              <a:t>-group"&gt;</a:t>
            </a:r>
          </a:p>
          <a:p>
            <a:pPr marL="0" indent="0">
              <a:buNone/>
            </a:pPr>
            <a:r>
              <a:rPr lang="en-US" dirty="0"/>
              <a:t>    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-secondary"&gt;Reference&lt;/button&gt;</a:t>
            </a:r>
          </a:p>
          <a:p>
            <a:pPr marL="0" indent="0">
              <a:buNone/>
            </a:pPr>
            <a:r>
              <a:rPr lang="en-US" dirty="0"/>
              <a:t>    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-secondary dropdown-toggle dropdown-toggle-split" id="</a:t>
            </a:r>
            <a:r>
              <a:rPr lang="en-US" dirty="0" err="1"/>
              <a:t>dropdownMenuReference</a:t>
            </a:r>
            <a:r>
              <a:rPr lang="en-US" dirty="0"/>
              <a:t>" data-bs-toggle="dropdown" aria-expanded="false" data-bs-reference="parent"&gt;</a:t>
            </a:r>
          </a:p>
          <a:p>
            <a:pPr marL="0" indent="0">
              <a:buNone/>
            </a:pPr>
            <a:r>
              <a:rPr lang="en-US" dirty="0"/>
              <a:t>      &lt;span class="visually-hidden"&gt;Toggle Dropdown&lt;/span&gt;</a:t>
            </a:r>
          </a:p>
          <a:p>
            <a:pPr marL="0" indent="0">
              <a:buNone/>
            </a:pPr>
            <a:r>
              <a:rPr lang="en-US" dirty="0"/>
              <a:t>    &lt;/button&gt;</a:t>
            </a:r>
          </a:p>
          <a:p>
            <a:pPr marL="0" indent="0">
              <a:buNone/>
            </a:pPr>
            <a:r>
              <a:rPr lang="en-US" dirty="0"/>
              <a:t>    &lt;ul class="dropdown-menu" aria-</a:t>
            </a:r>
            <a:r>
              <a:rPr lang="en-US" dirty="0" err="1"/>
              <a:t>labelledby</a:t>
            </a:r>
            <a:r>
              <a:rPr lang="en-US" dirty="0"/>
              <a:t>="</a:t>
            </a:r>
            <a:r>
              <a:rPr lang="en-US" dirty="0" err="1"/>
              <a:t>dropdownMenuReference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  &lt;li&gt;&lt;a class="dropdown-item" </a:t>
            </a:r>
            <a:r>
              <a:rPr lang="en-US" dirty="0" err="1"/>
              <a:t>href</a:t>
            </a:r>
            <a:r>
              <a:rPr lang="en-US" dirty="0"/>
              <a:t>="#"&gt;Action&lt;/a&gt;&lt;/li&gt;</a:t>
            </a:r>
          </a:p>
          <a:p>
            <a:pPr marL="0" indent="0">
              <a:buNone/>
            </a:pPr>
            <a:r>
              <a:rPr lang="en-US" dirty="0"/>
              <a:t>      &lt;li&gt;&lt;a class="dropdown-item" </a:t>
            </a:r>
            <a:r>
              <a:rPr lang="en-US" dirty="0" err="1"/>
              <a:t>href</a:t>
            </a:r>
            <a:r>
              <a:rPr lang="en-US" dirty="0"/>
              <a:t>="#"&gt;Another action&lt;/a&gt;&lt;/li&gt;</a:t>
            </a:r>
          </a:p>
          <a:p>
            <a:pPr marL="0" indent="0">
              <a:buNone/>
            </a:pPr>
            <a:r>
              <a:rPr lang="en-US" dirty="0"/>
              <a:t>      &lt;li&gt;&lt;a class="dropdown-item" </a:t>
            </a:r>
            <a:r>
              <a:rPr lang="en-US" dirty="0" err="1"/>
              <a:t>href</a:t>
            </a:r>
            <a:r>
              <a:rPr lang="en-US" dirty="0"/>
              <a:t>="#"&gt;Something else here&lt;/a&gt;&lt;/li&gt;</a:t>
            </a:r>
          </a:p>
          <a:p>
            <a:pPr marL="0" indent="0">
              <a:buNone/>
            </a:pPr>
            <a:r>
              <a:rPr lang="en-US" dirty="0"/>
              <a:t>      &lt;li&gt;&lt;</a:t>
            </a:r>
            <a:r>
              <a:rPr lang="en-US" dirty="0" err="1"/>
              <a:t>hr</a:t>
            </a:r>
            <a:r>
              <a:rPr lang="en-US" dirty="0"/>
              <a:t> class="dropdown-divider"&gt;&lt;/li&gt;</a:t>
            </a:r>
          </a:p>
          <a:p>
            <a:pPr marL="0" indent="0">
              <a:buNone/>
            </a:pPr>
            <a:r>
              <a:rPr lang="en-US" dirty="0"/>
              <a:t>      &lt;li&gt;&lt;a class="dropdown-item" </a:t>
            </a:r>
            <a:r>
              <a:rPr lang="en-US" dirty="0" err="1"/>
              <a:t>href</a:t>
            </a:r>
            <a:r>
              <a:rPr lang="en-US" dirty="0"/>
              <a:t>="#"&gt;Separated link&lt;/a&gt;&lt;/li&gt;</a:t>
            </a:r>
          </a:p>
          <a:p>
            <a:pPr marL="0" indent="0">
              <a:buNone/>
            </a:pPr>
            <a:r>
              <a:rPr lang="en-US" dirty="0"/>
              <a:t>    &lt;/ul&gt;</a:t>
            </a:r>
          </a:p>
          <a:p>
            <a:pPr marL="0" indent="0">
              <a:buNone/>
            </a:pPr>
            <a:r>
              <a:rPr lang="en-US" dirty="0"/>
              <a:t>  &lt;/div&gt;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871DD-0602-C545-8A65-6EDC980D1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379" y="3559629"/>
            <a:ext cx="25273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29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CAA1-BFDA-C744-8BA7-EC2145DF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/>
          <a:lstStyle/>
          <a:p>
            <a:r>
              <a:rPr lang="en-US" dirty="0"/>
              <a:t>Auto close behavior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46779-E2FC-9742-A59F-CFE59AA09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8686"/>
            <a:ext cx="9601200" cy="53993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By default, the dropdown menu is closed when clicking inside or outside the dropdown menu. You can use the </a:t>
            </a:r>
            <a:r>
              <a:rPr lang="en-US" dirty="0" err="1"/>
              <a:t>autoClose</a:t>
            </a:r>
            <a:r>
              <a:rPr lang="en-US" dirty="0"/>
              <a:t> option to change this behavior of the dropdown.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Default button: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&lt;div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-group"&gt;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&lt;button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-secondary dropdown-toggle" type="button" id="</a:t>
            </a:r>
            <a:r>
              <a:rPr lang="en-US" dirty="0" err="1">
                <a:solidFill>
                  <a:schemeClr val="tx1"/>
                </a:solidFill>
              </a:rPr>
              <a:t>defaultDropdown</a:t>
            </a:r>
            <a:r>
              <a:rPr lang="en-US" dirty="0">
                <a:solidFill>
                  <a:schemeClr val="tx1"/>
                </a:solidFill>
              </a:rPr>
              <a:t>" data-bs-toggle="dropdown" data-bs-auto-close="true" aria-expanded="false"&gt;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Default dropdown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&lt;/button&gt;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&lt;ul class="dropdown-menu" aria-</a:t>
            </a:r>
            <a:r>
              <a:rPr lang="en-US" dirty="0" err="1">
                <a:solidFill>
                  <a:schemeClr val="tx1"/>
                </a:solidFill>
              </a:rPr>
              <a:t>labelledby</a:t>
            </a:r>
            <a:r>
              <a:rPr lang="en-US" dirty="0">
                <a:solidFill>
                  <a:schemeClr val="tx1"/>
                </a:solidFill>
              </a:rPr>
              <a:t>="</a:t>
            </a:r>
            <a:r>
              <a:rPr lang="en-US" dirty="0" err="1">
                <a:solidFill>
                  <a:schemeClr val="tx1"/>
                </a:solidFill>
              </a:rPr>
              <a:t>defaultDropdown</a:t>
            </a:r>
            <a:r>
              <a:rPr lang="en-US" dirty="0">
                <a:solidFill>
                  <a:schemeClr val="tx1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&lt;li&gt;&lt;a class="dropdown-item"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="#"&gt;Menu item&lt;/a&gt;&lt;/li&gt;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&lt;li&gt;&lt;a class="dropdown-item"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="#"&gt;Menu item&lt;/a&gt;&lt;/li&gt;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&lt;li&gt;&lt;a class="dropdown-item"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="#"&gt;Menu item&lt;/a&gt;&lt;/li&gt;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&lt;/ul&gt;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102723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CAA1-BFDA-C744-8BA7-EC2145DF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/>
          <a:lstStyle/>
          <a:p>
            <a:r>
              <a:rPr lang="en-US" dirty="0"/>
              <a:t>Auto close behavior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46779-E2FC-9742-A59F-CFE59AA09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8686"/>
            <a:ext cx="9601200" cy="5399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Clickable outside</a:t>
            </a:r>
          </a:p>
          <a:p>
            <a:pPr marL="0" indent="0">
              <a:buNone/>
            </a:pPr>
            <a:r>
              <a:rPr lang="en-US" dirty="0"/>
              <a:t>&lt;div class="</a:t>
            </a:r>
            <a:r>
              <a:rPr lang="en-US" dirty="0" err="1"/>
              <a:t>btn</a:t>
            </a:r>
            <a:r>
              <a:rPr lang="en-US" dirty="0"/>
              <a:t>-group"&gt;</a:t>
            </a:r>
          </a:p>
          <a:p>
            <a:pPr marL="0" indent="0">
              <a:buNone/>
            </a:pPr>
            <a:r>
              <a:rPr lang="en-US" dirty="0"/>
              <a:t>  &lt;button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-secondary dropdown-toggle" type="button" id="</a:t>
            </a:r>
            <a:r>
              <a:rPr lang="en-US" dirty="0" err="1"/>
              <a:t>dropdownMenuClickableOutside</a:t>
            </a:r>
            <a:r>
              <a:rPr lang="en-US" dirty="0"/>
              <a:t>" data-bs-toggle="dropdown" </a:t>
            </a:r>
            <a:r>
              <a:rPr lang="en-US" dirty="0">
                <a:solidFill>
                  <a:srgbClr val="FF0000"/>
                </a:solidFill>
              </a:rPr>
              <a:t>data-bs-auto-close="inside"</a:t>
            </a:r>
            <a:r>
              <a:rPr lang="en-US" dirty="0"/>
              <a:t> aria-expanded="false"&gt;</a:t>
            </a:r>
          </a:p>
          <a:p>
            <a:pPr marL="0" indent="0">
              <a:buNone/>
            </a:pPr>
            <a:r>
              <a:rPr lang="en-US" dirty="0"/>
              <a:t>    Clickable outside</a:t>
            </a:r>
          </a:p>
          <a:p>
            <a:pPr marL="0" indent="0">
              <a:buNone/>
            </a:pPr>
            <a:r>
              <a:rPr lang="en-US" dirty="0"/>
              <a:t>  &lt;/button&gt;</a:t>
            </a:r>
          </a:p>
          <a:p>
            <a:pPr marL="0" indent="0">
              <a:buNone/>
            </a:pPr>
            <a:r>
              <a:rPr lang="en-US" dirty="0"/>
              <a:t>  &lt;ul class="dropdown-menu" aria-</a:t>
            </a:r>
            <a:r>
              <a:rPr lang="en-US" dirty="0" err="1"/>
              <a:t>labelledby</a:t>
            </a:r>
            <a:r>
              <a:rPr lang="en-US" dirty="0"/>
              <a:t>="</a:t>
            </a:r>
            <a:r>
              <a:rPr lang="en-US" dirty="0" err="1"/>
              <a:t>dropdownMenuClickableOutside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&lt;li&gt;&lt;a class="dropdown-item" </a:t>
            </a:r>
            <a:r>
              <a:rPr lang="en-US" dirty="0" err="1"/>
              <a:t>href</a:t>
            </a:r>
            <a:r>
              <a:rPr lang="en-US" dirty="0"/>
              <a:t>="#"&gt;Menu item&lt;/a&gt;&lt;/li&gt;</a:t>
            </a:r>
          </a:p>
          <a:p>
            <a:pPr marL="0" indent="0">
              <a:buNone/>
            </a:pPr>
            <a:r>
              <a:rPr lang="en-US" dirty="0"/>
              <a:t>    &lt;li&gt;&lt;a class="dropdown-item" </a:t>
            </a:r>
            <a:r>
              <a:rPr lang="en-US" dirty="0" err="1"/>
              <a:t>href</a:t>
            </a:r>
            <a:r>
              <a:rPr lang="en-US" dirty="0"/>
              <a:t>="#"&gt;Menu item&lt;/a&gt;&lt;/li&gt;</a:t>
            </a:r>
          </a:p>
          <a:p>
            <a:pPr marL="0" indent="0">
              <a:buNone/>
            </a:pPr>
            <a:r>
              <a:rPr lang="en-US" dirty="0"/>
              <a:t>    &lt;li&gt;&lt;a class="dropdown-item" </a:t>
            </a:r>
            <a:r>
              <a:rPr lang="en-US" dirty="0" err="1"/>
              <a:t>href</a:t>
            </a:r>
            <a:r>
              <a:rPr lang="en-US" dirty="0"/>
              <a:t>="#"&gt;Menu item&lt;/a&gt;&lt;/li&gt;</a:t>
            </a:r>
          </a:p>
          <a:p>
            <a:pPr marL="0" indent="0">
              <a:buNone/>
            </a:pPr>
            <a:r>
              <a:rPr lang="en-US" dirty="0"/>
              <a:t>  &lt;/ul&gt;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60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727C-ED8B-FF42-8F88-15A29C8E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771"/>
          </a:xfrm>
        </p:spPr>
        <p:txBody>
          <a:bodyPr/>
          <a:lstStyle/>
          <a:p>
            <a:r>
              <a:rPr lang="en-US" dirty="0"/>
              <a:t>Single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E13A-7CFD-7C44-B8EB-4904C818F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43978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And with &lt;a&gt; elements:</a:t>
            </a:r>
          </a:p>
          <a:p>
            <a:pPr marL="0" indent="0">
              <a:buNone/>
            </a:pPr>
            <a:r>
              <a:rPr lang="en-US" dirty="0"/>
              <a:t>&lt;div class="dropdown"&gt;</a:t>
            </a:r>
          </a:p>
          <a:p>
            <a:pPr marL="0" indent="0">
              <a:buNone/>
            </a:pPr>
            <a:r>
              <a:rPr lang="en-US" dirty="0"/>
              <a:t>  &lt;a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-secondary dropdown-toggle" </a:t>
            </a:r>
            <a:r>
              <a:rPr lang="en-US" dirty="0" err="1"/>
              <a:t>href</a:t>
            </a:r>
            <a:r>
              <a:rPr lang="en-US" dirty="0"/>
              <a:t>="#" role="button" id="</a:t>
            </a:r>
            <a:r>
              <a:rPr lang="en-US" dirty="0" err="1"/>
              <a:t>dropdownMenuLink</a:t>
            </a:r>
            <a:r>
              <a:rPr lang="en-US" dirty="0"/>
              <a:t>" data-bs-toggle="dropdown"&gt;</a:t>
            </a:r>
          </a:p>
          <a:p>
            <a:pPr marL="0" indent="0">
              <a:buNone/>
            </a:pPr>
            <a:r>
              <a:rPr lang="en-US" dirty="0"/>
              <a:t>    Dropdown link</a:t>
            </a:r>
          </a:p>
          <a:p>
            <a:pPr marL="0" indent="0">
              <a:buNone/>
            </a:pPr>
            <a:r>
              <a:rPr lang="en-US" dirty="0"/>
              <a:t>  &lt;/a&gt;</a:t>
            </a:r>
          </a:p>
          <a:p>
            <a:pPr marL="0" indent="0">
              <a:buNone/>
            </a:pPr>
            <a:r>
              <a:rPr lang="en-US" dirty="0"/>
              <a:t>&lt;ul class="dropdown-menu" aria-</a:t>
            </a:r>
            <a:r>
              <a:rPr lang="en-US" dirty="0" err="1"/>
              <a:t>labelledby</a:t>
            </a:r>
            <a:r>
              <a:rPr lang="en-US" dirty="0"/>
              <a:t>="</a:t>
            </a:r>
            <a:r>
              <a:rPr lang="en-US" dirty="0" err="1"/>
              <a:t>dropdownMenuLink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&lt;li&gt;&lt;a class="dropdown-item" </a:t>
            </a:r>
            <a:r>
              <a:rPr lang="en-US" dirty="0" err="1"/>
              <a:t>href</a:t>
            </a:r>
            <a:r>
              <a:rPr lang="en-US" dirty="0"/>
              <a:t>="#"&gt;Action&lt;/a&gt;&lt;/li&gt;</a:t>
            </a:r>
          </a:p>
          <a:p>
            <a:pPr marL="0" indent="0">
              <a:buNone/>
            </a:pPr>
            <a:r>
              <a:rPr lang="en-US" dirty="0"/>
              <a:t>    &lt;li&gt;&lt;a class="dropdown-item" </a:t>
            </a:r>
            <a:r>
              <a:rPr lang="en-US" dirty="0" err="1"/>
              <a:t>href</a:t>
            </a:r>
            <a:r>
              <a:rPr lang="en-US" dirty="0"/>
              <a:t>="#"&gt;Another action&lt;/a&gt;&lt;/li&gt;</a:t>
            </a:r>
          </a:p>
          <a:p>
            <a:pPr marL="0" indent="0">
              <a:buNone/>
            </a:pPr>
            <a:r>
              <a:rPr lang="en-US" dirty="0"/>
              <a:t>    &lt;li&gt;&lt;a class="dropdown-item" </a:t>
            </a:r>
            <a:r>
              <a:rPr lang="en-US" dirty="0" err="1"/>
              <a:t>href</a:t>
            </a:r>
            <a:r>
              <a:rPr lang="en-US" dirty="0"/>
              <a:t>="#"&gt;Something else here&lt;/a&gt;&lt;/li&gt;</a:t>
            </a:r>
          </a:p>
          <a:p>
            <a:pPr marL="0" indent="0">
              <a:buNone/>
            </a:pPr>
            <a:r>
              <a:rPr lang="en-US" dirty="0"/>
              <a:t>  &lt;/ul&gt;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3776767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CAA1-BFDA-C744-8BA7-EC2145DF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/>
          <a:lstStyle/>
          <a:p>
            <a:r>
              <a:rPr lang="en-US" dirty="0"/>
              <a:t>Auto close behavior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46779-E2FC-9742-A59F-CFE59AA09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8686"/>
            <a:ext cx="9601200" cy="5399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Clickable inside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&lt;div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-group"&gt;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&lt;button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-secondary dropdown-toggle" type="button" id="</a:t>
            </a:r>
            <a:r>
              <a:rPr lang="en-US" dirty="0" err="1">
                <a:solidFill>
                  <a:schemeClr val="tx1"/>
                </a:solidFill>
              </a:rPr>
              <a:t>dropdownMenuClickableInside</a:t>
            </a:r>
            <a:r>
              <a:rPr lang="en-US" dirty="0">
                <a:solidFill>
                  <a:schemeClr val="tx1"/>
                </a:solidFill>
              </a:rPr>
              <a:t>" data-bs-toggle="dropdown" </a:t>
            </a:r>
            <a:r>
              <a:rPr lang="en-US" dirty="0">
                <a:solidFill>
                  <a:srgbClr val="FF0000"/>
                </a:solidFill>
              </a:rPr>
              <a:t>data-bs-auto-close="outside" </a:t>
            </a:r>
            <a:r>
              <a:rPr lang="en-US" dirty="0">
                <a:solidFill>
                  <a:schemeClr val="tx1"/>
                </a:solidFill>
              </a:rPr>
              <a:t>aria-expanded="false"&gt;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Clickable inside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&lt;/button&gt;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&lt;ul class="dropdown-menu" aria-</a:t>
            </a:r>
            <a:r>
              <a:rPr lang="en-US" dirty="0" err="1">
                <a:solidFill>
                  <a:schemeClr val="tx1"/>
                </a:solidFill>
              </a:rPr>
              <a:t>labelledby</a:t>
            </a:r>
            <a:r>
              <a:rPr lang="en-US" dirty="0">
                <a:solidFill>
                  <a:schemeClr val="tx1"/>
                </a:solidFill>
              </a:rPr>
              <a:t>="</a:t>
            </a:r>
            <a:r>
              <a:rPr lang="en-US" dirty="0" err="1">
                <a:solidFill>
                  <a:schemeClr val="tx1"/>
                </a:solidFill>
              </a:rPr>
              <a:t>dropdownMenuClickableInside</a:t>
            </a:r>
            <a:r>
              <a:rPr lang="en-US" dirty="0">
                <a:solidFill>
                  <a:schemeClr val="tx1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&lt;li&gt;&lt;a class="dropdown-item"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="#"&gt;Menu item&lt;/a&gt;&lt;/li&gt;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&lt;li&gt;&lt;a class="dropdown-item"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="#"&gt;Menu item&lt;/a&gt;&lt;/li&gt;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&lt;li&gt;&lt;a class="dropdown-item"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="#"&gt;Menu item&lt;/a&gt;&lt;/li&gt;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&lt;/ul&gt;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9678471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CAA1-BFDA-C744-8BA7-EC2145DF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/>
          <a:lstStyle/>
          <a:p>
            <a:r>
              <a:rPr lang="en-US" dirty="0"/>
              <a:t>Auto close behavior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46779-E2FC-9742-A59F-CFE59AA09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8686"/>
            <a:ext cx="9601200" cy="5399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Manual close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&lt;div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-group"&gt;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&lt;button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-secondary dropdown-toggle" type="button" id="</a:t>
            </a:r>
            <a:r>
              <a:rPr lang="en-US" dirty="0" err="1">
                <a:solidFill>
                  <a:schemeClr val="tx1"/>
                </a:solidFill>
              </a:rPr>
              <a:t>dropdownMenuClickable</a:t>
            </a:r>
            <a:r>
              <a:rPr lang="en-US" dirty="0">
                <a:solidFill>
                  <a:schemeClr val="tx1"/>
                </a:solidFill>
              </a:rPr>
              <a:t>" data-bs-toggle="dropdown" data-bs-auto-close="false" aria-expanded="false"&gt;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Manual close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&lt;/button&gt;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&lt;ul class="dropdown-menu" aria-</a:t>
            </a:r>
            <a:r>
              <a:rPr lang="en-US" dirty="0" err="1">
                <a:solidFill>
                  <a:schemeClr val="tx1"/>
                </a:solidFill>
              </a:rPr>
              <a:t>labelledby</a:t>
            </a:r>
            <a:r>
              <a:rPr lang="en-US" dirty="0">
                <a:solidFill>
                  <a:schemeClr val="tx1"/>
                </a:solidFill>
              </a:rPr>
              <a:t>="</a:t>
            </a:r>
            <a:r>
              <a:rPr lang="en-US" dirty="0" err="1">
                <a:solidFill>
                  <a:schemeClr val="tx1"/>
                </a:solidFill>
              </a:rPr>
              <a:t>dropdownMenuClickable</a:t>
            </a:r>
            <a:r>
              <a:rPr lang="en-US" dirty="0">
                <a:solidFill>
                  <a:schemeClr val="tx1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&lt;li&gt;&lt;a class="dropdown-item"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="#"&gt;Menu item&lt;/a&gt;&lt;/li&gt;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&lt;li&gt;&lt;a class="dropdown-item"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="#"&gt;Menu item&lt;/a&gt;&lt;/li&gt;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&lt;li&gt;&lt;a class="dropdown-item"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="#"&gt;Menu item&lt;/a&gt;&lt;/li&gt;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&lt;/ul&gt;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93129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727C-ED8B-FF42-8F88-15A29C8E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771"/>
          </a:xfrm>
        </p:spPr>
        <p:txBody>
          <a:bodyPr/>
          <a:lstStyle/>
          <a:p>
            <a:r>
              <a:rPr lang="en-US" dirty="0"/>
              <a:t>Single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E13A-7CFD-7C44-B8EB-4904C818F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4397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best part is you can do this with any button variant, too:</a:t>
            </a:r>
          </a:p>
          <a:p>
            <a:pPr marL="0" indent="0">
              <a:buNone/>
            </a:pP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btn</a:t>
            </a:r>
            <a:r>
              <a:rPr lang="en-US" dirty="0">
                <a:solidFill>
                  <a:srgbClr val="FF0000"/>
                </a:solidFill>
              </a:rPr>
              <a:t>-danger</a:t>
            </a:r>
            <a:r>
              <a:rPr lang="en-US" dirty="0"/>
              <a:t> dropdown-toggle" data-bs-toggle="dropdown"&gt; </a:t>
            </a:r>
            <a:br>
              <a:rPr lang="en-US" dirty="0"/>
            </a:br>
            <a:r>
              <a:rPr lang="en-US" dirty="0"/>
              <a:t>&lt;/button&gt;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14CEE-68E6-D745-B44B-E907725AD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50" y="3275693"/>
            <a:ext cx="83693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1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727C-ED8B-FF42-8F88-15A29C8E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771"/>
          </a:xfrm>
        </p:spPr>
        <p:txBody>
          <a:bodyPr>
            <a:normAutofit/>
          </a:bodyPr>
          <a:lstStyle/>
          <a:p>
            <a:r>
              <a:rPr lang="en-US" dirty="0"/>
              <a:t>Split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E13A-7CFD-7C44-B8EB-4904C818F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4397829"/>
          </a:xfrm>
        </p:spPr>
        <p:txBody>
          <a:bodyPr>
            <a:normAutofit/>
          </a:bodyPr>
          <a:lstStyle/>
          <a:p>
            <a:r>
              <a:rPr lang="en-US" dirty="0"/>
              <a:t>Similarly, create split button dropdowns with virtually the same markup as single button dropdowns, but with the addition of .dropdown-toggle-split for proper spacing around the dropdown caret.</a:t>
            </a:r>
          </a:p>
          <a:p>
            <a:r>
              <a:rPr lang="en-US" dirty="0"/>
              <a:t>Bootstrap uses this extra class to reduce the horizontal padding on either side of the caret by 25% and remove the margin-left that’s added for regular button dropdowns. Those extra changes keep the caret centered in the split button and provide a more appropriately sized hit area next to the main button.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333DFC-F2CC-8445-BC0C-363FEE5A5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2" y="3722914"/>
            <a:ext cx="3635828" cy="260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4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727C-ED8B-FF42-8F88-15A29C8E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771"/>
          </a:xfrm>
        </p:spPr>
        <p:txBody>
          <a:bodyPr>
            <a:normAutofit/>
          </a:bodyPr>
          <a:lstStyle/>
          <a:p>
            <a:r>
              <a:rPr lang="en-US" dirty="0"/>
              <a:t>Split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E13A-7CFD-7C44-B8EB-4904C818F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53884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&lt;!-- Example split danger button --&gt;</a:t>
            </a:r>
          </a:p>
          <a:p>
            <a:pPr marL="0" indent="0">
              <a:buNone/>
            </a:pPr>
            <a:r>
              <a:rPr lang="en-US" dirty="0"/>
              <a:t>&lt;div class="</a:t>
            </a:r>
            <a:r>
              <a:rPr lang="en-US" dirty="0" err="1"/>
              <a:t>btn</a:t>
            </a:r>
            <a:r>
              <a:rPr lang="en-US" dirty="0"/>
              <a:t>-group"&gt;</a:t>
            </a:r>
          </a:p>
          <a:p>
            <a:pPr marL="0" indent="0">
              <a:buNone/>
            </a:pPr>
            <a:r>
              <a:rPr lang="en-US" dirty="0"/>
              <a:t>  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-danger"&gt;Action&lt;/button&gt;</a:t>
            </a:r>
          </a:p>
          <a:p>
            <a:pPr marL="0" indent="0">
              <a:buNone/>
            </a:pPr>
            <a:r>
              <a:rPr lang="en-US" dirty="0"/>
              <a:t>  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-danger dropdown-toggle dropdown-toggle-split"&gt;</a:t>
            </a:r>
          </a:p>
          <a:p>
            <a:pPr marL="0" indent="0">
              <a:buNone/>
            </a:pPr>
            <a:r>
              <a:rPr lang="en-US" dirty="0"/>
              <a:t>&lt;/button&gt;</a:t>
            </a:r>
          </a:p>
          <a:p>
            <a:pPr marL="0" indent="0">
              <a:buNone/>
            </a:pPr>
            <a:r>
              <a:rPr lang="en-US" dirty="0"/>
              <a:t>  &lt;ul class="dropdown-menu"&gt;</a:t>
            </a:r>
          </a:p>
          <a:p>
            <a:pPr marL="0" indent="0">
              <a:buNone/>
            </a:pPr>
            <a:r>
              <a:rPr lang="en-US" dirty="0"/>
              <a:t>    &lt;li&gt;&lt;a class="dropdown-item" </a:t>
            </a:r>
            <a:r>
              <a:rPr lang="en-US" dirty="0" err="1"/>
              <a:t>href</a:t>
            </a:r>
            <a:r>
              <a:rPr lang="en-US" dirty="0"/>
              <a:t>="#"&gt;Action&lt;/a&gt;&lt;/li&gt;</a:t>
            </a:r>
          </a:p>
          <a:p>
            <a:pPr marL="0" indent="0">
              <a:buNone/>
            </a:pPr>
            <a:r>
              <a:rPr lang="en-US" dirty="0"/>
              <a:t>    &lt;li&gt;&lt;a class="dropdown-item" </a:t>
            </a:r>
            <a:r>
              <a:rPr lang="en-US" dirty="0" err="1"/>
              <a:t>href</a:t>
            </a:r>
            <a:r>
              <a:rPr lang="en-US" dirty="0"/>
              <a:t>="#"&gt;Another action&lt;/a&gt;&lt;/li&gt;</a:t>
            </a:r>
          </a:p>
          <a:p>
            <a:pPr marL="0" indent="0">
              <a:buNone/>
            </a:pPr>
            <a:r>
              <a:rPr lang="en-US" dirty="0"/>
              <a:t>    &lt;li&gt;&lt;a class="dropdown-item" </a:t>
            </a:r>
            <a:r>
              <a:rPr lang="en-US" dirty="0" err="1"/>
              <a:t>href</a:t>
            </a:r>
            <a:r>
              <a:rPr lang="en-US" dirty="0"/>
              <a:t>="#"&gt;Something else here&lt;/a&gt;&lt;/li&gt;</a:t>
            </a:r>
          </a:p>
          <a:p>
            <a:pPr marL="0" indent="0">
              <a:buNone/>
            </a:pPr>
            <a:r>
              <a:rPr lang="en-US" dirty="0"/>
              <a:t>    &lt;li&gt;&lt;</a:t>
            </a:r>
            <a:r>
              <a:rPr lang="en-US" dirty="0" err="1"/>
              <a:t>hr</a:t>
            </a:r>
            <a:r>
              <a:rPr lang="en-US" dirty="0"/>
              <a:t> class="dropdown-divider"&gt;&lt;/li&gt;</a:t>
            </a:r>
          </a:p>
          <a:p>
            <a:pPr marL="0" indent="0">
              <a:buNone/>
            </a:pPr>
            <a:r>
              <a:rPr lang="en-US" dirty="0"/>
              <a:t>    &lt;li&gt;&lt;a class="dropdown-item" </a:t>
            </a:r>
            <a:r>
              <a:rPr lang="en-US" dirty="0" err="1"/>
              <a:t>href</a:t>
            </a:r>
            <a:r>
              <a:rPr lang="en-US" dirty="0"/>
              <a:t>="#"&gt;Separated link&lt;/a&gt;&lt;/li&gt;</a:t>
            </a:r>
          </a:p>
          <a:p>
            <a:pPr marL="0" indent="0">
              <a:buNone/>
            </a:pPr>
            <a:r>
              <a:rPr lang="en-US" dirty="0"/>
              <a:t>  &lt;/ul&gt;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386619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727C-ED8B-FF42-8F88-15A29C8E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771"/>
          </a:xfrm>
        </p:spPr>
        <p:txBody>
          <a:bodyPr>
            <a:normAutofit/>
          </a:bodyPr>
          <a:lstStyle/>
          <a:p>
            <a:r>
              <a:rPr lang="en-US" dirty="0"/>
              <a:t>Sizing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E13A-7CFD-7C44-B8EB-4904C818F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5388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Large button: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&lt;div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-group"&gt;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&lt;button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-secondary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-lg dropdown-toggle" type="button" data-bs-toggle="dropdown" aria-expanded="false"&gt;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Large button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&lt;/button&gt;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&lt;ul class="dropdown-menu"&gt;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...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&lt;/ul&gt;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595847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727C-ED8B-FF42-8F88-15A29C8E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771"/>
          </a:xfrm>
        </p:spPr>
        <p:txBody>
          <a:bodyPr>
            <a:normAutofit/>
          </a:bodyPr>
          <a:lstStyle/>
          <a:p>
            <a:r>
              <a:rPr lang="en-US" dirty="0"/>
              <a:t>Sizing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E13A-7CFD-7C44-B8EB-4904C818F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53884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Large split button: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&lt;div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-group"&gt;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&lt;button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-secondary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-lg" type="button"&gt;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Large split button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&lt;/button&gt;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&lt;button type="button" class="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-lg </a:t>
            </a:r>
            <a:r>
              <a:rPr lang="en-US" dirty="0" err="1">
                <a:solidFill>
                  <a:schemeClr val="tx1"/>
                </a:solidFill>
              </a:rPr>
              <a:t>btn</a:t>
            </a:r>
            <a:r>
              <a:rPr lang="en-US" dirty="0">
                <a:solidFill>
                  <a:schemeClr val="tx1"/>
                </a:solidFill>
              </a:rPr>
              <a:t>-secondary dropdown-toggle dropdown-toggle-split" data-bs-toggle="dropdown" aria-expanded="false"&gt;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&lt;span class="visually-hidden"&gt;Toggle Dropdown&lt;/span&gt;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&lt;/button&gt;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&lt;ul class="dropdown-menu"&gt;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...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&lt;/ul&gt;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63186518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639</TotalTime>
  <Words>3760</Words>
  <Application>Microsoft Macintosh PowerPoint</Application>
  <PresentationFormat>Widescreen</PresentationFormat>
  <Paragraphs>379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Franklin Gothic Book</vt:lpstr>
      <vt:lpstr>Crop</vt:lpstr>
      <vt:lpstr>dropdowns</vt:lpstr>
      <vt:lpstr>Single button</vt:lpstr>
      <vt:lpstr>Single button</vt:lpstr>
      <vt:lpstr>Single button</vt:lpstr>
      <vt:lpstr>Single button</vt:lpstr>
      <vt:lpstr>Split button</vt:lpstr>
      <vt:lpstr>Split button</vt:lpstr>
      <vt:lpstr>Sizing</vt:lpstr>
      <vt:lpstr>Sizing</vt:lpstr>
      <vt:lpstr>Sizing</vt:lpstr>
      <vt:lpstr>Sizing</vt:lpstr>
      <vt:lpstr>Dark dropdowns</vt:lpstr>
      <vt:lpstr>Dark dropdowns</vt:lpstr>
      <vt:lpstr>Directions</vt:lpstr>
      <vt:lpstr>Directions</vt:lpstr>
      <vt:lpstr>Directions</vt:lpstr>
      <vt:lpstr>Menu items</vt:lpstr>
      <vt:lpstr>Menu items</vt:lpstr>
      <vt:lpstr>Active</vt:lpstr>
      <vt:lpstr>Disabled</vt:lpstr>
      <vt:lpstr>Menu alignment</vt:lpstr>
      <vt:lpstr>Menu alignment</vt:lpstr>
      <vt:lpstr>Responsive Menu alignment</vt:lpstr>
      <vt:lpstr>Responsive Menu alignment</vt:lpstr>
      <vt:lpstr>Responsive Menu alignment</vt:lpstr>
      <vt:lpstr>Responsive Menu alignment</vt:lpstr>
      <vt:lpstr>Headers</vt:lpstr>
      <vt:lpstr>Dividers</vt:lpstr>
      <vt:lpstr>Text</vt:lpstr>
      <vt:lpstr>Forms</vt:lpstr>
      <vt:lpstr>Forms</vt:lpstr>
      <vt:lpstr>Forms</vt:lpstr>
      <vt:lpstr>Form Example 2</vt:lpstr>
      <vt:lpstr>Form Example 2</vt:lpstr>
      <vt:lpstr>Form Example 2</vt:lpstr>
      <vt:lpstr>Dropdown options</vt:lpstr>
      <vt:lpstr>Dropdown options</vt:lpstr>
      <vt:lpstr>Auto close behavior</vt:lpstr>
      <vt:lpstr>Auto close behavior</vt:lpstr>
      <vt:lpstr>Auto close behavior</vt:lpstr>
      <vt:lpstr>Auto close behavior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dropdowns</dc:title>
  <dc:creator>Microsoft Office User</dc:creator>
  <cp:lastModifiedBy>Microsoft Office User</cp:lastModifiedBy>
  <cp:revision>5</cp:revision>
  <dcterms:created xsi:type="dcterms:W3CDTF">2021-08-14T07:53:31Z</dcterms:created>
  <dcterms:modified xsi:type="dcterms:W3CDTF">2021-08-14T18:33:09Z</dcterms:modified>
</cp:coreProperties>
</file>