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8/14/21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8/14/21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8/14/21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FD00-8F32-1846-81A6-1BAC0C9EF99F}"/>
              </a:ext>
            </a:extLst>
          </p:cNvPr>
          <p:cNvSpPr>
            <a:spLocks noGrp="1"/>
          </p:cNvSpPr>
          <p:nvPr>
            <p:ph type="ctrTitle"/>
          </p:nvPr>
        </p:nvSpPr>
        <p:spPr/>
        <p:txBody>
          <a:bodyPr/>
          <a:lstStyle/>
          <a:p>
            <a:r>
              <a:rPr lang="en-US" dirty="0"/>
              <a:t>List group</a:t>
            </a:r>
          </a:p>
        </p:txBody>
      </p:sp>
      <p:sp>
        <p:nvSpPr>
          <p:cNvPr id="3" name="Subtitle 2">
            <a:extLst>
              <a:ext uri="{FF2B5EF4-FFF2-40B4-BE49-F238E27FC236}">
                <a16:creationId xmlns:a16="http://schemas.microsoft.com/office/drawing/2014/main" id="{4D23F5F0-0F25-CF45-B1F9-1FC19C0EC452}"/>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311024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Links and buttons</a:t>
            </a:r>
          </a:p>
        </p:txBody>
      </p:sp>
      <p:pic>
        <p:nvPicPr>
          <p:cNvPr id="5" name="Content Placeholder 4">
            <a:extLst>
              <a:ext uri="{FF2B5EF4-FFF2-40B4-BE49-F238E27FC236}">
                <a16:creationId xmlns:a16="http://schemas.microsoft.com/office/drawing/2014/main" id="{8E9D3AD9-3AB3-E94E-80D4-F39F7CEDF777}"/>
              </a:ext>
            </a:extLst>
          </p:cNvPr>
          <p:cNvPicPr>
            <a:picLocks noGrp="1" noChangeAspect="1"/>
          </p:cNvPicPr>
          <p:nvPr>
            <p:ph idx="1"/>
          </p:nvPr>
        </p:nvPicPr>
        <p:blipFill>
          <a:blip r:embed="rId2"/>
          <a:stretch>
            <a:fillRect/>
          </a:stretch>
        </p:blipFill>
        <p:spPr>
          <a:xfrm>
            <a:off x="3181350" y="2598737"/>
            <a:ext cx="5981700" cy="3009900"/>
          </a:xfrm>
        </p:spPr>
      </p:pic>
    </p:spTree>
    <p:extLst>
      <p:ext uri="{BB962C8B-B14F-4D97-AF65-F5344CB8AC3E}">
        <p14:creationId xmlns:p14="http://schemas.microsoft.com/office/powerpoint/2010/main" val="358835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Flush</a:t>
            </a:r>
          </a:p>
        </p:txBody>
      </p:sp>
      <p:sp>
        <p:nvSpPr>
          <p:cNvPr id="4" name="Content Placeholder 3">
            <a:extLst>
              <a:ext uri="{FF2B5EF4-FFF2-40B4-BE49-F238E27FC236}">
                <a16:creationId xmlns:a16="http://schemas.microsoft.com/office/drawing/2014/main" id="{C8A7D9C8-BFBE-0E48-A839-4E808281514F}"/>
              </a:ext>
            </a:extLst>
          </p:cNvPr>
          <p:cNvSpPr>
            <a:spLocks noGrp="1"/>
          </p:cNvSpPr>
          <p:nvPr>
            <p:ph idx="1"/>
          </p:nvPr>
        </p:nvSpPr>
        <p:spPr>
          <a:xfrm>
            <a:off x="1371600" y="1426029"/>
            <a:ext cx="9601200" cy="4441371"/>
          </a:xfrm>
        </p:spPr>
        <p:txBody>
          <a:bodyPr/>
          <a:lstStyle/>
          <a:p>
            <a:r>
              <a:rPr lang="en-US" dirty="0"/>
              <a:t>Add .list-group-flush to remove some borders and rounded corners to render list group items edge-to-edge in a parent container (e.g., cards).</a:t>
            </a:r>
          </a:p>
          <a:p>
            <a:pPr marL="0" indent="0">
              <a:buNone/>
            </a:pPr>
            <a:r>
              <a:rPr lang="en-US" dirty="0"/>
              <a:t>&lt;ul class="list-group list-group-flush"&gt;</a:t>
            </a:r>
          </a:p>
          <a:p>
            <a:pPr marL="0" indent="0">
              <a:buNone/>
            </a:pPr>
            <a:r>
              <a:rPr lang="en-US" dirty="0"/>
              <a:t>&lt;/ul&gt;</a:t>
            </a:r>
          </a:p>
        </p:txBody>
      </p:sp>
      <p:pic>
        <p:nvPicPr>
          <p:cNvPr id="7" name="Picture 6">
            <a:extLst>
              <a:ext uri="{FF2B5EF4-FFF2-40B4-BE49-F238E27FC236}">
                <a16:creationId xmlns:a16="http://schemas.microsoft.com/office/drawing/2014/main" id="{12F01EA7-B3BC-CD4D-A2FD-8F78E65DA4D7}"/>
              </a:ext>
            </a:extLst>
          </p:cNvPr>
          <p:cNvPicPr>
            <a:picLocks noChangeAspect="1"/>
          </p:cNvPicPr>
          <p:nvPr/>
        </p:nvPicPr>
        <p:blipFill>
          <a:blip r:embed="rId2"/>
          <a:stretch>
            <a:fillRect/>
          </a:stretch>
        </p:blipFill>
        <p:spPr>
          <a:xfrm>
            <a:off x="3643086" y="2803071"/>
            <a:ext cx="5842000" cy="2971800"/>
          </a:xfrm>
          <a:prstGeom prst="rect">
            <a:avLst/>
          </a:prstGeom>
        </p:spPr>
      </p:pic>
    </p:spTree>
    <p:extLst>
      <p:ext uri="{BB962C8B-B14F-4D97-AF65-F5344CB8AC3E}">
        <p14:creationId xmlns:p14="http://schemas.microsoft.com/office/powerpoint/2010/main" val="362755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Numbered</a:t>
            </a:r>
          </a:p>
        </p:txBody>
      </p:sp>
      <p:sp>
        <p:nvSpPr>
          <p:cNvPr id="4" name="Content Placeholder 3">
            <a:extLst>
              <a:ext uri="{FF2B5EF4-FFF2-40B4-BE49-F238E27FC236}">
                <a16:creationId xmlns:a16="http://schemas.microsoft.com/office/drawing/2014/main" id="{C8A7D9C8-BFBE-0E48-A839-4E808281514F}"/>
              </a:ext>
            </a:extLst>
          </p:cNvPr>
          <p:cNvSpPr>
            <a:spLocks noGrp="1"/>
          </p:cNvSpPr>
          <p:nvPr>
            <p:ph idx="1"/>
          </p:nvPr>
        </p:nvSpPr>
        <p:spPr>
          <a:xfrm>
            <a:off x="1371600" y="1426029"/>
            <a:ext cx="9601200" cy="4441371"/>
          </a:xfrm>
        </p:spPr>
        <p:txBody>
          <a:bodyPr/>
          <a:lstStyle/>
          <a:p>
            <a:r>
              <a:rPr lang="en-US" dirty="0"/>
              <a:t>Add the .list-group-numbered modifier class (and optionally use an &lt;</a:t>
            </a:r>
            <a:r>
              <a:rPr lang="en-US" dirty="0" err="1"/>
              <a:t>ol</a:t>
            </a:r>
            <a:r>
              <a:rPr lang="en-US" dirty="0"/>
              <a:t>&gt; element) to opt into numbered list group items. Numbers are generated via CSS (as opposed to a &lt;</a:t>
            </a:r>
            <a:r>
              <a:rPr lang="en-US" dirty="0" err="1"/>
              <a:t>ol</a:t>
            </a:r>
            <a:r>
              <a:rPr lang="en-US" dirty="0"/>
              <a:t>&gt;s default browser styling) for better placement inside list group items and to allow for better customization.</a:t>
            </a:r>
          </a:p>
          <a:p>
            <a:r>
              <a:rPr lang="en-US" dirty="0"/>
              <a:t>Numbers are generated by counter-reset on the &lt;</a:t>
            </a:r>
            <a:r>
              <a:rPr lang="en-US" dirty="0" err="1"/>
              <a:t>ol</a:t>
            </a:r>
            <a:r>
              <a:rPr lang="en-US" dirty="0"/>
              <a:t>&gt;, and then styled and placed with a ::before pseudo-element on the &lt;li&gt; with counter-increment and content.</a:t>
            </a:r>
          </a:p>
          <a:p>
            <a:pPr marL="0" indent="0">
              <a:buNone/>
            </a:pPr>
            <a:r>
              <a:rPr lang="en-US" dirty="0"/>
              <a:t>&lt;</a:t>
            </a:r>
            <a:r>
              <a:rPr lang="en-US" dirty="0" err="1"/>
              <a:t>ol</a:t>
            </a:r>
            <a:r>
              <a:rPr lang="en-US" dirty="0"/>
              <a:t> class="list-group list-group-numbered"&gt;</a:t>
            </a:r>
          </a:p>
          <a:p>
            <a:pPr marL="0" indent="0">
              <a:buNone/>
            </a:pPr>
            <a:r>
              <a:rPr lang="en-US" dirty="0"/>
              <a:t>  &lt;li class="list-group-item"&gt;Cras </a:t>
            </a:r>
            <a:r>
              <a:rPr lang="en-US" dirty="0" err="1"/>
              <a:t>justo</a:t>
            </a:r>
            <a:r>
              <a:rPr lang="en-US" dirty="0"/>
              <a:t> </a:t>
            </a:r>
            <a:r>
              <a:rPr lang="en-US" dirty="0" err="1"/>
              <a:t>odio</a:t>
            </a:r>
            <a:r>
              <a:rPr lang="en-US" dirty="0"/>
              <a:t>&lt;/li&gt;</a:t>
            </a:r>
          </a:p>
          <a:p>
            <a:pPr marL="0" indent="0">
              <a:buNone/>
            </a:pPr>
            <a:r>
              <a:rPr lang="en-US" dirty="0"/>
              <a:t>  &lt;li class="list-group-item"&gt;Cras </a:t>
            </a:r>
            <a:r>
              <a:rPr lang="en-US" dirty="0" err="1"/>
              <a:t>justo</a:t>
            </a:r>
            <a:r>
              <a:rPr lang="en-US" dirty="0"/>
              <a:t> </a:t>
            </a:r>
            <a:r>
              <a:rPr lang="en-US" dirty="0" err="1"/>
              <a:t>odio</a:t>
            </a:r>
            <a:r>
              <a:rPr lang="en-US" dirty="0"/>
              <a:t>&lt;/li&gt;</a:t>
            </a:r>
          </a:p>
          <a:p>
            <a:pPr marL="0" indent="0">
              <a:buNone/>
            </a:pPr>
            <a:r>
              <a:rPr lang="en-US" dirty="0"/>
              <a:t>  &lt;li class="list-group-item"&gt;Cras </a:t>
            </a:r>
            <a:r>
              <a:rPr lang="en-US" dirty="0" err="1"/>
              <a:t>justo</a:t>
            </a:r>
            <a:r>
              <a:rPr lang="en-US" dirty="0"/>
              <a:t> </a:t>
            </a:r>
            <a:r>
              <a:rPr lang="en-US" dirty="0" err="1"/>
              <a:t>odio</a:t>
            </a:r>
            <a:r>
              <a:rPr lang="en-US" dirty="0"/>
              <a:t>&lt;/li&gt;</a:t>
            </a:r>
          </a:p>
          <a:p>
            <a:pPr marL="0" indent="0">
              <a:buNone/>
            </a:pPr>
            <a:r>
              <a:rPr lang="en-US" dirty="0"/>
              <a:t>&lt;/</a:t>
            </a:r>
            <a:r>
              <a:rPr lang="en-US" dirty="0" err="1"/>
              <a:t>ol</a:t>
            </a:r>
            <a:r>
              <a:rPr lang="en-US" dirty="0"/>
              <a:t>&gt;</a:t>
            </a:r>
          </a:p>
        </p:txBody>
      </p:sp>
    </p:spTree>
    <p:extLst>
      <p:ext uri="{BB962C8B-B14F-4D97-AF65-F5344CB8AC3E}">
        <p14:creationId xmlns:p14="http://schemas.microsoft.com/office/powerpoint/2010/main" val="236311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Numbered</a:t>
            </a:r>
          </a:p>
        </p:txBody>
      </p:sp>
      <p:pic>
        <p:nvPicPr>
          <p:cNvPr id="5" name="Content Placeholder 4">
            <a:extLst>
              <a:ext uri="{FF2B5EF4-FFF2-40B4-BE49-F238E27FC236}">
                <a16:creationId xmlns:a16="http://schemas.microsoft.com/office/drawing/2014/main" id="{530B499A-EDB0-1442-8A2D-1374A44A97E7}"/>
              </a:ext>
            </a:extLst>
          </p:cNvPr>
          <p:cNvPicPr>
            <a:picLocks noGrp="1" noChangeAspect="1"/>
          </p:cNvPicPr>
          <p:nvPr>
            <p:ph idx="1"/>
          </p:nvPr>
        </p:nvPicPr>
        <p:blipFill>
          <a:blip r:embed="rId2"/>
          <a:stretch>
            <a:fillRect/>
          </a:stretch>
        </p:blipFill>
        <p:spPr>
          <a:xfrm>
            <a:off x="3346450" y="2662237"/>
            <a:ext cx="5651500" cy="1968500"/>
          </a:xfrm>
        </p:spPr>
      </p:pic>
    </p:spTree>
    <p:extLst>
      <p:ext uri="{BB962C8B-B14F-4D97-AF65-F5344CB8AC3E}">
        <p14:creationId xmlns:p14="http://schemas.microsoft.com/office/powerpoint/2010/main" val="308219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Numbered</a:t>
            </a:r>
          </a:p>
        </p:txBody>
      </p:sp>
      <p:sp>
        <p:nvSpPr>
          <p:cNvPr id="4" name="Content Placeholder 3">
            <a:extLst>
              <a:ext uri="{FF2B5EF4-FFF2-40B4-BE49-F238E27FC236}">
                <a16:creationId xmlns:a16="http://schemas.microsoft.com/office/drawing/2014/main" id="{24A4E6CB-C7FF-9E4C-8B14-FCC5B4F4800C}"/>
              </a:ext>
            </a:extLst>
          </p:cNvPr>
          <p:cNvSpPr>
            <a:spLocks noGrp="1"/>
          </p:cNvSpPr>
          <p:nvPr>
            <p:ph idx="1"/>
          </p:nvPr>
        </p:nvSpPr>
        <p:spPr>
          <a:xfrm>
            <a:off x="1371600" y="1426029"/>
            <a:ext cx="9601200" cy="4441371"/>
          </a:xfrm>
        </p:spPr>
        <p:txBody>
          <a:bodyPr>
            <a:normAutofit/>
          </a:bodyPr>
          <a:lstStyle/>
          <a:p>
            <a:r>
              <a:rPr lang="en-US" dirty="0"/>
              <a:t>These work great with custom content as well.</a:t>
            </a:r>
          </a:p>
          <a:p>
            <a:pPr marL="0" indent="0">
              <a:buNone/>
            </a:pPr>
            <a:r>
              <a:rPr lang="en-US" dirty="0"/>
              <a:t>&lt;</a:t>
            </a:r>
            <a:r>
              <a:rPr lang="en-US" dirty="0" err="1"/>
              <a:t>ol</a:t>
            </a:r>
            <a:r>
              <a:rPr lang="en-US" dirty="0"/>
              <a:t> class="list-group list-group-numbered"&gt;</a:t>
            </a:r>
          </a:p>
          <a:p>
            <a:pPr marL="0" indent="0">
              <a:buNone/>
            </a:pPr>
            <a:r>
              <a:rPr lang="en-US" dirty="0"/>
              <a:t>  &lt;li class="list-group-item d-flex justify-content-between align-items-start"&gt;</a:t>
            </a:r>
          </a:p>
          <a:p>
            <a:pPr marL="0" indent="0">
              <a:buNone/>
            </a:pPr>
            <a:r>
              <a:rPr lang="en-US" dirty="0"/>
              <a:t>    &lt;div class="ms-2 me-auto"&gt;</a:t>
            </a:r>
          </a:p>
          <a:p>
            <a:pPr marL="0" indent="0">
              <a:buNone/>
            </a:pPr>
            <a:r>
              <a:rPr lang="en-US" dirty="0"/>
              <a:t>      &lt;div class="</a:t>
            </a:r>
            <a:r>
              <a:rPr lang="en-US" dirty="0" err="1"/>
              <a:t>fw</a:t>
            </a:r>
            <a:r>
              <a:rPr lang="en-US" dirty="0"/>
              <a:t>-bold"&gt;Subheading&lt;/div&gt;</a:t>
            </a:r>
          </a:p>
          <a:p>
            <a:pPr marL="0" indent="0">
              <a:buNone/>
            </a:pPr>
            <a:r>
              <a:rPr lang="en-US" dirty="0"/>
              <a:t>      Cras </a:t>
            </a:r>
            <a:r>
              <a:rPr lang="en-US" dirty="0" err="1"/>
              <a:t>justo</a:t>
            </a:r>
            <a:r>
              <a:rPr lang="en-US" dirty="0"/>
              <a:t> </a:t>
            </a:r>
            <a:r>
              <a:rPr lang="en-US" dirty="0" err="1"/>
              <a:t>odio</a:t>
            </a:r>
            <a:endParaRPr lang="en-US" dirty="0"/>
          </a:p>
          <a:p>
            <a:pPr marL="0" indent="0">
              <a:buNone/>
            </a:pPr>
            <a:r>
              <a:rPr lang="en-US" dirty="0"/>
              <a:t>    &lt;/div&gt;</a:t>
            </a:r>
          </a:p>
          <a:p>
            <a:pPr marL="0" indent="0">
              <a:buNone/>
            </a:pPr>
            <a:r>
              <a:rPr lang="en-US" dirty="0"/>
              <a:t>    &lt;span class="badge </a:t>
            </a:r>
            <a:r>
              <a:rPr lang="en-US" dirty="0" err="1"/>
              <a:t>bg</a:t>
            </a:r>
            <a:r>
              <a:rPr lang="en-US" dirty="0"/>
              <a:t>-primary rounded-pill"&gt;14&lt;/span&gt;</a:t>
            </a:r>
          </a:p>
          <a:p>
            <a:pPr marL="0" indent="0">
              <a:buNone/>
            </a:pPr>
            <a:r>
              <a:rPr lang="en-US" dirty="0"/>
              <a:t>  &lt;/li&gt;</a:t>
            </a:r>
          </a:p>
        </p:txBody>
      </p:sp>
    </p:spTree>
    <p:extLst>
      <p:ext uri="{BB962C8B-B14F-4D97-AF65-F5344CB8AC3E}">
        <p14:creationId xmlns:p14="http://schemas.microsoft.com/office/powerpoint/2010/main" val="236303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Numbered</a:t>
            </a:r>
          </a:p>
        </p:txBody>
      </p:sp>
      <p:sp>
        <p:nvSpPr>
          <p:cNvPr id="4" name="Content Placeholder 3">
            <a:extLst>
              <a:ext uri="{FF2B5EF4-FFF2-40B4-BE49-F238E27FC236}">
                <a16:creationId xmlns:a16="http://schemas.microsoft.com/office/drawing/2014/main" id="{24A4E6CB-C7FF-9E4C-8B14-FCC5B4F4800C}"/>
              </a:ext>
            </a:extLst>
          </p:cNvPr>
          <p:cNvSpPr>
            <a:spLocks noGrp="1"/>
          </p:cNvSpPr>
          <p:nvPr>
            <p:ph idx="1"/>
          </p:nvPr>
        </p:nvSpPr>
        <p:spPr>
          <a:xfrm>
            <a:off x="1371600" y="1426029"/>
            <a:ext cx="9601200" cy="5431971"/>
          </a:xfrm>
        </p:spPr>
        <p:txBody>
          <a:bodyPr>
            <a:normAutofit fontScale="85000" lnSpcReduction="20000"/>
          </a:bodyPr>
          <a:lstStyle/>
          <a:p>
            <a:pPr marL="0" indent="0">
              <a:buNone/>
            </a:pPr>
            <a:r>
              <a:rPr lang="en-US" dirty="0"/>
              <a:t> &lt;li class="list-group-item d-flex justify-content-between align-items-start"&gt;</a:t>
            </a:r>
          </a:p>
          <a:p>
            <a:pPr marL="0" indent="0">
              <a:buNone/>
            </a:pPr>
            <a:r>
              <a:rPr lang="en-US" dirty="0"/>
              <a:t>    &lt;div class="ms-2 me-auto"&gt;</a:t>
            </a:r>
          </a:p>
          <a:p>
            <a:pPr marL="0" indent="0">
              <a:buNone/>
            </a:pPr>
            <a:r>
              <a:rPr lang="en-US" dirty="0"/>
              <a:t>      &lt;div class="</a:t>
            </a:r>
            <a:r>
              <a:rPr lang="en-US" dirty="0" err="1"/>
              <a:t>fw</a:t>
            </a:r>
            <a:r>
              <a:rPr lang="en-US" dirty="0"/>
              <a:t>-bold"&gt;Subheading&lt;/div&gt;</a:t>
            </a:r>
          </a:p>
          <a:p>
            <a:pPr marL="0" indent="0">
              <a:buNone/>
            </a:pPr>
            <a:r>
              <a:rPr lang="en-US" dirty="0"/>
              <a:t>      Cras </a:t>
            </a:r>
            <a:r>
              <a:rPr lang="en-US" dirty="0" err="1"/>
              <a:t>justo</a:t>
            </a:r>
            <a:r>
              <a:rPr lang="en-US" dirty="0"/>
              <a:t> </a:t>
            </a:r>
            <a:r>
              <a:rPr lang="en-US" dirty="0" err="1"/>
              <a:t>odio</a:t>
            </a:r>
            <a:endParaRPr lang="en-US" dirty="0"/>
          </a:p>
          <a:p>
            <a:pPr marL="0" indent="0">
              <a:buNone/>
            </a:pPr>
            <a:r>
              <a:rPr lang="en-US" dirty="0"/>
              <a:t>    &lt;/div&gt;</a:t>
            </a:r>
          </a:p>
          <a:p>
            <a:pPr marL="0" indent="0">
              <a:buNone/>
            </a:pPr>
            <a:r>
              <a:rPr lang="en-US" dirty="0"/>
              <a:t>    &lt;span class="badge </a:t>
            </a:r>
            <a:r>
              <a:rPr lang="en-US" dirty="0" err="1"/>
              <a:t>bg</a:t>
            </a:r>
            <a:r>
              <a:rPr lang="en-US" dirty="0"/>
              <a:t>-primary rounded-pill"&gt;14&lt;/span&gt;</a:t>
            </a:r>
          </a:p>
          <a:p>
            <a:pPr marL="0" indent="0">
              <a:buNone/>
            </a:pPr>
            <a:r>
              <a:rPr lang="en-US" dirty="0"/>
              <a:t>  &lt;/li&gt;</a:t>
            </a:r>
          </a:p>
          <a:p>
            <a:pPr marL="0" indent="0">
              <a:buNone/>
            </a:pPr>
            <a:r>
              <a:rPr lang="en-US" dirty="0"/>
              <a:t>  &lt;li class="list-group-item d-flex justify-content-between align-items-start"&gt;</a:t>
            </a:r>
          </a:p>
          <a:p>
            <a:pPr marL="0" indent="0">
              <a:buNone/>
            </a:pPr>
            <a:r>
              <a:rPr lang="en-US" dirty="0"/>
              <a:t>    &lt;div class="ms-2 me-auto"&gt;</a:t>
            </a:r>
          </a:p>
          <a:p>
            <a:pPr marL="0" indent="0">
              <a:buNone/>
            </a:pPr>
            <a:r>
              <a:rPr lang="en-US" dirty="0"/>
              <a:t>      &lt;div class="</a:t>
            </a:r>
            <a:r>
              <a:rPr lang="en-US" dirty="0" err="1"/>
              <a:t>fw</a:t>
            </a:r>
            <a:r>
              <a:rPr lang="en-US" dirty="0"/>
              <a:t>-bold"&gt;Subheading&lt;/div&gt;</a:t>
            </a:r>
          </a:p>
          <a:p>
            <a:pPr marL="0" indent="0">
              <a:buNone/>
            </a:pPr>
            <a:r>
              <a:rPr lang="en-US" dirty="0"/>
              <a:t>      Cras </a:t>
            </a:r>
            <a:r>
              <a:rPr lang="en-US" dirty="0" err="1"/>
              <a:t>justo</a:t>
            </a:r>
            <a:r>
              <a:rPr lang="en-US" dirty="0"/>
              <a:t> </a:t>
            </a:r>
            <a:r>
              <a:rPr lang="en-US" dirty="0" err="1"/>
              <a:t>odio</a:t>
            </a:r>
            <a:endParaRPr lang="en-US" dirty="0"/>
          </a:p>
          <a:p>
            <a:pPr marL="0" indent="0">
              <a:buNone/>
            </a:pPr>
            <a:r>
              <a:rPr lang="en-US" dirty="0"/>
              <a:t>    &lt;/div&gt;</a:t>
            </a:r>
          </a:p>
          <a:p>
            <a:pPr marL="0" indent="0">
              <a:buNone/>
            </a:pPr>
            <a:r>
              <a:rPr lang="en-US" dirty="0"/>
              <a:t>    &lt;span class="badge </a:t>
            </a:r>
            <a:r>
              <a:rPr lang="en-US" dirty="0" err="1"/>
              <a:t>bg</a:t>
            </a:r>
            <a:r>
              <a:rPr lang="en-US" dirty="0"/>
              <a:t>-primary rounded-pill"&gt;14&lt;/span&gt;</a:t>
            </a:r>
          </a:p>
          <a:p>
            <a:pPr marL="0" indent="0">
              <a:buNone/>
            </a:pPr>
            <a:r>
              <a:rPr lang="en-US" dirty="0"/>
              <a:t>  &lt;/li&gt;</a:t>
            </a:r>
          </a:p>
          <a:p>
            <a:pPr marL="0" indent="0">
              <a:buNone/>
            </a:pPr>
            <a:r>
              <a:rPr lang="en-US" dirty="0"/>
              <a:t>&lt;/</a:t>
            </a:r>
            <a:r>
              <a:rPr lang="en-US" dirty="0" err="1"/>
              <a:t>ol</a:t>
            </a:r>
            <a:r>
              <a:rPr lang="en-US" dirty="0"/>
              <a:t>&gt;</a:t>
            </a:r>
          </a:p>
        </p:txBody>
      </p:sp>
    </p:spTree>
    <p:extLst>
      <p:ext uri="{BB962C8B-B14F-4D97-AF65-F5344CB8AC3E}">
        <p14:creationId xmlns:p14="http://schemas.microsoft.com/office/powerpoint/2010/main" val="365552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Numbered</a:t>
            </a:r>
          </a:p>
        </p:txBody>
      </p:sp>
      <p:pic>
        <p:nvPicPr>
          <p:cNvPr id="5" name="Content Placeholder 4">
            <a:extLst>
              <a:ext uri="{FF2B5EF4-FFF2-40B4-BE49-F238E27FC236}">
                <a16:creationId xmlns:a16="http://schemas.microsoft.com/office/drawing/2014/main" id="{A8D8E1D3-C262-634A-AE2B-F28AC55E0697}"/>
              </a:ext>
            </a:extLst>
          </p:cNvPr>
          <p:cNvPicPr>
            <a:picLocks noGrp="1" noChangeAspect="1"/>
          </p:cNvPicPr>
          <p:nvPr>
            <p:ph idx="1"/>
          </p:nvPr>
        </p:nvPicPr>
        <p:blipFill>
          <a:blip r:embed="rId2"/>
          <a:stretch>
            <a:fillRect/>
          </a:stretch>
        </p:blipFill>
        <p:spPr>
          <a:xfrm>
            <a:off x="3454400" y="2801937"/>
            <a:ext cx="5435600" cy="2679700"/>
          </a:xfrm>
        </p:spPr>
      </p:pic>
    </p:spTree>
    <p:extLst>
      <p:ext uri="{BB962C8B-B14F-4D97-AF65-F5344CB8AC3E}">
        <p14:creationId xmlns:p14="http://schemas.microsoft.com/office/powerpoint/2010/main" val="11039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Horizontal</a:t>
            </a:r>
          </a:p>
        </p:txBody>
      </p:sp>
      <p:sp>
        <p:nvSpPr>
          <p:cNvPr id="4" name="Content Placeholder 3">
            <a:extLst>
              <a:ext uri="{FF2B5EF4-FFF2-40B4-BE49-F238E27FC236}">
                <a16:creationId xmlns:a16="http://schemas.microsoft.com/office/drawing/2014/main" id="{3D7A862B-8F3C-594D-8CC3-79D7699691C4}"/>
              </a:ext>
            </a:extLst>
          </p:cNvPr>
          <p:cNvSpPr>
            <a:spLocks noGrp="1"/>
          </p:cNvSpPr>
          <p:nvPr>
            <p:ph idx="1"/>
          </p:nvPr>
        </p:nvSpPr>
        <p:spPr>
          <a:xfrm>
            <a:off x="1371600" y="1426029"/>
            <a:ext cx="9601200" cy="5431971"/>
          </a:xfrm>
        </p:spPr>
        <p:txBody>
          <a:bodyPr>
            <a:normAutofit fontScale="92500" lnSpcReduction="20000"/>
          </a:bodyPr>
          <a:lstStyle/>
          <a:p>
            <a:r>
              <a:rPr lang="en-US" dirty="0"/>
              <a:t>Add .list-group-horizontal to change the layout of list group items from vertical to horizontal across all breakpoints. Alternatively, choose a responsive variant .list-group-horizontal-{</a:t>
            </a:r>
            <a:r>
              <a:rPr lang="en-US" dirty="0" err="1"/>
              <a:t>sm|md|lg|xl|xxl</a:t>
            </a:r>
            <a:r>
              <a:rPr lang="en-US" dirty="0"/>
              <a:t>} to make a list group horizontal starting at that breakpoint’s min-width. Currently </a:t>
            </a:r>
            <a:r>
              <a:rPr lang="en-US" b="1" dirty="0"/>
              <a:t>horizontal list groups cannot be combined with flush list groups.</a:t>
            </a:r>
            <a:endParaRPr lang="en-US" dirty="0"/>
          </a:p>
          <a:p>
            <a:r>
              <a:rPr lang="en-US" b="1" dirty="0" err="1"/>
              <a:t>ProTip</a:t>
            </a:r>
            <a:r>
              <a:rPr lang="en-US" b="1" dirty="0"/>
              <a:t>:</a:t>
            </a:r>
            <a:r>
              <a:rPr lang="en-US" dirty="0"/>
              <a:t> Want equal-width list group items when horizontal? Add .flex-fill to each list group item.</a:t>
            </a:r>
          </a:p>
          <a:p>
            <a:pPr marL="0" indent="0">
              <a:buNone/>
            </a:pPr>
            <a:r>
              <a:rPr lang="en-US" dirty="0"/>
              <a:t>&lt;ul class="list-group </a:t>
            </a:r>
            <a:r>
              <a:rPr lang="en-US" dirty="0">
                <a:solidFill>
                  <a:srgbClr val="FF0000"/>
                </a:solidFill>
              </a:rPr>
              <a:t>list-group-horizonta</a:t>
            </a:r>
            <a:r>
              <a:rPr lang="en-US" dirty="0"/>
              <a:t>l"&gt;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&lt;/ul&gt;</a:t>
            </a:r>
          </a:p>
          <a:p>
            <a:pPr marL="0" indent="0">
              <a:buNone/>
            </a:pPr>
            <a:r>
              <a:rPr lang="en-US" dirty="0"/>
              <a:t>&lt;ul class="list-group </a:t>
            </a:r>
            <a:r>
              <a:rPr lang="en-US" dirty="0">
                <a:solidFill>
                  <a:srgbClr val="FF0000"/>
                </a:solidFill>
              </a:rPr>
              <a:t>list-group-horizontal-</a:t>
            </a:r>
            <a:r>
              <a:rPr lang="en-US" dirty="0" err="1">
                <a:solidFill>
                  <a:srgbClr val="FF0000"/>
                </a:solidFill>
              </a:rPr>
              <a:t>sm</a:t>
            </a:r>
            <a:r>
              <a:rPr lang="en-US" dirty="0"/>
              <a:t>"&gt;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&lt;/ul&gt;</a:t>
            </a:r>
          </a:p>
        </p:txBody>
      </p:sp>
    </p:spTree>
    <p:extLst>
      <p:ext uri="{BB962C8B-B14F-4D97-AF65-F5344CB8AC3E}">
        <p14:creationId xmlns:p14="http://schemas.microsoft.com/office/powerpoint/2010/main" val="191712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Horizontal</a:t>
            </a:r>
          </a:p>
        </p:txBody>
      </p:sp>
      <p:sp>
        <p:nvSpPr>
          <p:cNvPr id="4" name="Content Placeholder 3">
            <a:extLst>
              <a:ext uri="{FF2B5EF4-FFF2-40B4-BE49-F238E27FC236}">
                <a16:creationId xmlns:a16="http://schemas.microsoft.com/office/drawing/2014/main" id="{3D7A862B-8F3C-594D-8CC3-79D7699691C4}"/>
              </a:ext>
            </a:extLst>
          </p:cNvPr>
          <p:cNvSpPr>
            <a:spLocks noGrp="1"/>
          </p:cNvSpPr>
          <p:nvPr>
            <p:ph idx="1"/>
          </p:nvPr>
        </p:nvSpPr>
        <p:spPr>
          <a:xfrm>
            <a:off x="1371600" y="1426029"/>
            <a:ext cx="9601200" cy="5431971"/>
          </a:xfrm>
        </p:spPr>
        <p:txBody>
          <a:bodyPr>
            <a:normAutofit/>
          </a:bodyPr>
          <a:lstStyle/>
          <a:p>
            <a:pPr marL="0" indent="0">
              <a:buNone/>
            </a:pPr>
            <a:r>
              <a:rPr lang="en-US" dirty="0"/>
              <a:t>&lt;ul class="list-group </a:t>
            </a:r>
            <a:r>
              <a:rPr lang="en-US" dirty="0">
                <a:solidFill>
                  <a:srgbClr val="FF0000"/>
                </a:solidFill>
              </a:rPr>
              <a:t>list-group-horizontal-md</a:t>
            </a:r>
            <a:r>
              <a:rPr lang="en-US" dirty="0"/>
              <a:t>"&gt;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&lt;/ul&gt;</a:t>
            </a:r>
          </a:p>
          <a:p>
            <a:pPr marL="0" indent="0">
              <a:buNone/>
            </a:pPr>
            <a:r>
              <a:rPr lang="en-US" dirty="0"/>
              <a:t>&lt;ul class="list-group </a:t>
            </a:r>
            <a:r>
              <a:rPr lang="en-US" dirty="0">
                <a:solidFill>
                  <a:srgbClr val="FF0000"/>
                </a:solidFill>
              </a:rPr>
              <a:t>list-group-horizontal-lg</a:t>
            </a:r>
            <a:r>
              <a:rPr lang="en-US" dirty="0"/>
              <a:t>"&gt;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&lt;/ul&gt;</a:t>
            </a:r>
          </a:p>
        </p:txBody>
      </p:sp>
    </p:spTree>
    <p:extLst>
      <p:ext uri="{BB962C8B-B14F-4D97-AF65-F5344CB8AC3E}">
        <p14:creationId xmlns:p14="http://schemas.microsoft.com/office/powerpoint/2010/main" val="4123129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Horizontal</a:t>
            </a:r>
          </a:p>
        </p:txBody>
      </p:sp>
      <p:sp>
        <p:nvSpPr>
          <p:cNvPr id="4" name="Content Placeholder 3">
            <a:extLst>
              <a:ext uri="{FF2B5EF4-FFF2-40B4-BE49-F238E27FC236}">
                <a16:creationId xmlns:a16="http://schemas.microsoft.com/office/drawing/2014/main" id="{3D7A862B-8F3C-594D-8CC3-79D7699691C4}"/>
              </a:ext>
            </a:extLst>
          </p:cNvPr>
          <p:cNvSpPr>
            <a:spLocks noGrp="1"/>
          </p:cNvSpPr>
          <p:nvPr>
            <p:ph idx="1"/>
          </p:nvPr>
        </p:nvSpPr>
        <p:spPr>
          <a:xfrm>
            <a:off x="1371600" y="1426029"/>
            <a:ext cx="9601200" cy="5431971"/>
          </a:xfrm>
        </p:spPr>
        <p:txBody>
          <a:bodyPr>
            <a:normAutofit/>
          </a:bodyPr>
          <a:lstStyle/>
          <a:p>
            <a:pPr marL="0" indent="0">
              <a:buNone/>
            </a:pPr>
            <a:r>
              <a:rPr lang="en-US" dirty="0"/>
              <a:t>&lt;ul class="list-group </a:t>
            </a:r>
            <a:r>
              <a:rPr lang="en-US" dirty="0">
                <a:solidFill>
                  <a:srgbClr val="FF0000"/>
                </a:solidFill>
              </a:rPr>
              <a:t>list-group-horizontal-xl</a:t>
            </a:r>
            <a:r>
              <a:rPr lang="en-US" dirty="0"/>
              <a:t>"&gt;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&lt;/ul&gt;</a:t>
            </a:r>
          </a:p>
          <a:p>
            <a:pPr marL="0" indent="0">
              <a:buNone/>
            </a:pPr>
            <a:r>
              <a:rPr lang="en-US" dirty="0"/>
              <a:t>&lt;ul class="list-group</a:t>
            </a:r>
            <a:r>
              <a:rPr lang="en-US" dirty="0">
                <a:solidFill>
                  <a:srgbClr val="FF0000"/>
                </a:solidFill>
              </a:rPr>
              <a:t> list-group-horizontal-</a:t>
            </a:r>
            <a:r>
              <a:rPr lang="en-US" dirty="0" err="1">
                <a:solidFill>
                  <a:srgbClr val="FF0000"/>
                </a:solidFill>
              </a:rPr>
              <a:t>xxl</a:t>
            </a:r>
            <a:r>
              <a:rPr lang="en-US" dirty="0"/>
              <a:t>"&gt;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&lt;/ul&gt;</a:t>
            </a:r>
          </a:p>
        </p:txBody>
      </p:sp>
    </p:spTree>
    <p:extLst>
      <p:ext uri="{BB962C8B-B14F-4D97-AF65-F5344CB8AC3E}">
        <p14:creationId xmlns:p14="http://schemas.microsoft.com/office/powerpoint/2010/main" val="140489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29574E5-B87A-184E-9D60-449EC772A455}"/>
              </a:ext>
            </a:extLst>
          </p:cNvPr>
          <p:cNvSpPr>
            <a:spLocks noGrp="1"/>
          </p:cNvSpPr>
          <p:nvPr>
            <p:ph idx="1"/>
          </p:nvPr>
        </p:nvSpPr>
        <p:spPr/>
        <p:txBody>
          <a:bodyPr/>
          <a:lstStyle/>
          <a:p>
            <a:r>
              <a:rPr lang="en-US" dirty="0"/>
              <a:t>List groups are a flexible and powerful component for displaying a series of content. Modify and extend them to support just about any content within.</a:t>
            </a:r>
          </a:p>
        </p:txBody>
      </p:sp>
    </p:spTree>
    <p:extLst>
      <p:ext uri="{BB962C8B-B14F-4D97-AF65-F5344CB8AC3E}">
        <p14:creationId xmlns:p14="http://schemas.microsoft.com/office/powerpoint/2010/main" val="4271045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Horizontal</a:t>
            </a:r>
          </a:p>
        </p:txBody>
      </p:sp>
      <p:pic>
        <p:nvPicPr>
          <p:cNvPr id="5" name="Content Placeholder 4">
            <a:extLst>
              <a:ext uri="{FF2B5EF4-FFF2-40B4-BE49-F238E27FC236}">
                <a16:creationId xmlns:a16="http://schemas.microsoft.com/office/drawing/2014/main" id="{7FFDF907-0CAE-D04A-9EF8-0AD415F6F024}"/>
              </a:ext>
            </a:extLst>
          </p:cNvPr>
          <p:cNvPicPr>
            <a:picLocks noGrp="1" noChangeAspect="1"/>
          </p:cNvPicPr>
          <p:nvPr>
            <p:ph idx="1"/>
          </p:nvPr>
        </p:nvPicPr>
        <p:blipFill>
          <a:blip r:embed="rId2"/>
          <a:stretch>
            <a:fillRect/>
          </a:stretch>
        </p:blipFill>
        <p:spPr>
          <a:xfrm>
            <a:off x="3810000" y="2376487"/>
            <a:ext cx="4724400" cy="3530600"/>
          </a:xfrm>
        </p:spPr>
      </p:pic>
    </p:spTree>
    <p:extLst>
      <p:ext uri="{BB962C8B-B14F-4D97-AF65-F5344CB8AC3E}">
        <p14:creationId xmlns:p14="http://schemas.microsoft.com/office/powerpoint/2010/main" val="138161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Contextual classes</a:t>
            </a:r>
          </a:p>
        </p:txBody>
      </p:sp>
      <p:sp>
        <p:nvSpPr>
          <p:cNvPr id="4" name="Content Placeholder 3">
            <a:extLst>
              <a:ext uri="{FF2B5EF4-FFF2-40B4-BE49-F238E27FC236}">
                <a16:creationId xmlns:a16="http://schemas.microsoft.com/office/drawing/2014/main" id="{8088D3BB-284F-644A-B870-2F44132DBDBE}"/>
              </a:ext>
            </a:extLst>
          </p:cNvPr>
          <p:cNvSpPr>
            <a:spLocks noGrp="1"/>
          </p:cNvSpPr>
          <p:nvPr>
            <p:ph idx="1"/>
          </p:nvPr>
        </p:nvSpPr>
        <p:spPr>
          <a:xfrm>
            <a:off x="1371600" y="1426029"/>
            <a:ext cx="9601200" cy="4441371"/>
          </a:xfrm>
        </p:spPr>
        <p:txBody>
          <a:bodyPr/>
          <a:lstStyle/>
          <a:p>
            <a:r>
              <a:rPr lang="en-US" dirty="0"/>
              <a:t>Use contextual classes to style list items with a stateful background and color.</a:t>
            </a:r>
          </a:p>
          <a:p>
            <a:pPr marL="0" indent="0">
              <a:buNone/>
            </a:pPr>
            <a:r>
              <a:rPr lang="en-US" dirty="0"/>
              <a:t>&lt;ul class="list-group"&gt; </a:t>
            </a:r>
            <a:br>
              <a:rPr lang="en-US" dirty="0"/>
            </a:br>
            <a:r>
              <a:rPr lang="en-US" dirty="0"/>
              <a:t>&lt;li class="list-group-item list-group-item-primary"&gt;A simple primary list group item&lt;/li&gt; </a:t>
            </a:r>
            <a:br>
              <a:rPr lang="en-US" dirty="0"/>
            </a:br>
            <a:r>
              <a:rPr lang="en-US" dirty="0"/>
              <a:t>&lt;/ul&gt;</a:t>
            </a:r>
            <a:br>
              <a:rPr lang="en-US" dirty="0"/>
            </a:br>
            <a:endParaRPr lang="en-US" dirty="0"/>
          </a:p>
        </p:txBody>
      </p:sp>
      <p:pic>
        <p:nvPicPr>
          <p:cNvPr id="7" name="Picture 6">
            <a:extLst>
              <a:ext uri="{FF2B5EF4-FFF2-40B4-BE49-F238E27FC236}">
                <a16:creationId xmlns:a16="http://schemas.microsoft.com/office/drawing/2014/main" id="{3F83114D-D0ED-184B-BE6E-481BDBEE6D2D}"/>
              </a:ext>
            </a:extLst>
          </p:cNvPr>
          <p:cNvPicPr>
            <a:picLocks noChangeAspect="1"/>
          </p:cNvPicPr>
          <p:nvPr/>
        </p:nvPicPr>
        <p:blipFill>
          <a:blip r:embed="rId2"/>
          <a:stretch>
            <a:fillRect/>
          </a:stretch>
        </p:blipFill>
        <p:spPr>
          <a:xfrm>
            <a:off x="4305300" y="2766787"/>
            <a:ext cx="3961770" cy="3692072"/>
          </a:xfrm>
          <a:prstGeom prst="rect">
            <a:avLst/>
          </a:prstGeom>
        </p:spPr>
      </p:pic>
    </p:spTree>
    <p:extLst>
      <p:ext uri="{BB962C8B-B14F-4D97-AF65-F5344CB8AC3E}">
        <p14:creationId xmlns:p14="http://schemas.microsoft.com/office/powerpoint/2010/main" val="2469226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Contextual classes</a:t>
            </a:r>
          </a:p>
        </p:txBody>
      </p:sp>
      <p:sp>
        <p:nvSpPr>
          <p:cNvPr id="4" name="Content Placeholder 3">
            <a:extLst>
              <a:ext uri="{FF2B5EF4-FFF2-40B4-BE49-F238E27FC236}">
                <a16:creationId xmlns:a16="http://schemas.microsoft.com/office/drawing/2014/main" id="{8088D3BB-284F-644A-B870-2F44132DBDBE}"/>
              </a:ext>
            </a:extLst>
          </p:cNvPr>
          <p:cNvSpPr>
            <a:spLocks noGrp="1"/>
          </p:cNvSpPr>
          <p:nvPr>
            <p:ph idx="1"/>
          </p:nvPr>
        </p:nvSpPr>
        <p:spPr>
          <a:xfrm>
            <a:off x="1371600" y="1426029"/>
            <a:ext cx="9601200" cy="4441371"/>
          </a:xfrm>
        </p:spPr>
        <p:txBody>
          <a:bodyPr/>
          <a:lstStyle/>
          <a:p>
            <a:r>
              <a:rPr lang="en-US" dirty="0"/>
              <a:t>Contextual classes also work with .list-group-item-action. Note the addition of the hover styles here not present in the previous example. Also supported is the .active state; apply it to indicate an active selection on a contextual list group item.</a:t>
            </a:r>
          </a:p>
          <a:p>
            <a:pPr marL="0" indent="0">
              <a:buNone/>
            </a:pPr>
            <a:r>
              <a:rPr lang="en-US" dirty="0"/>
              <a:t>&lt;div class="list-group"&gt; </a:t>
            </a:r>
            <a:br>
              <a:rPr lang="en-US" dirty="0"/>
            </a:br>
            <a:r>
              <a:rPr lang="en-US" dirty="0"/>
              <a:t>&lt;a </a:t>
            </a:r>
            <a:r>
              <a:rPr lang="en-US" dirty="0" err="1"/>
              <a:t>href</a:t>
            </a:r>
            <a:r>
              <a:rPr lang="en-US" dirty="0"/>
              <a:t>="#" class="list-group-item list-group-item-action list-group-item-primary"&gt;A simple primary list group item&lt;/a&gt; </a:t>
            </a:r>
            <a:br>
              <a:rPr lang="en-US" dirty="0"/>
            </a:br>
            <a:r>
              <a:rPr lang="en-US" dirty="0"/>
              <a:t>&lt;/div&gt;</a:t>
            </a:r>
            <a:br>
              <a:rPr lang="en-US" dirty="0"/>
            </a:br>
            <a:endParaRPr lang="en-US" dirty="0"/>
          </a:p>
        </p:txBody>
      </p:sp>
    </p:spTree>
    <p:extLst>
      <p:ext uri="{BB962C8B-B14F-4D97-AF65-F5344CB8AC3E}">
        <p14:creationId xmlns:p14="http://schemas.microsoft.com/office/powerpoint/2010/main" val="388230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With badges</a:t>
            </a:r>
          </a:p>
        </p:txBody>
      </p:sp>
      <p:sp>
        <p:nvSpPr>
          <p:cNvPr id="4" name="Content Placeholder 3">
            <a:extLst>
              <a:ext uri="{FF2B5EF4-FFF2-40B4-BE49-F238E27FC236}">
                <a16:creationId xmlns:a16="http://schemas.microsoft.com/office/drawing/2014/main" id="{8088D3BB-284F-644A-B870-2F44132DBDBE}"/>
              </a:ext>
            </a:extLst>
          </p:cNvPr>
          <p:cNvSpPr>
            <a:spLocks noGrp="1"/>
          </p:cNvSpPr>
          <p:nvPr>
            <p:ph idx="1"/>
          </p:nvPr>
        </p:nvSpPr>
        <p:spPr>
          <a:xfrm>
            <a:off x="1371600" y="1426029"/>
            <a:ext cx="9601200" cy="5431971"/>
          </a:xfrm>
        </p:spPr>
        <p:txBody>
          <a:bodyPr>
            <a:normAutofit fontScale="85000" lnSpcReduction="20000"/>
          </a:bodyPr>
          <a:lstStyle/>
          <a:p>
            <a:pPr marL="0" indent="0">
              <a:buNone/>
            </a:pPr>
            <a:r>
              <a:rPr lang="en-US" dirty="0"/>
              <a:t>Add badges to any list group item to show unread counts, activity, and more with the help of some utilities.</a:t>
            </a:r>
          </a:p>
          <a:p>
            <a:pPr marL="0" indent="0">
              <a:buNone/>
            </a:pPr>
            <a:r>
              <a:rPr lang="en-US" dirty="0"/>
              <a:t>&lt;ul class="list-group"&gt;</a:t>
            </a:r>
          </a:p>
          <a:p>
            <a:pPr marL="0" indent="0">
              <a:buNone/>
            </a:pPr>
            <a:r>
              <a:rPr lang="en-US" dirty="0"/>
              <a:t>  &lt;li class="list-group-item d-flex justify-content-between align-items-center"&gt;</a:t>
            </a:r>
          </a:p>
          <a:p>
            <a:pPr marL="0" indent="0">
              <a:buNone/>
            </a:pPr>
            <a:r>
              <a:rPr lang="en-US" dirty="0"/>
              <a:t>    A list item</a:t>
            </a:r>
          </a:p>
          <a:p>
            <a:pPr marL="0" indent="0">
              <a:buNone/>
            </a:pPr>
            <a:r>
              <a:rPr lang="en-US" dirty="0"/>
              <a:t>    &lt;span class="badge </a:t>
            </a:r>
            <a:r>
              <a:rPr lang="en-US" dirty="0" err="1"/>
              <a:t>bg</a:t>
            </a:r>
            <a:r>
              <a:rPr lang="en-US" dirty="0"/>
              <a:t>-primary rounded-pill"&gt;14&lt;/span&gt;</a:t>
            </a:r>
          </a:p>
          <a:p>
            <a:pPr marL="0" indent="0">
              <a:buNone/>
            </a:pPr>
            <a:r>
              <a:rPr lang="en-US" dirty="0"/>
              <a:t>  &lt;/li&gt;</a:t>
            </a:r>
          </a:p>
          <a:p>
            <a:pPr marL="0" indent="0">
              <a:buNone/>
            </a:pPr>
            <a:r>
              <a:rPr lang="en-US" dirty="0"/>
              <a:t>  &lt;li class="list-group-item d-flex justify-content-between align-items-center"&gt;</a:t>
            </a:r>
          </a:p>
          <a:p>
            <a:pPr marL="0" indent="0">
              <a:buNone/>
            </a:pPr>
            <a:r>
              <a:rPr lang="en-US" dirty="0"/>
              <a:t>    A second list item</a:t>
            </a:r>
          </a:p>
          <a:p>
            <a:pPr marL="0" indent="0">
              <a:buNone/>
            </a:pPr>
            <a:r>
              <a:rPr lang="en-US" dirty="0"/>
              <a:t>    &lt;span class="badge </a:t>
            </a:r>
            <a:r>
              <a:rPr lang="en-US" dirty="0" err="1"/>
              <a:t>bg</a:t>
            </a:r>
            <a:r>
              <a:rPr lang="en-US" dirty="0"/>
              <a:t>-primary rounded-pill"&gt;2&lt;/span&gt;</a:t>
            </a:r>
          </a:p>
          <a:p>
            <a:pPr marL="0" indent="0">
              <a:buNone/>
            </a:pPr>
            <a:r>
              <a:rPr lang="en-US" dirty="0"/>
              <a:t>  &lt;/li&gt;</a:t>
            </a:r>
          </a:p>
          <a:p>
            <a:pPr marL="0" indent="0">
              <a:buNone/>
            </a:pPr>
            <a:r>
              <a:rPr lang="en-US" dirty="0"/>
              <a:t>  &lt;li class="list-group-item d-flex justify-content-between align-items-center"&gt;</a:t>
            </a:r>
          </a:p>
          <a:p>
            <a:pPr marL="0" indent="0">
              <a:buNone/>
            </a:pPr>
            <a:r>
              <a:rPr lang="en-US" dirty="0"/>
              <a:t>    A third list item</a:t>
            </a:r>
          </a:p>
          <a:p>
            <a:pPr marL="0" indent="0">
              <a:buNone/>
            </a:pPr>
            <a:r>
              <a:rPr lang="en-US" dirty="0"/>
              <a:t>    &lt;span class="badge </a:t>
            </a:r>
            <a:r>
              <a:rPr lang="en-US" dirty="0" err="1"/>
              <a:t>bg</a:t>
            </a:r>
            <a:r>
              <a:rPr lang="en-US" dirty="0"/>
              <a:t>-primary rounded-pill"&gt;1&lt;/span&gt;</a:t>
            </a:r>
          </a:p>
          <a:p>
            <a:pPr marL="0" indent="0">
              <a:buNone/>
            </a:pPr>
            <a:r>
              <a:rPr lang="en-US" dirty="0"/>
              <a:t>  &lt;/li&gt;</a:t>
            </a:r>
          </a:p>
          <a:p>
            <a:pPr marL="0" indent="0">
              <a:buNone/>
            </a:pPr>
            <a:r>
              <a:rPr lang="en-US" dirty="0"/>
              <a:t>&lt;/ul&gt;</a:t>
            </a:r>
          </a:p>
        </p:txBody>
      </p:sp>
    </p:spTree>
    <p:extLst>
      <p:ext uri="{BB962C8B-B14F-4D97-AF65-F5344CB8AC3E}">
        <p14:creationId xmlns:p14="http://schemas.microsoft.com/office/powerpoint/2010/main" val="222407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With badges</a:t>
            </a:r>
          </a:p>
        </p:txBody>
      </p:sp>
      <p:pic>
        <p:nvPicPr>
          <p:cNvPr id="5" name="Content Placeholder 4">
            <a:extLst>
              <a:ext uri="{FF2B5EF4-FFF2-40B4-BE49-F238E27FC236}">
                <a16:creationId xmlns:a16="http://schemas.microsoft.com/office/drawing/2014/main" id="{77489BA7-5C89-1441-95BD-D8410C3EA812}"/>
              </a:ext>
            </a:extLst>
          </p:cNvPr>
          <p:cNvPicPr>
            <a:picLocks noGrp="1" noChangeAspect="1"/>
          </p:cNvPicPr>
          <p:nvPr>
            <p:ph idx="1"/>
          </p:nvPr>
        </p:nvPicPr>
        <p:blipFill>
          <a:blip r:embed="rId2"/>
          <a:stretch>
            <a:fillRect/>
          </a:stretch>
        </p:blipFill>
        <p:spPr>
          <a:xfrm>
            <a:off x="3511550" y="3151187"/>
            <a:ext cx="5321300" cy="1981200"/>
          </a:xfrm>
        </p:spPr>
      </p:pic>
    </p:spTree>
    <p:extLst>
      <p:ext uri="{BB962C8B-B14F-4D97-AF65-F5344CB8AC3E}">
        <p14:creationId xmlns:p14="http://schemas.microsoft.com/office/powerpoint/2010/main" val="1499878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Custom content</a:t>
            </a:r>
          </a:p>
        </p:txBody>
      </p:sp>
      <p:sp>
        <p:nvSpPr>
          <p:cNvPr id="4" name="Content Placeholder 3">
            <a:extLst>
              <a:ext uri="{FF2B5EF4-FFF2-40B4-BE49-F238E27FC236}">
                <a16:creationId xmlns:a16="http://schemas.microsoft.com/office/drawing/2014/main" id="{F3B19FAC-1DE1-0347-8649-FCDD92DEB3E7}"/>
              </a:ext>
            </a:extLst>
          </p:cNvPr>
          <p:cNvSpPr>
            <a:spLocks noGrp="1"/>
          </p:cNvSpPr>
          <p:nvPr>
            <p:ph idx="1"/>
          </p:nvPr>
        </p:nvSpPr>
        <p:spPr>
          <a:xfrm>
            <a:off x="1371600" y="1426029"/>
            <a:ext cx="9601200" cy="4441371"/>
          </a:xfrm>
        </p:spPr>
        <p:txBody>
          <a:bodyPr>
            <a:normAutofit lnSpcReduction="10000"/>
          </a:bodyPr>
          <a:lstStyle/>
          <a:p>
            <a:pPr marL="0" indent="0">
              <a:buNone/>
            </a:pPr>
            <a:r>
              <a:rPr lang="en-US" dirty="0"/>
              <a:t>Add nearly any HTML within, even for linked list groups like the one below, with the help of flexbox utilities.</a:t>
            </a:r>
          </a:p>
          <a:p>
            <a:pPr marL="0" indent="0">
              <a:buNone/>
            </a:pPr>
            <a:r>
              <a:rPr lang="en-US" dirty="0"/>
              <a:t>&lt;div class="list-group"&gt;</a:t>
            </a:r>
          </a:p>
          <a:p>
            <a:pPr marL="0" indent="0">
              <a:buNone/>
            </a:pPr>
            <a:r>
              <a:rPr lang="en-US" dirty="0"/>
              <a:t>  &lt;a </a:t>
            </a:r>
            <a:r>
              <a:rPr lang="en-US" dirty="0" err="1"/>
              <a:t>href</a:t>
            </a:r>
            <a:r>
              <a:rPr lang="en-US" dirty="0"/>
              <a:t>="#" class="list-group-item list-group-item-action active"&gt;</a:t>
            </a:r>
          </a:p>
          <a:p>
            <a:pPr marL="0" indent="0">
              <a:buNone/>
            </a:pPr>
            <a:r>
              <a:rPr lang="en-US" dirty="0"/>
              <a:t>    &lt;div class="d-flex w-100 justify-content-between"&gt;</a:t>
            </a:r>
          </a:p>
          <a:p>
            <a:pPr marL="0" indent="0">
              <a:buNone/>
            </a:pPr>
            <a:r>
              <a:rPr lang="en-US" dirty="0"/>
              <a:t>      &lt;h5 class="mb-1"&gt;List group item heading&lt;/h5&gt;</a:t>
            </a:r>
          </a:p>
          <a:p>
            <a:pPr marL="0" indent="0">
              <a:buNone/>
            </a:pPr>
            <a:r>
              <a:rPr lang="en-US" dirty="0"/>
              <a:t>      &lt;small&gt;3 days ago&lt;/small&gt;</a:t>
            </a:r>
          </a:p>
          <a:p>
            <a:pPr marL="0" indent="0">
              <a:buNone/>
            </a:pPr>
            <a:r>
              <a:rPr lang="en-US" dirty="0"/>
              <a:t>    &lt;/div&gt;</a:t>
            </a:r>
          </a:p>
          <a:p>
            <a:pPr marL="0" indent="0">
              <a:buNone/>
            </a:pPr>
            <a:r>
              <a:rPr lang="en-US" dirty="0"/>
              <a:t>    &lt;p class="mb-1"&gt;Some placeholder content in a paragraph.&lt;/p&gt;</a:t>
            </a:r>
          </a:p>
          <a:p>
            <a:pPr marL="0" indent="0">
              <a:buNone/>
            </a:pPr>
            <a:r>
              <a:rPr lang="en-US" dirty="0"/>
              <a:t>    &lt;small&gt;And some small print.&lt;/small&gt;</a:t>
            </a:r>
          </a:p>
          <a:p>
            <a:pPr marL="0" indent="0">
              <a:buNone/>
            </a:pPr>
            <a:r>
              <a:rPr lang="en-US" dirty="0"/>
              <a:t>  &lt;/a&gt;</a:t>
            </a:r>
          </a:p>
        </p:txBody>
      </p:sp>
    </p:spTree>
    <p:extLst>
      <p:ext uri="{BB962C8B-B14F-4D97-AF65-F5344CB8AC3E}">
        <p14:creationId xmlns:p14="http://schemas.microsoft.com/office/powerpoint/2010/main" val="59930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Custom content</a:t>
            </a:r>
          </a:p>
        </p:txBody>
      </p:sp>
      <p:sp>
        <p:nvSpPr>
          <p:cNvPr id="4" name="Content Placeholder 3">
            <a:extLst>
              <a:ext uri="{FF2B5EF4-FFF2-40B4-BE49-F238E27FC236}">
                <a16:creationId xmlns:a16="http://schemas.microsoft.com/office/drawing/2014/main" id="{F3B19FAC-1DE1-0347-8649-FCDD92DEB3E7}"/>
              </a:ext>
            </a:extLst>
          </p:cNvPr>
          <p:cNvSpPr>
            <a:spLocks noGrp="1"/>
          </p:cNvSpPr>
          <p:nvPr>
            <p:ph idx="1"/>
          </p:nvPr>
        </p:nvSpPr>
        <p:spPr>
          <a:xfrm>
            <a:off x="1371600" y="1426029"/>
            <a:ext cx="9601200" cy="5431971"/>
          </a:xfrm>
        </p:spPr>
        <p:txBody>
          <a:bodyPr>
            <a:normAutofit fontScale="70000" lnSpcReduction="20000"/>
          </a:bodyPr>
          <a:lstStyle/>
          <a:p>
            <a:pPr marL="0" indent="0">
              <a:buNone/>
            </a:pPr>
            <a:r>
              <a:rPr lang="en-US" dirty="0"/>
              <a:t> &lt;a </a:t>
            </a:r>
            <a:r>
              <a:rPr lang="en-US" dirty="0" err="1"/>
              <a:t>href</a:t>
            </a:r>
            <a:r>
              <a:rPr lang="en-US" dirty="0"/>
              <a:t>="#" class="list-group-item list-group-item-action"&gt;</a:t>
            </a:r>
          </a:p>
          <a:p>
            <a:pPr marL="0" indent="0">
              <a:buNone/>
            </a:pPr>
            <a:r>
              <a:rPr lang="en-US" dirty="0"/>
              <a:t>    &lt;div class="d-flex w-100 justify-content-between"&gt;</a:t>
            </a:r>
          </a:p>
          <a:p>
            <a:pPr marL="0" indent="0">
              <a:buNone/>
            </a:pPr>
            <a:r>
              <a:rPr lang="en-US" dirty="0"/>
              <a:t>      &lt;h5 class="mb-1"&gt;List group item heading&lt;/h5&gt;</a:t>
            </a:r>
          </a:p>
          <a:p>
            <a:pPr marL="0" indent="0">
              <a:buNone/>
            </a:pPr>
            <a:r>
              <a:rPr lang="en-US" dirty="0"/>
              <a:t>      &lt;small class="text-muted"&gt;3 days ago&lt;/small&gt;</a:t>
            </a:r>
          </a:p>
          <a:p>
            <a:pPr marL="0" indent="0">
              <a:buNone/>
            </a:pPr>
            <a:r>
              <a:rPr lang="en-US" dirty="0"/>
              <a:t>    &lt;/div&gt;</a:t>
            </a:r>
          </a:p>
          <a:p>
            <a:pPr marL="0" indent="0">
              <a:buNone/>
            </a:pPr>
            <a:r>
              <a:rPr lang="en-US" dirty="0"/>
              <a:t>    &lt;p class="mb-1"&gt;Some placeholder content in a paragraph.&lt;/p&gt;</a:t>
            </a:r>
          </a:p>
          <a:p>
            <a:pPr marL="0" indent="0">
              <a:buNone/>
            </a:pPr>
            <a:r>
              <a:rPr lang="en-US" dirty="0"/>
              <a:t>    &lt;small class="text-muted"&gt;And some muted small print.&lt;/small&gt;</a:t>
            </a:r>
          </a:p>
          <a:p>
            <a:pPr marL="0" indent="0">
              <a:buNone/>
            </a:pPr>
            <a:r>
              <a:rPr lang="en-US" dirty="0"/>
              <a:t>  &lt;/a&gt;</a:t>
            </a:r>
          </a:p>
          <a:p>
            <a:pPr marL="0" indent="0">
              <a:buNone/>
            </a:pPr>
            <a:r>
              <a:rPr lang="en-US" dirty="0"/>
              <a:t>  &lt;a </a:t>
            </a:r>
            <a:r>
              <a:rPr lang="en-US" dirty="0" err="1"/>
              <a:t>href</a:t>
            </a:r>
            <a:r>
              <a:rPr lang="en-US" dirty="0"/>
              <a:t>="#" class="list-group-item list-group-item-action"&gt;</a:t>
            </a:r>
          </a:p>
          <a:p>
            <a:pPr marL="0" indent="0">
              <a:buNone/>
            </a:pPr>
            <a:r>
              <a:rPr lang="en-US" dirty="0"/>
              <a:t>    &lt;div class="d-flex w-100 justify-content-between"&gt;</a:t>
            </a:r>
          </a:p>
          <a:p>
            <a:pPr marL="0" indent="0">
              <a:buNone/>
            </a:pPr>
            <a:r>
              <a:rPr lang="en-US" dirty="0"/>
              <a:t>      &lt;h5 class="mb-1"&gt;List group item heading&lt;/h5&gt;</a:t>
            </a:r>
          </a:p>
          <a:p>
            <a:pPr marL="0" indent="0">
              <a:buNone/>
            </a:pPr>
            <a:r>
              <a:rPr lang="en-US" dirty="0"/>
              <a:t>      &lt;small class="text-muted"&gt;3 days ago&lt;/small&gt;</a:t>
            </a:r>
          </a:p>
          <a:p>
            <a:pPr marL="0" indent="0">
              <a:buNone/>
            </a:pPr>
            <a:r>
              <a:rPr lang="en-US" dirty="0"/>
              <a:t>    &lt;/div&gt;</a:t>
            </a:r>
          </a:p>
          <a:p>
            <a:pPr marL="0" indent="0">
              <a:buNone/>
            </a:pPr>
            <a:r>
              <a:rPr lang="en-US" dirty="0"/>
              <a:t>    &lt;p class="mb-1"&gt;Some placeholder content in a paragraph.&lt;/p&gt;</a:t>
            </a:r>
          </a:p>
          <a:p>
            <a:pPr marL="0" indent="0">
              <a:buNone/>
            </a:pPr>
            <a:r>
              <a:rPr lang="en-US" dirty="0"/>
              <a:t>    &lt;small class="text-muted"&gt;And some muted small print.&lt;/small&gt;</a:t>
            </a:r>
          </a:p>
          <a:p>
            <a:pPr marL="0" indent="0">
              <a:buNone/>
            </a:pPr>
            <a:r>
              <a:rPr lang="en-US" dirty="0"/>
              <a:t>  &lt;/a&gt;</a:t>
            </a:r>
          </a:p>
          <a:p>
            <a:pPr marL="0" indent="0">
              <a:buNone/>
            </a:pPr>
            <a:r>
              <a:rPr lang="en-US" dirty="0"/>
              <a:t>&lt;/div&gt;</a:t>
            </a:r>
          </a:p>
        </p:txBody>
      </p:sp>
    </p:spTree>
    <p:extLst>
      <p:ext uri="{BB962C8B-B14F-4D97-AF65-F5344CB8AC3E}">
        <p14:creationId xmlns:p14="http://schemas.microsoft.com/office/powerpoint/2010/main" val="2458238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Custom content</a:t>
            </a:r>
          </a:p>
        </p:txBody>
      </p:sp>
      <p:pic>
        <p:nvPicPr>
          <p:cNvPr id="5" name="Content Placeholder 4">
            <a:extLst>
              <a:ext uri="{FF2B5EF4-FFF2-40B4-BE49-F238E27FC236}">
                <a16:creationId xmlns:a16="http://schemas.microsoft.com/office/drawing/2014/main" id="{A0A77E0C-549E-0C48-A847-2A85EF4E7638}"/>
              </a:ext>
            </a:extLst>
          </p:cNvPr>
          <p:cNvPicPr>
            <a:picLocks noGrp="1" noChangeAspect="1"/>
          </p:cNvPicPr>
          <p:nvPr>
            <p:ph idx="1"/>
          </p:nvPr>
        </p:nvPicPr>
        <p:blipFill>
          <a:blip r:embed="rId2"/>
          <a:stretch>
            <a:fillRect/>
          </a:stretch>
        </p:blipFill>
        <p:spPr>
          <a:xfrm>
            <a:off x="3352800" y="2185987"/>
            <a:ext cx="5638800" cy="3911600"/>
          </a:xfrm>
        </p:spPr>
      </p:pic>
    </p:spTree>
    <p:extLst>
      <p:ext uri="{BB962C8B-B14F-4D97-AF65-F5344CB8AC3E}">
        <p14:creationId xmlns:p14="http://schemas.microsoft.com/office/powerpoint/2010/main" val="336594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Checkboxes and radios</a:t>
            </a:r>
          </a:p>
        </p:txBody>
      </p:sp>
      <p:sp>
        <p:nvSpPr>
          <p:cNvPr id="4" name="Content Placeholder 3">
            <a:extLst>
              <a:ext uri="{FF2B5EF4-FFF2-40B4-BE49-F238E27FC236}">
                <a16:creationId xmlns:a16="http://schemas.microsoft.com/office/drawing/2014/main" id="{723084DA-E95E-EE44-A36B-2E4059C9309A}"/>
              </a:ext>
            </a:extLst>
          </p:cNvPr>
          <p:cNvSpPr>
            <a:spLocks noGrp="1"/>
          </p:cNvSpPr>
          <p:nvPr>
            <p:ph idx="1"/>
          </p:nvPr>
        </p:nvSpPr>
        <p:spPr>
          <a:xfrm>
            <a:off x="1371600" y="1426029"/>
            <a:ext cx="9601200" cy="4441371"/>
          </a:xfrm>
        </p:spPr>
        <p:txBody>
          <a:bodyPr>
            <a:normAutofit lnSpcReduction="10000"/>
          </a:bodyPr>
          <a:lstStyle/>
          <a:p>
            <a:r>
              <a:rPr lang="en-US" dirty="0"/>
              <a:t>Place Bootstrap’s checkboxes and radios within list group items and customize as needed. You can use them without &lt;label&gt;s.</a:t>
            </a:r>
          </a:p>
          <a:p>
            <a:pPr marL="0" indent="0">
              <a:buNone/>
            </a:pPr>
            <a:r>
              <a:rPr lang="en-US" dirty="0"/>
              <a:t>&lt;ul class="list-group"&gt;</a:t>
            </a:r>
          </a:p>
          <a:p>
            <a:pPr marL="0" indent="0">
              <a:buNone/>
            </a:pPr>
            <a:r>
              <a:rPr lang="en-US" dirty="0"/>
              <a:t>  &lt;li class="list-group-item"&gt;</a:t>
            </a:r>
          </a:p>
          <a:p>
            <a:pPr marL="0" indent="0">
              <a:buNone/>
            </a:pPr>
            <a:r>
              <a:rPr lang="en-US" dirty="0"/>
              <a:t>    &lt;input class="form-check-input me-1" type="checkbox" value="”&gt;</a:t>
            </a:r>
          </a:p>
          <a:p>
            <a:pPr marL="0" indent="0">
              <a:buNone/>
            </a:pPr>
            <a:r>
              <a:rPr lang="en-US" dirty="0"/>
              <a:t>    First checkbox</a:t>
            </a:r>
          </a:p>
          <a:p>
            <a:pPr marL="0" indent="0">
              <a:buNone/>
            </a:pPr>
            <a:r>
              <a:rPr lang="en-US" dirty="0"/>
              <a:t>  &lt;/li&gt;</a:t>
            </a:r>
          </a:p>
          <a:p>
            <a:pPr marL="0" indent="0">
              <a:buNone/>
            </a:pPr>
            <a:r>
              <a:rPr lang="en-US" dirty="0"/>
              <a:t>  &lt;li class="list-group-item"&gt;</a:t>
            </a:r>
          </a:p>
          <a:p>
            <a:pPr marL="0" indent="0">
              <a:buNone/>
            </a:pPr>
            <a:r>
              <a:rPr lang="en-US" dirty="0"/>
              <a:t>    &lt;input class="form-check-input me-1" type="checkbox" value=“”&gt;</a:t>
            </a:r>
          </a:p>
          <a:p>
            <a:pPr marL="0" indent="0">
              <a:buNone/>
            </a:pPr>
            <a:r>
              <a:rPr lang="en-US" dirty="0"/>
              <a:t>    Second checkbox</a:t>
            </a:r>
          </a:p>
          <a:p>
            <a:pPr marL="0" indent="0">
              <a:buNone/>
            </a:pPr>
            <a:r>
              <a:rPr lang="en-US" dirty="0"/>
              <a:t>  &lt;/li&gt;</a:t>
            </a:r>
          </a:p>
        </p:txBody>
      </p:sp>
    </p:spTree>
    <p:extLst>
      <p:ext uri="{BB962C8B-B14F-4D97-AF65-F5344CB8AC3E}">
        <p14:creationId xmlns:p14="http://schemas.microsoft.com/office/powerpoint/2010/main" val="1734341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Checkboxes and radios</a:t>
            </a:r>
          </a:p>
        </p:txBody>
      </p:sp>
      <p:sp>
        <p:nvSpPr>
          <p:cNvPr id="4" name="Content Placeholder 3">
            <a:extLst>
              <a:ext uri="{FF2B5EF4-FFF2-40B4-BE49-F238E27FC236}">
                <a16:creationId xmlns:a16="http://schemas.microsoft.com/office/drawing/2014/main" id="{723084DA-E95E-EE44-A36B-2E4059C9309A}"/>
              </a:ext>
            </a:extLst>
          </p:cNvPr>
          <p:cNvSpPr>
            <a:spLocks noGrp="1"/>
          </p:cNvSpPr>
          <p:nvPr>
            <p:ph idx="1"/>
          </p:nvPr>
        </p:nvSpPr>
        <p:spPr>
          <a:xfrm>
            <a:off x="1371600" y="1426029"/>
            <a:ext cx="9601200" cy="4441371"/>
          </a:xfrm>
        </p:spPr>
        <p:txBody>
          <a:bodyPr>
            <a:normAutofit fontScale="85000" lnSpcReduction="20000"/>
          </a:bodyPr>
          <a:lstStyle/>
          <a:p>
            <a:pPr marL="0" indent="0">
              <a:buNone/>
            </a:pPr>
            <a:r>
              <a:rPr lang="en-US" dirty="0"/>
              <a:t> &lt;li class="list-group-item"&gt;</a:t>
            </a:r>
          </a:p>
          <a:p>
            <a:pPr marL="0" indent="0">
              <a:buNone/>
            </a:pPr>
            <a:r>
              <a:rPr lang="en-US" dirty="0"/>
              <a:t>    &lt;input class="form-check-input me-1" type="checkbox" value="”&gt;</a:t>
            </a:r>
          </a:p>
          <a:p>
            <a:pPr marL="0" indent="0">
              <a:buNone/>
            </a:pPr>
            <a:r>
              <a:rPr lang="en-US" dirty="0"/>
              <a:t>    Third checkbox</a:t>
            </a:r>
          </a:p>
          <a:p>
            <a:pPr marL="0" indent="0">
              <a:buNone/>
            </a:pPr>
            <a:r>
              <a:rPr lang="en-US" dirty="0"/>
              <a:t>  &lt;/li&gt;</a:t>
            </a:r>
          </a:p>
          <a:p>
            <a:pPr marL="0" indent="0">
              <a:buNone/>
            </a:pPr>
            <a:r>
              <a:rPr lang="en-US" dirty="0"/>
              <a:t>  &lt;li class="list-group-item"&gt;</a:t>
            </a:r>
          </a:p>
          <a:p>
            <a:pPr marL="0" indent="0">
              <a:buNone/>
            </a:pPr>
            <a:r>
              <a:rPr lang="en-US" dirty="0"/>
              <a:t>    &lt;input class="form-check-input me-1" type="checkbox" value=“”&gt;</a:t>
            </a:r>
          </a:p>
          <a:p>
            <a:pPr marL="0" indent="0">
              <a:buNone/>
            </a:pPr>
            <a:r>
              <a:rPr lang="en-US" dirty="0"/>
              <a:t>    Fourth checkbox</a:t>
            </a:r>
          </a:p>
          <a:p>
            <a:pPr marL="0" indent="0">
              <a:buNone/>
            </a:pPr>
            <a:r>
              <a:rPr lang="en-US" dirty="0"/>
              <a:t>  &lt;/li&gt;</a:t>
            </a:r>
          </a:p>
          <a:p>
            <a:pPr marL="0" indent="0">
              <a:buNone/>
            </a:pPr>
            <a:r>
              <a:rPr lang="en-US" dirty="0"/>
              <a:t>  &lt;li class="list-group-item"&gt;</a:t>
            </a:r>
          </a:p>
          <a:p>
            <a:pPr marL="0" indent="0">
              <a:buNone/>
            </a:pPr>
            <a:r>
              <a:rPr lang="en-US" dirty="0"/>
              <a:t>    &lt;input class="form-check-input me-1" type="checkbox" value=””&gt;</a:t>
            </a:r>
          </a:p>
          <a:p>
            <a:pPr marL="0" indent="0">
              <a:buNone/>
            </a:pPr>
            <a:r>
              <a:rPr lang="en-US" dirty="0"/>
              <a:t>    Fifth checkbox</a:t>
            </a:r>
          </a:p>
          <a:p>
            <a:pPr marL="0" indent="0">
              <a:buNone/>
            </a:pPr>
            <a:r>
              <a:rPr lang="en-US" dirty="0"/>
              <a:t>  &lt;/li&gt;</a:t>
            </a:r>
          </a:p>
          <a:p>
            <a:pPr marL="0" indent="0">
              <a:buNone/>
            </a:pPr>
            <a:r>
              <a:rPr lang="en-US" dirty="0"/>
              <a:t>&lt;/ul&gt;</a:t>
            </a:r>
          </a:p>
        </p:txBody>
      </p:sp>
    </p:spTree>
    <p:extLst>
      <p:ext uri="{BB962C8B-B14F-4D97-AF65-F5344CB8AC3E}">
        <p14:creationId xmlns:p14="http://schemas.microsoft.com/office/powerpoint/2010/main" val="427846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Basic example</a:t>
            </a:r>
          </a:p>
        </p:txBody>
      </p:sp>
      <p:sp>
        <p:nvSpPr>
          <p:cNvPr id="3" name="Content Placeholder 2">
            <a:extLst>
              <a:ext uri="{FF2B5EF4-FFF2-40B4-BE49-F238E27FC236}">
                <a16:creationId xmlns:a16="http://schemas.microsoft.com/office/drawing/2014/main" id="{829574E5-B87A-184E-9D60-449EC772A455}"/>
              </a:ext>
            </a:extLst>
          </p:cNvPr>
          <p:cNvSpPr>
            <a:spLocks noGrp="1"/>
          </p:cNvSpPr>
          <p:nvPr>
            <p:ph idx="1"/>
          </p:nvPr>
        </p:nvSpPr>
        <p:spPr>
          <a:xfrm>
            <a:off x="1371600" y="1426029"/>
            <a:ext cx="9601200" cy="4441371"/>
          </a:xfrm>
        </p:spPr>
        <p:txBody>
          <a:bodyPr/>
          <a:lstStyle/>
          <a:p>
            <a:pPr marL="0" indent="0">
              <a:buNone/>
            </a:pPr>
            <a:r>
              <a:rPr lang="en-US" dirty="0"/>
              <a:t>The most basic list group is an unordered list with list items and the proper classes. Build upon it with the options that follow, or with your own CSS as needed.</a:t>
            </a:r>
          </a:p>
          <a:p>
            <a:pPr marL="0" indent="0">
              <a:buNone/>
            </a:pPr>
            <a:r>
              <a:rPr lang="en-US" dirty="0"/>
              <a:t>&lt;ul class="list-group"&gt;</a:t>
            </a:r>
          </a:p>
          <a:p>
            <a:pPr marL="0" indent="0">
              <a:buNone/>
            </a:pPr>
            <a:r>
              <a:rPr lang="en-US" dirty="0"/>
              <a:t>  &lt;li class="list-group-item"&gt;An item&lt;/li&gt;</a:t>
            </a:r>
          </a:p>
          <a:p>
            <a:pPr marL="0" indent="0">
              <a:buNone/>
            </a:pPr>
            <a:r>
              <a:rPr lang="en-US" dirty="0"/>
              <a:t>  &lt;li class="list-group-item"&gt;A second item&lt;/li&gt;</a:t>
            </a:r>
          </a:p>
          <a:p>
            <a:pPr marL="0" indent="0">
              <a:buNone/>
            </a:pPr>
            <a:r>
              <a:rPr lang="en-US" dirty="0"/>
              <a:t>  &lt;li class="list-group-item"&gt;A third item&lt;/li&gt;</a:t>
            </a:r>
          </a:p>
          <a:p>
            <a:pPr marL="0" indent="0">
              <a:buNone/>
            </a:pPr>
            <a:r>
              <a:rPr lang="en-US" dirty="0"/>
              <a:t>  &lt;li class="list-group-item"&gt;A fourth item&lt;/li&gt;</a:t>
            </a:r>
          </a:p>
          <a:p>
            <a:pPr marL="0" indent="0">
              <a:buNone/>
            </a:pPr>
            <a:r>
              <a:rPr lang="en-US" dirty="0"/>
              <a:t>  &lt;li class="list-group-item"&gt;And a fifth one&lt;/li&gt;</a:t>
            </a:r>
          </a:p>
          <a:p>
            <a:pPr marL="0" indent="0">
              <a:buNone/>
            </a:pPr>
            <a:r>
              <a:rPr lang="en-US" dirty="0"/>
              <a:t>&lt;/ul&gt;</a:t>
            </a:r>
          </a:p>
        </p:txBody>
      </p:sp>
    </p:spTree>
    <p:extLst>
      <p:ext uri="{BB962C8B-B14F-4D97-AF65-F5344CB8AC3E}">
        <p14:creationId xmlns:p14="http://schemas.microsoft.com/office/powerpoint/2010/main" val="392273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Checkboxes and radios</a:t>
            </a:r>
          </a:p>
        </p:txBody>
      </p:sp>
      <p:pic>
        <p:nvPicPr>
          <p:cNvPr id="5" name="Content Placeholder 4">
            <a:extLst>
              <a:ext uri="{FF2B5EF4-FFF2-40B4-BE49-F238E27FC236}">
                <a16:creationId xmlns:a16="http://schemas.microsoft.com/office/drawing/2014/main" id="{BE90C0BA-22A2-C745-AFCD-601D14A1A925}"/>
              </a:ext>
            </a:extLst>
          </p:cNvPr>
          <p:cNvPicPr>
            <a:picLocks noGrp="1" noChangeAspect="1"/>
          </p:cNvPicPr>
          <p:nvPr>
            <p:ph idx="1"/>
          </p:nvPr>
        </p:nvPicPr>
        <p:blipFill>
          <a:blip r:embed="rId2"/>
          <a:stretch>
            <a:fillRect/>
          </a:stretch>
        </p:blipFill>
        <p:spPr>
          <a:xfrm>
            <a:off x="3225800" y="2205037"/>
            <a:ext cx="5892800" cy="2882900"/>
          </a:xfrm>
        </p:spPr>
      </p:pic>
    </p:spTree>
    <p:extLst>
      <p:ext uri="{BB962C8B-B14F-4D97-AF65-F5344CB8AC3E}">
        <p14:creationId xmlns:p14="http://schemas.microsoft.com/office/powerpoint/2010/main" val="111022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Checkboxes and radios</a:t>
            </a:r>
          </a:p>
        </p:txBody>
      </p:sp>
      <p:sp>
        <p:nvSpPr>
          <p:cNvPr id="4" name="Content Placeholder 3">
            <a:extLst>
              <a:ext uri="{FF2B5EF4-FFF2-40B4-BE49-F238E27FC236}">
                <a16:creationId xmlns:a16="http://schemas.microsoft.com/office/drawing/2014/main" id="{B8DCF79E-7DF9-E844-8EC6-EF7F0E7A93D4}"/>
              </a:ext>
            </a:extLst>
          </p:cNvPr>
          <p:cNvSpPr>
            <a:spLocks noGrp="1"/>
          </p:cNvSpPr>
          <p:nvPr>
            <p:ph idx="1"/>
          </p:nvPr>
        </p:nvSpPr>
        <p:spPr>
          <a:xfrm>
            <a:off x="1371600" y="1426029"/>
            <a:ext cx="9601200" cy="4441371"/>
          </a:xfrm>
        </p:spPr>
        <p:txBody>
          <a:bodyPr/>
          <a:lstStyle/>
          <a:p>
            <a:r>
              <a:rPr lang="en-US" dirty="0"/>
              <a:t>And if you want &lt;label&gt;s as the .list-group-item for large hit areas, you can do that, too.</a:t>
            </a:r>
          </a:p>
          <a:p>
            <a:pPr marL="0" indent="0">
              <a:buNone/>
            </a:pPr>
            <a:r>
              <a:rPr lang="en-US" dirty="0"/>
              <a:t>&lt;label class="list-group-item"&gt; &lt;input class="form-check-input me-1" type="checkbox" value=""&gt; First checkbox &lt;/label&gt;</a:t>
            </a:r>
          </a:p>
          <a:p>
            <a:pPr marL="0" indent="0">
              <a:buNone/>
            </a:pPr>
            <a:endParaRPr lang="en-US" dirty="0"/>
          </a:p>
        </p:txBody>
      </p:sp>
    </p:spTree>
    <p:extLst>
      <p:ext uri="{BB962C8B-B14F-4D97-AF65-F5344CB8AC3E}">
        <p14:creationId xmlns:p14="http://schemas.microsoft.com/office/powerpoint/2010/main" val="116706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JavaScript behavior</a:t>
            </a:r>
          </a:p>
        </p:txBody>
      </p:sp>
      <p:sp>
        <p:nvSpPr>
          <p:cNvPr id="4" name="Content Placeholder 3">
            <a:extLst>
              <a:ext uri="{FF2B5EF4-FFF2-40B4-BE49-F238E27FC236}">
                <a16:creationId xmlns:a16="http://schemas.microsoft.com/office/drawing/2014/main" id="{B8DCF79E-7DF9-E844-8EC6-EF7F0E7A93D4}"/>
              </a:ext>
            </a:extLst>
          </p:cNvPr>
          <p:cNvSpPr>
            <a:spLocks noGrp="1"/>
          </p:cNvSpPr>
          <p:nvPr>
            <p:ph idx="1"/>
          </p:nvPr>
        </p:nvSpPr>
        <p:spPr>
          <a:xfrm>
            <a:off x="1371600" y="1426029"/>
            <a:ext cx="9601200" cy="4441371"/>
          </a:xfrm>
        </p:spPr>
        <p:txBody>
          <a:bodyPr>
            <a:normAutofit fontScale="85000" lnSpcReduction="20000"/>
          </a:bodyPr>
          <a:lstStyle/>
          <a:p>
            <a:r>
              <a:rPr lang="en-US" dirty="0"/>
              <a:t>Use the tab JavaScript plugin—include it individually or through the compiled </a:t>
            </a:r>
            <a:r>
              <a:rPr lang="en-US" dirty="0" err="1"/>
              <a:t>bootstrap.js</a:t>
            </a:r>
            <a:r>
              <a:rPr lang="en-US" dirty="0"/>
              <a:t> file—to extend our list group to create </a:t>
            </a:r>
            <a:r>
              <a:rPr lang="en-US" dirty="0" err="1"/>
              <a:t>tabbable</a:t>
            </a:r>
            <a:r>
              <a:rPr lang="en-US" dirty="0"/>
              <a:t> panes of local content.</a:t>
            </a:r>
          </a:p>
          <a:p>
            <a:pPr marL="0" indent="0">
              <a:buNone/>
            </a:pPr>
            <a:r>
              <a:rPr lang="en-US" dirty="0"/>
              <a:t>&lt;div class="row"&gt;</a:t>
            </a:r>
          </a:p>
          <a:p>
            <a:pPr marL="0" indent="0">
              <a:buNone/>
            </a:pPr>
            <a:r>
              <a:rPr lang="en-US" dirty="0"/>
              <a:t>  &lt;div class="col-4"&gt;</a:t>
            </a:r>
          </a:p>
          <a:p>
            <a:pPr marL="0" indent="0">
              <a:buNone/>
            </a:pPr>
            <a:r>
              <a:rPr lang="en-US" dirty="0"/>
              <a:t>    &lt;div class="list-group" role="</a:t>
            </a:r>
            <a:r>
              <a:rPr lang="en-US" dirty="0" err="1"/>
              <a:t>tablist</a:t>
            </a:r>
            <a:r>
              <a:rPr lang="en-US" dirty="0"/>
              <a:t>"&gt;</a:t>
            </a:r>
          </a:p>
          <a:p>
            <a:pPr marL="0" indent="0">
              <a:buNone/>
            </a:pPr>
            <a:r>
              <a:rPr lang="en-US" dirty="0"/>
              <a:t>      &lt;a class="list-group-item list-group-item-action active" id="list-home-list" </a:t>
            </a:r>
            <a:r>
              <a:rPr lang="en-US" dirty="0">
                <a:solidFill>
                  <a:srgbClr val="FF0000"/>
                </a:solidFill>
              </a:rPr>
              <a:t>data-bs-toggle="list" </a:t>
            </a:r>
            <a:r>
              <a:rPr lang="en-US" dirty="0" err="1">
                <a:solidFill>
                  <a:srgbClr val="FF0000"/>
                </a:solidFill>
              </a:rPr>
              <a:t>href</a:t>
            </a:r>
            <a:r>
              <a:rPr lang="en-US" dirty="0">
                <a:solidFill>
                  <a:srgbClr val="FF0000"/>
                </a:solidFill>
              </a:rPr>
              <a:t>="#list-home" role="tab</a:t>
            </a:r>
            <a:r>
              <a:rPr lang="en-US" dirty="0"/>
              <a:t>"&gt;Home&lt;/a&gt;</a:t>
            </a:r>
          </a:p>
          <a:p>
            <a:pPr marL="0" indent="0">
              <a:buNone/>
            </a:pPr>
            <a:r>
              <a:rPr lang="en-US" dirty="0"/>
              <a:t>      &lt;a class="list-group-item list-group-item-action" id="list-profile-list" data-bs-toggle="list" </a:t>
            </a:r>
            <a:r>
              <a:rPr lang="en-US" dirty="0" err="1"/>
              <a:t>href</a:t>
            </a:r>
            <a:r>
              <a:rPr lang="en-US" dirty="0"/>
              <a:t>="#list-profile" role="tab"&gt;Profile&lt;/a&gt;</a:t>
            </a:r>
          </a:p>
          <a:p>
            <a:pPr marL="0" indent="0">
              <a:buNone/>
            </a:pPr>
            <a:r>
              <a:rPr lang="en-US" dirty="0"/>
              <a:t>      &lt;a class="list-group-item list-group-item-action" id="list-messages-list" data-bs-toggle="list" </a:t>
            </a:r>
            <a:r>
              <a:rPr lang="en-US" dirty="0" err="1"/>
              <a:t>href</a:t>
            </a:r>
            <a:r>
              <a:rPr lang="en-US" dirty="0"/>
              <a:t>="#list-messages" role="tab"&gt;Messages&lt;/a&gt;</a:t>
            </a:r>
          </a:p>
          <a:p>
            <a:pPr marL="0" indent="0">
              <a:buNone/>
            </a:pPr>
            <a:r>
              <a:rPr lang="en-US" dirty="0"/>
              <a:t>      &lt;a class="list-group-item list-group-item-action" id="list-settings-list" data-bs-toggle="list" </a:t>
            </a:r>
            <a:r>
              <a:rPr lang="en-US" dirty="0" err="1"/>
              <a:t>href</a:t>
            </a:r>
            <a:r>
              <a:rPr lang="en-US" dirty="0"/>
              <a:t>="#list-settings" role="tab"&gt;Settings&lt;/a&gt;</a:t>
            </a:r>
          </a:p>
          <a:p>
            <a:pPr marL="0" indent="0">
              <a:buNone/>
            </a:pPr>
            <a:r>
              <a:rPr lang="en-US" dirty="0"/>
              <a:t>    &lt;/div&gt;</a:t>
            </a:r>
          </a:p>
          <a:p>
            <a:pPr marL="0" indent="0">
              <a:buNone/>
            </a:pPr>
            <a:r>
              <a:rPr lang="en-US" dirty="0"/>
              <a:t>  &lt;/div&gt;</a:t>
            </a:r>
          </a:p>
        </p:txBody>
      </p:sp>
    </p:spTree>
    <p:extLst>
      <p:ext uri="{BB962C8B-B14F-4D97-AF65-F5344CB8AC3E}">
        <p14:creationId xmlns:p14="http://schemas.microsoft.com/office/powerpoint/2010/main" val="160142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normAutofit/>
          </a:bodyPr>
          <a:lstStyle/>
          <a:p>
            <a:r>
              <a:rPr lang="en-US" dirty="0"/>
              <a:t>JavaScript behavior</a:t>
            </a:r>
          </a:p>
        </p:txBody>
      </p:sp>
      <p:sp>
        <p:nvSpPr>
          <p:cNvPr id="4" name="Content Placeholder 3">
            <a:extLst>
              <a:ext uri="{FF2B5EF4-FFF2-40B4-BE49-F238E27FC236}">
                <a16:creationId xmlns:a16="http://schemas.microsoft.com/office/drawing/2014/main" id="{B8DCF79E-7DF9-E844-8EC6-EF7F0E7A93D4}"/>
              </a:ext>
            </a:extLst>
          </p:cNvPr>
          <p:cNvSpPr>
            <a:spLocks noGrp="1"/>
          </p:cNvSpPr>
          <p:nvPr>
            <p:ph idx="1"/>
          </p:nvPr>
        </p:nvSpPr>
        <p:spPr>
          <a:xfrm>
            <a:off x="1371600" y="1426029"/>
            <a:ext cx="9601200" cy="4441371"/>
          </a:xfrm>
        </p:spPr>
        <p:txBody>
          <a:bodyPr>
            <a:normAutofit/>
          </a:bodyPr>
          <a:lstStyle/>
          <a:p>
            <a:pPr marL="0" indent="0">
              <a:buNone/>
            </a:pPr>
            <a:r>
              <a:rPr lang="en-US" dirty="0"/>
              <a:t> &lt;div class="col-8"&gt;</a:t>
            </a:r>
          </a:p>
          <a:p>
            <a:pPr marL="0" indent="0">
              <a:buNone/>
            </a:pPr>
            <a:r>
              <a:rPr lang="en-US" dirty="0"/>
              <a:t>    &lt;div class="tab-content”&gt;</a:t>
            </a:r>
          </a:p>
          <a:p>
            <a:pPr marL="0" indent="0">
              <a:buNone/>
            </a:pPr>
            <a:r>
              <a:rPr lang="en-US" dirty="0"/>
              <a:t>      &lt;div class="tab-pane fade show active" id="list-home" role="</a:t>
            </a:r>
            <a:r>
              <a:rPr lang="en-US" dirty="0" err="1"/>
              <a:t>tabpanel</a:t>
            </a:r>
            <a:r>
              <a:rPr lang="en-US" dirty="0"/>
              <a:t>"&gt;...&lt;/div&gt;</a:t>
            </a:r>
          </a:p>
          <a:p>
            <a:pPr marL="0" indent="0">
              <a:buNone/>
            </a:pPr>
            <a:r>
              <a:rPr lang="en-US" dirty="0"/>
              <a:t>      &lt;div class="tab-pane fade" id="list-profile" role="</a:t>
            </a:r>
            <a:r>
              <a:rPr lang="en-US" dirty="0" err="1"/>
              <a:t>tabpanel</a:t>
            </a:r>
            <a:r>
              <a:rPr lang="en-US" dirty="0"/>
              <a:t>"&gt;...&lt;/div&gt;</a:t>
            </a:r>
          </a:p>
          <a:p>
            <a:pPr marL="0" indent="0">
              <a:buNone/>
            </a:pPr>
            <a:r>
              <a:rPr lang="en-US" dirty="0"/>
              <a:t>      &lt;div class="tab-pane fade" id="list-messages" role="</a:t>
            </a:r>
            <a:r>
              <a:rPr lang="en-US" dirty="0" err="1"/>
              <a:t>tabpanel</a:t>
            </a:r>
            <a:r>
              <a:rPr lang="en-US" dirty="0"/>
              <a:t>"&gt;...&lt;/div&gt;</a:t>
            </a:r>
          </a:p>
          <a:p>
            <a:pPr marL="0" indent="0">
              <a:buNone/>
            </a:pPr>
            <a:r>
              <a:rPr lang="en-US" dirty="0"/>
              <a:t>      &lt;div class="tab-pane fade" id="list-settings" role="</a:t>
            </a:r>
            <a:r>
              <a:rPr lang="en-US" dirty="0" err="1"/>
              <a:t>tabpanel</a:t>
            </a:r>
            <a:r>
              <a:rPr lang="en-US" dirty="0"/>
              <a:t>"&gt;...&lt;/div&gt;</a:t>
            </a:r>
          </a:p>
          <a:p>
            <a:pPr marL="0" indent="0">
              <a:buNone/>
            </a:pPr>
            <a:r>
              <a:rPr lang="en-US" dirty="0"/>
              <a:t>    &lt;/div&gt;</a:t>
            </a:r>
          </a:p>
          <a:p>
            <a:pPr marL="0" indent="0">
              <a:buNone/>
            </a:pPr>
            <a:r>
              <a:rPr lang="en-US" dirty="0"/>
              <a:t>  &lt;/div&gt;</a:t>
            </a:r>
          </a:p>
          <a:p>
            <a:pPr marL="0" indent="0">
              <a:buNone/>
            </a:pPr>
            <a:r>
              <a:rPr lang="en-US" dirty="0"/>
              <a:t>&lt;/div&gt;</a:t>
            </a:r>
          </a:p>
          <a:p>
            <a:pPr marL="0" indent="0">
              <a:buNone/>
            </a:pPr>
            <a:endParaRPr lang="en-US" dirty="0"/>
          </a:p>
        </p:txBody>
      </p:sp>
    </p:spTree>
    <p:extLst>
      <p:ext uri="{BB962C8B-B14F-4D97-AF65-F5344CB8AC3E}">
        <p14:creationId xmlns:p14="http://schemas.microsoft.com/office/powerpoint/2010/main" val="390895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Basic example</a:t>
            </a:r>
          </a:p>
        </p:txBody>
      </p:sp>
      <p:pic>
        <p:nvPicPr>
          <p:cNvPr id="5" name="Content Placeholder 4">
            <a:extLst>
              <a:ext uri="{FF2B5EF4-FFF2-40B4-BE49-F238E27FC236}">
                <a16:creationId xmlns:a16="http://schemas.microsoft.com/office/drawing/2014/main" id="{334516A8-93DB-5B49-AF6E-EB45487A01AC}"/>
              </a:ext>
            </a:extLst>
          </p:cNvPr>
          <p:cNvPicPr>
            <a:picLocks noGrp="1" noChangeAspect="1"/>
          </p:cNvPicPr>
          <p:nvPr>
            <p:ph idx="1"/>
          </p:nvPr>
        </p:nvPicPr>
        <p:blipFill>
          <a:blip r:embed="rId2"/>
          <a:stretch>
            <a:fillRect/>
          </a:stretch>
        </p:blipFill>
        <p:spPr>
          <a:xfrm>
            <a:off x="3009900" y="2135187"/>
            <a:ext cx="6324600" cy="3022600"/>
          </a:xfrm>
        </p:spPr>
      </p:pic>
    </p:spTree>
    <p:extLst>
      <p:ext uri="{BB962C8B-B14F-4D97-AF65-F5344CB8AC3E}">
        <p14:creationId xmlns:p14="http://schemas.microsoft.com/office/powerpoint/2010/main" val="323976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Active items</a:t>
            </a:r>
          </a:p>
        </p:txBody>
      </p:sp>
      <p:sp>
        <p:nvSpPr>
          <p:cNvPr id="4" name="Content Placeholder 3">
            <a:extLst>
              <a:ext uri="{FF2B5EF4-FFF2-40B4-BE49-F238E27FC236}">
                <a16:creationId xmlns:a16="http://schemas.microsoft.com/office/drawing/2014/main" id="{CFBD1872-CD69-1244-B5BD-0BC3F975A2A3}"/>
              </a:ext>
            </a:extLst>
          </p:cNvPr>
          <p:cNvSpPr>
            <a:spLocks noGrp="1"/>
          </p:cNvSpPr>
          <p:nvPr>
            <p:ph idx="1"/>
          </p:nvPr>
        </p:nvSpPr>
        <p:spPr>
          <a:xfrm>
            <a:off x="1371600" y="1502229"/>
            <a:ext cx="9601200" cy="4365171"/>
          </a:xfrm>
        </p:spPr>
        <p:txBody>
          <a:bodyPr/>
          <a:lstStyle/>
          <a:p>
            <a:r>
              <a:rPr lang="en-US" dirty="0"/>
              <a:t>Add .active to a .list-group-item to indicate the current active selection.</a:t>
            </a:r>
          </a:p>
          <a:p>
            <a:pPr marL="0" indent="0">
              <a:buNone/>
            </a:pPr>
            <a:r>
              <a:rPr lang="en-US" dirty="0"/>
              <a:t>&lt;li class="list-group-item </a:t>
            </a:r>
            <a:r>
              <a:rPr lang="en-US" dirty="0">
                <a:solidFill>
                  <a:srgbClr val="FF0000"/>
                </a:solidFill>
              </a:rPr>
              <a:t>active</a:t>
            </a:r>
            <a:r>
              <a:rPr lang="en-US" dirty="0"/>
              <a:t>"&gt;An active item&lt;/li&gt; </a:t>
            </a:r>
            <a:br>
              <a:rPr lang="en-US" dirty="0"/>
            </a:br>
            <a:endParaRPr lang="en-US" dirty="0"/>
          </a:p>
        </p:txBody>
      </p:sp>
      <p:pic>
        <p:nvPicPr>
          <p:cNvPr id="7" name="Picture 6">
            <a:extLst>
              <a:ext uri="{FF2B5EF4-FFF2-40B4-BE49-F238E27FC236}">
                <a16:creationId xmlns:a16="http://schemas.microsoft.com/office/drawing/2014/main" id="{8C2B84DE-DCD7-A64D-B04A-27557CAE0974}"/>
              </a:ext>
            </a:extLst>
          </p:cNvPr>
          <p:cNvPicPr>
            <a:picLocks noChangeAspect="1"/>
          </p:cNvPicPr>
          <p:nvPr/>
        </p:nvPicPr>
        <p:blipFill>
          <a:blip r:embed="rId2"/>
          <a:stretch>
            <a:fillRect/>
          </a:stretch>
        </p:blipFill>
        <p:spPr>
          <a:xfrm>
            <a:off x="3168650" y="2682422"/>
            <a:ext cx="5854700" cy="3060700"/>
          </a:xfrm>
          <a:prstGeom prst="rect">
            <a:avLst/>
          </a:prstGeom>
        </p:spPr>
      </p:pic>
    </p:spTree>
    <p:extLst>
      <p:ext uri="{BB962C8B-B14F-4D97-AF65-F5344CB8AC3E}">
        <p14:creationId xmlns:p14="http://schemas.microsoft.com/office/powerpoint/2010/main" val="66836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Disabled items</a:t>
            </a:r>
          </a:p>
        </p:txBody>
      </p:sp>
      <p:sp>
        <p:nvSpPr>
          <p:cNvPr id="4" name="Content Placeholder 3">
            <a:extLst>
              <a:ext uri="{FF2B5EF4-FFF2-40B4-BE49-F238E27FC236}">
                <a16:creationId xmlns:a16="http://schemas.microsoft.com/office/drawing/2014/main" id="{CFBD1872-CD69-1244-B5BD-0BC3F975A2A3}"/>
              </a:ext>
            </a:extLst>
          </p:cNvPr>
          <p:cNvSpPr>
            <a:spLocks noGrp="1"/>
          </p:cNvSpPr>
          <p:nvPr>
            <p:ph idx="1"/>
          </p:nvPr>
        </p:nvSpPr>
        <p:spPr>
          <a:xfrm>
            <a:off x="1371600" y="1502229"/>
            <a:ext cx="9601200" cy="4365171"/>
          </a:xfrm>
        </p:spPr>
        <p:txBody>
          <a:bodyPr/>
          <a:lstStyle/>
          <a:p>
            <a:pPr marL="0" indent="0">
              <a:buNone/>
            </a:pPr>
            <a:r>
              <a:rPr lang="en-US" dirty="0"/>
              <a:t>Add .disabled to a .list-group-item to make it </a:t>
            </a:r>
            <a:r>
              <a:rPr lang="en-US" i="1" dirty="0"/>
              <a:t>appear</a:t>
            </a:r>
            <a:r>
              <a:rPr lang="en-US" dirty="0"/>
              <a:t> disabled. Note that some elements with .disabled will also require custom JavaScript to fully disable their click events (e.g., links).</a:t>
            </a:r>
          </a:p>
          <a:p>
            <a:pPr marL="0" indent="0">
              <a:buNone/>
            </a:pPr>
            <a:r>
              <a:rPr lang="en-US" dirty="0">
                <a:solidFill>
                  <a:srgbClr val="FF0000"/>
                </a:solidFill>
              </a:rPr>
              <a:t>&lt;li class="list-group-item disabled"&gt;A disabled item&lt;/li&gt;</a:t>
            </a:r>
          </a:p>
        </p:txBody>
      </p:sp>
      <p:pic>
        <p:nvPicPr>
          <p:cNvPr id="5" name="Picture 4">
            <a:extLst>
              <a:ext uri="{FF2B5EF4-FFF2-40B4-BE49-F238E27FC236}">
                <a16:creationId xmlns:a16="http://schemas.microsoft.com/office/drawing/2014/main" id="{6F3D941D-5EBB-E643-A36E-F9925F7453D0}"/>
              </a:ext>
            </a:extLst>
          </p:cNvPr>
          <p:cNvPicPr>
            <a:picLocks noChangeAspect="1"/>
          </p:cNvPicPr>
          <p:nvPr/>
        </p:nvPicPr>
        <p:blipFill>
          <a:blip r:embed="rId2"/>
          <a:stretch>
            <a:fillRect/>
          </a:stretch>
        </p:blipFill>
        <p:spPr>
          <a:xfrm>
            <a:off x="3282950" y="3111500"/>
            <a:ext cx="5626100" cy="2921000"/>
          </a:xfrm>
          <a:prstGeom prst="rect">
            <a:avLst/>
          </a:prstGeom>
        </p:spPr>
      </p:pic>
    </p:spTree>
    <p:extLst>
      <p:ext uri="{BB962C8B-B14F-4D97-AF65-F5344CB8AC3E}">
        <p14:creationId xmlns:p14="http://schemas.microsoft.com/office/powerpoint/2010/main" val="11572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Links and buttons</a:t>
            </a:r>
          </a:p>
        </p:txBody>
      </p:sp>
      <p:sp>
        <p:nvSpPr>
          <p:cNvPr id="4" name="Content Placeholder 3">
            <a:extLst>
              <a:ext uri="{FF2B5EF4-FFF2-40B4-BE49-F238E27FC236}">
                <a16:creationId xmlns:a16="http://schemas.microsoft.com/office/drawing/2014/main" id="{CFBD1872-CD69-1244-B5BD-0BC3F975A2A3}"/>
              </a:ext>
            </a:extLst>
          </p:cNvPr>
          <p:cNvSpPr>
            <a:spLocks noGrp="1"/>
          </p:cNvSpPr>
          <p:nvPr>
            <p:ph idx="1"/>
          </p:nvPr>
        </p:nvSpPr>
        <p:spPr>
          <a:xfrm>
            <a:off x="1371600" y="1502229"/>
            <a:ext cx="9601200" cy="5355771"/>
          </a:xfrm>
        </p:spPr>
        <p:txBody>
          <a:bodyPr>
            <a:normAutofit fontScale="92500" lnSpcReduction="10000"/>
          </a:bodyPr>
          <a:lstStyle/>
          <a:p>
            <a:r>
              <a:rPr lang="en-US" dirty="0"/>
              <a:t>Use &lt;a&gt;s or &lt;button&gt;s to create </a:t>
            </a:r>
            <a:r>
              <a:rPr lang="en-US" i="1" dirty="0"/>
              <a:t>actionable</a:t>
            </a:r>
            <a:r>
              <a:rPr lang="en-US" dirty="0"/>
              <a:t> list group items with hover, disabled, and active states by adding .list-group-item-action. We separate these pseudo-classes to ensure list groups made of non-interactive elements (like &lt;li&gt;s or &lt;div&gt;s) don’t provide a click or tap affordance.</a:t>
            </a:r>
          </a:p>
          <a:p>
            <a:r>
              <a:rPr lang="en-US" dirty="0"/>
              <a:t>Be sure to </a:t>
            </a:r>
            <a:r>
              <a:rPr lang="en-US" b="1" dirty="0"/>
              <a:t>not use the standard .</a:t>
            </a:r>
            <a:r>
              <a:rPr lang="en-US" b="1" dirty="0" err="1"/>
              <a:t>btn</a:t>
            </a:r>
            <a:r>
              <a:rPr lang="en-US" b="1" dirty="0"/>
              <a:t> classes here</a:t>
            </a:r>
            <a:r>
              <a:rPr lang="en-US" dirty="0"/>
              <a:t>.</a:t>
            </a:r>
          </a:p>
          <a:p>
            <a:pPr marL="0" indent="0">
              <a:buNone/>
            </a:pPr>
            <a:r>
              <a:rPr lang="en-US" dirty="0"/>
              <a:t>&lt;div class="list-group"&gt;</a:t>
            </a:r>
          </a:p>
          <a:p>
            <a:pPr marL="0" indent="0">
              <a:buNone/>
            </a:pPr>
            <a:r>
              <a:rPr lang="en-US" dirty="0"/>
              <a:t>  &lt;a </a:t>
            </a:r>
            <a:r>
              <a:rPr lang="en-US" dirty="0" err="1"/>
              <a:t>href</a:t>
            </a:r>
            <a:r>
              <a:rPr lang="en-US" dirty="0"/>
              <a:t>="#" class="list-group-item list-group-item-action active" &gt;</a:t>
            </a:r>
          </a:p>
          <a:p>
            <a:pPr marL="0" indent="0">
              <a:buNone/>
            </a:pPr>
            <a:r>
              <a:rPr lang="en-US" dirty="0"/>
              <a:t>    The current link item</a:t>
            </a:r>
          </a:p>
          <a:p>
            <a:pPr marL="0" indent="0">
              <a:buNone/>
            </a:pPr>
            <a:r>
              <a:rPr lang="en-US" dirty="0"/>
              <a:t>  &lt;/a&gt;</a:t>
            </a:r>
          </a:p>
          <a:p>
            <a:pPr marL="0" indent="0">
              <a:buNone/>
            </a:pPr>
            <a:r>
              <a:rPr lang="en-US" dirty="0"/>
              <a:t>  &lt;a </a:t>
            </a:r>
            <a:r>
              <a:rPr lang="en-US" dirty="0" err="1"/>
              <a:t>href</a:t>
            </a:r>
            <a:r>
              <a:rPr lang="en-US" dirty="0"/>
              <a:t>="#" class="list-group-item list-group-item-action"&gt;A second link item&lt;/a&gt;</a:t>
            </a:r>
          </a:p>
          <a:p>
            <a:pPr marL="0" indent="0">
              <a:buNone/>
            </a:pPr>
            <a:r>
              <a:rPr lang="en-US" dirty="0"/>
              <a:t>  &lt;a </a:t>
            </a:r>
            <a:r>
              <a:rPr lang="en-US" dirty="0" err="1"/>
              <a:t>href</a:t>
            </a:r>
            <a:r>
              <a:rPr lang="en-US" dirty="0"/>
              <a:t>="#" class="list-group-item list-group-item-action"&gt;A third link item&lt;/a&gt;</a:t>
            </a:r>
          </a:p>
          <a:p>
            <a:pPr marL="0" indent="0">
              <a:buNone/>
            </a:pPr>
            <a:r>
              <a:rPr lang="en-US" dirty="0"/>
              <a:t>  &lt;a </a:t>
            </a:r>
            <a:r>
              <a:rPr lang="en-US" dirty="0" err="1"/>
              <a:t>href</a:t>
            </a:r>
            <a:r>
              <a:rPr lang="en-US" dirty="0"/>
              <a:t>="#" class="list-group-item list-group-item-action"&gt;A fourth link item&lt;/a&gt;</a:t>
            </a:r>
          </a:p>
          <a:p>
            <a:pPr marL="0" indent="0">
              <a:buNone/>
            </a:pPr>
            <a:r>
              <a:rPr lang="en-US" dirty="0"/>
              <a:t>  &lt;a </a:t>
            </a:r>
            <a:r>
              <a:rPr lang="en-US" dirty="0" err="1"/>
              <a:t>href</a:t>
            </a:r>
            <a:r>
              <a:rPr lang="en-US" dirty="0"/>
              <a:t>="#" class="list-group-item list-group-item-action disabled"&gt;A disabled link item&lt;/a&gt;</a:t>
            </a:r>
          </a:p>
          <a:p>
            <a:pPr marL="0" indent="0">
              <a:buNone/>
            </a:pPr>
            <a:r>
              <a:rPr lang="en-US" dirty="0"/>
              <a:t>&lt;/div&gt;</a:t>
            </a:r>
          </a:p>
        </p:txBody>
      </p:sp>
    </p:spTree>
    <p:extLst>
      <p:ext uri="{BB962C8B-B14F-4D97-AF65-F5344CB8AC3E}">
        <p14:creationId xmlns:p14="http://schemas.microsoft.com/office/powerpoint/2010/main" val="315096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Links and buttons</a:t>
            </a:r>
          </a:p>
        </p:txBody>
      </p:sp>
      <p:pic>
        <p:nvPicPr>
          <p:cNvPr id="5" name="Content Placeholder 4">
            <a:extLst>
              <a:ext uri="{FF2B5EF4-FFF2-40B4-BE49-F238E27FC236}">
                <a16:creationId xmlns:a16="http://schemas.microsoft.com/office/drawing/2014/main" id="{5518FBC8-5D8E-0846-AF98-60FD1E4D9C02}"/>
              </a:ext>
            </a:extLst>
          </p:cNvPr>
          <p:cNvPicPr>
            <a:picLocks noGrp="1" noChangeAspect="1"/>
          </p:cNvPicPr>
          <p:nvPr>
            <p:ph idx="1"/>
          </p:nvPr>
        </p:nvPicPr>
        <p:blipFill>
          <a:blip r:embed="rId2"/>
          <a:stretch>
            <a:fillRect/>
          </a:stretch>
        </p:blipFill>
        <p:spPr>
          <a:xfrm>
            <a:off x="3365500" y="2687637"/>
            <a:ext cx="5613400" cy="2984500"/>
          </a:xfrm>
        </p:spPr>
      </p:pic>
    </p:spTree>
    <p:extLst>
      <p:ext uri="{BB962C8B-B14F-4D97-AF65-F5344CB8AC3E}">
        <p14:creationId xmlns:p14="http://schemas.microsoft.com/office/powerpoint/2010/main" val="29484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9BDF-5EE8-6D4C-B9D9-3E1948323E3C}"/>
              </a:ext>
            </a:extLst>
          </p:cNvPr>
          <p:cNvSpPr>
            <a:spLocks noGrp="1"/>
          </p:cNvSpPr>
          <p:nvPr>
            <p:ph type="title"/>
          </p:nvPr>
        </p:nvSpPr>
        <p:spPr>
          <a:xfrm>
            <a:off x="1371600" y="685800"/>
            <a:ext cx="9601200" cy="740229"/>
          </a:xfrm>
        </p:spPr>
        <p:txBody>
          <a:bodyPr/>
          <a:lstStyle/>
          <a:p>
            <a:r>
              <a:rPr lang="en-US" dirty="0"/>
              <a:t>Links and buttons</a:t>
            </a:r>
          </a:p>
        </p:txBody>
      </p:sp>
      <p:sp>
        <p:nvSpPr>
          <p:cNvPr id="4" name="Content Placeholder 3">
            <a:extLst>
              <a:ext uri="{FF2B5EF4-FFF2-40B4-BE49-F238E27FC236}">
                <a16:creationId xmlns:a16="http://schemas.microsoft.com/office/drawing/2014/main" id="{E279BCC9-97DF-B243-AF17-E909CF43CD93}"/>
              </a:ext>
            </a:extLst>
          </p:cNvPr>
          <p:cNvSpPr>
            <a:spLocks noGrp="1"/>
          </p:cNvSpPr>
          <p:nvPr>
            <p:ph idx="1"/>
          </p:nvPr>
        </p:nvSpPr>
        <p:spPr>
          <a:xfrm>
            <a:off x="1371600" y="1426029"/>
            <a:ext cx="9601200" cy="5355771"/>
          </a:xfrm>
        </p:spPr>
        <p:txBody>
          <a:bodyPr>
            <a:normAutofit fontScale="92500" lnSpcReduction="10000"/>
          </a:bodyPr>
          <a:lstStyle/>
          <a:p>
            <a:r>
              <a:rPr lang="en-US" dirty="0"/>
              <a:t>With &lt;button&gt;s, you can also make use of the disabled attribute instead of the .disabled class. Sadly, &lt;a&gt;s don’t support the disabled attribute.</a:t>
            </a:r>
          </a:p>
          <a:p>
            <a:pPr marL="0" indent="0">
              <a:buNone/>
            </a:pPr>
            <a:r>
              <a:rPr lang="en-US" dirty="0"/>
              <a:t>&lt;div class="list-group"&gt;</a:t>
            </a:r>
          </a:p>
          <a:p>
            <a:pPr marL="0" indent="0">
              <a:buNone/>
            </a:pPr>
            <a:r>
              <a:rPr lang="en-US" dirty="0"/>
              <a:t>  &lt;button type="button" class="list-group-item list-group-item-action active"&gt;</a:t>
            </a:r>
          </a:p>
          <a:p>
            <a:pPr marL="0" indent="0">
              <a:buNone/>
            </a:pPr>
            <a:r>
              <a:rPr lang="en-US" dirty="0"/>
              <a:t>    The current button</a:t>
            </a:r>
          </a:p>
          <a:p>
            <a:pPr marL="0" indent="0">
              <a:buNone/>
            </a:pPr>
            <a:r>
              <a:rPr lang="en-US" dirty="0"/>
              <a:t>  &lt;/button&gt;</a:t>
            </a:r>
          </a:p>
          <a:p>
            <a:pPr marL="0" indent="0">
              <a:buNone/>
            </a:pPr>
            <a:r>
              <a:rPr lang="en-US" dirty="0"/>
              <a:t>  &lt;button type="button" class="list-group-item list-group-item-action"&gt;A second item&lt;/button&gt;</a:t>
            </a:r>
          </a:p>
          <a:p>
            <a:pPr marL="0" indent="0">
              <a:buNone/>
            </a:pPr>
            <a:r>
              <a:rPr lang="en-US" dirty="0"/>
              <a:t>  &lt;button type="button" class="list-group-item list-group-item-action"&gt;A third button item&lt;/button&gt;</a:t>
            </a:r>
          </a:p>
          <a:p>
            <a:pPr marL="0" indent="0">
              <a:buNone/>
            </a:pPr>
            <a:r>
              <a:rPr lang="en-US" dirty="0"/>
              <a:t>  &lt;button type="button" class="list-group-item list-group-item-action"&gt;A fourth button item&lt;/button&gt;</a:t>
            </a:r>
          </a:p>
          <a:p>
            <a:pPr marL="0" indent="0">
              <a:buNone/>
            </a:pPr>
            <a:r>
              <a:rPr lang="en-US" dirty="0"/>
              <a:t>  &lt;button type="button" class="list-group-item list-group-item-action" disabled&gt;A disabled button item&lt;/button&gt;</a:t>
            </a:r>
          </a:p>
          <a:p>
            <a:pPr marL="0" indent="0">
              <a:buNone/>
            </a:pPr>
            <a:r>
              <a:rPr lang="en-US" dirty="0"/>
              <a:t>&lt;/div&gt;</a:t>
            </a:r>
          </a:p>
        </p:txBody>
      </p:sp>
    </p:spTree>
    <p:extLst>
      <p:ext uri="{BB962C8B-B14F-4D97-AF65-F5344CB8AC3E}">
        <p14:creationId xmlns:p14="http://schemas.microsoft.com/office/powerpoint/2010/main" val="38154924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28</TotalTime>
  <Words>2339</Words>
  <Application>Microsoft Macintosh PowerPoint</Application>
  <PresentationFormat>Widescreen</PresentationFormat>
  <Paragraphs>224</Paragraphs>
  <Slides>33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Franklin Gothic Book</vt:lpstr>
      <vt:lpstr>Crop</vt:lpstr>
      <vt:lpstr>List group</vt:lpstr>
      <vt:lpstr>Overview</vt:lpstr>
      <vt:lpstr>Basic example</vt:lpstr>
      <vt:lpstr>Basic example</vt:lpstr>
      <vt:lpstr>Active items</vt:lpstr>
      <vt:lpstr>Disabled items</vt:lpstr>
      <vt:lpstr>Links and buttons</vt:lpstr>
      <vt:lpstr>Links and buttons</vt:lpstr>
      <vt:lpstr>Links and buttons</vt:lpstr>
      <vt:lpstr>Links and buttons</vt:lpstr>
      <vt:lpstr>Flush</vt:lpstr>
      <vt:lpstr>Numbered</vt:lpstr>
      <vt:lpstr>Numbered</vt:lpstr>
      <vt:lpstr>Numbered</vt:lpstr>
      <vt:lpstr>Numbered</vt:lpstr>
      <vt:lpstr>Numbered</vt:lpstr>
      <vt:lpstr>Horizontal</vt:lpstr>
      <vt:lpstr>Horizontal</vt:lpstr>
      <vt:lpstr>Horizontal</vt:lpstr>
      <vt:lpstr>Horizontal</vt:lpstr>
      <vt:lpstr>Contextual classes</vt:lpstr>
      <vt:lpstr>Contextual classes</vt:lpstr>
      <vt:lpstr>With badges</vt:lpstr>
      <vt:lpstr>With badges</vt:lpstr>
      <vt:lpstr>Custom content</vt:lpstr>
      <vt:lpstr>Custom content</vt:lpstr>
      <vt:lpstr>Custom content</vt:lpstr>
      <vt:lpstr>Checkboxes and radios</vt:lpstr>
      <vt:lpstr>Checkboxes and radios</vt:lpstr>
      <vt:lpstr>Checkboxes and radios</vt:lpstr>
      <vt:lpstr>Checkboxes and radios</vt:lpstr>
      <vt:lpstr>JavaScript behavior</vt:lpstr>
      <vt:lpstr>JavaScript behavior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group</dc:title>
  <dc:creator>Microsoft Office User</dc:creator>
  <cp:lastModifiedBy>Microsoft Office User</cp:lastModifiedBy>
  <cp:revision>3</cp:revision>
  <dcterms:created xsi:type="dcterms:W3CDTF">2021-08-14T18:33:15Z</dcterms:created>
  <dcterms:modified xsi:type="dcterms:W3CDTF">2021-08-14T19:02:01Z</dcterms:modified>
</cp:coreProperties>
</file>