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197-B5C0-C448-953F-B6D41844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3E632-B74A-1A4F-AC9F-BA48A3D75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3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Tooltips and popovers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6320-4072-AB4B-B170-C6686ED0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Tooltips and popovers can be placed within modals as needed. When modals are closed, any tooltips and popovers within are also automatically dismissed.</a:t>
            </a:r>
          </a:p>
          <a:p>
            <a:pPr marL="0" indent="0">
              <a:buNone/>
            </a:pPr>
            <a:r>
              <a:rPr lang="en-US" dirty="0"/>
              <a:t>&lt;div class="modal-body"&gt;</a:t>
            </a:r>
          </a:p>
          <a:p>
            <a:pPr marL="0" indent="0">
              <a:buNone/>
            </a:pPr>
            <a:r>
              <a:rPr lang="en-US" dirty="0"/>
              <a:t>  &lt;h5&gt;Popover in a modal&lt;/h5&gt;</a:t>
            </a:r>
          </a:p>
          <a:p>
            <a:pPr marL="0" indent="0">
              <a:buNone/>
            </a:pPr>
            <a:r>
              <a:rPr lang="en-US" dirty="0"/>
              <a:t>  &lt;p&gt;This &lt;a </a:t>
            </a:r>
            <a:r>
              <a:rPr lang="en-US" dirty="0" err="1"/>
              <a:t>href</a:t>
            </a:r>
            <a:r>
              <a:rPr lang="en-US" dirty="0"/>
              <a:t>="#" role="button"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popover-test" title="Popover title" data-bs-content="Popover body content is set in this attribute."&gt;button&lt;/a&gt; triggers a popover on click.&lt;/p&gt;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&lt;h5&gt;Tooltips in a modal&lt;/h5&gt;</a:t>
            </a:r>
          </a:p>
          <a:p>
            <a:pPr marL="0" indent="0">
              <a:buNone/>
            </a:pPr>
            <a:r>
              <a:rPr lang="en-US" dirty="0"/>
              <a:t>  &lt;p&gt;&lt;a </a:t>
            </a:r>
            <a:r>
              <a:rPr lang="en-US" dirty="0" err="1"/>
              <a:t>href</a:t>
            </a:r>
            <a:r>
              <a:rPr lang="en-US" dirty="0"/>
              <a:t>="#" class="tooltip-test" title="Tooltip"&gt;This link&lt;/a&gt; and &lt;a </a:t>
            </a:r>
            <a:r>
              <a:rPr lang="en-US" dirty="0" err="1"/>
              <a:t>href</a:t>
            </a:r>
            <a:r>
              <a:rPr lang="en-US" dirty="0"/>
              <a:t>="#" class="tooltip-test" title="Tooltip"&gt;that link&lt;/a&gt; have tooltips on hover.&lt;/p&gt;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3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Tooltips and popovers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D42F3-D678-F949-AD35-8E5E2E308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941" y="1436688"/>
            <a:ext cx="6536517" cy="4430712"/>
          </a:xfrm>
        </p:spPr>
      </p:pic>
    </p:spTree>
    <p:extLst>
      <p:ext uri="{BB962C8B-B14F-4D97-AF65-F5344CB8AC3E}">
        <p14:creationId xmlns:p14="http://schemas.microsoft.com/office/powerpoint/2010/main" val="14618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062CF-CAA4-5D45-A934-CAC5E481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class="modal-body"&gt;</a:t>
            </a:r>
          </a:p>
          <a:p>
            <a:pPr marL="0" indent="0">
              <a:buNone/>
            </a:pPr>
            <a:r>
              <a:rPr lang="en-US" dirty="0"/>
              <a:t>  &lt;div class="container-fluid"&gt;</a:t>
            </a:r>
          </a:p>
          <a:p>
            <a:pPr marL="0" indent="0">
              <a:buNone/>
            </a:pPr>
            <a:r>
              <a:rPr lang="en-US" dirty="0"/>
              <a:t>    &lt;div class="row"&gt;</a:t>
            </a:r>
          </a:p>
          <a:p>
            <a:pPr marL="0" indent="0">
              <a:buNone/>
            </a:pPr>
            <a:r>
              <a:rPr lang="en-US" dirty="0"/>
              <a:t>      &lt;div class="col-md-4"&gt;.col-md-4&lt;/div&gt;</a:t>
            </a:r>
          </a:p>
          <a:p>
            <a:pPr marL="0" indent="0">
              <a:buNone/>
            </a:pPr>
            <a:r>
              <a:rPr lang="en-US" dirty="0"/>
              <a:t>      &lt;div class="col-md-4 </a:t>
            </a:r>
            <a:r>
              <a:rPr lang="en-US" dirty="0" err="1"/>
              <a:t>ms</a:t>
            </a:r>
            <a:r>
              <a:rPr lang="en-US" dirty="0"/>
              <a:t>-auto"&gt;.col-md-4 .</a:t>
            </a:r>
            <a:r>
              <a:rPr lang="en-US" dirty="0" err="1"/>
              <a:t>ms</a:t>
            </a:r>
            <a:r>
              <a:rPr lang="en-US" dirty="0"/>
              <a:t>-auto&lt;/div&gt;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class="row"&gt;</a:t>
            </a:r>
          </a:p>
          <a:p>
            <a:pPr marL="0" indent="0">
              <a:buNone/>
            </a:pPr>
            <a:r>
              <a:rPr lang="en-US" dirty="0"/>
              <a:t>      &lt;div class="col-md-3 </a:t>
            </a:r>
            <a:r>
              <a:rPr lang="en-US" dirty="0" err="1"/>
              <a:t>ms</a:t>
            </a:r>
            <a:r>
              <a:rPr lang="en-US" dirty="0"/>
              <a:t>-auto"&gt;.col-md-3 .</a:t>
            </a:r>
            <a:r>
              <a:rPr lang="en-US" dirty="0" err="1"/>
              <a:t>ms</a:t>
            </a:r>
            <a:r>
              <a:rPr lang="en-US" dirty="0"/>
              <a:t>-auto&lt;/div&gt;</a:t>
            </a:r>
          </a:p>
          <a:p>
            <a:pPr marL="0" indent="0">
              <a:buNone/>
            </a:pPr>
            <a:r>
              <a:rPr lang="en-US" dirty="0"/>
              <a:t>      &lt;div class="col-md-2 </a:t>
            </a:r>
            <a:r>
              <a:rPr lang="en-US" dirty="0" err="1"/>
              <a:t>ms</a:t>
            </a:r>
            <a:r>
              <a:rPr lang="en-US" dirty="0"/>
              <a:t>-auto"&gt;.col-md-2 .</a:t>
            </a:r>
            <a:r>
              <a:rPr lang="en-US" dirty="0" err="1"/>
              <a:t>ms</a:t>
            </a:r>
            <a:r>
              <a:rPr lang="en-US" dirty="0"/>
              <a:t>-auto&lt;/div&gt;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class="row"&gt;</a:t>
            </a:r>
          </a:p>
          <a:p>
            <a:pPr marL="0" indent="0">
              <a:buNone/>
            </a:pPr>
            <a:r>
              <a:rPr lang="en-US" dirty="0"/>
              <a:t>      &lt;div class="col-md-6 </a:t>
            </a:r>
            <a:r>
              <a:rPr lang="en-US" dirty="0" err="1"/>
              <a:t>ms</a:t>
            </a:r>
            <a:r>
              <a:rPr lang="en-US" dirty="0"/>
              <a:t>-auto"&gt;.col-md-6 .</a:t>
            </a:r>
            <a:r>
              <a:rPr lang="en-US" dirty="0" err="1"/>
              <a:t>ms</a:t>
            </a:r>
            <a:r>
              <a:rPr lang="en-US" dirty="0"/>
              <a:t>-auto&lt;/div&gt;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class="row"&gt;</a:t>
            </a:r>
          </a:p>
          <a:p>
            <a:pPr marL="0" indent="0">
              <a:buNone/>
            </a:pPr>
            <a:r>
              <a:rPr lang="en-US" dirty="0"/>
              <a:t>      &lt;div class="col-sm-9"&gt;</a:t>
            </a:r>
          </a:p>
          <a:p>
            <a:pPr marL="0" indent="0">
              <a:buNone/>
            </a:pPr>
            <a:r>
              <a:rPr lang="en-US" dirty="0"/>
              <a:t>        Level 1: .col-sm-9</a:t>
            </a:r>
          </a:p>
          <a:p>
            <a:pPr marL="0" indent="0">
              <a:buNone/>
            </a:pPr>
            <a:r>
              <a:rPr lang="en-US" dirty="0"/>
              <a:t>        &lt;div class="row"&gt;</a:t>
            </a:r>
          </a:p>
        </p:txBody>
      </p:sp>
    </p:spTree>
    <p:extLst>
      <p:ext uri="{BB962C8B-B14F-4D97-AF65-F5344CB8AC3E}">
        <p14:creationId xmlns:p14="http://schemas.microsoft.com/office/powerpoint/2010/main" val="383304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062CF-CAA4-5D45-A934-CAC5E481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class="col-8 col-sm-6"&gt;</a:t>
            </a:r>
          </a:p>
          <a:p>
            <a:pPr marL="0" indent="0">
              <a:buNone/>
            </a:pPr>
            <a:r>
              <a:rPr lang="en-US" dirty="0"/>
              <a:t>            Level 2: .col-8 .col-sm-6</a:t>
            </a:r>
          </a:p>
          <a:p>
            <a:pPr marL="0" indent="0">
              <a:buNone/>
            </a:pPr>
            <a:r>
              <a:rPr lang="en-US" dirty="0"/>
              <a:t>          &lt;/div&gt;</a:t>
            </a:r>
          </a:p>
          <a:p>
            <a:pPr marL="0" indent="0">
              <a:buNone/>
            </a:pPr>
            <a:r>
              <a:rPr lang="en-US" dirty="0"/>
              <a:t>          &lt;div class="col-4 col-sm-6"&gt;</a:t>
            </a:r>
          </a:p>
          <a:p>
            <a:pPr marL="0" indent="0">
              <a:buNone/>
            </a:pPr>
            <a:r>
              <a:rPr lang="en-US" dirty="0"/>
              <a:t>            Level 2: .col-4 .col-sm-6</a:t>
            </a:r>
          </a:p>
          <a:p>
            <a:pPr marL="0" indent="0">
              <a:buNone/>
            </a:pPr>
            <a:r>
              <a:rPr lang="en-US" dirty="0"/>
              <a:t>          &lt;/div&gt;</a:t>
            </a:r>
          </a:p>
          <a:p>
            <a:pPr marL="0" indent="0">
              <a:buNone/>
            </a:pPr>
            <a:r>
              <a:rPr lang="en-US" dirty="0"/>
              <a:t>        &lt;/div&gt;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7689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BDE6F-0D2A-CE4B-9BE8-7ACBF5E25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059" y="1436688"/>
            <a:ext cx="4694281" cy="5421312"/>
          </a:xfrm>
        </p:spPr>
      </p:pic>
    </p:spTree>
    <p:extLst>
      <p:ext uri="{BB962C8B-B14F-4D97-AF65-F5344CB8AC3E}">
        <p14:creationId xmlns:p14="http://schemas.microsoft.com/office/powerpoint/2010/main" val="174414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data-bs-toggle="modal" data-bs-target="#</a:t>
            </a:r>
            <a:r>
              <a:rPr lang="en-US" dirty="0" err="1"/>
              <a:t>exampleModal</a:t>
            </a:r>
            <a:r>
              <a:rPr lang="en-US" dirty="0"/>
              <a:t>" data-bs-whatever="@</a:t>
            </a:r>
            <a:r>
              <a:rPr lang="en-US" dirty="0" err="1"/>
              <a:t>mdo</a:t>
            </a:r>
            <a:r>
              <a:rPr lang="en-US" dirty="0"/>
              <a:t>"&gt;Open modal for @</a:t>
            </a:r>
            <a:r>
              <a:rPr lang="en-US" dirty="0" err="1"/>
              <a:t>mdo</a:t>
            </a: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data-bs-toggle="modal" data-bs-target="#</a:t>
            </a:r>
            <a:r>
              <a:rPr lang="en-US" dirty="0" err="1"/>
              <a:t>exampleModal</a:t>
            </a:r>
            <a:r>
              <a:rPr lang="en-US" dirty="0"/>
              <a:t>" data-bs-whatever="@fat"&gt;Open modal for @fat&lt;/button&gt;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data-bs-toggle="modal" data-bs-target="#</a:t>
            </a:r>
            <a:r>
              <a:rPr lang="en-US" dirty="0" err="1"/>
              <a:t>exampleModal</a:t>
            </a:r>
            <a:r>
              <a:rPr lang="en-US" dirty="0"/>
              <a:t>" data-bs-whatever="@</a:t>
            </a:r>
            <a:r>
              <a:rPr lang="en-US" dirty="0" err="1"/>
              <a:t>getbootstrap</a:t>
            </a:r>
            <a:r>
              <a:rPr lang="en-US" dirty="0"/>
              <a:t>"&gt;Open modal for @</a:t>
            </a:r>
            <a:r>
              <a:rPr lang="en-US" dirty="0" err="1"/>
              <a:t>getbootstrap</a:t>
            </a:r>
            <a:r>
              <a:rPr lang="en-US" dirty="0"/>
              <a:t>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class="modal fade" id="</a:t>
            </a:r>
            <a:r>
              <a:rPr lang="en-US" dirty="0" err="1"/>
              <a:t>exampleModal</a:t>
            </a:r>
            <a:r>
              <a:rPr lang="en-US" dirty="0"/>
              <a:t>" </a:t>
            </a:r>
            <a:r>
              <a:rPr lang="en-US" dirty="0" err="1"/>
              <a:t>tabindex</a:t>
            </a:r>
            <a:r>
              <a:rPr lang="en-US" dirty="0"/>
              <a:t>="-1" aria-</a:t>
            </a:r>
            <a:r>
              <a:rPr lang="en-US" dirty="0" err="1"/>
              <a:t>labelledby</a:t>
            </a:r>
            <a:r>
              <a:rPr lang="en-US" dirty="0"/>
              <a:t>="</a:t>
            </a:r>
            <a:r>
              <a:rPr lang="en-US" dirty="0" err="1"/>
              <a:t>exampleModalLabel</a:t>
            </a:r>
            <a:r>
              <a:rPr lang="en-US" dirty="0"/>
              <a:t>" aria-hidden="true"&gt;</a:t>
            </a:r>
          </a:p>
          <a:p>
            <a:pPr marL="0" indent="0">
              <a:buNone/>
            </a:pPr>
            <a:r>
              <a:rPr lang="en-US" dirty="0"/>
              <a:t>  &lt;div class="modal-dialog"&gt;</a:t>
            </a:r>
          </a:p>
          <a:p>
            <a:pPr marL="0" indent="0">
              <a:buNone/>
            </a:pPr>
            <a:r>
              <a:rPr lang="en-US" dirty="0"/>
              <a:t>    &lt;div class="modal-content"&gt;</a:t>
            </a:r>
          </a:p>
          <a:p>
            <a:pPr marL="0" indent="0">
              <a:buNone/>
            </a:pPr>
            <a:r>
              <a:rPr lang="en-US" dirty="0"/>
              <a:t>      &lt;div class="modal-header"&gt;</a:t>
            </a:r>
          </a:p>
          <a:p>
            <a:pPr marL="0" indent="0">
              <a:buNone/>
            </a:pPr>
            <a:r>
              <a:rPr lang="en-US" dirty="0"/>
              <a:t>        &lt;h5 class="modal-title" id="</a:t>
            </a:r>
            <a:r>
              <a:rPr lang="en-US" dirty="0" err="1"/>
              <a:t>exampleModalLabel</a:t>
            </a:r>
            <a:r>
              <a:rPr lang="en-US" dirty="0"/>
              <a:t>"&gt;New message&lt;/h5&gt;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-close" data-bs-dismiss="modal" aria-label="Close"&gt;&lt;/button&gt;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57623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class="modal-body"&gt;</a:t>
            </a:r>
          </a:p>
          <a:p>
            <a:pPr marL="0" indent="0">
              <a:buNone/>
            </a:pPr>
            <a:r>
              <a:rPr lang="en-US" dirty="0"/>
              <a:t>        &lt;form&gt;</a:t>
            </a:r>
          </a:p>
          <a:p>
            <a:pPr marL="0" indent="0">
              <a:buNone/>
            </a:pPr>
            <a:r>
              <a:rPr lang="en-US" dirty="0"/>
              <a:t>          &lt;div class="mb-3"&gt;</a:t>
            </a:r>
          </a:p>
          <a:p>
            <a:pPr marL="0" indent="0">
              <a:buNone/>
            </a:pPr>
            <a:r>
              <a:rPr lang="en-US" dirty="0"/>
              <a:t>            &lt;label for="recipient-name" class="col-form-label"&gt;Recipient:&lt;/label&gt;</a:t>
            </a:r>
          </a:p>
          <a:p>
            <a:pPr marL="0" indent="0">
              <a:buNone/>
            </a:pPr>
            <a:r>
              <a:rPr lang="en-US" dirty="0"/>
              <a:t>            &lt;input type="text" class="form-control" id="recipient-name"&gt;</a:t>
            </a:r>
          </a:p>
          <a:p>
            <a:pPr marL="0" indent="0">
              <a:buNone/>
            </a:pPr>
            <a:r>
              <a:rPr lang="en-US" dirty="0"/>
              <a:t>          &lt;/div&gt;</a:t>
            </a:r>
          </a:p>
          <a:p>
            <a:pPr marL="0" indent="0">
              <a:buNone/>
            </a:pPr>
            <a:r>
              <a:rPr lang="en-US" dirty="0"/>
              <a:t>          &lt;div class="mb-3"&gt;</a:t>
            </a:r>
          </a:p>
          <a:p>
            <a:pPr marL="0" indent="0">
              <a:buNone/>
            </a:pPr>
            <a:r>
              <a:rPr lang="en-US" dirty="0"/>
              <a:t>            &lt;label for="message-text" class="col-form-label"&gt;Message:&lt;/label&gt;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textarea</a:t>
            </a:r>
            <a:r>
              <a:rPr lang="en-US" dirty="0"/>
              <a:t> class="form-control" id="message-text"&gt;&lt;/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&lt;/div&gt;</a:t>
            </a:r>
          </a:p>
          <a:p>
            <a:pPr marL="0" indent="0">
              <a:buNone/>
            </a:pPr>
            <a:r>
              <a:rPr lang="en-US" dirty="0"/>
              <a:t>        &lt;/form&gt;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65646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class="modal-footer"&gt;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data-bs-dismiss="modal"&gt;Close&lt;/button&gt;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-primary"&gt;Send message&lt;/button&gt;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6846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Using the grid | 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exampleModal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exampleModal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exampleModal.addEventListener</a:t>
            </a:r>
            <a:r>
              <a:rPr lang="en-US" dirty="0"/>
              <a:t>('</a:t>
            </a:r>
            <a:r>
              <a:rPr lang="en-US" dirty="0" err="1"/>
              <a:t>show.bs.modal</a:t>
            </a:r>
            <a:r>
              <a:rPr lang="en-US" dirty="0"/>
              <a:t>', function (event) {</a:t>
            </a:r>
          </a:p>
          <a:p>
            <a:pPr marL="0" indent="0">
              <a:buNone/>
            </a:pPr>
            <a:r>
              <a:rPr lang="en-US" dirty="0"/>
              <a:t>  // Button that triggered the modal</a:t>
            </a:r>
          </a:p>
          <a:p>
            <a:pPr marL="0" indent="0">
              <a:buNone/>
            </a:pPr>
            <a:r>
              <a:rPr lang="en-US" dirty="0"/>
              <a:t>  var button = </a:t>
            </a:r>
            <a:r>
              <a:rPr lang="en-US" dirty="0" err="1"/>
              <a:t>event.relatedTarget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// Extract info from data-bs-* attributes</a:t>
            </a:r>
          </a:p>
          <a:p>
            <a:pPr marL="0" indent="0">
              <a:buNone/>
            </a:pPr>
            <a:r>
              <a:rPr lang="en-US" dirty="0"/>
              <a:t>  var recipient = </a:t>
            </a:r>
            <a:r>
              <a:rPr lang="en-US" dirty="0" err="1"/>
              <a:t>button.getAttribute</a:t>
            </a:r>
            <a:r>
              <a:rPr lang="en-US" dirty="0"/>
              <a:t>('data-bs-whatever')</a:t>
            </a:r>
          </a:p>
          <a:p>
            <a:pPr marL="0" indent="0">
              <a:buNone/>
            </a:pPr>
            <a:r>
              <a:rPr lang="en-US" dirty="0"/>
              <a:t>  // If necessary, you could initiate an AJAX request here</a:t>
            </a:r>
          </a:p>
          <a:p>
            <a:pPr marL="0" indent="0">
              <a:buNone/>
            </a:pPr>
            <a:r>
              <a:rPr lang="en-US" dirty="0"/>
              <a:t>  // and then do the updating in a callback.</a:t>
            </a:r>
          </a:p>
          <a:p>
            <a:pPr marL="0" indent="0">
              <a:buNone/>
            </a:pPr>
            <a:r>
              <a:rPr lang="en-US" dirty="0"/>
              <a:t>  //</a:t>
            </a:r>
          </a:p>
          <a:p>
            <a:pPr marL="0" indent="0">
              <a:buNone/>
            </a:pPr>
            <a:r>
              <a:rPr lang="en-US" dirty="0"/>
              <a:t>  // Update the modal's content.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modalTitle</a:t>
            </a:r>
            <a:r>
              <a:rPr lang="en-US" dirty="0"/>
              <a:t> = </a:t>
            </a:r>
            <a:r>
              <a:rPr lang="en-US" dirty="0" err="1"/>
              <a:t>exampleModal.querySelector</a:t>
            </a:r>
            <a:r>
              <a:rPr lang="en-US" dirty="0"/>
              <a:t>('.modal-title')</a:t>
            </a:r>
          </a:p>
          <a:p>
            <a:pPr marL="0" indent="0">
              <a:buNone/>
            </a:pPr>
            <a:r>
              <a:rPr lang="en-US" dirty="0"/>
              <a:t>  var </a:t>
            </a:r>
            <a:r>
              <a:rPr lang="en-US" dirty="0" err="1"/>
              <a:t>modalBodyInput</a:t>
            </a:r>
            <a:r>
              <a:rPr lang="en-US" dirty="0"/>
              <a:t> = </a:t>
            </a:r>
            <a:r>
              <a:rPr lang="en-US" dirty="0" err="1"/>
              <a:t>exampleModal.querySelector</a:t>
            </a:r>
            <a:r>
              <a:rPr lang="en-US" dirty="0"/>
              <a:t>('.modal-body input')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modalTitle.textContent</a:t>
            </a:r>
            <a:r>
              <a:rPr lang="en-US" dirty="0"/>
              <a:t> = 'New message to ' + recipient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modalBodyInput.value</a:t>
            </a:r>
            <a:r>
              <a:rPr lang="en-US" dirty="0"/>
              <a:t> = recipient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2443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Toggle between modals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Toggle between multiple modals with some clever placement of the data-bs-target and data-bs-toggle attributes. For example, you could toggle a password reset modal from within an already open sign in modal. </a:t>
            </a:r>
            <a:r>
              <a:rPr lang="en-US" b="1" dirty="0"/>
              <a:t>Please note multiple modals cannot be open at the same time</a:t>
            </a:r>
            <a:r>
              <a:rPr lang="en-US" dirty="0"/>
              <a:t>—this method simply toggles between two separate modals.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6F24-BC94-DB46-B61F-0807C641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>
            <a:normAutofit/>
          </a:bodyPr>
          <a:lstStyle/>
          <a:p>
            <a:r>
              <a:rPr lang="en-US" dirty="0"/>
              <a:t>Use Bootstrap’s JavaScript modal plugin to add dialogs to your site for lightboxes, user notifications, or completely custom content.</a:t>
            </a:r>
          </a:p>
          <a:p>
            <a:r>
              <a:rPr lang="en-US" dirty="0"/>
              <a:t>Modals are built with HTML, CSS, and JavaScript. They’re positioned over everything else in the document and remove scroll from the &lt;body&gt; so that modal content scrolls instead.</a:t>
            </a:r>
          </a:p>
          <a:p>
            <a:r>
              <a:rPr lang="en-US" dirty="0"/>
              <a:t>Clicking on the modal “backdrop” will automatically close the modal.</a:t>
            </a:r>
          </a:p>
          <a:p>
            <a:r>
              <a:rPr lang="en-US" dirty="0"/>
              <a:t>Bootstrap only supports one modal window at a time. Nested modals aren’t supported as we believe them to be poor user experiences.</a:t>
            </a:r>
          </a:p>
          <a:p>
            <a:r>
              <a:rPr lang="en-US" dirty="0"/>
              <a:t>Modals use position: fixed, which can sometimes be a bit particular about its rendering. Whenever possible, place your modal HTML in a top-level position to avoid potential interference from other elements. You’ll likely run into issues when nesting a .modal within another fixed element.</a:t>
            </a:r>
          </a:p>
        </p:txBody>
      </p:sp>
    </p:spTree>
    <p:extLst>
      <p:ext uri="{BB962C8B-B14F-4D97-AF65-F5344CB8AC3E}">
        <p14:creationId xmlns:p14="http://schemas.microsoft.com/office/powerpoint/2010/main" val="125168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Toggle between modals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class="modal fade" id="</a:t>
            </a:r>
            <a:r>
              <a:rPr lang="en-US" dirty="0" err="1"/>
              <a:t>exampleModalToggle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&lt;div class="modal-dialog modal-dialog-centered"&gt;</a:t>
            </a:r>
          </a:p>
          <a:p>
            <a:pPr marL="0" indent="0">
              <a:buNone/>
            </a:pPr>
            <a:r>
              <a:rPr lang="en-US" dirty="0"/>
              <a:t>    &lt;div class="modal-content"&gt;</a:t>
            </a:r>
          </a:p>
          <a:p>
            <a:pPr marL="0" indent="0">
              <a:buNone/>
            </a:pPr>
            <a:r>
              <a:rPr lang="en-US" dirty="0"/>
              <a:t>      &lt;div class="modal-header"&gt;</a:t>
            </a:r>
          </a:p>
          <a:p>
            <a:pPr marL="0" indent="0">
              <a:buNone/>
            </a:pPr>
            <a:r>
              <a:rPr lang="en-US" dirty="0"/>
              <a:t>        &lt;h5 class="modal-title" id="</a:t>
            </a:r>
            <a:r>
              <a:rPr lang="en-US" dirty="0" err="1"/>
              <a:t>exampleModalToggleLabel</a:t>
            </a:r>
            <a:r>
              <a:rPr lang="en-US" dirty="0"/>
              <a:t>"&gt;Modal 1&lt;/h5&gt;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-close" data-bs-dismiss="modal" aria-label="Close"&gt;&lt;/button&gt;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class="modal-body"&gt;</a:t>
            </a:r>
          </a:p>
          <a:p>
            <a:pPr marL="0" indent="0">
              <a:buNone/>
            </a:pPr>
            <a:r>
              <a:rPr lang="en-US" dirty="0"/>
              <a:t>        Show a second modal and hide this one with the button below.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class="modal-footer"&gt;</a:t>
            </a:r>
          </a:p>
          <a:p>
            <a:pPr marL="0" indent="0">
              <a:buNone/>
            </a:pPr>
            <a:r>
              <a:rPr lang="en-US" dirty="0"/>
              <a:t>      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data-bs-target="#exampleModalToggle2" data-bs-toggle="modal" data-bs-dismiss="modal"&gt;Open second modal&lt;/button&gt;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451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Toggle between modals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class="modal fade" id="exampleModalToggle2”&gt;</a:t>
            </a:r>
          </a:p>
          <a:p>
            <a:pPr marL="0" indent="0">
              <a:buNone/>
            </a:pPr>
            <a:r>
              <a:rPr lang="en-US" dirty="0"/>
              <a:t>  &lt;div class="modal-dialog modal-dialog-centered"&gt;</a:t>
            </a:r>
          </a:p>
          <a:p>
            <a:pPr marL="0" indent="0">
              <a:buNone/>
            </a:pPr>
            <a:r>
              <a:rPr lang="en-US" dirty="0"/>
              <a:t>    &lt;div class="modal-content"&gt;</a:t>
            </a:r>
          </a:p>
          <a:p>
            <a:pPr marL="0" indent="0">
              <a:buNone/>
            </a:pPr>
            <a:r>
              <a:rPr lang="en-US" dirty="0"/>
              <a:t>      &lt;div class="modal-header"&gt;</a:t>
            </a:r>
          </a:p>
          <a:p>
            <a:pPr marL="0" indent="0">
              <a:buNone/>
            </a:pPr>
            <a:r>
              <a:rPr lang="en-US" dirty="0"/>
              <a:t>        &lt;h5 class="modal-title" id="exampleModalToggleLabel2"&gt;Modal 2&lt;/h5&gt;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-close" data-bs-dismiss="modal" aria-label="Close"&gt;&lt;/button&gt;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class="modal-body"&gt;</a:t>
            </a:r>
          </a:p>
          <a:p>
            <a:pPr marL="0" indent="0">
              <a:buNone/>
            </a:pPr>
            <a:r>
              <a:rPr lang="en-US" dirty="0"/>
              <a:t>        Hide this modal and show the first with the button below.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class="modal-footer"&gt;</a:t>
            </a:r>
          </a:p>
          <a:p>
            <a:pPr marL="0" indent="0">
              <a:buNone/>
            </a:pPr>
            <a:r>
              <a:rPr lang="en-US" dirty="0"/>
              <a:t>      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data-bs-target="#</a:t>
            </a:r>
            <a:r>
              <a:rPr lang="en-US" dirty="0" err="1"/>
              <a:t>exampleModalToggle</a:t>
            </a:r>
            <a:r>
              <a:rPr lang="en-US" dirty="0"/>
              <a:t>" data-bs-toggle="modal" data-bs-dismiss="modal"&gt;Back to first&lt;/button&gt;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&lt;a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data-bs-toggle="modal"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exampleModalToggle</a:t>
            </a:r>
            <a:r>
              <a:rPr lang="en-US" dirty="0"/>
              <a:t>" role="button"&gt;Open first modal&lt;/a&gt;</a:t>
            </a:r>
          </a:p>
        </p:txBody>
      </p:sp>
    </p:spTree>
    <p:extLst>
      <p:ext uri="{BB962C8B-B14F-4D97-AF65-F5344CB8AC3E}">
        <p14:creationId xmlns:p14="http://schemas.microsoft.com/office/powerpoint/2010/main" val="301439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Optional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Modals have three optional sizes, available via modifier classes to be placed on a .modal-dialog. These sizes kick in at certain breakpoints to avoid horizontal scrollbars on narrower viewports.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65924-5B50-594E-8323-D76EEC4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60008"/>
            <a:ext cx="10909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Optional sizes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class="modal-dialog modal-xl"&gt;...&lt;/div&gt;</a:t>
            </a:r>
          </a:p>
          <a:p>
            <a:pPr marL="0" indent="0">
              <a:buNone/>
            </a:pPr>
            <a:r>
              <a:rPr lang="en-US" dirty="0"/>
              <a:t>&lt;div class="modal-dialog modal-lg"&gt;...&lt;/div&gt;</a:t>
            </a:r>
          </a:p>
          <a:p>
            <a:pPr marL="0" indent="0">
              <a:buNone/>
            </a:pPr>
            <a:r>
              <a:rPr lang="en-US" dirty="0"/>
              <a:t>&lt;div class="modal-dialog modal-</a:t>
            </a:r>
            <a:r>
              <a:rPr lang="en-US" dirty="0" err="1"/>
              <a:t>sm</a:t>
            </a:r>
            <a:r>
              <a:rPr lang="en-US" dirty="0"/>
              <a:t>"&gt;...&lt;/div&gt;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4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Fullscreen Modal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override is the option to pop up a modal that covers the user viewport, available via modifier classes that are placed on a .modal-dialog.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82A4B-22DA-3F49-8720-1E6FEE75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5271"/>
            <a:ext cx="108458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Fullscreen Modal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&lt;!-- Full screen modal --&gt;</a:t>
            </a:r>
          </a:p>
          <a:p>
            <a:pPr marL="0" indent="0">
              <a:buNone/>
            </a:pPr>
            <a:r>
              <a:rPr lang="en-US" dirty="0"/>
              <a:t>&lt;div class="modal-dialog modal-</a:t>
            </a:r>
            <a:r>
              <a:rPr lang="en-US" dirty="0" err="1"/>
              <a:t>fullscreen</a:t>
            </a:r>
            <a:r>
              <a:rPr lang="en-US" dirty="0"/>
              <a:t>-</a:t>
            </a:r>
            <a:r>
              <a:rPr lang="en-US" dirty="0" err="1"/>
              <a:t>sm</a:t>
            </a:r>
            <a:r>
              <a:rPr lang="en-US" dirty="0"/>
              <a:t>-down"&gt;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&lt;/div&gt;. ..</a:t>
            </a:r>
          </a:p>
        </p:txBody>
      </p:sp>
    </p:spTree>
    <p:extLst>
      <p:ext uri="{BB962C8B-B14F-4D97-AF65-F5344CB8AC3E}">
        <p14:creationId xmlns:p14="http://schemas.microsoft.com/office/powerpoint/2010/main" val="1547240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Remove animation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5798-4034-844C-801F-9C4EBE99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modals that simply appear rather than fade in to view, remove the .fade class from your modal markup.</a:t>
            </a:r>
          </a:p>
          <a:p>
            <a:pPr marL="0" indent="0">
              <a:buNone/>
            </a:pPr>
            <a:r>
              <a:rPr lang="en-US" dirty="0"/>
              <a:t>&lt;div class="modal”&gt;</a:t>
            </a:r>
          </a:p>
          <a:p>
            <a:pPr marL="0" indent="0">
              <a:buNone/>
            </a:pPr>
            <a:r>
              <a:rPr lang="en-US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6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Modal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6F24-BC94-DB46-B61F-0807C641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class="modal"&gt;</a:t>
            </a:r>
          </a:p>
          <a:p>
            <a:pPr marL="0" indent="0">
              <a:buNone/>
            </a:pPr>
            <a:r>
              <a:rPr lang="en-US" dirty="0"/>
              <a:t>  &lt;div class="modal-dialog"&gt;</a:t>
            </a:r>
          </a:p>
          <a:p>
            <a:pPr marL="0" indent="0">
              <a:buNone/>
            </a:pPr>
            <a:r>
              <a:rPr lang="en-US" dirty="0"/>
              <a:t>    &lt;div class="modal-content"&gt;</a:t>
            </a:r>
          </a:p>
          <a:p>
            <a:pPr marL="0" indent="0">
              <a:buNone/>
            </a:pPr>
            <a:r>
              <a:rPr lang="en-US" dirty="0"/>
              <a:t>      &lt;div class="modal-header"&gt;</a:t>
            </a:r>
          </a:p>
          <a:p>
            <a:pPr marL="0" indent="0">
              <a:buNone/>
            </a:pPr>
            <a:r>
              <a:rPr lang="en-US" dirty="0"/>
              <a:t>        &lt;h5 class="modal-title"&gt;Modal title&lt;/h5&gt;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-close" data-bs-dismiss="modal"&gt;&lt;/button&gt;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class="modal-body"&gt;</a:t>
            </a:r>
          </a:p>
          <a:p>
            <a:pPr marL="0" indent="0">
              <a:buNone/>
            </a:pPr>
            <a:r>
              <a:rPr lang="en-US" dirty="0"/>
              <a:t>        &lt;p&gt;Modal body text goes here.&lt;/p&gt;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class="modal-footer"&gt;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data-bs-dismiss="modal"&gt;Close&lt;/button&gt;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-primary"&gt;Save changes&lt;/button&gt;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768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6F24-BC94-DB46-B61F-0807C641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&lt;!-- Button trigger modal --&gt;</a:t>
            </a:r>
          </a:p>
          <a:p>
            <a:pPr marL="0" indent="0">
              <a:buNone/>
            </a:pP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data-bs-toggle="modal" data-bs-target="#</a:t>
            </a:r>
            <a:r>
              <a:rPr lang="en-US" dirty="0" err="1"/>
              <a:t>exampleModal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Launch demo modal</a:t>
            </a:r>
          </a:p>
          <a:p>
            <a:pPr marL="0" indent="0">
              <a:buNone/>
            </a:pPr>
            <a:r>
              <a:rPr lang="en-US" dirty="0"/>
              <a:t>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&lt;!-- Modal --&gt;</a:t>
            </a:r>
          </a:p>
          <a:p>
            <a:pPr marL="0" indent="0">
              <a:buNone/>
            </a:pPr>
            <a:r>
              <a:rPr lang="en-US" dirty="0"/>
              <a:t>&lt;div class="modal fade" id="</a:t>
            </a:r>
            <a:r>
              <a:rPr lang="en-US" dirty="0" err="1"/>
              <a:t>exampleModal</a:t>
            </a:r>
            <a:r>
              <a:rPr lang="en-US" dirty="0"/>
              <a:t>" </a:t>
            </a:r>
            <a:r>
              <a:rPr lang="en-US" dirty="0" err="1"/>
              <a:t>tabindex</a:t>
            </a:r>
            <a:r>
              <a:rPr lang="en-US" dirty="0"/>
              <a:t>="-1" &gt;</a:t>
            </a:r>
          </a:p>
          <a:p>
            <a:pPr marL="0" indent="0">
              <a:buNone/>
            </a:pPr>
            <a:r>
              <a:rPr lang="en-US" dirty="0"/>
              <a:t>  &lt;div class="modal-dialog"&gt;</a:t>
            </a:r>
          </a:p>
          <a:p>
            <a:pPr marL="0" indent="0">
              <a:buNone/>
            </a:pPr>
            <a:r>
              <a:rPr lang="en-US" dirty="0"/>
              <a:t>    &lt;div class="modal-content"&gt;</a:t>
            </a:r>
          </a:p>
          <a:p>
            <a:pPr marL="0" indent="0">
              <a:buNone/>
            </a:pPr>
            <a:r>
              <a:rPr lang="en-US" dirty="0"/>
              <a:t>      &lt;div class="modal-header"&gt;</a:t>
            </a:r>
          </a:p>
          <a:p>
            <a:pPr marL="0" indent="0">
              <a:buNone/>
            </a:pPr>
            <a:r>
              <a:rPr lang="en-US" dirty="0"/>
              <a:t>        &lt;h5 class="modal-title" id="</a:t>
            </a:r>
            <a:r>
              <a:rPr lang="en-US" dirty="0" err="1"/>
              <a:t>exampleModalLabel</a:t>
            </a:r>
            <a:r>
              <a:rPr lang="en-US" dirty="0"/>
              <a:t>"&gt;Modal title&lt;/h5&gt;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-close" data-bs-dismiss="modal"&gt;&lt;/button&gt;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2527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6F24-BC94-DB46-B61F-0807C641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class="modal-body"&gt;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  &lt;div class="modal-footer"&gt;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 data-bs-dismiss="modal"&gt;Close&lt;/button&gt;</a:t>
            </a:r>
          </a:p>
          <a:p>
            <a:pPr marL="0" indent="0">
              <a:buNone/>
            </a:pPr>
            <a:r>
              <a:rPr lang="en-US" dirty="0"/>
              <a:t>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-primary"&gt;Save changes&lt;/button&gt;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3563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88427-4030-584F-9E61-92F6D42EF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95200"/>
            <a:ext cx="9601200" cy="2304288"/>
          </a:xfrm>
        </p:spPr>
      </p:pic>
    </p:spTree>
    <p:extLst>
      <p:ext uri="{BB962C8B-B14F-4D97-AF65-F5344CB8AC3E}">
        <p14:creationId xmlns:p14="http://schemas.microsoft.com/office/powerpoint/2010/main" val="38401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Static backdrop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6320-4072-AB4B-B170-C6686ED0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When backdrop is set to static, the modal will not close when clicking outside it. </a:t>
            </a:r>
          </a:p>
          <a:p>
            <a:pPr marL="0" indent="0">
              <a:buNone/>
            </a:pPr>
            <a:r>
              <a:rPr lang="en-US" dirty="0"/>
              <a:t>&lt;div class="modal fade" id="</a:t>
            </a:r>
            <a:r>
              <a:rPr lang="en-US" dirty="0" err="1"/>
              <a:t>staticBackdrop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data-bs-backdrop="static" data-bs-keyboard="false"&gt;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7153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Scrolling long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6320-4072-AB4B-B170-C6686ED0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When modals become too long for the user’s viewport or device, they scroll independent of the page itself.</a:t>
            </a:r>
          </a:p>
          <a:p>
            <a:r>
              <a:rPr lang="en-US" dirty="0"/>
              <a:t>You can also create a scrollable modal that allows scroll the modal body by adding .modal-dialog-scrollable to .modal-dialog.</a:t>
            </a:r>
          </a:p>
          <a:p>
            <a:pPr marL="0" indent="0">
              <a:buNone/>
            </a:pPr>
            <a:r>
              <a:rPr lang="en-US" dirty="0"/>
              <a:t>&lt;div class="modal-dialog modal-dialog-scrollable"&gt;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9495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B384-1F9D-6144-9468-EB878C70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/>
              <a:t>Vertically centered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6320-4072-AB4B-B170-C6686ED0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6914"/>
            <a:ext cx="9601200" cy="4430486"/>
          </a:xfrm>
        </p:spPr>
        <p:txBody>
          <a:bodyPr/>
          <a:lstStyle/>
          <a:p>
            <a:r>
              <a:rPr lang="en-US" dirty="0"/>
              <a:t>Add .modal-dialog-centered to .modal-dialog to vertically center the modal.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&lt;!-- Vertically centered modal --&gt;</a:t>
            </a:r>
          </a:p>
          <a:p>
            <a:pPr marL="0" indent="0">
              <a:buNone/>
            </a:pPr>
            <a:r>
              <a:rPr lang="en-US" dirty="0"/>
              <a:t>&lt;div class="modal-dialog modal-dialog-centered"&gt;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&lt;!-- Vertically centered scrollable modal --&gt;</a:t>
            </a:r>
          </a:p>
          <a:p>
            <a:pPr marL="0" indent="0">
              <a:buNone/>
            </a:pPr>
            <a:r>
              <a:rPr lang="en-US" dirty="0"/>
              <a:t>&lt;div class="modal-dialog modal-dialog-centered modal-dialog-scrollable"&gt;</a:t>
            </a:r>
          </a:p>
          <a:p>
            <a:pPr marL="0" indent="0">
              <a:buNone/>
            </a:pPr>
            <a:r>
              <a:rPr lang="en-US" dirty="0"/>
              <a:t>  ...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632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5037</TotalTime>
  <Words>1997</Words>
  <Application>Microsoft Macintosh PowerPoint</Application>
  <PresentationFormat>Widescreen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Franklin Gothic Book</vt:lpstr>
      <vt:lpstr>Crop</vt:lpstr>
      <vt:lpstr>modal</vt:lpstr>
      <vt:lpstr>Overview</vt:lpstr>
      <vt:lpstr>Modal components</vt:lpstr>
      <vt:lpstr>Example</vt:lpstr>
      <vt:lpstr>Example</vt:lpstr>
      <vt:lpstr>Example</vt:lpstr>
      <vt:lpstr>Static backdrop</vt:lpstr>
      <vt:lpstr>Scrolling long content</vt:lpstr>
      <vt:lpstr>Vertically centered</vt:lpstr>
      <vt:lpstr>Tooltips and popovers</vt:lpstr>
      <vt:lpstr>Tooltips and popovers</vt:lpstr>
      <vt:lpstr>Using the grid</vt:lpstr>
      <vt:lpstr>Using the grid</vt:lpstr>
      <vt:lpstr>Using the grid</vt:lpstr>
      <vt:lpstr>Using the grid</vt:lpstr>
      <vt:lpstr>Using the grid</vt:lpstr>
      <vt:lpstr>Using the grid</vt:lpstr>
      <vt:lpstr>Using the grid | JavaScript</vt:lpstr>
      <vt:lpstr>Toggle between modals</vt:lpstr>
      <vt:lpstr>Toggle between modals</vt:lpstr>
      <vt:lpstr>Toggle between modals</vt:lpstr>
      <vt:lpstr>Optional sizes</vt:lpstr>
      <vt:lpstr>Optional sizes</vt:lpstr>
      <vt:lpstr>Fullscreen Modal</vt:lpstr>
      <vt:lpstr>Fullscreen Modal</vt:lpstr>
      <vt:lpstr>Remove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</dc:title>
  <dc:creator>Microsoft Office User</dc:creator>
  <cp:lastModifiedBy>Microsoft Office User</cp:lastModifiedBy>
  <cp:revision>4</cp:revision>
  <dcterms:created xsi:type="dcterms:W3CDTF">2021-08-14T19:02:06Z</dcterms:created>
  <dcterms:modified xsi:type="dcterms:W3CDTF">2021-08-18T06:59:15Z</dcterms:modified>
</cp:coreProperties>
</file>