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000"/>
  </p:normalViewPr>
  <p:slideViewPr>
    <p:cSldViewPr snapToGrid="0" snapToObjects="1">
      <p:cViewPr varScale="1">
        <p:scale>
          <a:sx n="117" d="100"/>
          <a:sy n="117" d="100"/>
        </p:scale>
        <p:origin x="360"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8/18/21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8/18/21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8/18/21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8/18/21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8/18/21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caniuse.com/css-stick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52BDE-CBC8-8948-89D0-10FDF09171A7}"/>
              </a:ext>
            </a:extLst>
          </p:cNvPr>
          <p:cNvSpPr>
            <a:spLocks noGrp="1"/>
          </p:cNvSpPr>
          <p:nvPr>
            <p:ph type="ctrTitle"/>
          </p:nvPr>
        </p:nvSpPr>
        <p:spPr/>
        <p:txBody>
          <a:bodyPr/>
          <a:lstStyle/>
          <a:p>
            <a:r>
              <a:rPr lang="en-US" dirty="0"/>
              <a:t>navbar</a:t>
            </a:r>
          </a:p>
        </p:txBody>
      </p:sp>
      <p:sp>
        <p:nvSpPr>
          <p:cNvPr id="3" name="Subtitle 2">
            <a:extLst>
              <a:ext uri="{FF2B5EF4-FFF2-40B4-BE49-F238E27FC236}">
                <a16:creationId xmlns:a16="http://schemas.microsoft.com/office/drawing/2014/main" id="{AAA2371D-CCC6-BC44-B2F2-2CE49768E6B1}"/>
              </a:ext>
            </a:extLst>
          </p:cNvPr>
          <p:cNvSpPr>
            <a:spLocks noGrp="1"/>
          </p:cNvSpPr>
          <p:nvPr>
            <p:ph type="subTitle" idx="1"/>
          </p:nvPr>
        </p:nvSpPr>
        <p:spPr/>
        <p:txBody>
          <a:bodyPr/>
          <a:lstStyle/>
          <a:p>
            <a:r>
              <a:rPr lang="en-US" dirty="0"/>
              <a:t>Taught by </a:t>
            </a:r>
            <a:r>
              <a:rPr lang="en-US" dirty="0" err="1"/>
              <a:t>Yossef</a:t>
            </a:r>
            <a:r>
              <a:rPr lang="en-US" dirty="0"/>
              <a:t> Ayman </a:t>
            </a:r>
            <a:r>
              <a:rPr lang="en-US" dirty="0" err="1"/>
              <a:t>Zedan</a:t>
            </a:r>
            <a:endParaRPr lang="en-US" dirty="0"/>
          </a:p>
        </p:txBody>
      </p:sp>
    </p:spTree>
    <p:extLst>
      <p:ext uri="{BB962C8B-B14F-4D97-AF65-F5344CB8AC3E}">
        <p14:creationId xmlns:p14="http://schemas.microsoft.com/office/powerpoint/2010/main" val="2949050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1544-F83F-AF4A-8D86-37FBC4BA309E}"/>
              </a:ext>
            </a:extLst>
          </p:cNvPr>
          <p:cNvSpPr>
            <a:spLocks noGrp="1"/>
          </p:cNvSpPr>
          <p:nvPr>
            <p:ph type="title"/>
          </p:nvPr>
        </p:nvSpPr>
        <p:spPr>
          <a:xfrm>
            <a:off x="1371600" y="685800"/>
            <a:ext cx="9601200" cy="718457"/>
          </a:xfrm>
        </p:spPr>
        <p:txBody>
          <a:bodyPr/>
          <a:lstStyle/>
          <a:p>
            <a:r>
              <a:rPr lang="en-US" dirty="0"/>
              <a:t>Nav items</a:t>
            </a:r>
          </a:p>
        </p:txBody>
      </p:sp>
      <p:sp>
        <p:nvSpPr>
          <p:cNvPr id="3" name="Content Placeholder 2">
            <a:extLst>
              <a:ext uri="{FF2B5EF4-FFF2-40B4-BE49-F238E27FC236}">
                <a16:creationId xmlns:a16="http://schemas.microsoft.com/office/drawing/2014/main" id="{6408F9D9-8B65-9C4A-86A9-8E106A017971}"/>
              </a:ext>
            </a:extLst>
          </p:cNvPr>
          <p:cNvSpPr>
            <a:spLocks noGrp="1"/>
          </p:cNvSpPr>
          <p:nvPr>
            <p:ph idx="1"/>
          </p:nvPr>
        </p:nvSpPr>
        <p:spPr>
          <a:xfrm>
            <a:off x="1382486" y="1404257"/>
            <a:ext cx="9601200" cy="5453743"/>
          </a:xfrm>
        </p:spPr>
        <p:txBody>
          <a:bodyPr>
            <a:normAutofit/>
          </a:bodyPr>
          <a:lstStyle/>
          <a:p>
            <a:r>
              <a:rPr lang="en-US" dirty="0"/>
              <a:t>Input groups work, too. If your navbar is an entire form, or mostly a form, you can use the &lt;form&gt; element as the container and save some HTML.</a:t>
            </a:r>
          </a:p>
          <a:p>
            <a:pPr marL="0" indent="0">
              <a:buNone/>
            </a:pPr>
            <a:r>
              <a:rPr lang="en-US" dirty="0"/>
              <a:t>&lt;nav class="navbar navbar-light </a:t>
            </a:r>
            <a:r>
              <a:rPr lang="en-US" dirty="0" err="1"/>
              <a:t>bg</a:t>
            </a:r>
            <a:r>
              <a:rPr lang="en-US" dirty="0"/>
              <a:t>-light"&gt;</a:t>
            </a:r>
          </a:p>
          <a:p>
            <a:pPr marL="0" indent="0">
              <a:buNone/>
            </a:pPr>
            <a:r>
              <a:rPr lang="en-US" dirty="0"/>
              <a:t>  &lt;form class="container-fluid"&gt;</a:t>
            </a:r>
          </a:p>
          <a:p>
            <a:pPr marL="0" indent="0">
              <a:buNone/>
            </a:pPr>
            <a:r>
              <a:rPr lang="en-US" dirty="0"/>
              <a:t>    &lt;div class="input-group"&gt;</a:t>
            </a:r>
          </a:p>
          <a:p>
            <a:pPr marL="0" indent="0">
              <a:buNone/>
            </a:pPr>
            <a:r>
              <a:rPr lang="en-US" dirty="0"/>
              <a:t>      &lt;span class="input-group-text" id="basic-addon1"&gt;@&lt;/span&gt;</a:t>
            </a:r>
          </a:p>
          <a:p>
            <a:pPr marL="0" indent="0">
              <a:buNone/>
            </a:pPr>
            <a:r>
              <a:rPr lang="en-US" dirty="0"/>
              <a:t>      &lt;input type="text" class="form-control" placeholder="Username"&gt;</a:t>
            </a:r>
          </a:p>
          <a:p>
            <a:pPr marL="0" indent="0">
              <a:buNone/>
            </a:pPr>
            <a:r>
              <a:rPr lang="en-US" dirty="0"/>
              <a:t>    &lt;/div&gt;</a:t>
            </a:r>
          </a:p>
          <a:p>
            <a:pPr marL="0" indent="0">
              <a:buNone/>
            </a:pPr>
            <a:r>
              <a:rPr lang="en-US" dirty="0"/>
              <a:t>  &lt;/form&gt;</a:t>
            </a:r>
          </a:p>
          <a:p>
            <a:pPr marL="0" indent="0">
              <a:buNone/>
            </a:pPr>
            <a:r>
              <a:rPr lang="en-US" dirty="0"/>
              <a:t>&lt;/nav&gt;</a:t>
            </a:r>
          </a:p>
        </p:txBody>
      </p:sp>
    </p:spTree>
    <p:extLst>
      <p:ext uri="{BB962C8B-B14F-4D97-AF65-F5344CB8AC3E}">
        <p14:creationId xmlns:p14="http://schemas.microsoft.com/office/powerpoint/2010/main" val="344953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1544-F83F-AF4A-8D86-37FBC4BA309E}"/>
              </a:ext>
            </a:extLst>
          </p:cNvPr>
          <p:cNvSpPr>
            <a:spLocks noGrp="1"/>
          </p:cNvSpPr>
          <p:nvPr>
            <p:ph type="title"/>
          </p:nvPr>
        </p:nvSpPr>
        <p:spPr>
          <a:xfrm>
            <a:off x="1371600" y="685800"/>
            <a:ext cx="9601200" cy="718457"/>
          </a:xfrm>
        </p:spPr>
        <p:txBody>
          <a:bodyPr/>
          <a:lstStyle/>
          <a:p>
            <a:r>
              <a:rPr lang="en-US" dirty="0"/>
              <a:t>Nav items</a:t>
            </a:r>
          </a:p>
        </p:txBody>
      </p:sp>
      <p:sp>
        <p:nvSpPr>
          <p:cNvPr id="3" name="Content Placeholder 2">
            <a:extLst>
              <a:ext uri="{FF2B5EF4-FFF2-40B4-BE49-F238E27FC236}">
                <a16:creationId xmlns:a16="http://schemas.microsoft.com/office/drawing/2014/main" id="{6408F9D9-8B65-9C4A-86A9-8E106A017971}"/>
              </a:ext>
            </a:extLst>
          </p:cNvPr>
          <p:cNvSpPr>
            <a:spLocks noGrp="1"/>
          </p:cNvSpPr>
          <p:nvPr>
            <p:ph idx="1"/>
          </p:nvPr>
        </p:nvSpPr>
        <p:spPr>
          <a:xfrm>
            <a:off x="1382486" y="1404257"/>
            <a:ext cx="9601200" cy="5453743"/>
          </a:xfrm>
        </p:spPr>
        <p:txBody>
          <a:bodyPr>
            <a:normAutofit/>
          </a:bodyPr>
          <a:lstStyle/>
          <a:p>
            <a:r>
              <a:rPr lang="en-US" dirty="0"/>
              <a:t>Various buttons are supported as part of these navbar forms, too. This is also a great reminder that vertical alignment utilities can be used to align different sized elements.</a:t>
            </a:r>
          </a:p>
          <a:p>
            <a:pPr marL="0" indent="0">
              <a:buNone/>
            </a:pPr>
            <a:r>
              <a:rPr lang="en-US" dirty="0"/>
              <a:t>&lt;nav class="navbar navbar-light </a:t>
            </a:r>
            <a:r>
              <a:rPr lang="en-US" dirty="0" err="1"/>
              <a:t>bg</a:t>
            </a:r>
            <a:r>
              <a:rPr lang="en-US" dirty="0"/>
              <a:t>-light"&gt;</a:t>
            </a:r>
          </a:p>
          <a:p>
            <a:pPr marL="0" indent="0">
              <a:buNone/>
            </a:pPr>
            <a:r>
              <a:rPr lang="en-US" dirty="0"/>
              <a:t>  &lt;form class="container-fluid justify-content-start"&gt;</a:t>
            </a:r>
          </a:p>
          <a:p>
            <a:pPr marL="0" indent="0">
              <a:buNone/>
            </a:pPr>
            <a:r>
              <a:rPr lang="en-US" dirty="0"/>
              <a:t>    &lt;button class="</a:t>
            </a:r>
            <a:r>
              <a:rPr lang="en-US" dirty="0" err="1"/>
              <a:t>btn</a:t>
            </a:r>
            <a:r>
              <a:rPr lang="en-US" dirty="0"/>
              <a:t> </a:t>
            </a:r>
            <a:r>
              <a:rPr lang="en-US" dirty="0" err="1"/>
              <a:t>btn</a:t>
            </a:r>
            <a:r>
              <a:rPr lang="en-US" dirty="0"/>
              <a:t>-outline-success me-2" type="button"&gt;Main button&lt;/button&gt;</a:t>
            </a:r>
          </a:p>
          <a:p>
            <a:pPr marL="0" indent="0">
              <a:buNone/>
            </a:pPr>
            <a:r>
              <a:rPr lang="en-US" dirty="0"/>
              <a:t>    &lt;button class="</a:t>
            </a:r>
            <a:r>
              <a:rPr lang="en-US" dirty="0" err="1"/>
              <a:t>btn</a:t>
            </a:r>
            <a:r>
              <a:rPr lang="en-US" dirty="0"/>
              <a:t> </a:t>
            </a:r>
            <a:r>
              <a:rPr lang="en-US" dirty="0" err="1"/>
              <a:t>btn-sm</a:t>
            </a:r>
            <a:r>
              <a:rPr lang="en-US" dirty="0"/>
              <a:t> </a:t>
            </a:r>
            <a:r>
              <a:rPr lang="en-US" dirty="0" err="1"/>
              <a:t>btn</a:t>
            </a:r>
            <a:r>
              <a:rPr lang="en-US" dirty="0"/>
              <a:t>-outline-secondary" type="button"&gt;Smaller button&lt;/button&gt;</a:t>
            </a:r>
          </a:p>
          <a:p>
            <a:pPr marL="0" indent="0">
              <a:buNone/>
            </a:pPr>
            <a:r>
              <a:rPr lang="en-US" dirty="0"/>
              <a:t>  &lt;/form&gt;</a:t>
            </a:r>
          </a:p>
          <a:p>
            <a:pPr marL="0" indent="0">
              <a:buNone/>
            </a:pPr>
            <a:r>
              <a:rPr lang="en-US" dirty="0"/>
              <a:t>&lt;/nav&gt;</a:t>
            </a:r>
          </a:p>
        </p:txBody>
      </p:sp>
    </p:spTree>
    <p:extLst>
      <p:ext uri="{BB962C8B-B14F-4D97-AF65-F5344CB8AC3E}">
        <p14:creationId xmlns:p14="http://schemas.microsoft.com/office/powerpoint/2010/main" val="715795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1544-F83F-AF4A-8D86-37FBC4BA309E}"/>
              </a:ext>
            </a:extLst>
          </p:cNvPr>
          <p:cNvSpPr>
            <a:spLocks noGrp="1"/>
          </p:cNvSpPr>
          <p:nvPr>
            <p:ph type="title"/>
          </p:nvPr>
        </p:nvSpPr>
        <p:spPr>
          <a:xfrm>
            <a:off x="1371600" y="685800"/>
            <a:ext cx="9601200" cy="718457"/>
          </a:xfrm>
        </p:spPr>
        <p:txBody>
          <a:bodyPr/>
          <a:lstStyle/>
          <a:p>
            <a:r>
              <a:rPr lang="en-US" dirty="0"/>
              <a:t>Text</a:t>
            </a:r>
          </a:p>
        </p:txBody>
      </p:sp>
      <p:sp>
        <p:nvSpPr>
          <p:cNvPr id="3" name="Content Placeholder 2">
            <a:extLst>
              <a:ext uri="{FF2B5EF4-FFF2-40B4-BE49-F238E27FC236}">
                <a16:creationId xmlns:a16="http://schemas.microsoft.com/office/drawing/2014/main" id="{6408F9D9-8B65-9C4A-86A9-8E106A017971}"/>
              </a:ext>
            </a:extLst>
          </p:cNvPr>
          <p:cNvSpPr>
            <a:spLocks noGrp="1"/>
          </p:cNvSpPr>
          <p:nvPr>
            <p:ph idx="1"/>
          </p:nvPr>
        </p:nvSpPr>
        <p:spPr>
          <a:xfrm>
            <a:off x="1382486" y="1404257"/>
            <a:ext cx="9601200" cy="5453743"/>
          </a:xfrm>
        </p:spPr>
        <p:txBody>
          <a:bodyPr>
            <a:normAutofit/>
          </a:bodyPr>
          <a:lstStyle/>
          <a:p>
            <a:r>
              <a:rPr lang="en-US" dirty="0"/>
              <a:t>Navbars may contain bits of text with the help of .navbar-text. This class adjusts vertical alignment and horizontal spacing for strings of text.</a:t>
            </a:r>
          </a:p>
          <a:p>
            <a:pPr marL="0" indent="0">
              <a:buNone/>
            </a:pPr>
            <a:r>
              <a:rPr lang="en-US" dirty="0"/>
              <a:t>&lt;nav class="navbar navbar-light </a:t>
            </a:r>
            <a:r>
              <a:rPr lang="en-US" dirty="0" err="1"/>
              <a:t>bg</a:t>
            </a:r>
            <a:r>
              <a:rPr lang="en-US" dirty="0"/>
              <a:t>-light"&gt;</a:t>
            </a:r>
          </a:p>
          <a:p>
            <a:pPr marL="0" indent="0">
              <a:buNone/>
            </a:pPr>
            <a:r>
              <a:rPr lang="en-US" dirty="0"/>
              <a:t>  &lt;div class="container-fluid"&gt;</a:t>
            </a:r>
          </a:p>
          <a:p>
            <a:pPr marL="0" indent="0">
              <a:buNone/>
            </a:pPr>
            <a:r>
              <a:rPr lang="en-US" dirty="0"/>
              <a:t>    &lt;span class="navbar-text"&gt;</a:t>
            </a:r>
          </a:p>
          <a:p>
            <a:pPr marL="0" indent="0">
              <a:buNone/>
            </a:pPr>
            <a:r>
              <a:rPr lang="en-US" dirty="0"/>
              <a:t>      Navbar text with an inline element</a:t>
            </a:r>
          </a:p>
          <a:p>
            <a:pPr marL="0" indent="0">
              <a:buNone/>
            </a:pPr>
            <a:r>
              <a:rPr lang="en-US" dirty="0"/>
              <a:t>    &lt;/span&gt;</a:t>
            </a:r>
          </a:p>
          <a:p>
            <a:pPr marL="0" indent="0">
              <a:buNone/>
            </a:pPr>
            <a:r>
              <a:rPr lang="en-US" dirty="0"/>
              <a:t>  &lt;/div&gt;</a:t>
            </a:r>
          </a:p>
          <a:p>
            <a:pPr marL="0" indent="0">
              <a:buNone/>
            </a:pPr>
            <a:r>
              <a:rPr lang="en-US" dirty="0"/>
              <a:t>&lt;/nav&gt;</a:t>
            </a:r>
          </a:p>
        </p:txBody>
      </p:sp>
    </p:spTree>
    <p:extLst>
      <p:ext uri="{BB962C8B-B14F-4D97-AF65-F5344CB8AC3E}">
        <p14:creationId xmlns:p14="http://schemas.microsoft.com/office/powerpoint/2010/main" val="3550700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1544-F83F-AF4A-8D86-37FBC4BA309E}"/>
              </a:ext>
            </a:extLst>
          </p:cNvPr>
          <p:cNvSpPr>
            <a:spLocks noGrp="1"/>
          </p:cNvSpPr>
          <p:nvPr>
            <p:ph type="title"/>
          </p:nvPr>
        </p:nvSpPr>
        <p:spPr>
          <a:xfrm>
            <a:off x="1371600" y="685800"/>
            <a:ext cx="9601200" cy="718457"/>
          </a:xfrm>
        </p:spPr>
        <p:txBody>
          <a:bodyPr/>
          <a:lstStyle/>
          <a:p>
            <a:r>
              <a:rPr lang="en-US" dirty="0"/>
              <a:t>Text</a:t>
            </a:r>
          </a:p>
        </p:txBody>
      </p:sp>
      <p:sp>
        <p:nvSpPr>
          <p:cNvPr id="3" name="Content Placeholder 2">
            <a:extLst>
              <a:ext uri="{FF2B5EF4-FFF2-40B4-BE49-F238E27FC236}">
                <a16:creationId xmlns:a16="http://schemas.microsoft.com/office/drawing/2014/main" id="{6408F9D9-8B65-9C4A-86A9-8E106A017971}"/>
              </a:ext>
            </a:extLst>
          </p:cNvPr>
          <p:cNvSpPr>
            <a:spLocks noGrp="1"/>
          </p:cNvSpPr>
          <p:nvPr>
            <p:ph idx="1"/>
          </p:nvPr>
        </p:nvSpPr>
        <p:spPr>
          <a:xfrm>
            <a:off x="1382486" y="1404257"/>
            <a:ext cx="9601200" cy="5453743"/>
          </a:xfrm>
        </p:spPr>
        <p:txBody>
          <a:bodyPr>
            <a:normAutofit lnSpcReduction="10000"/>
          </a:bodyPr>
          <a:lstStyle/>
          <a:p>
            <a:r>
              <a:rPr lang="en-US" dirty="0"/>
              <a:t>Mix and match with other components and utilities as needed.</a:t>
            </a:r>
          </a:p>
          <a:p>
            <a:pPr marL="0" indent="0">
              <a:buNone/>
            </a:pPr>
            <a:r>
              <a:rPr lang="en-US" dirty="0"/>
              <a:t>&lt;nav class="navbar navbar-expand-lg navbar-light </a:t>
            </a:r>
            <a:r>
              <a:rPr lang="en-US" dirty="0" err="1"/>
              <a:t>bg</a:t>
            </a:r>
            <a:r>
              <a:rPr lang="en-US" dirty="0"/>
              <a:t>-light"&gt;</a:t>
            </a:r>
          </a:p>
          <a:p>
            <a:pPr marL="0" indent="0">
              <a:buNone/>
            </a:pPr>
            <a:r>
              <a:rPr lang="en-US" dirty="0"/>
              <a:t>  &lt;div class="container-fluid"&gt;</a:t>
            </a:r>
          </a:p>
          <a:p>
            <a:pPr marL="0" indent="0">
              <a:buNone/>
            </a:pPr>
            <a:r>
              <a:rPr lang="en-US" dirty="0"/>
              <a:t>    &lt;a class="navbar-brand" </a:t>
            </a:r>
            <a:r>
              <a:rPr lang="en-US" dirty="0" err="1"/>
              <a:t>href</a:t>
            </a:r>
            <a:r>
              <a:rPr lang="en-US" dirty="0"/>
              <a:t>="#"&gt;Navbar w/ text&lt;/a&gt;</a:t>
            </a:r>
          </a:p>
          <a:p>
            <a:pPr marL="0" indent="0">
              <a:buNone/>
            </a:pPr>
            <a:r>
              <a:rPr lang="en-US" dirty="0"/>
              <a:t>    &lt;button class="navbar-toggler" type="button" data-bs-toggle="collapse" data-bs-target="#</a:t>
            </a:r>
            <a:r>
              <a:rPr lang="en-US" dirty="0" err="1"/>
              <a:t>navbarText</a:t>
            </a:r>
            <a:r>
              <a:rPr lang="en-US" dirty="0"/>
              <a:t>"&gt;</a:t>
            </a:r>
          </a:p>
          <a:p>
            <a:pPr marL="0" indent="0">
              <a:buNone/>
            </a:pPr>
            <a:r>
              <a:rPr lang="en-US" dirty="0"/>
              <a:t>      &lt;span class="navbar-toggler-icon"&gt;&lt;/span&gt;</a:t>
            </a:r>
          </a:p>
          <a:p>
            <a:pPr marL="0" indent="0">
              <a:buNone/>
            </a:pPr>
            <a:r>
              <a:rPr lang="en-US" dirty="0"/>
              <a:t>    &lt;/button&gt;</a:t>
            </a:r>
          </a:p>
          <a:p>
            <a:pPr marL="0" indent="0">
              <a:buNone/>
            </a:pPr>
            <a:r>
              <a:rPr lang="en-US" dirty="0"/>
              <a:t>    &lt;div class="collapse navbar-collapse" id="</a:t>
            </a:r>
            <a:r>
              <a:rPr lang="en-US" dirty="0" err="1"/>
              <a:t>navbarText</a:t>
            </a:r>
            <a:r>
              <a:rPr lang="en-US" dirty="0"/>
              <a:t>"&gt;</a:t>
            </a:r>
          </a:p>
          <a:p>
            <a:pPr marL="0" indent="0">
              <a:buNone/>
            </a:pPr>
            <a:r>
              <a:rPr lang="en-US" dirty="0"/>
              <a:t>      &lt;ul class="navbar-nav me-auto mb-2 mb-lg-0"&gt;</a:t>
            </a:r>
          </a:p>
          <a:p>
            <a:pPr marL="0" indent="0">
              <a:buNone/>
            </a:pPr>
            <a:r>
              <a:rPr lang="en-US" dirty="0"/>
              <a:t>        &lt;li class="nav-item"&gt;</a:t>
            </a:r>
          </a:p>
          <a:p>
            <a:pPr marL="0" indent="0">
              <a:buNone/>
            </a:pPr>
            <a:r>
              <a:rPr lang="en-US" dirty="0"/>
              <a:t>          &lt;a class="nav-link active" </a:t>
            </a:r>
            <a:r>
              <a:rPr lang="en-US" dirty="0" err="1"/>
              <a:t>href</a:t>
            </a:r>
            <a:r>
              <a:rPr lang="en-US" dirty="0"/>
              <a:t>="#"&gt;Home&lt;/a&gt;</a:t>
            </a:r>
          </a:p>
          <a:p>
            <a:pPr marL="0" indent="0">
              <a:buNone/>
            </a:pPr>
            <a:r>
              <a:rPr lang="en-US" dirty="0"/>
              <a:t>        &lt;/li&gt;</a:t>
            </a:r>
          </a:p>
        </p:txBody>
      </p:sp>
    </p:spTree>
    <p:extLst>
      <p:ext uri="{BB962C8B-B14F-4D97-AF65-F5344CB8AC3E}">
        <p14:creationId xmlns:p14="http://schemas.microsoft.com/office/powerpoint/2010/main" val="3689293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1544-F83F-AF4A-8D86-37FBC4BA309E}"/>
              </a:ext>
            </a:extLst>
          </p:cNvPr>
          <p:cNvSpPr>
            <a:spLocks noGrp="1"/>
          </p:cNvSpPr>
          <p:nvPr>
            <p:ph type="title"/>
          </p:nvPr>
        </p:nvSpPr>
        <p:spPr>
          <a:xfrm>
            <a:off x="1371600" y="685800"/>
            <a:ext cx="9601200" cy="718457"/>
          </a:xfrm>
        </p:spPr>
        <p:txBody>
          <a:bodyPr/>
          <a:lstStyle/>
          <a:p>
            <a:r>
              <a:rPr lang="en-US" dirty="0"/>
              <a:t>Text</a:t>
            </a:r>
          </a:p>
        </p:txBody>
      </p:sp>
      <p:sp>
        <p:nvSpPr>
          <p:cNvPr id="3" name="Content Placeholder 2">
            <a:extLst>
              <a:ext uri="{FF2B5EF4-FFF2-40B4-BE49-F238E27FC236}">
                <a16:creationId xmlns:a16="http://schemas.microsoft.com/office/drawing/2014/main" id="{6408F9D9-8B65-9C4A-86A9-8E106A017971}"/>
              </a:ext>
            </a:extLst>
          </p:cNvPr>
          <p:cNvSpPr>
            <a:spLocks noGrp="1"/>
          </p:cNvSpPr>
          <p:nvPr>
            <p:ph idx="1"/>
          </p:nvPr>
        </p:nvSpPr>
        <p:spPr>
          <a:xfrm>
            <a:off x="1382486" y="1404257"/>
            <a:ext cx="9601200" cy="5453743"/>
          </a:xfrm>
        </p:spPr>
        <p:txBody>
          <a:bodyPr>
            <a:normAutofit lnSpcReduction="10000"/>
          </a:bodyPr>
          <a:lstStyle/>
          <a:p>
            <a:pPr marL="0" indent="0">
              <a:buNone/>
            </a:pPr>
            <a:r>
              <a:rPr lang="en-US" dirty="0"/>
              <a:t> &lt;li class="nav-item"&gt;</a:t>
            </a:r>
          </a:p>
          <a:p>
            <a:pPr marL="0" indent="0">
              <a:buNone/>
            </a:pPr>
            <a:r>
              <a:rPr lang="en-US" dirty="0"/>
              <a:t>          &lt;a class="nav-link" </a:t>
            </a:r>
            <a:r>
              <a:rPr lang="en-US" dirty="0" err="1"/>
              <a:t>href</a:t>
            </a:r>
            <a:r>
              <a:rPr lang="en-US" dirty="0"/>
              <a:t>="#"&gt;Features&lt;/a&gt;</a:t>
            </a:r>
          </a:p>
          <a:p>
            <a:pPr marL="0" indent="0">
              <a:buNone/>
            </a:pPr>
            <a:r>
              <a:rPr lang="en-US" dirty="0"/>
              <a:t>        &lt;/li&gt;</a:t>
            </a:r>
          </a:p>
          <a:p>
            <a:pPr marL="0" indent="0">
              <a:buNone/>
            </a:pPr>
            <a:r>
              <a:rPr lang="en-US" dirty="0"/>
              <a:t>        &lt;li class="nav-item"&gt;</a:t>
            </a:r>
          </a:p>
          <a:p>
            <a:pPr marL="0" indent="0">
              <a:buNone/>
            </a:pPr>
            <a:r>
              <a:rPr lang="en-US" dirty="0"/>
              <a:t>          &lt;a class="nav-link" </a:t>
            </a:r>
            <a:r>
              <a:rPr lang="en-US" dirty="0" err="1"/>
              <a:t>href</a:t>
            </a:r>
            <a:r>
              <a:rPr lang="en-US" dirty="0"/>
              <a:t>="#"&gt;Pricing&lt;/a&gt;</a:t>
            </a:r>
          </a:p>
          <a:p>
            <a:pPr marL="0" indent="0">
              <a:buNone/>
            </a:pPr>
            <a:r>
              <a:rPr lang="en-US" dirty="0"/>
              <a:t>        &lt;/li&gt;</a:t>
            </a:r>
          </a:p>
          <a:p>
            <a:pPr marL="0" indent="0">
              <a:buNone/>
            </a:pPr>
            <a:r>
              <a:rPr lang="en-US" dirty="0"/>
              <a:t>      &lt;/ul&gt;</a:t>
            </a:r>
          </a:p>
          <a:p>
            <a:pPr marL="0" indent="0">
              <a:buNone/>
            </a:pPr>
            <a:r>
              <a:rPr lang="en-US" dirty="0"/>
              <a:t>      &lt;span class="navbar-text"&gt;</a:t>
            </a:r>
          </a:p>
          <a:p>
            <a:pPr marL="0" indent="0">
              <a:buNone/>
            </a:pPr>
            <a:r>
              <a:rPr lang="en-US" dirty="0"/>
              <a:t>        Navbar text with an inline element</a:t>
            </a:r>
          </a:p>
          <a:p>
            <a:pPr marL="0" indent="0">
              <a:buNone/>
            </a:pPr>
            <a:r>
              <a:rPr lang="en-US" dirty="0"/>
              <a:t>      &lt;/span&gt;</a:t>
            </a:r>
          </a:p>
          <a:p>
            <a:pPr marL="0" indent="0">
              <a:buNone/>
            </a:pPr>
            <a:r>
              <a:rPr lang="en-US" dirty="0"/>
              <a:t>    &lt;/div&gt;</a:t>
            </a:r>
          </a:p>
          <a:p>
            <a:pPr marL="0" indent="0">
              <a:buNone/>
            </a:pPr>
            <a:r>
              <a:rPr lang="en-US" dirty="0"/>
              <a:t>  &lt;/div&gt;</a:t>
            </a:r>
          </a:p>
          <a:p>
            <a:pPr marL="0" indent="0">
              <a:buNone/>
            </a:pPr>
            <a:r>
              <a:rPr lang="en-US" dirty="0"/>
              <a:t>&lt;/nav&gt;</a:t>
            </a:r>
          </a:p>
        </p:txBody>
      </p:sp>
    </p:spTree>
    <p:extLst>
      <p:ext uri="{BB962C8B-B14F-4D97-AF65-F5344CB8AC3E}">
        <p14:creationId xmlns:p14="http://schemas.microsoft.com/office/powerpoint/2010/main" val="3760916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1544-F83F-AF4A-8D86-37FBC4BA309E}"/>
              </a:ext>
            </a:extLst>
          </p:cNvPr>
          <p:cNvSpPr>
            <a:spLocks noGrp="1"/>
          </p:cNvSpPr>
          <p:nvPr>
            <p:ph type="title"/>
          </p:nvPr>
        </p:nvSpPr>
        <p:spPr>
          <a:xfrm>
            <a:off x="1371600" y="685800"/>
            <a:ext cx="9601200" cy="718457"/>
          </a:xfrm>
        </p:spPr>
        <p:txBody>
          <a:bodyPr/>
          <a:lstStyle/>
          <a:p>
            <a:r>
              <a:rPr lang="en-US" dirty="0"/>
              <a:t>Color schemes</a:t>
            </a:r>
          </a:p>
        </p:txBody>
      </p:sp>
      <p:sp>
        <p:nvSpPr>
          <p:cNvPr id="3" name="Content Placeholder 2">
            <a:extLst>
              <a:ext uri="{FF2B5EF4-FFF2-40B4-BE49-F238E27FC236}">
                <a16:creationId xmlns:a16="http://schemas.microsoft.com/office/drawing/2014/main" id="{6408F9D9-8B65-9C4A-86A9-8E106A017971}"/>
              </a:ext>
            </a:extLst>
          </p:cNvPr>
          <p:cNvSpPr>
            <a:spLocks noGrp="1"/>
          </p:cNvSpPr>
          <p:nvPr>
            <p:ph idx="1"/>
          </p:nvPr>
        </p:nvSpPr>
        <p:spPr>
          <a:xfrm>
            <a:off x="1382486" y="1404257"/>
            <a:ext cx="9601200" cy="5453743"/>
          </a:xfrm>
        </p:spPr>
        <p:txBody>
          <a:bodyPr>
            <a:normAutofit fontScale="92500" lnSpcReduction="10000"/>
          </a:bodyPr>
          <a:lstStyle/>
          <a:p>
            <a:pPr marL="0" indent="0">
              <a:buNone/>
            </a:pPr>
            <a:r>
              <a:rPr lang="en-US" dirty="0"/>
              <a:t>Theming the navbar has never been easier thanks to the combination of theming classes and background-color utilities. Choose from .navbar-light for use with light background colors, or .navbar-dark for dark background colors. Then, customize with .</a:t>
            </a:r>
            <a:r>
              <a:rPr lang="en-US" dirty="0" err="1"/>
              <a:t>bg</a:t>
            </a:r>
            <a:r>
              <a:rPr lang="en-US" dirty="0"/>
              <a:t>-* utilities.</a:t>
            </a:r>
          </a:p>
          <a:p>
            <a:pPr marL="0" indent="0">
              <a:buNone/>
            </a:pPr>
            <a:r>
              <a:rPr lang="en-US" dirty="0"/>
              <a:t>&lt;nav class="navbar navbar-dark </a:t>
            </a:r>
            <a:r>
              <a:rPr lang="en-US" dirty="0" err="1"/>
              <a:t>bg</a:t>
            </a:r>
            <a:r>
              <a:rPr lang="en-US" dirty="0"/>
              <a:t>-dark"&gt;</a:t>
            </a:r>
          </a:p>
          <a:p>
            <a:pPr marL="0" indent="0">
              <a:buNone/>
            </a:pPr>
            <a:r>
              <a:rPr lang="en-US" dirty="0"/>
              <a:t>  </a:t>
            </a:r>
            <a:r>
              <a:rPr lang="en-US" dirty="0">
                <a:solidFill>
                  <a:srgbClr val="FF0000"/>
                </a:solidFill>
              </a:rPr>
              <a:t>&lt;!-- Navbar content --&gt;</a:t>
            </a:r>
          </a:p>
          <a:p>
            <a:pPr marL="0" indent="0">
              <a:buNone/>
            </a:pPr>
            <a:r>
              <a:rPr lang="en-US" dirty="0"/>
              <a:t>&lt;/nav&gt;</a:t>
            </a:r>
          </a:p>
          <a:p>
            <a:pPr marL="0" indent="0">
              <a:buNone/>
            </a:pPr>
            <a:endParaRPr lang="en-US" dirty="0"/>
          </a:p>
          <a:p>
            <a:pPr marL="0" indent="0">
              <a:buNone/>
            </a:pPr>
            <a:r>
              <a:rPr lang="en-US" dirty="0"/>
              <a:t>&lt;nav class="navbar navbar-dark </a:t>
            </a:r>
            <a:r>
              <a:rPr lang="en-US" dirty="0" err="1"/>
              <a:t>bg</a:t>
            </a:r>
            <a:r>
              <a:rPr lang="en-US" dirty="0"/>
              <a:t>-primary"&gt;</a:t>
            </a:r>
          </a:p>
          <a:p>
            <a:pPr marL="0" indent="0">
              <a:buNone/>
            </a:pPr>
            <a:r>
              <a:rPr lang="en-US" dirty="0">
                <a:solidFill>
                  <a:srgbClr val="FF0000"/>
                </a:solidFill>
              </a:rPr>
              <a:t>  &lt;!-- Navbar content --&gt;</a:t>
            </a:r>
          </a:p>
          <a:p>
            <a:pPr marL="0" indent="0">
              <a:buNone/>
            </a:pPr>
            <a:r>
              <a:rPr lang="en-US" dirty="0"/>
              <a:t>&lt;/nav&gt;</a:t>
            </a:r>
          </a:p>
          <a:p>
            <a:pPr marL="0" indent="0">
              <a:buNone/>
            </a:pPr>
            <a:endParaRPr lang="en-US" dirty="0"/>
          </a:p>
          <a:p>
            <a:pPr marL="0" indent="0">
              <a:buNone/>
            </a:pPr>
            <a:r>
              <a:rPr lang="en-US" dirty="0"/>
              <a:t>&lt;nav class="navbar navbar-light" style="background-color: #e3f2fd;"&gt;</a:t>
            </a:r>
          </a:p>
          <a:p>
            <a:pPr marL="0" indent="0">
              <a:buNone/>
            </a:pPr>
            <a:r>
              <a:rPr lang="en-US" dirty="0">
                <a:solidFill>
                  <a:srgbClr val="FF0000"/>
                </a:solidFill>
              </a:rPr>
              <a:t>  &lt;!-- Navbar content --&gt;</a:t>
            </a:r>
          </a:p>
          <a:p>
            <a:pPr marL="0" indent="0">
              <a:buNone/>
            </a:pPr>
            <a:r>
              <a:rPr lang="en-US" dirty="0"/>
              <a:t>&lt;/nav&gt;</a:t>
            </a:r>
          </a:p>
          <a:p>
            <a:pPr marL="0" indent="0">
              <a:buNone/>
            </a:pPr>
            <a:endParaRPr lang="en-US" dirty="0"/>
          </a:p>
        </p:txBody>
      </p:sp>
    </p:spTree>
    <p:extLst>
      <p:ext uri="{BB962C8B-B14F-4D97-AF65-F5344CB8AC3E}">
        <p14:creationId xmlns:p14="http://schemas.microsoft.com/office/powerpoint/2010/main" val="425456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1544-F83F-AF4A-8D86-37FBC4BA309E}"/>
              </a:ext>
            </a:extLst>
          </p:cNvPr>
          <p:cNvSpPr>
            <a:spLocks noGrp="1"/>
          </p:cNvSpPr>
          <p:nvPr>
            <p:ph type="title"/>
          </p:nvPr>
        </p:nvSpPr>
        <p:spPr>
          <a:xfrm>
            <a:off x="1371600" y="685800"/>
            <a:ext cx="9601200" cy="718457"/>
          </a:xfrm>
        </p:spPr>
        <p:txBody>
          <a:bodyPr/>
          <a:lstStyle/>
          <a:p>
            <a:r>
              <a:rPr lang="en-US" dirty="0"/>
              <a:t>Containers</a:t>
            </a:r>
          </a:p>
        </p:txBody>
      </p:sp>
      <p:sp>
        <p:nvSpPr>
          <p:cNvPr id="3" name="Content Placeholder 2">
            <a:extLst>
              <a:ext uri="{FF2B5EF4-FFF2-40B4-BE49-F238E27FC236}">
                <a16:creationId xmlns:a16="http://schemas.microsoft.com/office/drawing/2014/main" id="{6408F9D9-8B65-9C4A-86A9-8E106A017971}"/>
              </a:ext>
            </a:extLst>
          </p:cNvPr>
          <p:cNvSpPr>
            <a:spLocks noGrp="1"/>
          </p:cNvSpPr>
          <p:nvPr>
            <p:ph idx="1"/>
          </p:nvPr>
        </p:nvSpPr>
        <p:spPr>
          <a:xfrm>
            <a:off x="1382486" y="1404257"/>
            <a:ext cx="9601200" cy="5453743"/>
          </a:xfrm>
        </p:spPr>
        <p:txBody>
          <a:bodyPr>
            <a:normAutofit/>
          </a:bodyPr>
          <a:lstStyle/>
          <a:p>
            <a:pPr marL="0" indent="0">
              <a:buNone/>
            </a:pPr>
            <a:r>
              <a:rPr lang="en-US" dirty="0"/>
              <a:t>Although it’s not required, you can wrap a navbar in a .container to center it on a page–though note that an inner container is still required. Or you can add a container inside the .navbar to only center the contents of fixed or static top navbar.</a:t>
            </a:r>
          </a:p>
          <a:p>
            <a:pPr marL="0" indent="0">
              <a:buNone/>
            </a:pPr>
            <a:r>
              <a:rPr lang="en-US" dirty="0"/>
              <a:t>&lt;div class="container"&gt;</a:t>
            </a:r>
          </a:p>
          <a:p>
            <a:pPr marL="0" indent="0">
              <a:buNone/>
            </a:pPr>
            <a:r>
              <a:rPr lang="en-US" dirty="0"/>
              <a:t>  &lt;nav class="navbar navbar-expand-lg navbar-light </a:t>
            </a:r>
            <a:r>
              <a:rPr lang="en-US" dirty="0" err="1"/>
              <a:t>bg</a:t>
            </a:r>
            <a:r>
              <a:rPr lang="en-US" dirty="0"/>
              <a:t>-light"&gt;</a:t>
            </a:r>
          </a:p>
          <a:p>
            <a:pPr marL="0" indent="0">
              <a:buNone/>
            </a:pPr>
            <a:r>
              <a:rPr lang="en-US" dirty="0"/>
              <a:t>    &lt;div class="container-fluid"&gt;</a:t>
            </a:r>
          </a:p>
          <a:p>
            <a:pPr marL="0" indent="0">
              <a:buNone/>
            </a:pPr>
            <a:r>
              <a:rPr lang="en-US" dirty="0"/>
              <a:t>      &lt;a class="navbar-brand" </a:t>
            </a:r>
            <a:r>
              <a:rPr lang="en-US" dirty="0" err="1"/>
              <a:t>href</a:t>
            </a:r>
            <a:r>
              <a:rPr lang="en-US" dirty="0"/>
              <a:t>="#"&gt;Navbar&lt;/a&gt;</a:t>
            </a:r>
          </a:p>
          <a:p>
            <a:pPr marL="0" indent="0">
              <a:buNone/>
            </a:pPr>
            <a:r>
              <a:rPr lang="en-US" dirty="0"/>
              <a:t>    &lt;/div&gt;</a:t>
            </a:r>
          </a:p>
          <a:p>
            <a:pPr marL="0" indent="0">
              <a:buNone/>
            </a:pPr>
            <a:r>
              <a:rPr lang="en-US" dirty="0"/>
              <a:t>  &lt;/nav&gt;</a:t>
            </a:r>
          </a:p>
          <a:p>
            <a:pPr marL="0" indent="0">
              <a:buNone/>
            </a:pPr>
            <a:r>
              <a:rPr lang="en-US" dirty="0"/>
              <a:t>&lt;/div&gt;</a:t>
            </a:r>
          </a:p>
        </p:txBody>
      </p:sp>
    </p:spTree>
    <p:extLst>
      <p:ext uri="{BB962C8B-B14F-4D97-AF65-F5344CB8AC3E}">
        <p14:creationId xmlns:p14="http://schemas.microsoft.com/office/powerpoint/2010/main" val="1536683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1544-F83F-AF4A-8D86-37FBC4BA309E}"/>
              </a:ext>
            </a:extLst>
          </p:cNvPr>
          <p:cNvSpPr>
            <a:spLocks noGrp="1"/>
          </p:cNvSpPr>
          <p:nvPr>
            <p:ph type="title"/>
          </p:nvPr>
        </p:nvSpPr>
        <p:spPr>
          <a:xfrm>
            <a:off x="1371600" y="685800"/>
            <a:ext cx="9601200" cy="718457"/>
          </a:xfrm>
        </p:spPr>
        <p:txBody>
          <a:bodyPr/>
          <a:lstStyle/>
          <a:p>
            <a:r>
              <a:rPr lang="en-US" dirty="0"/>
              <a:t>Containers</a:t>
            </a:r>
          </a:p>
        </p:txBody>
      </p:sp>
      <p:sp>
        <p:nvSpPr>
          <p:cNvPr id="3" name="Content Placeholder 2">
            <a:extLst>
              <a:ext uri="{FF2B5EF4-FFF2-40B4-BE49-F238E27FC236}">
                <a16:creationId xmlns:a16="http://schemas.microsoft.com/office/drawing/2014/main" id="{6408F9D9-8B65-9C4A-86A9-8E106A017971}"/>
              </a:ext>
            </a:extLst>
          </p:cNvPr>
          <p:cNvSpPr>
            <a:spLocks noGrp="1"/>
          </p:cNvSpPr>
          <p:nvPr>
            <p:ph idx="1"/>
          </p:nvPr>
        </p:nvSpPr>
        <p:spPr>
          <a:xfrm>
            <a:off x="1382486" y="1404257"/>
            <a:ext cx="9601200" cy="5453743"/>
          </a:xfrm>
        </p:spPr>
        <p:txBody>
          <a:bodyPr>
            <a:normAutofit/>
          </a:bodyPr>
          <a:lstStyle/>
          <a:p>
            <a:r>
              <a:rPr lang="en-US" dirty="0"/>
              <a:t>Use any of the responsive containers to change how wide the content in your navbar is presented.</a:t>
            </a:r>
          </a:p>
          <a:p>
            <a:pPr marL="0" indent="0">
              <a:buNone/>
            </a:pPr>
            <a:r>
              <a:rPr lang="en-US" dirty="0"/>
              <a:t>&lt;nav class="navbar navbar-expand-lg navbar-light </a:t>
            </a:r>
            <a:r>
              <a:rPr lang="en-US" dirty="0" err="1"/>
              <a:t>bg</a:t>
            </a:r>
            <a:r>
              <a:rPr lang="en-US" dirty="0"/>
              <a:t>-light"&gt;</a:t>
            </a:r>
          </a:p>
          <a:p>
            <a:pPr marL="0" indent="0">
              <a:buNone/>
            </a:pPr>
            <a:r>
              <a:rPr lang="en-US" dirty="0"/>
              <a:t>  &lt;div class="container-md"&gt;</a:t>
            </a:r>
          </a:p>
          <a:p>
            <a:pPr marL="0" indent="0">
              <a:buNone/>
            </a:pPr>
            <a:r>
              <a:rPr lang="en-US" dirty="0"/>
              <a:t>    &lt;a class="navbar-brand" </a:t>
            </a:r>
            <a:r>
              <a:rPr lang="en-US" dirty="0" err="1"/>
              <a:t>href</a:t>
            </a:r>
            <a:r>
              <a:rPr lang="en-US" dirty="0"/>
              <a:t>="#"&gt;Navbar&lt;/a&gt;</a:t>
            </a:r>
          </a:p>
          <a:p>
            <a:pPr marL="0" indent="0">
              <a:buNone/>
            </a:pPr>
            <a:r>
              <a:rPr lang="en-US" dirty="0"/>
              <a:t>  &lt;/div&gt;</a:t>
            </a:r>
          </a:p>
          <a:p>
            <a:pPr marL="0" indent="0">
              <a:buNone/>
            </a:pPr>
            <a:r>
              <a:rPr lang="en-US" dirty="0"/>
              <a:t>&lt;/nav&gt;</a:t>
            </a:r>
          </a:p>
        </p:txBody>
      </p:sp>
    </p:spTree>
    <p:extLst>
      <p:ext uri="{BB962C8B-B14F-4D97-AF65-F5344CB8AC3E}">
        <p14:creationId xmlns:p14="http://schemas.microsoft.com/office/powerpoint/2010/main" val="2845338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1544-F83F-AF4A-8D86-37FBC4BA309E}"/>
              </a:ext>
            </a:extLst>
          </p:cNvPr>
          <p:cNvSpPr>
            <a:spLocks noGrp="1"/>
          </p:cNvSpPr>
          <p:nvPr>
            <p:ph type="title"/>
          </p:nvPr>
        </p:nvSpPr>
        <p:spPr>
          <a:xfrm>
            <a:off x="1371600" y="685800"/>
            <a:ext cx="9601200" cy="718457"/>
          </a:xfrm>
        </p:spPr>
        <p:txBody>
          <a:bodyPr/>
          <a:lstStyle/>
          <a:p>
            <a:r>
              <a:rPr lang="en-US" dirty="0"/>
              <a:t>Placement</a:t>
            </a:r>
          </a:p>
        </p:txBody>
      </p:sp>
      <p:sp>
        <p:nvSpPr>
          <p:cNvPr id="3" name="Content Placeholder 2">
            <a:extLst>
              <a:ext uri="{FF2B5EF4-FFF2-40B4-BE49-F238E27FC236}">
                <a16:creationId xmlns:a16="http://schemas.microsoft.com/office/drawing/2014/main" id="{6408F9D9-8B65-9C4A-86A9-8E106A017971}"/>
              </a:ext>
            </a:extLst>
          </p:cNvPr>
          <p:cNvSpPr>
            <a:spLocks noGrp="1"/>
          </p:cNvSpPr>
          <p:nvPr>
            <p:ph idx="1"/>
          </p:nvPr>
        </p:nvSpPr>
        <p:spPr>
          <a:xfrm>
            <a:off x="1382486" y="1404257"/>
            <a:ext cx="9601200" cy="5453743"/>
          </a:xfrm>
        </p:spPr>
        <p:txBody>
          <a:bodyPr>
            <a:normAutofit/>
          </a:bodyPr>
          <a:lstStyle/>
          <a:p>
            <a:r>
              <a:rPr lang="en-US" dirty="0"/>
              <a:t>Use position utilities to place navbars in non-static positions. Choose from fixed to the top, fixed to the bottom, or stickied to the top (scrolls with the page until it reaches the top, then stays there). Fixed navbars use position: fixed, meaning they’re pulled from the normal flow of the DOM and may require custom CSS (e.g., padding-top on the &lt;body&gt;) to prevent overlap with other elements.</a:t>
            </a:r>
          </a:p>
          <a:p>
            <a:r>
              <a:rPr lang="en-US" dirty="0"/>
              <a:t>Also note that </a:t>
            </a:r>
            <a:r>
              <a:rPr lang="en-US" b="1" dirty="0"/>
              <a:t>.sticky-top uses position: sticky, which </a:t>
            </a:r>
            <a:r>
              <a:rPr lang="en-US" b="1" u="sng" dirty="0">
                <a:hlinkClick r:id="rId2"/>
              </a:rPr>
              <a:t>isn’t fully supported in every browser</a:t>
            </a:r>
            <a:r>
              <a:rPr lang="en-US" dirty="0"/>
              <a:t>.</a:t>
            </a:r>
          </a:p>
          <a:p>
            <a:pPr marL="0" indent="0">
              <a:buNone/>
            </a:pPr>
            <a:r>
              <a:rPr lang="en-US" dirty="0"/>
              <a:t>&lt;nav class="navbar navbar-light </a:t>
            </a:r>
            <a:r>
              <a:rPr lang="en-US" dirty="0" err="1"/>
              <a:t>bg</a:t>
            </a:r>
            <a:r>
              <a:rPr lang="en-US" dirty="0"/>
              <a:t>-light"&gt;</a:t>
            </a:r>
          </a:p>
          <a:p>
            <a:pPr marL="0" indent="0">
              <a:buNone/>
            </a:pPr>
            <a:r>
              <a:rPr lang="en-US" dirty="0"/>
              <a:t>  &lt;div class="container-fluid"&gt;</a:t>
            </a:r>
          </a:p>
          <a:p>
            <a:pPr marL="0" indent="0">
              <a:buNone/>
            </a:pPr>
            <a:r>
              <a:rPr lang="en-US" dirty="0"/>
              <a:t>    &lt;a class="navbar-brand" </a:t>
            </a:r>
            <a:r>
              <a:rPr lang="en-US" dirty="0" err="1"/>
              <a:t>href</a:t>
            </a:r>
            <a:r>
              <a:rPr lang="en-US" dirty="0"/>
              <a:t>="#"&gt;Default&lt;/a&gt;</a:t>
            </a:r>
          </a:p>
          <a:p>
            <a:pPr marL="0" indent="0">
              <a:buNone/>
            </a:pPr>
            <a:r>
              <a:rPr lang="en-US" dirty="0"/>
              <a:t>  &lt;/div&gt;</a:t>
            </a:r>
          </a:p>
          <a:p>
            <a:pPr marL="0" indent="0">
              <a:buNone/>
            </a:pPr>
            <a:r>
              <a:rPr lang="en-US" dirty="0"/>
              <a:t>&lt;/nav&gt;</a:t>
            </a:r>
          </a:p>
        </p:txBody>
      </p:sp>
    </p:spTree>
    <p:extLst>
      <p:ext uri="{BB962C8B-B14F-4D97-AF65-F5344CB8AC3E}">
        <p14:creationId xmlns:p14="http://schemas.microsoft.com/office/powerpoint/2010/main" val="3190281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1544-F83F-AF4A-8D86-37FBC4BA309E}"/>
              </a:ext>
            </a:extLst>
          </p:cNvPr>
          <p:cNvSpPr>
            <a:spLocks noGrp="1"/>
          </p:cNvSpPr>
          <p:nvPr>
            <p:ph type="title"/>
          </p:nvPr>
        </p:nvSpPr>
        <p:spPr>
          <a:xfrm>
            <a:off x="1371600" y="685800"/>
            <a:ext cx="9601200" cy="718457"/>
          </a:xfrm>
        </p:spPr>
        <p:txBody>
          <a:bodyPr/>
          <a:lstStyle/>
          <a:p>
            <a:r>
              <a:rPr lang="en-US" dirty="0"/>
              <a:t>Placement</a:t>
            </a:r>
          </a:p>
        </p:txBody>
      </p:sp>
      <p:sp>
        <p:nvSpPr>
          <p:cNvPr id="3" name="Content Placeholder 2">
            <a:extLst>
              <a:ext uri="{FF2B5EF4-FFF2-40B4-BE49-F238E27FC236}">
                <a16:creationId xmlns:a16="http://schemas.microsoft.com/office/drawing/2014/main" id="{6408F9D9-8B65-9C4A-86A9-8E106A017971}"/>
              </a:ext>
            </a:extLst>
          </p:cNvPr>
          <p:cNvSpPr>
            <a:spLocks noGrp="1"/>
          </p:cNvSpPr>
          <p:nvPr>
            <p:ph idx="1"/>
          </p:nvPr>
        </p:nvSpPr>
        <p:spPr>
          <a:xfrm>
            <a:off x="1382486" y="1404257"/>
            <a:ext cx="9601200" cy="5453743"/>
          </a:xfrm>
        </p:spPr>
        <p:txBody>
          <a:bodyPr>
            <a:normAutofit/>
          </a:bodyPr>
          <a:lstStyle/>
          <a:p>
            <a:pPr marL="0" indent="0">
              <a:buNone/>
            </a:pPr>
            <a:r>
              <a:rPr lang="en-US" dirty="0"/>
              <a:t>&lt;nav class="navbar fixed-top navbar-light </a:t>
            </a:r>
            <a:r>
              <a:rPr lang="en-US" dirty="0" err="1"/>
              <a:t>bg</a:t>
            </a:r>
            <a:r>
              <a:rPr lang="en-US" dirty="0"/>
              <a:t>-light"&gt;</a:t>
            </a:r>
          </a:p>
          <a:p>
            <a:pPr marL="0" indent="0">
              <a:buNone/>
            </a:pPr>
            <a:r>
              <a:rPr lang="en-US" dirty="0"/>
              <a:t>  &lt;div class="container-fluid"&gt;</a:t>
            </a:r>
          </a:p>
          <a:p>
            <a:pPr marL="0" indent="0">
              <a:buNone/>
            </a:pPr>
            <a:r>
              <a:rPr lang="en-US" dirty="0"/>
              <a:t>    &lt;a class="navbar-brand" </a:t>
            </a:r>
            <a:r>
              <a:rPr lang="en-US" dirty="0" err="1"/>
              <a:t>href</a:t>
            </a:r>
            <a:r>
              <a:rPr lang="en-US" dirty="0"/>
              <a:t>="#"&gt;</a:t>
            </a:r>
            <a:r>
              <a:rPr lang="en-US" dirty="0">
                <a:solidFill>
                  <a:srgbClr val="FF0000"/>
                </a:solidFill>
              </a:rPr>
              <a:t>Fixed top</a:t>
            </a:r>
            <a:r>
              <a:rPr lang="en-US" dirty="0"/>
              <a:t>&lt;/a&gt;</a:t>
            </a:r>
          </a:p>
          <a:p>
            <a:pPr marL="0" indent="0">
              <a:buNone/>
            </a:pPr>
            <a:r>
              <a:rPr lang="en-US" dirty="0"/>
              <a:t>  &lt;/div&gt;</a:t>
            </a:r>
          </a:p>
          <a:p>
            <a:pPr marL="0" indent="0">
              <a:buNone/>
            </a:pPr>
            <a:r>
              <a:rPr lang="en-US" dirty="0"/>
              <a:t>&lt;/nav&gt;</a:t>
            </a:r>
          </a:p>
          <a:p>
            <a:pPr marL="0" indent="0">
              <a:buNone/>
            </a:pPr>
            <a:r>
              <a:rPr lang="en-US" dirty="0"/>
              <a:t>&lt;nav class="navbar fixed-bottom navbar-light </a:t>
            </a:r>
            <a:r>
              <a:rPr lang="en-US" dirty="0" err="1"/>
              <a:t>bg</a:t>
            </a:r>
            <a:r>
              <a:rPr lang="en-US" dirty="0"/>
              <a:t>-light"&gt;</a:t>
            </a:r>
          </a:p>
          <a:p>
            <a:pPr marL="0" indent="0">
              <a:buNone/>
            </a:pPr>
            <a:r>
              <a:rPr lang="en-US" dirty="0"/>
              <a:t>  &lt;div class="container-fluid"&gt;</a:t>
            </a:r>
          </a:p>
          <a:p>
            <a:pPr marL="0" indent="0">
              <a:buNone/>
            </a:pPr>
            <a:r>
              <a:rPr lang="en-US" dirty="0"/>
              <a:t>    &lt;a class="navbar-brand" </a:t>
            </a:r>
            <a:r>
              <a:rPr lang="en-US" dirty="0" err="1"/>
              <a:t>href</a:t>
            </a:r>
            <a:r>
              <a:rPr lang="en-US" dirty="0"/>
              <a:t>="#"&gt;</a:t>
            </a:r>
            <a:r>
              <a:rPr lang="en-US" dirty="0">
                <a:solidFill>
                  <a:srgbClr val="FF0000"/>
                </a:solidFill>
              </a:rPr>
              <a:t>Fixed bottom</a:t>
            </a:r>
            <a:r>
              <a:rPr lang="en-US" dirty="0"/>
              <a:t>&lt;/a&gt;</a:t>
            </a:r>
          </a:p>
          <a:p>
            <a:pPr marL="0" indent="0">
              <a:buNone/>
            </a:pPr>
            <a:r>
              <a:rPr lang="en-US" dirty="0"/>
              <a:t>  &lt;/div&gt;</a:t>
            </a:r>
          </a:p>
          <a:p>
            <a:pPr marL="0" indent="0">
              <a:buNone/>
            </a:pPr>
            <a:r>
              <a:rPr lang="en-US" dirty="0"/>
              <a:t>&lt;/nav&gt;</a:t>
            </a:r>
          </a:p>
        </p:txBody>
      </p:sp>
    </p:spTree>
    <p:extLst>
      <p:ext uri="{BB962C8B-B14F-4D97-AF65-F5344CB8AC3E}">
        <p14:creationId xmlns:p14="http://schemas.microsoft.com/office/powerpoint/2010/main" val="2877696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1544-F83F-AF4A-8D86-37FBC4BA309E}"/>
              </a:ext>
            </a:extLst>
          </p:cNvPr>
          <p:cNvSpPr>
            <a:spLocks noGrp="1"/>
          </p:cNvSpPr>
          <p:nvPr>
            <p:ph type="title"/>
          </p:nvPr>
        </p:nvSpPr>
        <p:spPr>
          <a:xfrm>
            <a:off x="1371600" y="685800"/>
            <a:ext cx="9601200" cy="718457"/>
          </a:xfrm>
        </p:spPr>
        <p:txBody>
          <a:bodyPr/>
          <a:lstStyle/>
          <a:p>
            <a:r>
              <a:rPr lang="en-US" dirty="0"/>
              <a:t>How it works</a:t>
            </a:r>
          </a:p>
        </p:txBody>
      </p:sp>
      <p:sp>
        <p:nvSpPr>
          <p:cNvPr id="3" name="Content Placeholder 2">
            <a:extLst>
              <a:ext uri="{FF2B5EF4-FFF2-40B4-BE49-F238E27FC236}">
                <a16:creationId xmlns:a16="http://schemas.microsoft.com/office/drawing/2014/main" id="{6408F9D9-8B65-9C4A-86A9-8E106A017971}"/>
              </a:ext>
            </a:extLst>
          </p:cNvPr>
          <p:cNvSpPr>
            <a:spLocks noGrp="1"/>
          </p:cNvSpPr>
          <p:nvPr>
            <p:ph idx="1"/>
          </p:nvPr>
        </p:nvSpPr>
        <p:spPr>
          <a:xfrm>
            <a:off x="1382486" y="1404257"/>
            <a:ext cx="9601200" cy="4463143"/>
          </a:xfrm>
        </p:spPr>
        <p:txBody>
          <a:bodyPr/>
          <a:lstStyle/>
          <a:p>
            <a:pPr marL="0" indent="0">
              <a:buNone/>
            </a:pPr>
            <a:r>
              <a:rPr lang="en-US" dirty="0"/>
              <a:t>Here’s what you need to know before getting started with the navbar:</a:t>
            </a:r>
          </a:p>
          <a:p>
            <a:pPr marL="0" indent="0">
              <a:buNone/>
            </a:pPr>
            <a:r>
              <a:rPr lang="en-US" dirty="0"/>
              <a:t>Navbars require a wrapping .navbar with .navbar-expand{-</a:t>
            </a:r>
            <a:r>
              <a:rPr lang="en-US" dirty="0" err="1"/>
              <a:t>sm</a:t>
            </a:r>
            <a:r>
              <a:rPr lang="en-US" dirty="0"/>
              <a:t>|-md|-lg|-xl|-</a:t>
            </a:r>
            <a:r>
              <a:rPr lang="en-US" dirty="0" err="1"/>
              <a:t>xxl</a:t>
            </a:r>
            <a:r>
              <a:rPr lang="en-US" dirty="0"/>
              <a:t>} for responsive collapsing and color schemes classes.</a:t>
            </a:r>
          </a:p>
          <a:p>
            <a:pPr marL="0" indent="0">
              <a:buNone/>
            </a:pPr>
            <a:r>
              <a:rPr lang="en-US" dirty="0"/>
              <a:t>Navbars and their contents are fluid by default. Change the container to limit their horizontal width in different ways.</a:t>
            </a:r>
          </a:p>
          <a:p>
            <a:pPr marL="0" indent="0">
              <a:buNone/>
            </a:pPr>
            <a:r>
              <a:rPr lang="en-US" dirty="0"/>
              <a:t>Use spacing and flex utility classes for controlling spacing and alignment within navbars.</a:t>
            </a:r>
          </a:p>
          <a:p>
            <a:pPr marL="0" indent="0">
              <a:buNone/>
            </a:pPr>
            <a:r>
              <a:rPr lang="en-US" dirty="0"/>
              <a:t>Navbars are responsive by default, but you can easily modify them to change that. Responsive behavior depends on our Collapse JavaScript plugin.</a:t>
            </a:r>
          </a:p>
          <a:p>
            <a:pPr marL="0" indent="0">
              <a:buNone/>
            </a:pPr>
            <a:r>
              <a:rPr lang="en-US" dirty="0"/>
              <a:t>Ensure accessibility by using a &lt;nav&gt; element or, if using a more generic element such as a &lt;div&gt;, add a role="navigation" to every navbar to explicitly identify it as a landmark region for users of assistive technologies.</a:t>
            </a:r>
          </a:p>
          <a:p>
            <a:pPr marL="0" indent="0">
              <a:buNone/>
            </a:pPr>
            <a:endParaRPr lang="en-US" dirty="0"/>
          </a:p>
        </p:txBody>
      </p:sp>
    </p:spTree>
    <p:extLst>
      <p:ext uri="{BB962C8B-B14F-4D97-AF65-F5344CB8AC3E}">
        <p14:creationId xmlns:p14="http://schemas.microsoft.com/office/powerpoint/2010/main" val="988628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1544-F83F-AF4A-8D86-37FBC4BA309E}"/>
              </a:ext>
            </a:extLst>
          </p:cNvPr>
          <p:cNvSpPr>
            <a:spLocks noGrp="1"/>
          </p:cNvSpPr>
          <p:nvPr>
            <p:ph type="title"/>
          </p:nvPr>
        </p:nvSpPr>
        <p:spPr>
          <a:xfrm>
            <a:off x="1371600" y="685800"/>
            <a:ext cx="9601200" cy="718457"/>
          </a:xfrm>
        </p:spPr>
        <p:txBody>
          <a:bodyPr/>
          <a:lstStyle/>
          <a:p>
            <a:r>
              <a:rPr lang="en-US" dirty="0"/>
              <a:t>Scrolling</a:t>
            </a:r>
          </a:p>
        </p:txBody>
      </p:sp>
      <p:sp>
        <p:nvSpPr>
          <p:cNvPr id="3" name="Content Placeholder 2">
            <a:extLst>
              <a:ext uri="{FF2B5EF4-FFF2-40B4-BE49-F238E27FC236}">
                <a16:creationId xmlns:a16="http://schemas.microsoft.com/office/drawing/2014/main" id="{6408F9D9-8B65-9C4A-86A9-8E106A017971}"/>
              </a:ext>
            </a:extLst>
          </p:cNvPr>
          <p:cNvSpPr>
            <a:spLocks noGrp="1"/>
          </p:cNvSpPr>
          <p:nvPr>
            <p:ph idx="1"/>
          </p:nvPr>
        </p:nvSpPr>
        <p:spPr>
          <a:xfrm>
            <a:off x="1382486" y="1404257"/>
            <a:ext cx="9601200" cy="5453743"/>
          </a:xfrm>
        </p:spPr>
        <p:txBody>
          <a:bodyPr>
            <a:normAutofit/>
          </a:bodyPr>
          <a:lstStyle/>
          <a:p>
            <a:r>
              <a:rPr lang="en-US" dirty="0"/>
              <a:t>Add .navbar-nav-scroll to a .navbar-nav (or other navbar sub-component) to enable vertical scrolling within the toggleable contents of a collapsed navbar. By default, scrolling kicks in at 75vh (or 75% of the viewport height), but you can override that with the local CSS custom property --bs-navbar-height or custom styles. At larger viewports when the navbar is expanded, content will appear as it does in a default navbar.</a:t>
            </a:r>
          </a:p>
          <a:p>
            <a:r>
              <a:rPr lang="en-US" dirty="0"/>
              <a:t>Please note that this behavior comes with a potential drawback of overflow—when setting overflow-y: auto (required to scroll the content here), overflow-x is the equivalent of auto, which will crop some horizontal content.</a:t>
            </a:r>
          </a:p>
          <a:p>
            <a:r>
              <a:rPr lang="en-US" dirty="0"/>
              <a:t>Here’s an example navbar using .navbar-nav-scroll with style="--bs-scroll-height: 100px;", with some extra margin utilities for optimum spacing.</a:t>
            </a:r>
          </a:p>
          <a:p>
            <a:pPr marL="0" indent="0">
              <a:buNone/>
            </a:pPr>
            <a:r>
              <a:rPr lang="en-US" dirty="0"/>
              <a:t>&lt;ul class="navbar-nav me-auto my-2 my-lg-0 navbar-nav-scroll" </a:t>
            </a:r>
            <a:r>
              <a:rPr lang="en-US" dirty="0">
                <a:solidFill>
                  <a:srgbClr val="FF0000"/>
                </a:solidFill>
              </a:rPr>
              <a:t>style="--bs-scroll-height: 100px;</a:t>
            </a:r>
            <a:r>
              <a:rPr lang="en-US" dirty="0"/>
              <a:t>"&gt; </a:t>
            </a:r>
            <a:br>
              <a:rPr lang="en-US" dirty="0"/>
            </a:br>
            <a:r>
              <a:rPr lang="en-US" dirty="0"/>
              <a:t>&lt;/ul&gt;</a:t>
            </a:r>
          </a:p>
        </p:txBody>
      </p:sp>
    </p:spTree>
    <p:extLst>
      <p:ext uri="{BB962C8B-B14F-4D97-AF65-F5344CB8AC3E}">
        <p14:creationId xmlns:p14="http://schemas.microsoft.com/office/powerpoint/2010/main" val="1919203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1544-F83F-AF4A-8D86-37FBC4BA309E}"/>
              </a:ext>
            </a:extLst>
          </p:cNvPr>
          <p:cNvSpPr>
            <a:spLocks noGrp="1"/>
          </p:cNvSpPr>
          <p:nvPr>
            <p:ph type="title"/>
          </p:nvPr>
        </p:nvSpPr>
        <p:spPr>
          <a:xfrm>
            <a:off x="1371600" y="685800"/>
            <a:ext cx="9601200" cy="718457"/>
          </a:xfrm>
        </p:spPr>
        <p:txBody>
          <a:bodyPr/>
          <a:lstStyle/>
          <a:p>
            <a:r>
              <a:rPr lang="en-US" dirty="0"/>
              <a:t>Toggler</a:t>
            </a:r>
          </a:p>
        </p:txBody>
      </p:sp>
      <p:sp>
        <p:nvSpPr>
          <p:cNvPr id="3" name="Content Placeholder 2">
            <a:extLst>
              <a:ext uri="{FF2B5EF4-FFF2-40B4-BE49-F238E27FC236}">
                <a16:creationId xmlns:a16="http://schemas.microsoft.com/office/drawing/2014/main" id="{6408F9D9-8B65-9C4A-86A9-8E106A017971}"/>
              </a:ext>
            </a:extLst>
          </p:cNvPr>
          <p:cNvSpPr>
            <a:spLocks noGrp="1"/>
          </p:cNvSpPr>
          <p:nvPr>
            <p:ph idx="1"/>
          </p:nvPr>
        </p:nvSpPr>
        <p:spPr>
          <a:xfrm>
            <a:off x="1382486" y="1404257"/>
            <a:ext cx="9601200" cy="5453743"/>
          </a:xfrm>
        </p:spPr>
        <p:txBody>
          <a:bodyPr>
            <a:normAutofit/>
          </a:bodyPr>
          <a:lstStyle/>
          <a:p>
            <a:r>
              <a:rPr lang="en-US" dirty="0"/>
              <a:t>Navbar togglers are left-aligned by default, but should they follow a sibling element like a .navbar-brand, they’ll automatically be aligned to the far right. Reversing your markup will reverse the placement of the toggler. Below are examples of different toggle styles.</a:t>
            </a:r>
          </a:p>
          <a:p>
            <a:r>
              <a:rPr lang="en-US" dirty="0"/>
              <a:t>With a toggler on the left and brand name on the right:</a:t>
            </a:r>
          </a:p>
          <a:p>
            <a:pPr marL="0" indent="0">
              <a:buNone/>
            </a:pPr>
            <a:r>
              <a:rPr lang="en-US" dirty="0"/>
              <a:t>Add the navbar-brand after the toggler button</a:t>
            </a:r>
          </a:p>
          <a:p>
            <a:pPr marL="0" indent="0">
              <a:buNone/>
            </a:pPr>
            <a:r>
              <a:rPr lang="en-US" dirty="0"/>
              <a:t>&lt;button class="navbar-toggler" type="button" data-bs-toggle="collapse" data-bs-target="#navbarTogglerDemo03"&gt; </a:t>
            </a:r>
          </a:p>
          <a:p>
            <a:pPr marL="0" indent="0">
              <a:buNone/>
            </a:pPr>
            <a:r>
              <a:rPr lang="en-US" dirty="0"/>
              <a:t>&lt;span class="navbar-toggler-icon"&gt;&lt;/span&gt;</a:t>
            </a:r>
          </a:p>
          <a:p>
            <a:pPr marL="0" indent="0">
              <a:buNone/>
            </a:pPr>
            <a:r>
              <a:rPr lang="en-US" dirty="0"/>
              <a:t> &lt;/button&gt;</a:t>
            </a:r>
          </a:p>
          <a:p>
            <a:pPr marL="0" indent="0">
              <a:buNone/>
            </a:pPr>
            <a:r>
              <a:rPr lang="en-US" dirty="0"/>
              <a:t> &lt;a class="navbar-brand" </a:t>
            </a:r>
            <a:r>
              <a:rPr lang="en-US" dirty="0" err="1"/>
              <a:t>href</a:t>
            </a:r>
            <a:r>
              <a:rPr lang="en-US" dirty="0"/>
              <a:t>="#"&gt;Navbar&lt;/a&gt;</a:t>
            </a:r>
          </a:p>
        </p:txBody>
      </p:sp>
    </p:spTree>
    <p:extLst>
      <p:ext uri="{BB962C8B-B14F-4D97-AF65-F5344CB8AC3E}">
        <p14:creationId xmlns:p14="http://schemas.microsoft.com/office/powerpoint/2010/main" val="1237743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1544-F83F-AF4A-8D86-37FBC4BA309E}"/>
              </a:ext>
            </a:extLst>
          </p:cNvPr>
          <p:cNvSpPr>
            <a:spLocks noGrp="1"/>
          </p:cNvSpPr>
          <p:nvPr>
            <p:ph type="title"/>
          </p:nvPr>
        </p:nvSpPr>
        <p:spPr>
          <a:xfrm>
            <a:off x="1371600" y="685800"/>
            <a:ext cx="9601200" cy="718457"/>
          </a:xfrm>
        </p:spPr>
        <p:txBody>
          <a:bodyPr/>
          <a:lstStyle/>
          <a:p>
            <a:r>
              <a:rPr lang="en-US" dirty="0"/>
              <a:t>External content</a:t>
            </a:r>
          </a:p>
        </p:txBody>
      </p:sp>
      <p:sp>
        <p:nvSpPr>
          <p:cNvPr id="3" name="Content Placeholder 2">
            <a:extLst>
              <a:ext uri="{FF2B5EF4-FFF2-40B4-BE49-F238E27FC236}">
                <a16:creationId xmlns:a16="http://schemas.microsoft.com/office/drawing/2014/main" id="{6408F9D9-8B65-9C4A-86A9-8E106A017971}"/>
              </a:ext>
            </a:extLst>
          </p:cNvPr>
          <p:cNvSpPr>
            <a:spLocks noGrp="1"/>
          </p:cNvSpPr>
          <p:nvPr>
            <p:ph idx="1"/>
          </p:nvPr>
        </p:nvSpPr>
        <p:spPr>
          <a:xfrm>
            <a:off x="1382486" y="1404257"/>
            <a:ext cx="9601200" cy="5453743"/>
          </a:xfrm>
        </p:spPr>
        <p:txBody>
          <a:bodyPr>
            <a:normAutofit fontScale="85000" lnSpcReduction="20000"/>
          </a:bodyPr>
          <a:lstStyle/>
          <a:p>
            <a:r>
              <a:rPr lang="en-US" dirty="0"/>
              <a:t>Sometimes you want to use the collapse plugin to trigger a container element for content that structurally sits outside of the .navbar . Because our plugin works on the id and data-bs-target matching, that’s easily done!</a:t>
            </a:r>
          </a:p>
          <a:p>
            <a:pPr marL="0" indent="0">
              <a:buNone/>
            </a:pPr>
            <a:r>
              <a:rPr lang="en-US" dirty="0"/>
              <a:t>&lt;div class="collapse" id="</a:t>
            </a:r>
            <a:r>
              <a:rPr lang="en-US" dirty="0" err="1"/>
              <a:t>navbarToggleExternalContent</a:t>
            </a:r>
            <a:r>
              <a:rPr lang="en-US" dirty="0"/>
              <a:t>"&gt;</a:t>
            </a:r>
          </a:p>
          <a:p>
            <a:pPr marL="0" indent="0">
              <a:buNone/>
            </a:pPr>
            <a:r>
              <a:rPr lang="en-US" dirty="0"/>
              <a:t>  &lt;div class="</a:t>
            </a:r>
            <a:r>
              <a:rPr lang="en-US" dirty="0" err="1"/>
              <a:t>bg</a:t>
            </a:r>
            <a:r>
              <a:rPr lang="en-US" dirty="0"/>
              <a:t>-dark p-4"&gt;</a:t>
            </a:r>
          </a:p>
          <a:p>
            <a:pPr marL="0" indent="0">
              <a:buNone/>
            </a:pPr>
            <a:r>
              <a:rPr lang="en-US" dirty="0"/>
              <a:t>    &lt;h5 class="text-white h4"&gt;Collapsed content&lt;/h5&gt;</a:t>
            </a:r>
          </a:p>
          <a:p>
            <a:pPr marL="0" indent="0">
              <a:buNone/>
            </a:pPr>
            <a:r>
              <a:rPr lang="en-US" dirty="0"/>
              <a:t>    &lt;span class="text-muted"&gt;Toggleable via the navbar brand.&lt;/span&gt;</a:t>
            </a:r>
          </a:p>
          <a:p>
            <a:pPr marL="0" indent="0">
              <a:buNone/>
            </a:pPr>
            <a:r>
              <a:rPr lang="en-US" dirty="0"/>
              <a:t>  &lt;/div&gt;</a:t>
            </a:r>
          </a:p>
          <a:p>
            <a:pPr marL="0" indent="0">
              <a:buNone/>
            </a:pPr>
            <a:r>
              <a:rPr lang="en-US" dirty="0"/>
              <a:t>&lt;/div&gt;</a:t>
            </a:r>
          </a:p>
          <a:p>
            <a:pPr marL="0" indent="0">
              <a:buNone/>
            </a:pPr>
            <a:r>
              <a:rPr lang="en-US" dirty="0"/>
              <a:t>&lt;nav class="navbar navbar-dark </a:t>
            </a:r>
            <a:r>
              <a:rPr lang="en-US" dirty="0" err="1"/>
              <a:t>bg</a:t>
            </a:r>
            <a:r>
              <a:rPr lang="en-US" dirty="0"/>
              <a:t>-dark"&gt;</a:t>
            </a:r>
          </a:p>
          <a:p>
            <a:pPr marL="0" indent="0">
              <a:buNone/>
            </a:pPr>
            <a:r>
              <a:rPr lang="en-US" dirty="0"/>
              <a:t>  &lt;div class="container-fluid"&gt;</a:t>
            </a:r>
          </a:p>
          <a:p>
            <a:pPr marL="0" indent="0">
              <a:buNone/>
            </a:pPr>
            <a:r>
              <a:rPr lang="en-US" dirty="0"/>
              <a:t>    &lt;button class="navbar-toggler" type="button" data-bs-toggle="collapse" data-bs-target="#</a:t>
            </a:r>
            <a:r>
              <a:rPr lang="en-US" dirty="0" err="1"/>
              <a:t>navbarToggleExternalContent</a:t>
            </a:r>
            <a:r>
              <a:rPr lang="en-US" dirty="0"/>
              <a:t>"&gt;</a:t>
            </a:r>
          </a:p>
          <a:p>
            <a:pPr marL="0" indent="0">
              <a:buNone/>
            </a:pPr>
            <a:r>
              <a:rPr lang="en-US" dirty="0"/>
              <a:t>      &lt;span class="navbar-toggler-icon"&gt;&lt;/span&gt;</a:t>
            </a:r>
          </a:p>
          <a:p>
            <a:pPr marL="0" indent="0">
              <a:buNone/>
            </a:pPr>
            <a:r>
              <a:rPr lang="en-US" dirty="0"/>
              <a:t>    &lt;/button&gt;</a:t>
            </a:r>
          </a:p>
          <a:p>
            <a:pPr marL="0" indent="0">
              <a:buNone/>
            </a:pPr>
            <a:r>
              <a:rPr lang="en-US" dirty="0"/>
              <a:t>  &lt;/div&gt;</a:t>
            </a:r>
          </a:p>
          <a:p>
            <a:pPr marL="0" indent="0">
              <a:buNone/>
            </a:pPr>
            <a:r>
              <a:rPr lang="en-US" dirty="0"/>
              <a:t>&lt;/nav&gt;</a:t>
            </a:r>
          </a:p>
        </p:txBody>
      </p:sp>
    </p:spTree>
    <p:extLst>
      <p:ext uri="{BB962C8B-B14F-4D97-AF65-F5344CB8AC3E}">
        <p14:creationId xmlns:p14="http://schemas.microsoft.com/office/powerpoint/2010/main" val="642750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1544-F83F-AF4A-8D86-37FBC4BA309E}"/>
              </a:ext>
            </a:extLst>
          </p:cNvPr>
          <p:cNvSpPr>
            <a:spLocks noGrp="1"/>
          </p:cNvSpPr>
          <p:nvPr>
            <p:ph type="title"/>
          </p:nvPr>
        </p:nvSpPr>
        <p:spPr>
          <a:xfrm>
            <a:off x="1371600" y="685800"/>
            <a:ext cx="9601200" cy="718457"/>
          </a:xfrm>
        </p:spPr>
        <p:txBody>
          <a:bodyPr/>
          <a:lstStyle/>
          <a:p>
            <a:r>
              <a:rPr lang="en-US" dirty="0" err="1"/>
              <a:t>Offcanvas</a:t>
            </a:r>
            <a:endParaRPr lang="en-US" dirty="0"/>
          </a:p>
        </p:txBody>
      </p:sp>
      <p:sp>
        <p:nvSpPr>
          <p:cNvPr id="3" name="Content Placeholder 2">
            <a:extLst>
              <a:ext uri="{FF2B5EF4-FFF2-40B4-BE49-F238E27FC236}">
                <a16:creationId xmlns:a16="http://schemas.microsoft.com/office/drawing/2014/main" id="{6408F9D9-8B65-9C4A-86A9-8E106A017971}"/>
              </a:ext>
            </a:extLst>
          </p:cNvPr>
          <p:cNvSpPr>
            <a:spLocks noGrp="1"/>
          </p:cNvSpPr>
          <p:nvPr>
            <p:ph idx="1"/>
          </p:nvPr>
        </p:nvSpPr>
        <p:spPr>
          <a:xfrm>
            <a:off x="1382486" y="1404257"/>
            <a:ext cx="9601200" cy="5453743"/>
          </a:xfrm>
        </p:spPr>
        <p:txBody>
          <a:bodyPr>
            <a:normAutofit fontScale="77500" lnSpcReduction="20000"/>
          </a:bodyPr>
          <a:lstStyle/>
          <a:p>
            <a:r>
              <a:rPr lang="en-US" dirty="0"/>
              <a:t>Transform your expanding and collapsing navbar into an </a:t>
            </a:r>
            <a:r>
              <a:rPr lang="en-US" dirty="0" err="1"/>
              <a:t>offcanvas</a:t>
            </a:r>
            <a:r>
              <a:rPr lang="en-US" dirty="0"/>
              <a:t> drawer with the </a:t>
            </a:r>
            <a:r>
              <a:rPr lang="en-US" dirty="0" err="1"/>
              <a:t>offcanvas</a:t>
            </a:r>
            <a:r>
              <a:rPr lang="en-US" dirty="0"/>
              <a:t> plugin. We extend both the </a:t>
            </a:r>
            <a:r>
              <a:rPr lang="en-US" dirty="0" err="1"/>
              <a:t>offcanvas</a:t>
            </a:r>
            <a:r>
              <a:rPr lang="en-US" dirty="0"/>
              <a:t> default styles and use our .navbar-expand-* classes to create a dynamic and flexible navigation sidebar.</a:t>
            </a:r>
          </a:p>
          <a:p>
            <a:r>
              <a:rPr lang="en-US" dirty="0"/>
              <a:t>In the example below, to create an </a:t>
            </a:r>
            <a:r>
              <a:rPr lang="en-US" dirty="0" err="1"/>
              <a:t>offcanvas</a:t>
            </a:r>
            <a:r>
              <a:rPr lang="en-US" dirty="0"/>
              <a:t> navbar that is always collapsed across all breakpoints, omit the .navbar-expand-* class entirely.</a:t>
            </a:r>
          </a:p>
          <a:p>
            <a:pPr marL="0" indent="0">
              <a:buNone/>
            </a:pPr>
            <a:r>
              <a:rPr lang="en-US" dirty="0"/>
              <a:t>&lt;nav class="navbar navbar-light </a:t>
            </a:r>
            <a:r>
              <a:rPr lang="en-US" dirty="0" err="1"/>
              <a:t>bg</a:t>
            </a:r>
            <a:r>
              <a:rPr lang="en-US" dirty="0"/>
              <a:t>-light fixed-top"&gt;</a:t>
            </a:r>
          </a:p>
          <a:p>
            <a:pPr marL="0" indent="0">
              <a:buNone/>
            </a:pPr>
            <a:r>
              <a:rPr lang="en-US" dirty="0"/>
              <a:t>  &lt;div class="container-fluid"&gt;</a:t>
            </a:r>
          </a:p>
          <a:p>
            <a:pPr marL="0" indent="0">
              <a:buNone/>
            </a:pPr>
            <a:r>
              <a:rPr lang="en-US" dirty="0"/>
              <a:t>    &lt;a class="navbar-brand" </a:t>
            </a:r>
            <a:r>
              <a:rPr lang="en-US" dirty="0" err="1"/>
              <a:t>href</a:t>
            </a:r>
            <a:r>
              <a:rPr lang="en-US" dirty="0"/>
              <a:t>="#"&gt;</a:t>
            </a:r>
            <a:r>
              <a:rPr lang="en-US" dirty="0" err="1"/>
              <a:t>Offcanvas</a:t>
            </a:r>
            <a:r>
              <a:rPr lang="en-US" dirty="0"/>
              <a:t> navbar&lt;/a&gt;</a:t>
            </a:r>
          </a:p>
          <a:p>
            <a:pPr marL="0" indent="0">
              <a:buNone/>
            </a:pPr>
            <a:r>
              <a:rPr lang="en-US" dirty="0"/>
              <a:t>    &lt;button class="navbar-toggler" type="button" data-bs-toggle="</a:t>
            </a:r>
            <a:r>
              <a:rPr lang="en-US" dirty="0" err="1"/>
              <a:t>offcanvas</a:t>
            </a:r>
            <a:r>
              <a:rPr lang="en-US" dirty="0"/>
              <a:t>" data-bs-target="#</a:t>
            </a:r>
            <a:r>
              <a:rPr lang="en-US" dirty="0" err="1"/>
              <a:t>offcanvasNavbar</a:t>
            </a:r>
            <a:r>
              <a:rPr lang="en-US" dirty="0"/>
              <a:t>" aria-controls="</a:t>
            </a:r>
            <a:r>
              <a:rPr lang="en-US" dirty="0" err="1"/>
              <a:t>offcanvasNavbar</a:t>
            </a:r>
            <a:r>
              <a:rPr lang="en-US" dirty="0"/>
              <a:t>"&gt;</a:t>
            </a:r>
          </a:p>
          <a:p>
            <a:pPr marL="0" indent="0">
              <a:buNone/>
            </a:pPr>
            <a:r>
              <a:rPr lang="en-US" dirty="0"/>
              <a:t>      &lt;span class="navbar-toggler-icon"&gt;&lt;/span&gt;</a:t>
            </a:r>
          </a:p>
          <a:p>
            <a:pPr marL="0" indent="0">
              <a:buNone/>
            </a:pPr>
            <a:r>
              <a:rPr lang="en-US" dirty="0"/>
              <a:t>    &lt;/button&gt;</a:t>
            </a:r>
          </a:p>
          <a:p>
            <a:pPr marL="0" indent="0">
              <a:buNone/>
            </a:pPr>
            <a:r>
              <a:rPr lang="en-US" dirty="0"/>
              <a:t>    &lt;div class="</a:t>
            </a:r>
            <a:r>
              <a:rPr lang="en-US" dirty="0" err="1"/>
              <a:t>offcanvas</a:t>
            </a:r>
            <a:r>
              <a:rPr lang="en-US" dirty="0"/>
              <a:t> </a:t>
            </a:r>
            <a:r>
              <a:rPr lang="en-US" dirty="0" err="1"/>
              <a:t>offcanvas</a:t>
            </a:r>
            <a:r>
              <a:rPr lang="en-US" dirty="0"/>
              <a:t>-end" </a:t>
            </a:r>
            <a:r>
              <a:rPr lang="en-US" dirty="0" err="1"/>
              <a:t>tabindex</a:t>
            </a:r>
            <a:r>
              <a:rPr lang="en-US" dirty="0"/>
              <a:t>="-1" id="</a:t>
            </a:r>
            <a:r>
              <a:rPr lang="en-US" dirty="0" err="1"/>
              <a:t>offcanvasNavbar</a:t>
            </a:r>
            <a:r>
              <a:rPr lang="en-US" dirty="0"/>
              <a:t>" aria-</a:t>
            </a:r>
            <a:r>
              <a:rPr lang="en-US" dirty="0" err="1"/>
              <a:t>labelledby</a:t>
            </a:r>
            <a:r>
              <a:rPr lang="en-US" dirty="0"/>
              <a:t>="</a:t>
            </a:r>
            <a:r>
              <a:rPr lang="en-US" dirty="0" err="1"/>
              <a:t>offcanvasNavbarLabel</a:t>
            </a:r>
            <a:r>
              <a:rPr lang="en-US" dirty="0"/>
              <a:t>"&gt;</a:t>
            </a:r>
          </a:p>
          <a:p>
            <a:pPr marL="0" indent="0">
              <a:buNone/>
            </a:pPr>
            <a:r>
              <a:rPr lang="en-US" dirty="0"/>
              <a:t>      &lt;div class="</a:t>
            </a:r>
            <a:r>
              <a:rPr lang="en-US" dirty="0" err="1"/>
              <a:t>offcanvas</a:t>
            </a:r>
            <a:r>
              <a:rPr lang="en-US" dirty="0"/>
              <a:t>-header"&gt;</a:t>
            </a:r>
          </a:p>
          <a:p>
            <a:pPr marL="0" indent="0">
              <a:buNone/>
            </a:pPr>
            <a:r>
              <a:rPr lang="en-US" dirty="0"/>
              <a:t>        &lt;h5 class="</a:t>
            </a:r>
            <a:r>
              <a:rPr lang="en-US" dirty="0" err="1"/>
              <a:t>offcanvas</a:t>
            </a:r>
            <a:r>
              <a:rPr lang="en-US" dirty="0"/>
              <a:t>-title" id="</a:t>
            </a:r>
            <a:r>
              <a:rPr lang="en-US" dirty="0" err="1"/>
              <a:t>offcanvasNavbarLabel</a:t>
            </a:r>
            <a:r>
              <a:rPr lang="en-US" dirty="0"/>
              <a:t>"&gt;</a:t>
            </a:r>
            <a:r>
              <a:rPr lang="en-US" dirty="0" err="1"/>
              <a:t>Offcanvas</a:t>
            </a:r>
            <a:r>
              <a:rPr lang="en-US" dirty="0"/>
              <a:t>&lt;/h5&gt;</a:t>
            </a:r>
          </a:p>
          <a:p>
            <a:pPr marL="0" indent="0">
              <a:buNone/>
            </a:pPr>
            <a:r>
              <a:rPr lang="en-US" dirty="0"/>
              <a:t>        &lt;button type="button" class="</a:t>
            </a:r>
            <a:r>
              <a:rPr lang="en-US" dirty="0" err="1"/>
              <a:t>btn</a:t>
            </a:r>
            <a:r>
              <a:rPr lang="en-US" dirty="0"/>
              <a:t>-close text-reset" data-bs-dismiss="</a:t>
            </a:r>
            <a:r>
              <a:rPr lang="en-US" dirty="0" err="1"/>
              <a:t>offcanvas</a:t>
            </a:r>
            <a:r>
              <a:rPr lang="en-US" dirty="0"/>
              <a:t>" aria-label="Close"&gt;&lt;/button&gt;</a:t>
            </a:r>
          </a:p>
          <a:p>
            <a:pPr marL="0" indent="0">
              <a:buNone/>
            </a:pPr>
            <a:r>
              <a:rPr lang="en-US" dirty="0"/>
              <a:t>      &lt;/div&gt;</a:t>
            </a:r>
          </a:p>
        </p:txBody>
      </p:sp>
    </p:spTree>
    <p:extLst>
      <p:ext uri="{BB962C8B-B14F-4D97-AF65-F5344CB8AC3E}">
        <p14:creationId xmlns:p14="http://schemas.microsoft.com/office/powerpoint/2010/main" val="1364163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1544-F83F-AF4A-8D86-37FBC4BA309E}"/>
              </a:ext>
            </a:extLst>
          </p:cNvPr>
          <p:cNvSpPr>
            <a:spLocks noGrp="1"/>
          </p:cNvSpPr>
          <p:nvPr>
            <p:ph type="title"/>
          </p:nvPr>
        </p:nvSpPr>
        <p:spPr>
          <a:xfrm>
            <a:off x="1371600" y="685800"/>
            <a:ext cx="9601200" cy="718457"/>
          </a:xfrm>
        </p:spPr>
        <p:txBody>
          <a:bodyPr/>
          <a:lstStyle/>
          <a:p>
            <a:r>
              <a:rPr lang="en-US" dirty="0" err="1"/>
              <a:t>Offcanvas</a:t>
            </a:r>
            <a:endParaRPr lang="en-US" dirty="0"/>
          </a:p>
        </p:txBody>
      </p:sp>
      <p:sp>
        <p:nvSpPr>
          <p:cNvPr id="3" name="Content Placeholder 2">
            <a:extLst>
              <a:ext uri="{FF2B5EF4-FFF2-40B4-BE49-F238E27FC236}">
                <a16:creationId xmlns:a16="http://schemas.microsoft.com/office/drawing/2014/main" id="{6408F9D9-8B65-9C4A-86A9-8E106A017971}"/>
              </a:ext>
            </a:extLst>
          </p:cNvPr>
          <p:cNvSpPr>
            <a:spLocks noGrp="1"/>
          </p:cNvSpPr>
          <p:nvPr>
            <p:ph idx="1"/>
          </p:nvPr>
        </p:nvSpPr>
        <p:spPr>
          <a:xfrm>
            <a:off x="1382486" y="1404257"/>
            <a:ext cx="9601200" cy="5453743"/>
          </a:xfrm>
        </p:spPr>
        <p:txBody>
          <a:bodyPr>
            <a:normAutofit lnSpcReduction="10000"/>
          </a:bodyPr>
          <a:lstStyle/>
          <a:p>
            <a:r>
              <a:rPr lang="en-US" dirty="0"/>
              <a:t> &lt;div class="</a:t>
            </a:r>
            <a:r>
              <a:rPr lang="en-US" dirty="0" err="1"/>
              <a:t>offcanvas</a:t>
            </a:r>
            <a:r>
              <a:rPr lang="en-US" dirty="0"/>
              <a:t>-body"&gt;</a:t>
            </a:r>
          </a:p>
          <a:p>
            <a:r>
              <a:rPr lang="en-US" dirty="0"/>
              <a:t>        &lt;ul class="navbar-nav justify-content-end flex-grow-1 pe-3"&gt;</a:t>
            </a:r>
          </a:p>
          <a:p>
            <a:r>
              <a:rPr lang="en-US" dirty="0"/>
              <a:t>          &lt;li class="nav-item"&gt;</a:t>
            </a:r>
          </a:p>
          <a:p>
            <a:r>
              <a:rPr lang="en-US" dirty="0"/>
              <a:t>            &lt;a class="nav-link active" aria-current="page" </a:t>
            </a:r>
            <a:r>
              <a:rPr lang="en-US" dirty="0" err="1"/>
              <a:t>href</a:t>
            </a:r>
            <a:r>
              <a:rPr lang="en-US" dirty="0"/>
              <a:t>="#"&gt;Home&lt;/a&gt;</a:t>
            </a:r>
          </a:p>
          <a:p>
            <a:r>
              <a:rPr lang="en-US" dirty="0"/>
              <a:t>          &lt;/li&gt;</a:t>
            </a:r>
          </a:p>
          <a:p>
            <a:r>
              <a:rPr lang="en-US" dirty="0"/>
              <a:t>          &lt;li class="nav-item"&gt;</a:t>
            </a:r>
          </a:p>
          <a:p>
            <a:r>
              <a:rPr lang="en-US" dirty="0"/>
              <a:t>            &lt;a class="nav-link" </a:t>
            </a:r>
            <a:r>
              <a:rPr lang="en-US" dirty="0" err="1"/>
              <a:t>href</a:t>
            </a:r>
            <a:r>
              <a:rPr lang="en-US" dirty="0"/>
              <a:t>="#"&gt;Link&lt;/a&gt;</a:t>
            </a:r>
          </a:p>
          <a:p>
            <a:r>
              <a:rPr lang="en-US" dirty="0"/>
              <a:t>          &lt;/li&gt;</a:t>
            </a:r>
          </a:p>
          <a:p>
            <a:r>
              <a:rPr lang="en-US" dirty="0"/>
              <a:t>          &lt;li class="nav-item dropdown"&gt;</a:t>
            </a:r>
          </a:p>
          <a:p>
            <a:r>
              <a:rPr lang="en-US" dirty="0"/>
              <a:t>            &lt;a class="nav-link dropdown-toggle" </a:t>
            </a:r>
            <a:r>
              <a:rPr lang="en-US" dirty="0" err="1"/>
              <a:t>href</a:t>
            </a:r>
            <a:r>
              <a:rPr lang="en-US" dirty="0"/>
              <a:t>="#" id="</a:t>
            </a:r>
            <a:r>
              <a:rPr lang="en-US" dirty="0" err="1"/>
              <a:t>offcanvasNavbarDropdown</a:t>
            </a:r>
            <a:r>
              <a:rPr lang="en-US" dirty="0"/>
              <a:t>" role="button" data-bs-toggle="dropdown" aria-expanded="false"&gt;</a:t>
            </a:r>
          </a:p>
          <a:p>
            <a:r>
              <a:rPr lang="en-US" dirty="0"/>
              <a:t>              Dropdown</a:t>
            </a:r>
          </a:p>
          <a:p>
            <a:r>
              <a:rPr lang="en-US" dirty="0"/>
              <a:t>            &lt;/a&gt;</a:t>
            </a:r>
          </a:p>
        </p:txBody>
      </p:sp>
    </p:spTree>
    <p:extLst>
      <p:ext uri="{BB962C8B-B14F-4D97-AF65-F5344CB8AC3E}">
        <p14:creationId xmlns:p14="http://schemas.microsoft.com/office/powerpoint/2010/main" val="3809270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1544-F83F-AF4A-8D86-37FBC4BA309E}"/>
              </a:ext>
            </a:extLst>
          </p:cNvPr>
          <p:cNvSpPr>
            <a:spLocks noGrp="1"/>
          </p:cNvSpPr>
          <p:nvPr>
            <p:ph type="title"/>
          </p:nvPr>
        </p:nvSpPr>
        <p:spPr>
          <a:xfrm>
            <a:off x="1371600" y="685800"/>
            <a:ext cx="9601200" cy="718457"/>
          </a:xfrm>
        </p:spPr>
        <p:txBody>
          <a:bodyPr/>
          <a:lstStyle/>
          <a:p>
            <a:r>
              <a:rPr lang="en-US" dirty="0" err="1"/>
              <a:t>Offcanvas</a:t>
            </a:r>
            <a:endParaRPr lang="en-US" dirty="0"/>
          </a:p>
        </p:txBody>
      </p:sp>
      <p:sp>
        <p:nvSpPr>
          <p:cNvPr id="3" name="Content Placeholder 2">
            <a:extLst>
              <a:ext uri="{FF2B5EF4-FFF2-40B4-BE49-F238E27FC236}">
                <a16:creationId xmlns:a16="http://schemas.microsoft.com/office/drawing/2014/main" id="{6408F9D9-8B65-9C4A-86A9-8E106A017971}"/>
              </a:ext>
            </a:extLst>
          </p:cNvPr>
          <p:cNvSpPr>
            <a:spLocks noGrp="1"/>
          </p:cNvSpPr>
          <p:nvPr>
            <p:ph idx="1"/>
          </p:nvPr>
        </p:nvSpPr>
        <p:spPr>
          <a:xfrm>
            <a:off x="1382486" y="1404257"/>
            <a:ext cx="9601200" cy="5453743"/>
          </a:xfrm>
        </p:spPr>
        <p:txBody>
          <a:bodyPr>
            <a:normAutofit fontScale="62500" lnSpcReduction="20000"/>
          </a:bodyPr>
          <a:lstStyle/>
          <a:p>
            <a:r>
              <a:rPr lang="en-US" dirty="0"/>
              <a:t> &lt;ul class="dropdown-menu" aria-</a:t>
            </a:r>
            <a:r>
              <a:rPr lang="en-US" dirty="0" err="1"/>
              <a:t>labelledby</a:t>
            </a:r>
            <a:r>
              <a:rPr lang="en-US" dirty="0"/>
              <a:t>="</a:t>
            </a:r>
            <a:r>
              <a:rPr lang="en-US" dirty="0" err="1"/>
              <a:t>offcanvasNavbarDropdown</a:t>
            </a:r>
            <a:r>
              <a:rPr lang="en-US" dirty="0"/>
              <a:t>"&gt;</a:t>
            </a:r>
          </a:p>
          <a:p>
            <a:r>
              <a:rPr lang="en-US" dirty="0"/>
              <a:t>              &lt;li&gt;&lt;a class="dropdown-item" </a:t>
            </a:r>
            <a:r>
              <a:rPr lang="en-US" dirty="0" err="1"/>
              <a:t>href</a:t>
            </a:r>
            <a:r>
              <a:rPr lang="en-US" dirty="0"/>
              <a:t>="#"&gt;Action&lt;/a&gt;&lt;/li&gt;</a:t>
            </a:r>
          </a:p>
          <a:p>
            <a:r>
              <a:rPr lang="en-US" dirty="0"/>
              <a:t>              &lt;li&gt;&lt;a class="dropdown-item" </a:t>
            </a:r>
            <a:r>
              <a:rPr lang="en-US" dirty="0" err="1"/>
              <a:t>href</a:t>
            </a:r>
            <a:r>
              <a:rPr lang="en-US" dirty="0"/>
              <a:t>="#"&gt;Another action&lt;/a&gt;&lt;/li&gt;</a:t>
            </a:r>
          </a:p>
          <a:p>
            <a:r>
              <a:rPr lang="en-US" dirty="0"/>
              <a:t>              &lt;li&gt;</a:t>
            </a:r>
          </a:p>
          <a:p>
            <a:r>
              <a:rPr lang="en-US" dirty="0"/>
              <a:t>                &lt;</a:t>
            </a:r>
            <a:r>
              <a:rPr lang="en-US" dirty="0" err="1"/>
              <a:t>hr</a:t>
            </a:r>
            <a:r>
              <a:rPr lang="en-US" dirty="0"/>
              <a:t> class="dropdown-divider"&gt;</a:t>
            </a:r>
          </a:p>
          <a:p>
            <a:r>
              <a:rPr lang="en-US" dirty="0"/>
              <a:t>              &lt;/li&gt;</a:t>
            </a:r>
          </a:p>
          <a:p>
            <a:r>
              <a:rPr lang="en-US" dirty="0"/>
              <a:t>              &lt;li&gt;&lt;a class="dropdown-item" </a:t>
            </a:r>
            <a:r>
              <a:rPr lang="en-US" dirty="0" err="1"/>
              <a:t>href</a:t>
            </a:r>
            <a:r>
              <a:rPr lang="en-US" dirty="0"/>
              <a:t>="#"&gt;Something else here&lt;/a&gt;&lt;/li&gt;</a:t>
            </a:r>
          </a:p>
          <a:p>
            <a:r>
              <a:rPr lang="en-US" dirty="0"/>
              <a:t>            &lt;/ul&gt;</a:t>
            </a:r>
          </a:p>
          <a:p>
            <a:r>
              <a:rPr lang="en-US" dirty="0"/>
              <a:t>          &lt;/li&gt;</a:t>
            </a:r>
          </a:p>
          <a:p>
            <a:r>
              <a:rPr lang="en-US" dirty="0"/>
              <a:t>        &lt;/ul&gt;</a:t>
            </a:r>
          </a:p>
          <a:p>
            <a:r>
              <a:rPr lang="en-US" dirty="0"/>
              <a:t>        &lt;form class="d-flex"&gt;</a:t>
            </a:r>
          </a:p>
          <a:p>
            <a:r>
              <a:rPr lang="en-US" dirty="0"/>
              <a:t>          &lt;input class="form-control me-2" type="search" placeholder="Search" aria-label="Search"&gt;</a:t>
            </a:r>
          </a:p>
          <a:p>
            <a:r>
              <a:rPr lang="en-US" dirty="0"/>
              <a:t>          &lt;button class="</a:t>
            </a:r>
            <a:r>
              <a:rPr lang="en-US" dirty="0" err="1"/>
              <a:t>btn</a:t>
            </a:r>
            <a:r>
              <a:rPr lang="en-US" dirty="0"/>
              <a:t> </a:t>
            </a:r>
            <a:r>
              <a:rPr lang="en-US" dirty="0" err="1"/>
              <a:t>btn</a:t>
            </a:r>
            <a:r>
              <a:rPr lang="en-US" dirty="0"/>
              <a:t>-outline-success" type="submit"&gt;Search&lt;/button&gt;</a:t>
            </a:r>
          </a:p>
          <a:p>
            <a:r>
              <a:rPr lang="en-US" dirty="0"/>
              <a:t>        &lt;/form&gt;</a:t>
            </a:r>
          </a:p>
          <a:p>
            <a:r>
              <a:rPr lang="en-US" dirty="0"/>
              <a:t>      &lt;/div&gt;</a:t>
            </a:r>
          </a:p>
          <a:p>
            <a:r>
              <a:rPr lang="en-US" dirty="0"/>
              <a:t>    &lt;/div&gt;</a:t>
            </a:r>
          </a:p>
          <a:p>
            <a:r>
              <a:rPr lang="en-US" dirty="0"/>
              <a:t>  &lt;/div&gt;</a:t>
            </a:r>
          </a:p>
          <a:p>
            <a:r>
              <a:rPr lang="en-US"/>
              <a:t>&lt;/nav&gt;	</a:t>
            </a:r>
            <a:endParaRPr lang="en-US" dirty="0"/>
          </a:p>
        </p:txBody>
      </p:sp>
    </p:spTree>
    <p:extLst>
      <p:ext uri="{BB962C8B-B14F-4D97-AF65-F5344CB8AC3E}">
        <p14:creationId xmlns:p14="http://schemas.microsoft.com/office/powerpoint/2010/main" val="407716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1544-F83F-AF4A-8D86-37FBC4BA309E}"/>
              </a:ext>
            </a:extLst>
          </p:cNvPr>
          <p:cNvSpPr>
            <a:spLocks noGrp="1"/>
          </p:cNvSpPr>
          <p:nvPr>
            <p:ph type="title"/>
          </p:nvPr>
        </p:nvSpPr>
        <p:spPr>
          <a:xfrm>
            <a:off x="1371600" y="685800"/>
            <a:ext cx="9601200" cy="718457"/>
          </a:xfrm>
        </p:spPr>
        <p:txBody>
          <a:bodyPr/>
          <a:lstStyle/>
          <a:p>
            <a:r>
              <a:rPr lang="en-US" dirty="0"/>
              <a:t>Supported content</a:t>
            </a:r>
          </a:p>
        </p:txBody>
      </p:sp>
      <p:sp>
        <p:nvSpPr>
          <p:cNvPr id="3" name="Content Placeholder 2">
            <a:extLst>
              <a:ext uri="{FF2B5EF4-FFF2-40B4-BE49-F238E27FC236}">
                <a16:creationId xmlns:a16="http://schemas.microsoft.com/office/drawing/2014/main" id="{6408F9D9-8B65-9C4A-86A9-8E106A017971}"/>
              </a:ext>
            </a:extLst>
          </p:cNvPr>
          <p:cNvSpPr>
            <a:spLocks noGrp="1"/>
          </p:cNvSpPr>
          <p:nvPr>
            <p:ph idx="1"/>
          </p:nvPr>
        </p:nvSpPr>
        <p:spPr>
          <a:xfrm>
            <a:off x="1382486" y="1404257"/>
            <a:ext cx="9601200" cy="4463143"/>
          </a:xfrm>
        </p:spPr>
        <p:txBody>
          <a:bodyPr>
            <a:normAutofit fontScale="92500"/>
          </a:bodyPr>
          <a:lstStyle/>
          <a:p>
            <a:pPr marL="0" indent="0">
              <a:buNone/>
            </a:pPr>
            <a:r>
              <a:rPr lang="en-US" dirty="0"/>
              <a:t>Navbars come with built-in support for a handful of sub-components. Choose from the following as needed:</a:t>
            </a:r>
          </a:p>
          <a:p>
            <a:r>
              <a:rPr lang="en-US" dirty="0"/>
              <a:t>.navbar-brand for your company, product, or project name.</a:t>
            </a:r>
          </a:p>
          <a:p>
            <a:r>
              <a:rPr lang="en-US" dirty="0"/>
              <a:t>.navbar-nav for a full-height and lightweight navigation (including support for dropdowns).</a:t>
            </a:r>
          </a:p>
          <a:p>
            <a:r>
              <a:rPr lang="en-US" dirty="0"/>
              <a:t>.navbar-toggler for use with our collapse plugin and other navigation toggling behaviors.</a:t>
            </a:r>
          </a:p>
          <a:p>
            <a:r>
              <a:rPr lang="en-US" dirty="0"/>
              <a:t>Flex and spacing utilities for any form controls and actions.</a:t>
            </a:r>
          </a:p>
          <a:p>
            <a:r>
              <a:rPr lang="en-US" dirty="0"/>
              <a:t>.navbar-text for adding vertically centered strings of text.</a:t>
            </a:r>
          </a:p>
          <a:p>
            <a:r>
              <a:rPr lang="en-US" dirty="0"/>
              <a:t>.</a:t>
            </a:r>
            <a:r>
              <a:rPr lang="en-US" dirty="0" err="1"/>
              <a:t>collapse.navbar</a:t>
            </a:r>
            <a:r>
              <a:rPr lang="en-US" dirty="0"/>
              <a:t>-collapse for grouping and hiding navbar contents by a parent breakpoint.</a:t>
            </a:r>
          </a:p>
          <a:p>
            <a:r>
              <a:rPr lang="en-US" dirty="0"/>
              <a:t>Add an optional .navbar-scroll to set a max-height and scroll expanded navbar content</a:t>
            </a:r>
          </a:p>
        </p:txBody>
      </p:sp>
    </p:spTree>
    <p:extLst>
      <p:ext uri="{BB962C8B-B14F-4D97-AF65-F5344CB8AC3E}">
        <p14:creationId xmlns:p14="http://schemas.microsoft.com/office/powerpoint/2010/main" val="1319612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1544-F83F-AF4A-8D86-37FBC4BA309E}"/>
              </a:ext>
            </a:extLst>
          </p:cNvPr>
          <p:cNvSpPr>
            <a:spLocks noGrp="1"/>
          </p:cNvSpPr>
          <p:nvPr>
            <p:ph type="title"/>
          </p:nvPr>
        </p:nvSpPr>
        <p:spPr>
          <a:xfrm>
            <a:off x="1371600" y="685800"/>
            <a:ext cx="9601200" cy="718457"/>
          </a:xfrm>
        </p:spPr>
        <p:txBody>
          <a:bodyPr/>
          <a:lstStyle/>
          <a:p>
            <a:r>
              <a:rPr lang="en-US" dirty="0"/>
              <a:t>Supported content</a:t>
            </a:r>
          </a:p>
        </p:txBody>
      </p:sp>
      <p:sp>
        <p:nvSpPr>
          <p:cNvPr id="3" name="Content Placeholder 2">
            <a:extLst>
              <a:ext uri="{FF2B5EF4-FFF2-40B4-BE49-F238E27FC236}">
                <a16:creationId xmlns:a16="http://schemas.microsoft.com/office/drawing/2014/main" id="{6408F9D9-8B65-9C4A-86A9-8E106A017971}"/>
              </a:ext>
            </a:extLst>
          </p:cNvPr>
          <p:cNvSpPr>
            <a:spLocks noGrp="1"/>
          </p:cNvSpPr>
          <p:nvPr>
            <p:ph idx="1"/>
          </p:nvPr>
        </p:nvSpPr>
        <p:spPr>
          <a:xfrm>
            <a:off x="1382486" y="1404257"/>
            <a:ext cx="9601200" cy="5453743"/>
          </a:xfrm>
        </p:spPr>
        <p:txBody>
          <a:bodyPr>
            <a:normAutofit lnSpcReduction="10000"/>
          </a:bodyPr>
          <a:lstStyle/>
          <a:p>
            <a:pPr marL="0" indent="0">
              <a:buNone/>
            </a:pPr>
            <a:r>
              <a:rPr lang="en-US" dirty="0"/>
              <a:t>&lt;nav class="navbar navbar-expand-lg navbar-light </a:t>
            </a:r>
            <a:r>
              <a:rPr lang="en-US" dirty="0" err="1"/>
              <a:t>bg</a:t>
            </a:r>
            <a:r>
              <a:rPr lang="en-US" dirty="0"/>
              <a:t>-light"&gt;</a:t>
            </a:r>
          </a:p>
          <a:p>
            <a:pPr marL="0" indent="0">
              <a:buNone/>
            </a:pPr>
            <a:r>
              <a:rPr lang="en-US" dirty="0"/>
              <a:t>  &lt;div class="container-fluid"&gt;</a:t>
            </a:r>
          </a:p>
          <a:p>
            <a:pPr marL="0" indent="0">
              <a:buNone/>
            </a:pPr>
            <a:r>
              <a:rPr lang="en-US" dirty="0"/>
              <a:t>    &lt;a class="navbar-brand" </a:t>
            </a:r>
            <a:r>
              <a:rPr lang="en-US" dirty="0" err="1"/>
              <a:t>href</a:t>
            </a:r>
            <a:r>
              <a:rPr lang="en-US" dirty="0"/>
              <a:t>="#"&gt;Navbar&lt;/a&gt;</a:t>
            </a:r>
          </a:p>
          <a:p>
            <a:pPr marL="0" indent="0">
              <a:buNone/>
            </a:pPr>
            <a:r>
              <a:rPr lang="en-US" dirty="0"/>
              <a:t>    &lt;button class="navbar-toggler" type="button" data-bs-toggle="collapse" data-bs-target="#</a:t>
            </a:r>
            <a:r>
              <a:rPr lang="en-US" dirty="0" err="1"/>
              <a:t>navbarSupportedContent</a:t>
            </a:r>
            <a:r>
              <a:rPr lang="en-US" dirty="0"/>
              <a:t>"&gt;</a:t>
            </a:r>
          </a:p>
          <a:p>
            <a:pPr marL="0" indent="0">
              <a:buNone/>
            </a:pPr>
            <a:r>
              <a:rPr lang="en-US" dirty="0"/>
              <a:t>      &lt;span class="navbar-toggler-icon"&gt;&lt;/span&gt;</a:t>
            </a:r>
          </a:p>
          <a:p>
            <a:pPr marL="0" indent="0">
              <a:buNone/>
            </a:pPr>
            <a:r>
              <a:rPr lang="en-US" dirty="0"/>
              <a:t>    &lt;/button&gt;</a:t>
            </a:r>
          </a:p>
          <a:p>
            <a:pPr marL="0" indent="0">
              <a:buNone/>
            </a:pPr>
            <a:r>
              <a:rPr lang="en-US" dirty="0"/>
              <a:t>    &lt;div class="collapse navbar-collapse" id="</a:t>
            </a:r>
            <a:r>
              <a:rPr lang="en-US" dirty="0" err="1"/>
              <a:t>navbarSupportedContent</a:t>
            </a:r>
            <a:r>
              <a:rPr lang="en-US" dirty="0"/>
              <a:t>"&gt;</a:t>
            </a:r>
          </a:p>
          <a:p>
            <a:pPr marL="0" indent="0">
              <a:buNone/>
            </a:pPr>
            <a:r>
              <a:rPr lang="en-US" dirty="0"/>
              <a:t>      &lt;ul class="navbar-nav me-auto mb-2 mb-lg-0"&gt;</a:t>
            </a:r>
          </a:p>
          <a:p>
            <a:pPr marL="0" indent="0">
              <a:buNone/>
            </a:pPr>
            <a:r>
              <a:rPr lang="en-US" dirty="0"/>
              <a:t>        &lt;li class="nav-item"&gt;</a:t>
            </a:r>
          </a:p>
          <a:p>
            <a:pPr marL="0" indent="0">
              <a:buNone/>
            </a:pPr>
            <a:r>
              <a:rPr lang="en-US" dirty="0"/>
              <a:t>&lt;/li&gt;</a:t>
            </a:r>
          </a:p>
          <a:p>
            <a:pPr marL="0" indent="0">
              <a:buNone/>
            </a:pPr>
            <a:r>
              <a:rPr lang="en-US" dirty="0"/>
              <a:t>        &lt;li class="nav-item"&gt;</a:t>
            </a:r>
          </a:p>
          <a:p>
            <a:pPr marL="0" indent="0">
              <a:buNone/>
            </a:pPr>
            <a:r>
              <a:rPr lang="en-US" dirty="0"/>
              <a:t>&lt;/li&gt;</a:t>
            </a:r>
          </a:p>
        </p:txBody>
      </p:sp>
    </p:spTree>
    <p:extLst>
      <p:ext uri="{BB962C8B-B14F-4D97-AF65-F5344CB8AC3E}">
        <p14:creationId xmlns:p14="http://schemas.microsoft.com/office/powerpoint/2010/main" val="2998251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1544-F83F-AF4A-8D86-37FBC4BA309E}"/>
              </a:ext>
            </a:extLst>
          </p:cNvPr>
          <p:cNvSpPr>
            <a:spLocks noGrp="1"/>
          </p:cNvSpPr>
          <p:nvPr>
            <p:ph type="title"/>
          </p:nvPr>
        </p:nvSpPr>
        <p:spPr>
          <a:xfrm>
            <a:off x="1371600" y="685800"/>
            <a:ext cx="9601200" cy="718457"/>
          </a:xfrm>
        </p:spPr>
        <p:txBody>
          <a:bodyPr/>
          <a:lstStyle/>
          <a:p>
            <a:r>
              <a:rPr lang="en-US" dirty="0"/>
              <a:t>Supported content</a:t>
            </a:r>
          </a:p>
        </p:txBody>
      </p:sp>
      <p:sp>
        <p:nvSpPr>
          <p:cNvPr id="3" name="Content Placeholder 2">
            <a:extLst>
              <a:ext uri="{FF2B5EF4-FFF2-40B4-BE49-F238E27FC236}">
                <a16:creationId xmlns:a16="http://schemas.microsoft.com/office/drawing/2014/main" id="{6408F9D9-8B65-9C4A-86A9-8E106A017971}"/>
              </a:ext>
            </a:extLst>
          </p:cNvPr>
          <p:cNvSpPr>
            <a:spLocks noGrp="1"/>
          </p:cNvSpPr>
          <p:nvPr>
            <p:ph idx="1"/>
          </p:nvPr>
        </p:nvSpPr>
        <p:spPr>
          <a:xfrm>
            <a:off x="1382486" y="1404257"/>
            <a:ext cx="9601200" cy="5453743"/>
          </a:xfrm>
        </p:spPr>
        <p:txBody>
          <a:bodyPr>
            <a:normAutofit fontScale="85000" lnSpcReduction="20000"/>
          </a:bodyPr>
          <a:lstStyle/>
          <a:p>
            <a:pPr marL="0" indent="0">
              <a:buNone/>
            </a:pPr>
            <a:r>
              <a:rPr lang="en-US" dirty="0"/>
              <a:t> &lt;li class="nav-item dropdown"&gt;</a:t>
            </a:r>
          </a:p>
          <a:p>
            <a:pPr marL="0" indent="0">
              <a:buNone/>
            </a:pPr>
            <a:r>
              <a:rPr lang="en-US" dirty="0"/>
              <a:t>          &lt;a class="nav-link dropdown-toggle" </a:t>
            </a:r>
            <a:r>
              <a:rPr lang="en-US" dirty="0" err="1"/>
              <a:t>href</a:t>
            </a:r>
            <a:r>
              <a:rPr lang="en-US" dirty="0"/>
              <a:t>="#" id="</a:t>
            </a:r>
            <a:r>
              <a:rPr lang="en-US" dirty="0" err="1"/>
              <a:t>navbarDropdown</a:t>
            </a:r>
            <a:r>
              <a:rPr lang="en-US" dirty="0"/>
              <a:t>" role="button" data-bs-toggle="dropdown"&gt;</a:t>
            </a:r>
          </a:p>
          <a:p>
            <a:pPr marL="0" indent="0">
              <a:buNone/>
            </a:pPr>
            <a:r>
              <a:rPr lang="en-US" dirty="0"/>
              <a:t>            Dropdown</a:t>
            </a:r>
          </a:p>
          <a:p>
            <a:pPr marL="0" indent="0">
              <a:buNone/>
            </a:pPr>
            <a:r>
              <a:rPr lang="en-US" dirty="0"/>
              <a:t>          &lt;/a&gt;</a:t>
            </a:r>
          </a:p>
          <a:p>
            <a:pPr marL="0" indent="0">
              <a:buNone/>
            </a:pPr>
            <a:r>
              <a:rPr lang="en-US" dirty="0"/>
              <a:t>          &lt;ul class="dropdown-menu" aria-</a:t>
            </a:r>
            <a:r>
              <a:rPr lang="en-US" dirty="0" err="1"/>
              <a:t>labelledby</a:t>
            </a:r>
            <a:r>
              <a:rPr lang="en-US" dirty="0"/>
              <a:t>="</a:t>
            </a:r>
            <a:r>
              <a:rPr lang="en-US" dirty="0" err="1"/>
              <a:t>navbarDropdown</a:t>
            </a:r>
            <a:r>
              <a:rPr lang="en-US" dirty="0"/>
              <a:t>"&gt;</a:t>
            </a:r>
          </a:p>
          <a:p>
            <a:pPr marL="0" indent="0">
              <a:buNone/>
            </a:pPr>
            <a:r>
              <a:rPr lang="en-US" dirty="0"/>
              <a:t>          &lt;/ul&gt;</a:t>
            </a:r>
          </a:p>
          <a:p>
            <a:pPr marL="0" indent="0">
              <a:buNone/>
            </a:pPr>
            <a:r>
              <a:rPr lang="en-US" dirty="0"/>
              <a:t>        &lt;/li&gt;</a:t>
            </a:r>
          </a:p>
          <a:p>
            <a:pPr marL="0" indent="0">
              <a:buNone/>
            </a:pPr>
            <a:r>
              <a:rPr lang="en-US" dirty="0"/>
              <a:t>      &lt;/ul&gt;</a:t>
            </a:r>
          </a:p>
          <a:p>
            <a:pPr marL="0" indent="0">
              <a:buNone/>
            </a:pPr>
            <a:r>
              <a:rPr lang="en-US" dirty="0"/>
              <a:t>      &lt;form class="d-flex"&gt;</a:t>
            </a:r>
          </a:p>
          <a:p>
            <a:pPr marL="0" indent="0">
              <a:buNone/>
            </a:pPr>
            <a:r>
              <a:rPr lang="en-US" dirty="0"/>
              <a:t>        &lt;input class="form-control me-2" type="search" placeholder="Search" aria-label="Search"&gt;</a:t>
            </a:r>
          </a:p>
          <a:p>
            <a:pPr marL="0" indent="0">
              <a:buNone/>
            </a:pPr>
            <a:r>
              <a:rPr lang="en-US" dirty="0"/>
              <a:t>        &lt;button class="</a:t>
            </a:r>
            <a:r>
              <a:rPr lang="en-US" dirty="0" err="1"/>
              <a:t>btn</a:t>
            </a:r>
            <a:r>
              <a:rPr lang="en-US" dirty="0"/>
              <a:t> </a:t>
            </a:r>
            <a:r>
              <a:rPr lang="en-US" dirty="0" err="1"/>
              <a:t>btn</a:t>
            </a:r>
            <a:r>
              <a:rPr lang="en-US" dirty="0"/>
              <a:t>-outline-success" type="submit"&gt;Search&lt;/button&gt;</a:t>
            </a:r>
          </a:p>
          <a:p>
            <a:pPr marL="0" indent="0">
              <a:buNone/>
            </a:pPr>
            <a:r>
              <a:rPr lang="en-US" dirty="0"/>
              <a:t>      &lt;/form&gt;</a:t>
            </a:r>
          </a:p>
          <a:p>
            <a:pPr marL="0" indent="0">
              <a:buNone/>
            </a:pPr>
            <a:r>
              <a:rPr lang="en-US" dirty="0"/>
              <a:t>    &lt;/div&gt;</a:t>
            </a:r>
          </a:p>
          <a:p>
            <a:pPr marL="0" indent="0">
              <a:buNone/>
            </a:pPr>
            <a:r>
              <a:rPr lang="en-US" dirty="0"/>
              <a:t>  &lt;/div&gt;</a:t>
            </a:r>
          </a:p>
          <a:p>
            <a:pPr marL="0" indent="0">
              <a:buNone/>
            </a:pPr>
            <a:r>
              <a:rPr lang="en-US" dirty="0"/>
              <a:t>&lt;/nav&gt;</a:t>
            </a:r>
          </a:p>
        </p:txBody>
      </p:sp>
    </p:spTree>
    <p:extLst>
      <p:ext uri="{BB962C8B-B14F-4D97-AF65-F5344CB8AC3E}">
        <p14:creationId xmlns:p14="http://schemas.microsoft.com/office/powerpoint/2010/main" val="1756531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1544-F83F-AF4A-8D86-37FBC4BA309E}"/>
              </a:ext>
            </a:extLst>
          </p:cNvPr>
          <p:cNvSpPr>
            <a:spLocks noGrp="1"/>
          </p:cNvSpPr>
          <p:nvPr>
            <p:ph type="title"/>
          </p:nvPr>
        </p:nvSpPr>
        <p:spPr>
          <a:xfrm>
            <a:off x="1371600" y="685800"/>
            <a:ext cx="9601200" cy="718457"/>
          </a:xfrm>
        </p:spPr>
        <p:txBody>
          <a:bodyPr/>
          <a:lstStyle/>
          <a:p>
            <a:r>
              <a:rPr lang="en-US" dirty="0"/>
              <a:t>Brand</a:t>
            </a:r>
          </a:p>
        </p:txBody>
      </p:sp>
      <p:sp>
        <p:nvSpPr>
          <p:cNvPr id="3" name="Content Placeholder 2">
            <a:extLst>
              <a:ext uri="{FF2B5EF4-FFF2-40B4-BE49-F238E27FC236}">
                <a16:creationId xmlns:a16="http://schemas.microsoft.com/office/drawing/2014/main" id="{6408F9D9-8B65-9C4A-86A9-8E106A017971}"/>
              </a:ext>
            </a:extLst>
          </p:cNvPr>
          <p:cNvSpPr>
            <a:spLocks noGrp="1"/>
          </p:cNvSpPr>
          <p:nvPr>
            <p:ph idx="1"/>
          </p:nvPr>
        </p:nvSpPr>
        <p:spPr>
          <a:xfrm>
            <a:off x="1382486" y="1404257"/>
            <a:ext cx="9601200" cy="5453743"/>
          </a:xfrm>
        </p:spPr>
        <p:txBody>
          <a:bodyPr>
            <a:normAutofit fontScale="85000" lnSpcReduction="20000"/>
          </a:bodyPr>
          <a:lstStyle/>
          <a:p>
            <a:pPr marL="0" indent="0">
              <a:buNone/>
            </a:pPr>
            <a:r>
              <a:rPr lang="en-US" dirty="0"/>
              <a:t>The .navbar-brand can be applied to most elements, but an anchor works best, as some elements might require utility classes or custom styles.</a:t>
            </a:r>
          </a:p>
          <a:p>
            <a:pPr marL="0" indent="0">
              <a:buNone/>
            </a:pPr>
            <a:r>
              <a:rPr lang="en-US" dirty="0"/>
              <a:t>Add your text within an element with the .navbar-brand class.</a:t>
            </a:r>
          </a:p>
          <a:p>
            <a:pPr marL="0" indent="0">
              <a:buNone/>
            </a:pPr>
            <a:r>
              <a:rPr lang="en-US" dirty="0">
                <a:solidFill>
                  <a:srgbClr val="FF0000"/>
                </a:solidFill>
              </a:rPr>
              <a:t>&lt;!-- As a link --&gt;</a:t>
            </a:r>
          </a:p>
          <a:p>
            <a:pPr marL="0" indent="0">
              <a:buNone/>
            </a:pPr>
            <a:r>
              <a:rPr lang="en-US" dirty="0"/>
              <a:t>&lt;nav class="navbar navbar-light </a:t>
            </a:r>
            <a:r>
              <a:rPr lang="en-US" dirty="0" err="1"/>
              <a:t>bg</a:t>
            </a:r>
            <a:r>
              <a:rPr lang="en-US" dirty="0"/>
              <a:t>-light"&gt;</a:t>
            </a:r>
          </a:p>
          <a:p>
            <a:pPr marL="0" indent="0">
              <a:buNone/>
            </a:pPr>
            <a:r>
              <a:rPr lang="en-US" dirty="0"/>
              <a:t>  &lt;div class="container-fluid"&gt;</a:t>
            </a:r>
          </a:p>
          <a:p>
            <a:pPr marL="0" indent="0">
              <a:buNone/>
            </a:pPr>
            <a:r>
              <a:rPr lang="en-US" dirty="0"/>
              <a:t>    &lt;a class="navbar-brand" </a:t>
            </a:r>
            <a:r>
              <a:rPr lang="en-US" dirty="0" err="1"/>
              <a:t>href</a:t>
            </a:r>
            <a:r>
              <a:rPr lang="en-US" dirty="0"/>
              <a:t>="#"&gt;Navbar&lt;/a&gt;</a:t>
            </a:r>
          </a:p>
          <a:p>
            <a:pPr marL="0" indent="0">
              <a:buNone/>
            </a:pPr>
            <a:r>
              <a:rPr lang="en-US" dirty="0"/>
              <a:t>  &lt;/div&gt;</a:t>
            </a:r>
          </a:p>
          <a:p>
            <a:pPr marL="0" indent="0">
              <a:buNone/>
            </a:pPr>
            <a:r>
              <a:rPr lang="en-US" dirty="0"/>
              <a:t>&lt;/nav&gt;</a:t>
            </a:r>
          </a:p>
          <a:p>
            <a:pPr marL="0" indent="0">
              <a:buNone/>
            </a:pPr>
            <a:endParaRPr lang="en-US" dirty="0"/>
          </a:p>
          <a:p>
            <a:pPr marL="0" indent="0">
              <a:buNone/>
            </a:pPr>
            <a:r>
              <a:rPr lang="en-US" dirty="0">
                <a:solidFill>
                  <a:srgbClr val="FF0000"/>
                </a:solidFill>
              </a:rPr>
              <a:t>&lt;!-- As a heading --&gt;</a:t>
            </a:r>
          </a:p>
          <a:p>
            <a:pPr marL="0" indent="0">
              <a:buNone/>
            </a:pPr>
            <a:r>
              <a:rPr lang="en-US" dirty="0"/>
              <a:t>&lt;nav class="navbar navbar-light </a:t>
            </a:r>
            <a:r>
              <a:rPr lang="en-US" dirty="0" err="1"/>
              <a:t>bg</a:t>
            </a:r>
            <a:r>
              <a:rPr lang="en-US" dirty="0"/>
              <a:t>-light"&gt;</a:t>
            </a:r>
          </a:p>
          <a:p>
            <a:pPr marL="0" indent="0">
              <a:buNone/>
            </a:pPr>
            <a:r>
              <a:rPr lang="en-US" dirty="0"/>
              <a:t>  &lt;div class="container-fluid"&gt;</a:t>
            </a:r>
          </a:p>
          <a:p>
            <a:pPr marL="0" indent="0">
              <a:buNone/>
            </a:pPr>
            <a:r>
              <a:rPr lang="en-US" dirty="0"/>
              <a:t>    &lt;span class="navbar-brand mb-0 h1"&gt;Navbar&lt;/span&gt;</a:t>
            </a:r>
          </a:p>
          <a:p>
            <a:pPr marL="0" indent="0">
              <a:buNone/>
            </a:pPr>
            <a:r>
              <a:rPr lang="en-US" dirty="0"/>
              <a:t>  &lt;/div&gt;</a:t>
            </a:r>
          </a:p>
          <a:p>
            <a:pPr marL="0" indent="0">
              <a:buNone/>
            </a:pPr>
            <a:r>
              <a:rPr lang="en-US" dirty="0"/>
              <a:t>&lt;/nav&gt;</a:t>
            </a:r>
          </a:p>
        </p:txBody>
      </p:sp>
    </p:spTree>
    <p:extLst>
      <p:ext uri="{BB962C8B-B14F-4D97-AF65-F5344CB8AC3E}">
        <p14:creationId xmlns:p14="http://schemas.microsoft.com/office/powerpoint/2010/main" val="3202322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1544-F83F-AF4A-8D86-37FBC4BA309E}"/>
              </a:ext>
            </a:extLst>
          </p:cNvPr>
          <p:cNvSpPr>
            <a:spLocks noGrp="1"/>
          </p:cNvSpPr>
          <p:nvPr>
            <p:ph type="title"/>
          </p:nvPr>
        </p:nvSpPr>
        <p:spPr>
          <a:xfrm>
            <a:off x="1371600" y="685800"/>
            <a:ext cx="9601200" cy="718457"/>
          </a:xfrm>
        </p:spPr>
        <p:txBody>
          <a:bodyPr/>
          <a:lstStyle/>
          <a:p>
            <a:r>
              <a:rPr lang="en-US" dirty="0"/>
              <a:t>Image and text</a:t>
            </a:r>
          </a:p>
        </p:txBody>
      </p:sp>
      <p:sp>
        <p:nvSpPr>
          <p:cNvPr id="3" name="Content Placeholder 2">
            <a:extLst>
              <a:ext uri="{FF2B5EF4-FFF2-40B4-BE49-F238E27FC236}">
                <a16:creationId xmlns:a16="http://schemas.microsoft.com/office/drawing/2014/main" id="{6408F9D9-8B65-9C4A-86A9-8E106A017971}"/>
              </a:ext>
            </a:extLst>
          </p:cNvPr>
          <p:cNvSpPr>
            <a:spLocks noGrp="1"/>
          </p:cNvSpPr>
          <p:nvPr>
            <p:ph idx="1"/>
          </p:nvPr>
        </p:nvSpPr>
        <p:spPr>
          <a:xfrm>
            <a:off x="1382486" y="1404257"/>
            <a:ext cx="9601200" cy="5453743"/>
          </a:xfrm>
        </p:spPr>
        <p:txBody>
          <a:bodyPr>
            <a:normAutofit/>
          </a:bodyPr>
          <a:lstStyle/>
          <a:p>
            <a:pPr marL="0" indent="0">
              <a:buNone/>
            </a:pPr>
            <a:r>
              <a:rPr lang="en-US" dirty="0"/>
              <a:t>You can also make use of some additional utilities to add an image and text at the same time. Note the addition of .d-inline-block and .align-text-top on the &lt;</a:t>
            </a:r>
            <a:r>
              <a:rPr lang="en-US" dirty="0" err="1"/>
              <a:t>img</a:t>
            </a:r>
            <a:r>
              <a:rPr lang="en-US" dirty="0"/>
              <a:t>&gt;.</a:t>
            </a:r>
          </a:p>
          <a:p>
            <a:pPr marL="0" indent="0">
              <a:buNone/>
            </a:pPr>
            <a:r>
              <a:rPr lang="en-US" dirty="0"/>
              <a:t>&lt;nav class="navbar navbar-light </a:t>
            </a:r>
            <a:r>
              <a:rPr lang="en-US" dirty="0" err="1"/>
              <a:t>bg</a:t>
            </a:r>
            <a:r>
              <a:rPr lang="en-US" dirty="0"/>
              <a:t>-light"&gt;</a:t>
            </a:r>
          </a:p>
          <a:p>
            <a:pPr marL="0" indent="0">
              <a:buNone/>
            </a:pPr>
            <a:r>
              <a:rPr lang="en-US" dirty="0"/>
              <a:t>  &lt;div class="container-fluid"&gt;</a:t>
            </a:r>
          </a:p>
          <a:p>
            <a:pPr marL="0" indent="0">
              <a:buNone/>
            </a:pPr>
            <a:r>
              <a:rPr lang="en-US" dirty="0"/>
              <a:t>    &lt;a class="navbar-brand" </a:t>
            </a:r>
            <a:r>
              <a:rPr lang="en-US" dirty="0" err="1"/>
              <a:t>href</a:t>
            </a:r>
            <a:r>
              <a:rPr lang="en-US" dirty="0"/>
              <a:t>="#"&gt;</a:t>
            </a:r>
          </a:p>
          <a:p>
            <a:pPr marL="0" indent="0">
              <a:buNone/>
            </a:pPr>
            <a:r>
              <a:rPr lang="en-US" dirty="0"/>
              <a:t>      &lt;</a:t>
            </a:r>
            <a:r>
              <a:rPr lang="en-US" dirty="0" err="1"/>
              <a:t>img</a:t>
            </a:r>
            <a:r>
              <a:rPr lang="en-US" dirty="0"/>
              <a:t> </a:t>
            </a:r>
            <a:r>
              <a:rPr lang="en-US" dirty="0" err="1"/>
              <a:t>src</a:t>
            </a:r>
            <a:r>
              <a:rPr lang="en-US" dirty="0"/>
              <a:t>="/docs/5.1/assets/brand/bootstrap-</a:t>
            </a:r>
            <a:r>
              <a:rPr lang="en-US" dirty="0" err="1"/>
              <a:t>logo.svg</a:t>
            </a:r>
            <a:r>
              <a:rPr lang="en-US" dirty="0"/>
              <a:t>" alt="" width="30" height="24" class="d-inline-block align-text-top"&gt;</a:t>
            </a:r>
          </a:p>
          <a:p>
            <a:pPr marL="0" indent="0">
              <a:buNone/>
            </a:pPr>
            <a:r>
              <a:rPr lang="en-US" dirty="0"/>
              <a:t>      Bootstrap</a:t>
            </a:r>
          </a:p>
          <a:p>
            <a:pPr marL="0" indent="0">
              <a:buNone/>
            </a:pPr>
            <a:r>
              <a:rPr lang="en-US" dirty="0"/>
              <a:t>    &lt;/a&gt;</a:t>
            </a:r>
          </a:p>
          <a:p>
            <a:pPr marL="0" indent="0">
              <a:buNone/>
            </a:pPr>
            <a:r>
              <a:rPr lang="en-US" dirty="0"/>
              <a:t>  &lt;/div&gt;</a:t>
            </a:r>
          </a:p>
          <a:p>
            <a:pPr marL="0" indent="0">
              <a:buNone/>
            </a:pPr>
            <a:r>
              <a:rPr lang="en-US" dirty="0"/>
              <a:t>&lt;/nav&gt;</a:t>
            </a:r>
          </a:p>
        </p:txBody>
      </p:sp>
    </p:spTree>
    <p:extLst>
      <p:ext uri="{BB962C8B-B14F-4D97-AF65-F5344CB8AC3E}">
        <p14:creationId xmlns:p14="http://schemas.microsoft.com/office/powerpoint/2010/main" val="3585744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1544-F83F-AF4A-8D86-37FBC4BA309E}"/>
              </a:ext>
            </a:extLst>
          </p:cNvPr>
          <p:cNvSpPr>
            <a:spLocks noGrp="1"/>
          </p:cNvSpPr>
          <p:nvPr>
            <p:ph type="title"/>
          </p:nvPr>
        </p:nvSpPr>
        <p:spPr>
          <a:xfrm>
            <a:off x="1371600" y="685800"/>
            <a:ext cx="9601200" cy="718457"/>
          </a:xfrm>
        </p:spPr>
        <p:txBody>
          <a:bodyPr/>
          <a:lstStyle/>
          <a:p>
            <a:r>
              <a:rPr lang="en-US" dirty="0"/>
              <a:t>Nav items</a:t>
            </a:r>
          </a:p>
        </p:txBody>
      </p:sp>
      <p:sp>
        <p:nvSpPr>
          <p:cNvPr id="3" name="Content Placeholder 2">
            <a:extLst>
              <a:ext uri="{FF2B5EF4-FFF2-40B4-BE49-F238E27FC236}">
                <a16:creationId xmlns:a16="http://schemas.microsoft.com/office/drawing/2014/main" id="{6408F9D9-8B65-9C4A-86A9-8E106A017971}"/>
              </a:ext>
            </a:extLst>
          </p:cNvPr>
          <p:cNvSpPr>
            <a:spLocks noGrp="1"/>
          </p:cNvSpPr>
          <p:nvPr>
            <p:ph idx="1"/>
          </p:nvPr>
        </p:nvSpPr>
        <p:spPr>
          <a:xfrm>
            <a:off x="1382486" y="1404257"/>
            <a:ext cx="9601200" cy="5453743"/>
          </a:xfrm>
        </p:spPr>
        <p:txBody>
          <a:bodyPr>
            <a:normAutofit fontScale="70000" lnSpcReduction="20000"/>
          </a:bodyPr>
          <a:lstStyle/>
          <a:p>
            <a:pPr marL="0" indent="0">
              <a:buNone/>
            </a:pPr>
            <a:r>
              <a:rPr lang="en-US" dirty="0"/>
              <a:t>And because we use classes for our </a:t>
            </a:r>
            <a:r>
              <a:rPr lang="en-US" dirty="0" err="1"/>
              <a:t>navs</a:t>
            </a:r>
            <a:r>
              <a:rPr lang="en-US" dirty="0"/>
              <a:t>, you can avoid the list-based approach entirely if you like.</a:t>
            </a:r>
          </a:p>
          <a:p>
            <a:pPr marL="0" indent="0">
              <a:buNone/>
            </a:pPr>
            <a:r>
              <a:rPr lang="en-US" dirty="0"/>
              <a:t>&lt;nav class="navbar navbar-expand-lg navbar-light </a:t>
            </a:r>
            <a:r>
              <a:rPr lang="en-US" dirty="0" err="1"/>
              <a:t>bg</a:t>
            </a:r>
            <a:r>
              <a:rPr lang="en-US" dirty="0"/>
              <a:t>-light"&gt;</a:t>
            </a:r>
          </a:p>
          <a:p>
            <a:pPr marL="0" indent="0">
              <a:buNone/>
            </a:pPr>
            <a:r>
              <a:rPr lang="en-US" dirty="0"/>
              <a:t>  &lt;div class="container-fluid"&gt;</a:t>
            </a:r>
          </a:p>
          <a:p>
            <a:pPr marL="0" indent="0">
              <a:buNone/>
            </a:pPr>
            <a:r>
              <a:rPr lang="en-US" dirty="0"/>
              <a:t>    &lt;a class="navbar-brand" </a:t>
            </a:r>
            <a:r>
              <a:rPr lang="en-US" dirty="0" err="1"/>
              <a:t>href</a:t>
            </a:r>
            <a:r>
              <a:rPr lang="en-US" dirty="0"/>
              <a:t>="#"&gt;Navbar&lt;/a&gt;</a:t>
            </a:r>
          </a:p>
          <a:p>
            <a:pPr marL="0" indent="0">
              <a:buNone/>
            </a:pPr>
            <a:r>
              <a:rPr lang="en-US" dirty="0"/>
              <a:t>    &lt;button class="navbar-toggler" type="button" data-bs-toggle="collapse" data-bs-target="#</a:t>
            </a:r>
            <a:r>
              <a:rPr lang="en-US" dirty="0" err="1"/>
              <a:t>navbarNavAltMarkup</a:t>
            </a:r>
            <a:r>
              <a:rPr lang="en-US" dirty="0"/>
              <a:t>"&gt;</a:t>
            </a:r>
          </a:p>
          <a:p>
            <a:pPr marL="0" indent="0">
              <a:buNone/>
            </a:pPr>
            <a:r>
              <a:rPr lang="en-US" dirty="0"/>
              <a:t>      &lt;span class="navbar-toggler-icon"&gt;&lt;/span&gt;</a:t>
            </a:r>
          </a:p>
          <a:p>
            <a:pPr marL="0" indent="0">
              <a:buNone/>
            </a:pPr>
            <a:r>
              <a:rPr lang="en-US" dirty="0"/>
              <a:t>    &lt;/button&gt;</a:t>
            </a:r>
          </a:p>
          <a:p>
            <a:pPr marL="0" indent="0">
              <a:buNone/>
            </a:pPr>
            <a:r>
              <a:rPr lang="en-US" dirty="0"/>
              <a:t>    &lt;div class="collapse navbar-collapse" id="</a:t>
            </a:r>
            <a:r>
              <a:rPr lang="en-US" dirty="0" err="1"/>
              <a:t>navbarNavAltMarkup</a:t>
            </a:r>
            <a:r>
              <a:rPr lang="en-US" dirty="0"/>
              <a:t>"&gt;</a:t>
            </a:r>
          </a:p>
          <a:p>
            <a:pPr marL="0" indent="0">
              <a:buNone/>
            </a:pPr>
            <a:r>
              <a:rPr lang="en-US" dirty="0"/>
              <a:t>      &lt;div class="navbar-nav"&gt;</a:t>
            </a:r>
          </a:p>
          <a:p>
            <a:pPr marL="0" indent="0">
              <a:buNone/>
            </a:pPr>
            <a:r>
              <a:rPr lang="en-US" dirty="0"/>
              <a:t>        &lt;a class="nav-link active" aria-current="page" </a:t>
            </a:r>
            <a:r>
              <a:rPr lang="en-US" dirty="0" err="1"/>
              <a:t>href</a:t>
            </a:r>
            <a:r>
              <a:rPr lang="en-US" dirty="0"/>
              <a:t>="#"&gt;Home&lt;/a&gt;</a:t>
            </a:r>
          </a:p>
          <a:p>
            <a:pPr marL="0" indent="0">
              <a:buNone/>
            </a:pPr>
            <a:r>
              <a:rPr lang="en-US" dirty="0"/>
              <a:t>        &lt;a class="nav-link" </a:t>
            </a:r>
            <a:r>
              <a:rPr lang="en-US" dirty="0" err="1"/>
              <a:t>href</a:t>
            </a:r>
            <a:r>
              <a:rPr lang="en-US" dirty="0"/>
              <a:t>="#"&gt;Features&lt;/a&gt;</a:t>
            </a:r>
          </a:p>
          <a:p>
            <a:pPr marL="0" indent="0">
              <a:buNone/>
            </a:pPr>
            <a:r>
              <a:rPr lang="en-US" dirty="0"/>
              <a:t>        &lt;a class="nav-link" </a:t>
            </a:r>
            <a:r>
              <a:rPr lang="en-US" dirty="0" err="1"/>
              <a:t>href</a:t>
            </a:r>
            <a:r>
              <a:rPr lang="en-US" dirty="0"/>
              <a:t>="#"&gt;Pricing&lt;/a&gt;</a:t>
            </a:r>
          </a:p>
          <a:p>
            <a:pPr marL="0" indent="0">
              <a:buNone/>
            </a:pPr>
            <a:r>
              <a:rPr lang="en-US" dirty="0"/>
              <a:t>        &lt;a class="nav-link disabled" </a:t>
            </a:r>
            <a:r>
              <a:rPr lang="en-US" dirty="0" err="1"/>
              <a:t>href</a:t>
            </a:r>
            <a:r>
              <a:rPr lang="en-US" dirty="0"/>
              <a:t>="#"&gt;Disabled&lt;/a&gt;</a:t>
            </a:r>
          </a:p>
          <a:p>
            <a:pPr marL="0" indent="0">
              <a:buNone/>
            </a:pPr>
            <a:r>
              <a:rPr lang="en-US" dirty="0"/>
              <a:t>      &lt;/div&gt;</a:t>
            </a:r>
          </a:p>
          <a:p>
            <a:pPr marL="0" indent="0">
              <a:buNone/>
            </a:pPr>
            <a:r>
              <a:rPr lang="en-US" dirty="0"/>
              <a:t>    &lt;/div&gt;</a:t>
            </a:r>
          </a:p>
          <a:p>
            <a:pPr marL="0" indent="0">
              <a:buNone/>
            </a:pPr>
            <a:r>
              <a:rPr lang="en-US" dirty="0"/>
              <a:t>  &lt;/div&gt;</a:t>
            </a:r>
          </a:p>
          <a:p>
            <a:pPr marL="0" indent="0">
              <a:buNone/>
            </a:pPr>
            <a:r>
              <a:rPr lang="en-US" dirty="0"/>
              <a:t>&lt;/nav&gt;</a:t>
            </a:r>
          </a:p>
        </p:txBody>
      </p:sp>
    </p:spTree>
    <p:extLst>
      <p:ext uri="{BB962C8B-B14F-4D97-AF65-F5344CB8AC3E}">
        <p14:creationId xmlns:p14="http://schemas.microsoft.com/office/powerpoint/2010/main" val="3057292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1544-F83F-AF4A-8D86-37FBC4BA309E}"/>
              </a:ext>
            </a:extLst>
          </p:cNvPr>
          <p:cNvSpPr>
            <a:spLocks noGrp="1"/>
          </p:cNvSpPr>
          <p:nvPr>
            <p:ph type="title"/>
          </p:nvPr>
        </p:nvSpPr>
        <p:spPr>
          <a:xfrm>
            <a:off x="1371600" y="685800"/>
            <a:ext cx="9601200" cy="718457"/>
          </a:xfrm>
        </p:spPr>
        <p:txBody>
          <a:bodyPr/>
          <a:lstStyle/>
          <a:p>
            <a:r>
              <a:rPr lang="en-US" dirty="0"/>
              <a:t>Nav items</a:t>
            </a:r>
          </a:p>
        </p:txBody>
      </p:sp>
      <p:sp>
        <p:nvSpPr>
          <p:cNvPr id="3" name="Content Placeholder 2">
            <a:extLst>
              <a:ext uri="{FF2B5EF4-FFF2-40B4-BE49-F238E27FC236}">
                <a16:creationId xmlns:a16="http://schemas.microsoft.com/office/drawing/2014/main" id="{6408F9D9-8B65-9C4A-86A9-8E106A017971}"/>
              </a:ext>
            </a:extLst>
          </p:cNvPr>
          <p:cNvSpPr>
            <a:spLocks noGrp="1"/>
          </p:cNvSpPr>
          <p:nvPr>
            <p:ph idx="1"/>
          </p:nvPr>
        </p:nvSpPr>
        <p:spPr>
          <a:xfrm>
            <a:off x="1382486" y="1404257"/>
            <a:ext cx="9601200" cy="5453743"/>
          </a:xfrm>
        </p:spPr>
        <p:txBody>
          <a:bodyPr>
            <a:normAutofit/>
          </a:bodyPr>
          <a:lstStyle/>
          <a:p>
            <a:r>
              <a:rPr lang="en-US" dirty="0"/>
              <a:t>You can also use dropdowns in your navbar. Dropdown menus require a wrapping element for positioning, so be sure to use separate and nested elements for .nav-item and .nav-link as shown below.</a:t>
            </a:r>
          </a:p>
          <a:p>
            <a:pPr marL="0" indent="0">
              <a:buNone/>
            </a:pPr>
            <a:r>
              <a:rPr lang="en-US" dirty="0"/>
              <a:t> &lt;li class="nav-item dropdown"&gt;</a:t>
            </a:r>
          </a:p>
          <a:p>
            <a:pPr marL="0" indent="0">
              <a:buNone/>
            </a:pPr>
            <a:r>
              <a:rPr lang="en-US" dirty="0"/>
              <a:t>          &lt;a class="nav-link dropdown-toggle" </a:t>
            </a:r>
            <a:r>
              <a:rPr lang="en-US" dirty="0" err="1"/>
              <a:t>href</a:t>
            </a:r>
            <a:r>
              <a:rPr lang="en-US" dirty="0"/>
              <a:t>="#" id="</a:t>
            </a:r>
            <a:r>
              <a:rPr lang="en-US" dirty="0" err="1"/>
              <a:t>navbarDropdownMenuLink</a:t>
            </a:r>
            <a:r>
              <a:rPr lang="en-US" dirty="0"/>
              <a:t>" role="button" data-bs-toggle="dropdown" aria-expanded="false"&gt;</a:t>
            </a:r>
          </a:p>
          <a:p>
            <a:pPr marL="0" indent="0">
              <a:buNone/>
            </a:pPr>
            <a:r>
              <a:rPr lang="en-US" dirty="0"/>
              <a:t>            Dropdown link</a:t>
            </a:r>
          </a:p>
          <a:p>
            <a:pPr marL="0" indent="0">
              <a:buNone/>
            </a:pPr>
            <a:r>
              <a:rPr lang="en-US" dirty="0"/>
              <a:t>          &lt;/a&gt;</a:t>
            </a:r>
          </a:p>
          <a:p>
            <a:pPr marL="0" indent="0">
              <a:buNone/>
            </a:pPr>
            <a:r>
              <a:rPr lang="en-US" dirty="0"/>
              <a:t>          &lt;ul class="dropdown-menu" aria-</a:t>
            </a:r>
            <a:r>
              <a:rPr lang="en-US" dirty="0" err="1"/>
              <a:t>labelledby</a:t>
            </a:r>
            <a:r>
              <a:rPr lang="en-US" dirty="0"/>
              <a:t>="</a:t>
            </a:r>
            <a:r>
              <a:rPr lang="en-US" dirty="0" err="1"/>
              <a:t>navbarDropdownMenuLink</a:t>
            </a:r>
            <a:r>
              <a:rPr lang="en-US" dirty="0"/>
              <a:t>"&gt;</a:t>
            </a:r>
          </a:p>
          <a:p>
            <a:pPr marL="0" indent="0">
              <a:buNone/>
            </a:pPr>
            <a:r>
              <a:rPr lang="en-US" dirty="0"/>
              <a:t>            &lt;li&gt;&lt;a class="dropdown-item" </a:t>
            </a:r>
            <a:r>
              <a:rPr lang="en-US" dirty="0" err="1"/>
              <a:t>href</a:t>
            </a:r>
            <a:r>
              <a:rPr lang="en-US" dirty="0"/>
              <a:t>="#"&gt;Action&lt;/a&gt;&lt;/li&gt;</a:t>
            </a:r>
          </a:p>
          <a:p>
            <a:pPr marL="0" indent="0">
              <a:buNone/>
            </a:pPr>
            <a:r>
              <a:rPr lang="en-US" dirty="0"/>
              <a:t>            &lt;li&gt;&lt;a class="dropdown-item" </a:t>
            </a:r>
            <a:r>
              <a:rPr lang="en-US" dirty="0" err="1"/>
              <a:t>href</a:t>
            </a:r>
            <a:r>
              <a:rPr lang="en-US" dirty="0"/>
              <a:t>="#"&gt;Another action&lt;/a&gt;&lt;/li&gt;</a:t>
            </a:r>
          </a:p>
          <a:p>
            <a:pPr marL="0" indent="0">
              <a:buNone/>
            </a:pPr>
            <a:r>
              <a:rPr lang="en-US" dirty="0"/>
              <a:t>            &lt;li&gt;&lt;a class="dropdown-item" </a:t>
            </a:r>
            <a:r>
              <a:rPr lang="en-US" dirty="0" err="1"/>
              <a:t>href</a:t>
            </a:r>
            <a:r>
              <a:rPr lang="en-US" dirty="0"/>
              <a:t>="#"&gt;Something else here&lt;/a&gt;&lt;/li&gt;</a:t>
            </a:r>
          </a:p>
          <a:p>
            <a:pPr marL="0" indent="0">
              <a:buNone/>
            </a:pPr>
            <a:r>
              <a:rPr lang="en-US" dirty="0"/>
              <a:t>          &lt;/ul&gt;</a:t>
            </a:r>
          </a:p>
        </p:txBody>
      </p:sp>
    </p:spTree>
    <p:extLst>
      <p:ext uri="{BB962C8B-B14F-4D97-AF65-F5344CB8AC3E}">
        <p14:creationId xmlns:p14="http://schemas.microsoft.com/office/powerpoint/2010/main" val="23119571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47</TotalTime>
  <Words>2861</Words>
  <Application>Microsoft Macintosh PowerPoint</Application>
  <PresentationFormat>Widescreen</PresentationFormat>
  <Paragraphs>278</Paragraphs>
  <Slides>25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25</vt:i4>
      </vt:variant>
    </vt:vector>
  </HeadingPairs>
  <TitlesOfParts>
    <vt:vector size="27" baseType="lpstr">
      <vt:lpstr>Franklin Gothic Book</vt:lpstr>
      <vt:lpstr>Crop</vt:lpstr>
      <vt:lpstr>navbar</vt:lpstr>
      <vt:lpstr>How it works</vt:lpstr>
      <vt:lpstr>Supported content</vt:lpstr>
      <vt:lpstr>Supported content</vt:lpstr>
      <vt:lpstr>Supported content</vt:lpstr>
      <vt:lpstr>Brand</vt:lpstr>
      <vt:lpstr>Image and text</vt:lpstr>
      <vt:lpstr>Nav items</vt:lpstr>
      <vt:lpstr>Nav items</vt:lpstr>
      <vt:lpstr>Nav items</vt:lpstr>
      <vt:lpstr>Nav items</vt:lpstr>
      <vt:lpstr>Text</vt:lpstr>
      <vt:lpstr>Text</vt:lpstr>
      <vt:lpstr>Text</vt:lpstr>
      <vt:lpstr>Color schemes</vt:lpstr>
      <vt:lpstr>Containers</vt:lpstr>
      <vt:lpstr>Containers</vt:lpstr>
      <vt:lpstr>Placement</vt:lpstr>
      <vt:lpstr>Placement</vt:lpstr>
      <vt:lpstr>Scrolling</vt:lpstr>
      <vt:lpstr>Toggler</vt:lpstr>
      <vt:lpstr>External content</vt:lpstr>
      <vt:lpstr>Offcanvas</vt:lpstr>
      <vt:lpstr>Offcanvas</vt:lpstr>
      <vt:lpstr>Offcanvas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navbar</dc:title>
  <dc:creator>Microsoft Office User</dc:creator>
  <cp:lastModifiedBy>Microsoft Office User</cp:lastModifiedBy>
  <cp:revision>3</cp:revision>
  <dcterms:created xsi:type="dcterms:W3CDTF">2021-08-18T07:34:56Z</dcterms:created>
  <dcterms:modified xsi:type="dcterms:W3CDTF">2021-08-18T08:22:35Z</dcterms:modified>
</cp:coreProperties>
</file>