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5902-755E-D544-9560-4A43814E0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Navs</a:t>
            </a:r>
            <a:r>
              <a:rPr lang="en-US" dirty="0"/>
              <a:t> &amp; tabs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5F1AE-6208-CF4C-9272-7923686DC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6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Vertical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Stack your navigation by changing the flex item direction with the .flex-column utility. Need to stack them on some viewports but not others? Use the responsive versions (e.g., .flex-</a:t>
            </a:r>
            <a:r>
              <a:rPr lang="en-US" dirty="0" err="1"/>
              <a:t>sm</a:t>
            </a:r>
            <a:r>
              <a:rPr lang="en-US" dirty="0"/>
              <a:t>-column).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82454-8C80-5945-88DE-B785DAAD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142342"/>
            <a:ext cx="3200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4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Vertical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&lt;ul class="nav flex-column"&gt;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disabled" </a:t>
            </a:r>
            <a:r>
              <a:rPr lang="en-US" dirty="0" err="1"/>
              <a:t>href</a:t>
            </a:r>
            <a:r>
              <a:rPr lang="en-US" dirty="0"/>
              <a:t>="#" "&gt;Disabled&lt;/a&gt;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10293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Vertical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always, vertical navigation is possible without &lt;ul&gt;s, too.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AA991-F282-C34D-861A-453A1F5C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2127250"/>
            <a:ext cx="2489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6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Vertical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&lt;nav class="nav flex-column"&gt;</a:t>
            </a:r>
          </a:p>
          <a:p>
            <a:pPr marL="0" indent="0">
              <a:buNone/>
            </a:pPr>
            <a:r>
              <a:rPr lang="en-US" dirty="0"/>
              <a:t>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&lt;a class="nav-link disabled" </a:t>
            </a:r>
            <a:r>
              <a:rPr lang="en-US" dirty="0" err="1"/>
              <a:t>href</a:t>
            </a:r>
            <a:r>
              <a:rPr lang="en-US" dirty="0"/>
              <a:t>="#"&gt;Disabled&lt;/a&gt;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257882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Takes the basic nav from above and adds the .nav-tabs class to generate a tabbed interface</a:t>
            </a:r>
          </a:p>
          <a:p>
            <a:pPr marL="0" indent="0">
              <a:buNone/>
            </a:pPr>
            <a:r>
              <a:rPr lang="en-US" dirty="0"/>
              <a:t>&lt;ul class="nav nav-tabs"&gt;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disabled" </a:t>
            </a:r>
            <a:r>
              <a:rPr lang="en-US" dirty="0" err="1"/>
              <a:t>href</a:t>
            </a:r>
            <a:r>
              <a:rPr lang="en-US" dirty="0"/>
              <a:t>="#" &gt;Disabled&lt;/a&gt;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84528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Tabs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5E17A-9DD9-1B4B-9CD9-4D3D394B0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708905"/>
            <a:ext cx="9601200" cy="921327"/>
          </a:xfrm>
        </p:spPr>
      </p:pic>
    </p:spTree>
    <p:extLst>
      <p:ext uri="{BB962C8B-B14F-4D97-AF65-F5344CB8AC3E}">
        <p14:creationId xmlns:p14="http://schemas.microsoft.com/office/powerpoint/2010/main" val="419128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Pills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4386943"/>
          </a:xfrm>
        </p:spPr>
        <p:txBody>
          <a:bodyPr/>
          <a:lstStyle/>
          <a:p>
            <a:r>
              <a:rPr lang="en-US" dirty="0"/>
              <a:t>Take that same HTML, but use .nav-pills instead:</a:t>
            </a:r>
          </a:p>
          <a:p>
            <a:pPr marL="0" indent="0">
              <a:buNone/>
            </a:pPr>
            <a:r>
              <a:rPr lang="en-US" dirty="0"/>
              <a:t>&lt;ul class="nav nav-pills"&gt; </a:t>
            </a:r>
            <a:br>
              <a:rPr lang="en-US" dirty="0"/>
            </a:br>
            <a:r>
              <a:rPr lang="en-US" dirty="0"/>
              <a:t>&lt;/ul&gt;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E6CC5-1C53-B845-818D-E305D02F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2895600"/>
            <a:ext cx="5092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Fill and justify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4386943"/>
          </a:xfrm>
        </p:spPr>
        <p:txBody>
          <a:bodyPr/>
          <a:lstStyle/>
          <a:p>
            <a:r>
              <a:rPr lang="en-US" dirty="0"/>
              <a:t>Force your .nav’s contents to extend the full available width one of two modifier classes. To proportionately fill all available space with your .nav-items, use .nav-fill. Notice that all horizontal space is occupied, but not every nav item has the same width.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FC130-C9C3-DF42-8726-0F57FB4E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2927350"/>
            <a:ext cx="10045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Fill and justify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&lt;ul class="nav nav-pills nav-fill"&gt;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="#"&gt;Much longer nav 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disabled" </a:t>
            </a:r>
            <a:r>
              <a:rPr lang="en-US" dirty="0" err="1"/>
              <a:t>href</a:t>
            </a:r>
            <a:r>
              <a:rPr lang="en-US" dirty="0"/>
              <a:t>="#"&gt;Disabled&lt;/a&gt;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10185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Fill and justify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r>
              <a:rPr lang="en-US" dirty="0"/>
              <a:t>When using a &lt;nav&gt;-based navigation, you can safely omit .nav-item as only .nav-link is required for styling &lt;a&gt; elements.</a:t>
            </a:r>
          </a:p>
          <a:p>
            <a:pPr marL="0" indent="0">
              <a:buNone/>
            </a:pPr>
            <a:r>
              <a:rPr lang="en-US" dirty="0"/>
              <a:t>&lt;nav class="nav nav-pills nav-fill"&gt;</a:t>
            </a:r>
          </a:p>
          <a:p>
            <a:pPr marL="0" indent="0">
              <a:buNone/>
            </a:pPr>
            <a:r>
              <a:rPr lang="en-US" dirty="0"/>
              <a:t>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&lt;a class="nav-link" </a:t>
            </a:r>
            <a:r>
              <a:rPr lang="en-US" dirty="0" err="1"/>
              <a:t>href</a:t>
            </a:r>
            <a:r>
              <a:rPr lang="en-US" dirty="0"/>
              <a:t>="#"&gt;Much longer nav link&lt;/a&gt;</a:t>
            </a:r>
          </a:p>
          <a:p>
            <a:pPr marL="0" indent="0">
              <a:buNone/>
            </a:pPr>
            <a:r>
              <a:rPr lang="en-US" dirty="0"/>
              <a:t>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&lt;a class="nav-link disabled" </a:t>
            </a:r>
            <a:r>
              <a:rPr lang="en-US" dirty="0" err="1"/>
              <a:t>href</a:t>
            </a:r>
            <a:r>
              <a:rPr lang="en-US" dirty="0"/>
              <a:t>="#"&gt;Disabled&lt;/a&gt;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35654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Base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4386943"/>
          </a:xfrm>
        </p:spPr>
        <p:txBody>
          <a:bodyPr/>
          <a:lstStyle/>
          <a:p>
            <a:r>
              <a:rPr lang="en-US" dirty="0"/>
              <a:t>Navigation available in Bootstrap share general markup and styles, from the base .nav class to the active and disabled states. Swap modifier classes to switch between each style.</a:t>
            </a:r>
          </a:p>
          <a:p>
            <a:r>
              <a:rPr lang="en-US" dirty="0"/>
              <a:t>The base .nav component is built with flexbox and provide a strong foundation for building all types of navigation components. It includes some style overrides (for working with lists), some link padding for larger hit areas, and basic disabled styling.</a:t>
            </a:r>
          </a:p>
          <a:p>
            <a:pPr marL="0" indent="0">
              <a:buNone/>
            </a:pPr>
            <a:r>
              <a:rPr lang="en-US" dirty="0"/>
              <a:t>The base .nav component does not include any .active state. The following examples include the class, mainly to demonstrate that this particular class does not trigger any special styling.</a:t>
            </a:r>
          </a:p>
        </p:txBody>
      </p:sp>
    </p:spTree>
    <p:extLst>
      <p:ext uri="{BB962C8B-B14F-4D97-AF65-F5344CB8AC3E}">
        <p14:creationId xmlns:p14="http://schemas.microsoft.com/office/powerpoint/2010/main" val="406075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Fill and justify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equal-width elements, use .nav-justified. All horizontal space will be occupied by nav links, but unlike the .nav-fill above, every nav item will be the same width.</a:t>
            </a:r>
          </a:p>
          <a:p>
            <a:pPr marL="0" indent="0">
              <a:buNone/>
            </a:pPr>
            <a:r>
              <a:rPr lang="en-US" dirty="0"/>
              <a:t>&lt;ul class="nav nav-pills nav-justified"&gt;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="#"&gt;Much longer nav 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disabled" </a:t>
            </a:r>
            <a:r>
              <a:rPr lang="en-US" dirty="0" err="1"/>
              <a:t>href</a:t>
            </a:r>
            <a:r>
              <a:rPr lang="en-US" dirty="0"/>
              <a:t>="#"&gt;Disabled&lt;/a&gt;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24456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Fill and justify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equal-width elements, use .nav-justified. All horizontal space will be occupied by nav links, but unlike the .nav-fill above, every nav item will be the same width.</a:t>
            </a:r>
          </a:p>
          <a:p>
            <a:pPr marL="0" indent="0">
              <a:buNone/>
            </a:pPr>
            <a:r>
              <a:rPr lang="en-US" dirty="0"/>
              <a:t>&lt;ul class="nav nav-pills nav-justified"&gt;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="#"&gt;Much longer nav 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disabled" </a:t>
            </a:r>
            <a:r>
              <a:rPr lang="en-US" dirty="0" err="1"/>
              <a:t>href</a:t>
            </a:r>
            <a:r>
              <a:rPr lang="en-US" dirty="0"/>
              <a:t>="#"&gt;Disabled&lt;/a&gt;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/>
              <a:t>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Fill and justify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r>
              <a:rPr lang="en-US" dirty="0"/>
              <a:t>Similar to the .nav-fill example using a &lt;nav&gt;-based navigation.</a:t>
            </a:r>
          </a:p>
          <a:p>
            <a:pPr marL="0" indent="0">
              <a:buNone/>
            </a:pPr>
            <a:r>
              <a:rPr lang="en-US" dirty="0"/>
              <a:t>&lt;nav class="nav nav-pills nav-justified"&gt;</a:t>
            </a:r>
          </a:p>
          <a:p>
            <a:pPr marL="0" indent="0">
              <a:buNone/>
            </a:pPr>
            <a:r>
              <a:rPr lang="en-US" dirty="0"/>
              <a:t>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&lt;a class="nav-link" </a:t>
            </a:r>
            <a:r>
              <a:rPr lang="en-US" dirty="0" err="1"/>
              <a:t>href</a:t>
            </a:r>
            <a:r>
              <a:rPr lang="en-US" dirty="0"/>
              <a:t>="#"&gt;Much longer nav link&lt;/a&gt;</a:t>
            </a:r>
          </a:p>
          <a:p>
            <a:pPr marL="0" indent="0">
              <a:buNone/>
            </a:pPr>
            <a:r>
              <a:rPr lang="en-US" dirty="0"/>
              <a:t>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&lt;a class="nav-link disabled" </a:t>
            </a:r>
            <a:r>
              <a:rPr lang="en-US" dirty="0" err="1"/>
              <a:t>href</a:t>
            </a:r>
            <a:r>
              <a:rPr lang="en-US" dirty="0"/>
              <a:t>="#"&gt;Disabled&lt;/a&gt;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228492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Working with flex utilities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r>
              <a:rPr lang="en-US" dirty="0"/>
              <a:t>If you need responsive nav variations, consider using a series of flexbox </a:t>
            </a:r>
            <a:r>
              <a:rPr lang="en-US" dirty="0" err="1"/>
              <a:t>utilites</a:t>
            </a:r>
            <a:r>
              <a:rPr lang="en-US" dirty="0"/>
              <a:t>. While more verbose, these utilities offer greater customization across responsive breakpoints. In the example below, our nav will be stacked on the lowest breakpoint, then adapt to a horizontal layout that fills the available width starting from the small breakpoint.</a:t>
            </a:r>
          </a:p>
          <a:p>
            <a:pPr marL="0" indent="0">
              <a:buNone/>
            </a:pPr>
            <a:r>
              <a:rPr lang="en-US" dirty="0"/>
              <a:t>&lt;nav class="nav nav-pills flex-column flex-</a:t>
            </a:r>
            <a:r>
              <a:rPr lang="en-US" dirty="0" err="1"/>
              <a:t>sm</a:t>
            </a:r>
            <a:r>
              <a:rPr lang="en-US" dirty="0"/>
              <a:t>-row"&gt;</a:t>
            </a:r>
          </a:p>
          <a:p>
            <a:pPr marL="0" indent="0">
              <a:buNone/>
            </a:pPr>
            <a:r>
              <a:rPr lang="en-US" dirty="0"/>
              <a:t>  &lt;a class="flex-</a:t>
            </a:r>
            <a:r>
              <a:rPr lang="en-US" dirty="0" err="1"/>
              <a:t>sm</a:t>
            </a:r>
            <a:r>
              <a:rPr lang="en-US" dirty="0"/>
              <a:t>-fill text-</a:t>
            </a:r>
            <a:r>
              <a:rPr lang="en-US" dirty="0" err="1"/>
              <a:t>sm</a:t>
            </a:r>
            <a:r>
              <a:rPr lang="en-US" dirty="0"/>
              <a:t>-center 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&lt;a class="flex-</a:t>
            </a:r>
            <a:r>
              <a:rPr lang="en-US" dirty="0" err="1"/>
              <a:t>sm</a:t>
            </a:r>
            <a:r>
              <a:rPr lang="en-US" dirty="0"/>
              <a:t>-fill text-</a:t>
            </a:r>
            <a:r>
              <a:rPr lang="en-US" dirty="0" err="1"/>
              <a:t>sm</a:t>
            </a:r>
            <a:r>
              <a:rPr lang="en-US" dirty="0"/>
              <a:t>-center nav-link" </a:t>
            </a:r>
            <a:r>
              <a:rPr lang="en-US" dirty="0" err="1"/>
              <a:t>href</a:t>
            </a:r>
            <a:r>
              <a:rPr lang="en-US" dirty="0"/>
              <a:t>="#"&gt;Longer nav link&lt;/a&gt;</a:t>
            </a:r>
          </a:p>
          <a:p>
            <a:pPr marL="0" indent="0">
              <a:buNone/>
            </a:pPr>
            <a:r>
              <a:rPr lang="en-US" dirty="0"/>
              <a:t>  &lt;a class="flex-</a:t>
            </a:r>
            <a:r>
              <a:rPr lang="en-US" dirty="0" err="1"/>
              <a:t>sm</a:t>
            </a:r>
            <a:r>
              <a:rPr lang="en-US" dirty="0"/>
              <a:t>-fill text-</a:t>
            </a:r>
            <a:r>
              <a:rPr lang="en-US" dirty="0" err="1"/>
              <a:t>sm</a:t>
            </a:r>
            <a:r>
              <a:rPr lang="en-US" dirty="0"/>
              <a:t>-center 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&lt;a class="flex-</a:t>
            </a:r>
            <a:r>
              <a:rPr lang="en-US" dirty="0" err="1"/>
              <a:t>sm</a:t>
            </a:r>
            <a:r>
              <a:rPr lang="en-US" dirty="0"/>
              <a:t>-fill text-</a:t>
            </a:r>
            <a:r>
              <a:rPr lang="en-US" dirty="0" err="1"/>
              <a:t>sm</a:t>
            </a:r>
            <a:r>
              <a:rPr lang="en-US" dirty="0"/>
              <a:t>-center nav-link disabled" </a:t>
            </a:r>
            <a:r>
              <a:rPr lang="en-US" dirty="0" err="1"/>
              <a:t>href</a:t>
            </a:r>
            <a:r>
              <a:rPr lang="en-US" dirty="0"/>
              <a:t>="#"&gt;Disabled&lt;/a&gt;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230969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Regarding accessibility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r>
              <a:rPr lang="en-US" dirty="0"/>
              <a:t>If you’re using </a:t>
            </a:r>
            <a:r>
              <a:rPr lang="en-US" dirty="0" err="1"/>
              <a:t>navs</a:t>
            </a:r>
            <a:r>
              <a:rPr lang="en-US" dirty="0"/>
              <a:t> to provide a navigation bar, be sure to add a role="navigation" to the most logical parent container of the &lt;ul&gt;, or wrap a &lt;nav&gt; element around the whole navigation. Do not add the role to the &lt;ul&gt; itself, as this would prevent it from being announced as an actual list by assistive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98312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Tabs with dropdowns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you’re using </a:t>
            </a:r>
            <a:r>
              <a:rPr lang="en-US" dirty="0" err="1"/>
              <a:t>navs</a:t>
            </a:r>
            <a:r>
              <a:rPr lang="en-US" dirty="0"/>
              <a:t> to provide a navigation bar, be sure to add a role="navigation" to the most logical parent container of the &lt;ul&gt;, or wrap a &lt;nav&gt; element around the whole navigation. Do not add the role to the &lt;ul&gt; itself, as this would prevent it from being announced as an actual list by assistive technologies.</a:t>
            </a:r>
          </a:p>
          <a:p>
            <a:pPr marL="0" indent="0">
              <a:buNone/>
            </a:pPr>
            <a:r>
              <a:rPr lang="en-US" dirty="0"/>
              <a:t> &lt;li class="nav-item dropdown"&gt;</a:t>
            </a:r>
          </a:p>
          <a:p>
            <a:pPr marL="0" indent="0">
              <a:buNone/>
            </a:pPr>
            <a:r>
              <a:rPr lang="en-US" dirty="0"/>
              <a:t>    &lt;a class="nav-link dropdown-toggle" data-bs-toggle="dropdown" </a:t>
            </a:r>
            <a:r>
              <a:rPr lang="en-US" dirty="0" err="1"/>
              <a:t>href</a:t>
            </a:r>
            <a:r>
              <a:rPr lang="en-US" dirty="0"/>
              <a:t>="#" role="button"&gt;Dropdown&lt;/a&gt;</a:t>
            </a:r>
          </a:p>
          <a:p>
            <a:pPr marL="0" indent="0">
              <a:buNone/>
            </a:pPr>
            <a:r>
              <a:rPr lang="en-US" dirty="0"/>
              <a:t>    &lt;ul class="dropdown-menu"&gt;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="#"&gt;Another action&lt;/a&gt;&lt;/li&gt;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="#"&gt;Something else here&lt;/a&gt;&lt;/li&gt;</a:t>
            </a:r>
          </a:p>
          <a:p>
            <a:pPr marL="0" indent="0">
              <a:buNone/>
            </a:pPr>
            <a:r>
              <a:rPr lang="en-US" dirty="0"/>
              <a:t>      &lt;li&gt;&lt;</a:t>
            </a:r>
            <a:r>
              <a:rPr lang="en-US" dirty="0" err="1"/>
              <a:t>hr</a:t>
            </a:r>
            <a:r>
              <a:rPr lang="en-US" dirty="0"/>
              <a:t> class="dropdown-divider"&gt;&lt;/li&gt;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="#"&gt;Separated link&lt;/a&gt;&lt;/li&gt;</a:t>
            </a:r>
          </a:p>
          <a:p>
            <a:pPr marL="0" indent="0">
              <a:buNone/>
            </a:pPr>
            <a:r>
              <a:rPr lang="en-US" dirty="0"/>
              <a:t>    &lt;/ul&gt;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</p:txBody>
      </p:sp>
    </p:spTree>
    <p:extLst>
      <p:ext uri="{BB962C8B-B14F-4D97-AF65-F5344CB8AC3E}">
        <p14:creationId xmlns:p14="http://schemas.microsoft.com/office/powerpoint/2010/main" val="107106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JavaScript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&lt;ul class="nav nav-tabs" id="</a:t>
            </a:r>
            <a:r>
              <a:rPr lang="en-US" dirty="0" err="1"/>
              <a:t>myTab</a:t>
            </a:r>
            <a:r>
              <a:rPr lang="en-US" dirty="0"/>
              <a:t>" role="</a:t>
            </a:r>
            <a:r>
              <a:rPr lang="en-US" dirty="0" err="1"/>
              <a:t>tablist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&lt;li class="nav-item" role="presentation"&gt;</a:t>
            </a:r>
          </a:p>
          <a:p>
            <a:pPr marL="0" indent="0">
              <a:buNone/>
            </a:pPr>
            <a:r>
              <a:rPr lang="en-US" dirty="0"/>
              <a:t>    &lt;button class="nav-link active" id="home-tab" data-bs-toggle="tab" data-bs-target="#home" type="button" role="tab"&gt;Home&lt;/button&gt;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 role="presentation"&gt;</a:t>
            </a:r>
          </a:p>
          <a:p>
            <a:pPr marL="0" indent="0">
              <a:buNone/>
            </a:pPr>
            <a:r>
              <a:rPr lang="en-US" dirty="0"/>
              <a:t>    &lt;button class="nav-link" id="profile-tab" data-bs-toggle="tab" data-bs-target="#profile" type="button" role="tab"&gt;Profile&lt;/button&gt;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 role="presentation"&gt;</a:t>
            </a:r>
          </a:p>
          <a:p>
            <a:pPr marL="0" indent="0">
              <a:buNone/>
            </a:pPr>
            <a:r>
              <a:rPr lang="en-US" dirty="0"/>
              <a:t>    &lt;button class="nav-link" id="contact-tab" data-bs-toggle="tab" data-bs-target="#contact" type="button" role="tab"&gt;Contact&lt;/button&gt;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55354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JavaScript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class="tab-content" id="</a:t>
            </a:r>
            <a:r>
              <a:rPr lang="en-US" dirty="0" err="1"/>
              <a:t>myTabContent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&lt;div class="tab-pane fade show active" id="home" role="</a:t>
            </a:r>
            <a:r>
              <a:rPr lang="en-US" dirty="0" err="1"/>
              <a:t>tabpanel</a:t>
            </a:r>
            <a:r>
              <a:rPr lang="en-US" dirty="0"/>
              <a:t>" aria-</a:t>
            </a:r>
            <a:r>
              <a:rPr lang="en-US" dirty="0" err="1"/>
              <a:t>labelledby</a:t>
            </a:r>
            <a:r>
              <a:rPr lang="en-US" dirty="0"/>
              <a:t>="home-tab"&gt;...&lt;/div&gt;</a:t>
            </a:r>
          </a:p>
          <a:p>
            <a:pPr marL="0" indent="0">
              <a:buNone/>
            </a:pPr>
            <a:r>
              <a:rPr lang="en-US" dirty="0"/>
              <a:t>  &lt;div class="tab-pane fade" id="profile" role="</a:t>
            </a:r>
            <a:r>
              <a:rPr lang="en-US" dirty="0" err="1"/>
              <a:t>tabpanel</a:t>
            </a:r>
            <a:r>
              <a:rPr lang="en-US" dirty="0"/>
              <a:t>" aria-</a:t>
            </a:r>
            <a:r>
              <a:rPr lang="en-US" dirty="0" err="1"/>
              <a:t>labelledby</a:t>
            </a:r>
            <a:r>
              <a:rPr lang="en-US" dirty="0"/>
              <a:t>="profile-tab"&gt;...&lt;/div&gt;</a:t>
            </a:r>
          </a:p>
          <a:p>
            <a:pPr marL="0" indent="0">
              <a:buNone/>
            </a:pPr>
            <a:r>
              <a:rPr lang="en-US" dirty="0"/>
              <a:t>  &lt;div class="tab-pane fade" id="contact" role="</a:t>
            </a:r>
            <a:r>
              <a:rPr lang="en-US" dirty="0" err="1"/>
              <a:t>tabpanel</a:t>
            </a:r>
            <a:r>
              <a:rPr lang="en-US" dirty="0"/>
              <a:t>" aria-</a:t>
            </a:r>
            <a:r>
              <a:rPr lang="en-US" dirty="0" err="1"/>
              <a:t>labelledby</a:t>
            </a:r>
            <a:r>
              <a:rPr lang="en-US" dirty="0"/>
              <a:t>="contact-tab"&gt;...&lt;/div&gt;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357123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JavaScript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help fit your needs, this works with &lt;ul&gt;-based markup, as shown above, or with any arbitrary “roll your own” markup. Note that if you’re using &lt;nav&gt;, you shouldn’t add role="</a:t>
            </a:r>
            <a:r>
              <a:rPr lang="en-US" dirty="0" err="1"/>
              <a:t>tablist</a:t>
            </a:r>
            <a:r>
              <a:rPr lang="en-US" dirty="0"/>
              <a:t>" directly to it, as this would override the element’s native role as a navigation landmark. Instead, switch to an alternative element (in the example below, a simple &lt;div&gt;) and wrap the &lt;nav&gt; around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4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JavaScript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&lt;nav&gt;</a:t>
            </a:r>
          </a:p>
          <a:p>
            <a:pPr marL="0" indent="0">
              <a:buNone/>
            </a:pPr>
            <a:r>
              <a:rPr lang="en-US" dirty="0"/>
              <a:t>  &lt;div class="nav nav-tabs" id="nav-tab" role="</a:t>
            </a:r>
            <a:r>
              <a:rPr lang="en-US" dirty="0" err="1"/>
              <a:t>tablist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&lt;button class="nav-link active" id="nav-home-tab" data-bs-toggle="tab" data-bs-target="#nav-home" type="button" role="tab"&gt;Home&lt;/button&gt;</a:t>
            </a:r>
          </a:p>
          <a:p>
            <a:pPr marL="0" indent="0">
              <a:buNone/>
            </a:pPr>
            <a:r>
              <a:rPr lang="en-US" dirty="0"/>
              <a:t>    &lt;button class="nav-link" id="nav-profile-tab" data-bs-toggle="tab" data-bs-target="#nav-profile" type="button" role="tab"&gt;Profile&lt;/button&gt;</a:t>
            </a:r>
          </a:p>
          <a:p>
            <a:pPr marL="0" indent="0">
              <a:buNone/>
            </a:pPr>
            <a:r>
              <a:rPr lang="en-US" dirty="0"/>
              <a:t>    &lt;button class="nav-link" id="nav-contact-tab" data-bs-toggle="tab" data-bs-target="#nav-contact" type="button" role="tab"&gt;Contact&lt;/button&gt;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  <a:p>
            <a:pPr marL="0" indent="0">
              <a:buNone/>
            </a:pPr>
            <a:r>
              <a:rPr lang="en-US" dirty="0"/>
              <a:t>&lt;div class="tab-content" id="nav-</a:t>
            </a:r>
            <a:r>
              <a:rPr lang="en-US" dirty="0" err="1"/>
              <a:t>tabContent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&lt;div class="tab-pane fade show active" id="nav-home" role="</a:t>
            </a:r>
            <a:r>
              <a:rPr lang="en-US" dirty="0" err="1"/>
              <a:t>tabpanel</a:t>
            </a:r>
            <a:r>
              <a:rPr lang="en-US" dirty="0"/>
              <a:t>"&gt;...&lt;/div&gt;</a:t>
            </a:r>
          </a:p>
          <a:p>
            <a:pPr marL="0" indent="0">
              <a:buNone/>
            </a:pPr>
            <a:r>
              <a:rPr lang="en-US" dirty="0"/>
              <a:t>  &lt;div class="tab-pane fade" id="nav-profile" role="</a:t>
            </a:r>
            <a:r>
              <a:rPr lang="en-US" dirty="0" err="1"/>
              <a:t>tabpanel</a:t>
            </a:r>
            <a:r>
              <a:rPr lang="en-US" dirty="0"/>
              <a:t>"&gt;...&lt;/div&gt;</a:t>
            </a:r>
          </a:p>
          <a:p>
            <a:pPr marL="0" indent="0">
              <a:buNone/>
            </a:pPr>
            <a:r>
              <a:rPr lang="en-US" dirty="0"/>
              <a:t>  &lt;div class="tab-pane fade" id="nav-contact" role="</a:t>
            </a:r>
            <a:r>
              <a:rPr lang="en-US" dirty="0" err="1"/>
              <a:t>tabpanel</a:t>
            </a:r>
            <a:r>
              <a:rPr lang="en-US" dirty="0"/>
              <a:t>"&gt;...&lt;/div&gt;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2230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Base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&lt;ul class="nav"&gt;</a:t>
            </a:r>
          </a:p>
          <a:p>
            <a:r>
              <a:rPr lang="en-US" dirty="0"/>
              <a:t>  &lt;li class="nav-item"&gt;</a:t>
            </a:r>
          </a:p>
          <a:p>
            <a:r>
              <a:rPr lang="en-US" dirty="0"/>
              <a:t>  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  &lt;li class="nav-item"&gt;</a:t>
            </a:r>
          </a:p>
          <a:p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  &lt;li class="nav-item"&gt;</a:t>
            </a:r>
          </a:p>
          <a:p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  &lt;li class="nav-item"&gt;</a:t>
            </a:r>
          </a:p>
          <a:p>
            <a:r>
              <a:rPr lang="en-US" dirty="0"/>
              <a:t>    &lt;a class="nav-link disabled" </a:t>
            </a:r>
            <a:r>
              <a:rPr lang="en-US" dirty="0" err="1"/>
              <a:t>href</a:t>
            </a:r>
            <a:r>
              <a:rPr lang="en-US" dirty="0"/>
              <a:t>"&gt;Disabled&lt;/a&gt;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05756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JavaScript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tabs plugin also works with pills.</a:t>
            </a:r>
          </a:p>
          <a:p>
            <a:pPr marL="0" indent="0">
              <a:buNone/>
            </a:pPr>
            <a:r>
              <a:rPr lang="en-US" dirty="0"/>
              <a:t>&lt;ul class="nav nav-pills mb-3" id="pills-tab" role="</a:t>
            </a:r>
            <a:r>
              <a:rPr lang="en-US" dirty="0" err="1"/>
              <a:t>tablist</a:t>
            </a:r>
            <a:r>
              <a:rPr lang="en-US" dirty="0"/>
              <a:t>"&gt; &lt;/ul&gt;</a:t>
            </a:r>
          </a:p>
        </p:txBody>
      </p:sp>
    </p:spTree>
    <p:extLst>
      <p:ext uri="{BB962C8B-B14F-4D97-AF65-F5344CB8AC3E}">
        <p14:creationId xmlns:p14="http://schemas.microsoft.com/office/powerpoint/2010/main" val="832321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JavaScript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with vertical pills.</a:t>
            </a:r>
          </a:p>
          <a:p>
            <a:pPr marL="0" indent="0">
              <a:buNone/>
            </a:pPr>
            <a:r>
              <a:rPr lang="en-US" dirty="0"/>
              <a:t>&lt;div class="d-flex align-items-start"&gt;</a:t>
            </a:r>
          </a:p>
          <a:p>
            <a:pPr marL="0" indent="0">
              <a:buNone/>
            </a:pPr>
            <a:r>
              <a:rPr lang="en-US" dirty="0"/>
              <a:t>  &lt;div class="nav flex-column nav-pills me-3" id="v-pills-tab" role="</a:t>
            </a:r>
            <a:r>
              <a:rPr lang="en-US" dirty="0" err="1"/>
              <a:t>tablist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&lt;button class="nav-link active" id="v-pills-home-tab" data-bs-toggle="pill" data-bs-target="#v-pills-home" type="button" role="tab"&gt;Home&lt;/button&gt;</a:t>
            </a:r>
          </a:p>
          <a:p>
            <a:pPr marL="0" indent="0">
              <a:buNone/>
            </a:pPr>
            <a:r>
              <a:rPr lang="en-US" dirty="0"/>
              <a:t>    &lt;button class="nav-link" id="v-pills-profile-tab" data-bs-toggle="pill" data-bs-target="#v-pills-profile" type="button" role="tab"&gt;Profile&lt;/button&gt;</a:t>
            </a:r>
          </a:p>
          <a:p>
            <a:pPr marL="0" indent="0">
              <a:buNone/>
            </a:pPr>
            <a:r>
              <a:rPr lang="en-US" dirty="0"/>
              <a:t>    &lt;button class="nav-link" id="v-pills-messages-tab" data-bs-toggle="pill" data-bs-target="#v-pills-messages" type="button" role="tab"&gt;Messages&lt;/button&gt;</a:t>
            </a:r>
          </a:p>
          <a:p>
            <a:pPr marL="0" indent="0">
              <a:buNone/>
            </a:pPr>
            <a:r>
              <a:rPr lang="en-US" dirty="0"/>
              <a:t>    &lt;button class="nav-link" id="v-pills-settings-tab" data-bs-toggle="pill" data-bs-target="#v-pills-settings" type="button" role="tab"&gt;Settings&lt;/button&gt;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63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JavaScript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99AA-43FC-4D4E-9D61-762A8F3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&lt;div class="tab-content" id="v-pills-</a:t>
            </a:r>
            <a:r>
              <a:rPr lang="en-US" dirty="0" err="1"/>
              <a:t>tabContent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&lt;div class="tab-pane fade show active" id="v-pills-home" role="</a:t>
            </a:r>
            <a:r>
              <a:rPr lang="en-US" dirty="0" err="1"/>
              <a:t>tabpanel</a:t>
            </a:r>
            <a:r>
              <a:rPr lang="en-US" dirty="0"/>
              <a:t>" aria-</a:t>
            </a:r>
            <a:r>
              <a:rPr lang="en-US" dirty="0" err="1"/>
              <a:t>labelledby</a:t>
            </a:r>
            <a:r>
              <a:rPr lang="en-US" dirty="0"/>
              <a:t>="v-pills-home-tab"&gt;...&lt;/div&gt;</a:t>
            </a:r>
          </a:p>
          <a:p>
            <a:pPr marL="0" indent="0">
              <a:buNone/>
            </a:pPr>
            <a:r>
              <a:rPr lang="en-US" dirty="0"/>
              <a:t>    &lt;div class="tab-pane fade" id="v-pills-profile" role="</a:t>
            </a:r>
            <a:r>
              <a:rPr lang="en-US" dirty="0" err="1"/>
              <a:t>tabpanel</a:t>
            </a:r>
            <a:r>
              <a:rPr lang="en-US" dirty="0"/>
              <a:t>" aria-</a:t>
            </a:r>
            <a:r>
              <a:rPr lang="en-US" dirty="0" err="1"/>
              <a:t>labelledby</a:t>
            </a:r>
            <a:r>
              <a:rPr lang="en-US" dirty="0"/>
              <a:t>="v-pills-profile-tab"&gt;...&lt;/div&gt;</a:t>
            </a:r>
          </a:p>
          <a:p>
            <a:pPr marL="0" indent="0">
              <a:buNone/>
            </a:pPr>
            <a:r>
              <a:rPr lang="en-US" dirty="0"/>
              <a:t>    &lt;div class="tab-pane fade" id="v-pills-messages" role="</a:t>
            </a:r>
            <a:r>
              <a:rPr lang="en-US" dirty="0" err="1"/>
              <a:t>tabpanel</a:t>
            </a:r>
            <a:r>
              <a:rPr lang="en-US" dirty="0"/>
              <a:t>" aria-</a:t>
            </a:r>
            <a:r>
              <a:rPr lang="en-US" dirty="0" err="1"/>
              <a:t>labelledby</a:t>
            </a:r>
            <a:r>
              <a:rPr lang="en-US" dirty="0"/>
              <a:t>="v-pills-messages-tab"&gt;...&lt;/div&gt;</a:t>
            </a:r>
          </a:p>
          <a:p>
            <a:pPr marL="0" indent="0">
              <a:buNone/>
            </a:pPr>
            <a:r>
              <a:rPr lang="en-US" dirty="0"/>
              <a:t>    &lt;div class="tab-pane fade" id="v-pills-settings" role="</a:t>
            </a:r>
            <a:r>
              <a:rPr lang="en-US" dirty="0" err="1"/>
              <a:t>tabpanel</a:t>
            </a:r>
            <a:r>
              <a:rPr lang="en-US" dirty="0"/>
              <a:t>" aria-</a:t>
            </a:r>
            <a:r>
              <a:rPr lang="en-US" dirty="0" err="1"/>
              <a:t>labelledby</a:t>
            </a:r>
            <a:r>
              <a:rPr lang="en-US" dirty="0"/>
              <a:t>="v-pills-settings-tab"&gt;...&lt;/div&gt;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4704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Base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r>
              <a:rPr lang="en-US" dirty="0"/>
              <a:t>Classes are used throughout, so your markup can be super flexible. Use &lt;ul&gt;s like above, &lt;</a:t>
            </a:r>
            <a:r>
              <a:rPr lang="en-US" dirty="0" err="1"/>
              <a:t>ol</a:t>
            </a:r>
            <a:r>
              <a:rPr lang="en-US" dirty="0"/>
              <a:t>&gt; if the order of your items is important, or roll your own with a &lt;nav&gt; element. Because the .nav uses display: flex, the nav links behave the same as nav items would, but without the extra markup.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DC2A8-6E76-B24F-908D-C389AC1C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93243"/>
            <a:ext cx="10185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Base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&lt;nav class="nav"&gt;</a:t>
            </a:r>
          </a:p>
          <a:p>
            <a:pPr marL="0" indent="0">
              <a:buNone/>
            </a:pPr>
            <a:r>
              <a:rPr lang="en-US" dirty="0"/>
              <a:t>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&lt;a class="nav-link disabled" </a:t>
            </a:r>
            <a:r>
              <a:rPr lang="en-US" dirty="0" err="1"/>
              <a:t>href</a:t>
            </a:r>
            <a:r>
              <a:rPr lang="en-US" dirty="0"/>
              <a:t>=#”&gt;Disabled&lt;/a&gt;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B9D80-140A-4645-9A49-6CFB9248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30485"/>
            <a:ext cx="9931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Horizontal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 horizontal alignment of your nav with flexbox utilities. By default, </a:t>
            </a:r>
            <a:r>
              <a:rPr lang="en-US" dirty="0" err="1"/>
              <a:t>navs</a:t>
            </a:r>
            <a:r>
              <a:rPr lang="en-US" dirty="0"/>
              <a:t> are left-aligned, but you can easily change them to center or right aligned.</a:t>
            </a:r>
          </a:p>
          <a:p>
            <a:r>
              <a:rPr lang="en-US" dirty="0"/>
              <a:t>Centered with .justify-content-center: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AFF39-3DFD-7B43-8036-9D31ED7D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3429000"/>
            <a:ext cx="10185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3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Horizontal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&lt;ul class="nav justify-content-center"&gt;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disabled" </a:t>
            </a:r>
            <a:r>
              <a:rPr lang="en-US" dirty="0" err="1"/>
              <a:t>href</a:t>
            </a:r>
            <a:r>
              <a:rPr lang="en-US" dirty="0"/>
              <a:t>="#"&gt;Disabled&lt;/a&gt;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53244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Horizontal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/>
          </a:bodyPr>
          <a:lstStyle/>
          <a:p>
            <a:r>
              <a:rPr lang="en-US" dirty="0"/>
              <a:t>Right-aligned with .justify-content-end: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7731C-A7DF-EE4D-BF28-88C1BD4F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965450"/>
            <a:ext cx="10121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E8-EA56-144E-9062-A4831E7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Horizontal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DB5-035E-2949-9DAB-E6E7B33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&lt;ul class="nav justify-content-end"&gt;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active" </a:t>
            </a:r>
            <a:r>
              <a:rPr lang="en-US" dirty="0" err="1"/>
              <a:t>href</a:t>
            </a:r>
            <a:r>
              <a:rPr lang="en-US" dirty="0"/>
              <a:t>="#"&gt;Active&lt;/a&gt;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class="nav-item"&gt;</a:t>
            </a:r>
          </a:p>
          <a:p>
            <a:pPr marL="0" indent="0">
              <a:buNone/>
            </a:pPr>
            <a:r>
              <a:rPr lang="en-US" dirty="0"/>
              <a:t>    &lt;a class="nav-link disabled" </a:t>
            </a:r>
            <a:r>
              <a:rPr lang="en-US" dirty="0" err="1"/>
              <a:t>href</a:t>
            </a:r>
            <a:r>
              <a:rPr lang="en-US" dirty="0"/>
              <a:t>="#" &gt;Disabled&lt;/a&gt;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3751514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</TotalTime>
  <Words>2901</Words>
  <Application>Microsoft Macintosh PowerPoint</Application>
  <PresentationFormat>Widescreen</PresentationFormat>
  <Paragraphs>251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Franklin Gothic Book</vt:lpstr>
      <vt:lpstr>Crop</vt:lpstr>
      <vt:lpstr>Navs &amp; tabs</vt:lpstr>
      <vt:lpstr>Base nav</vt:lpstr>
      <vt:lpstr>Base nav</vt:lpstr>
      <vt:lpstr>Base nav</vt:lpstr>
      <vt:lpstr>Base nav</vt:lpstr>
      <vt:lpstr>Horizontal alignment</vt:lpstr>
      <vt:lpstr>Horizontal alignment</vt:lpstr>
      <vt:lpstr>Horizontal alignment</vt:lpstr>
      <vt:lpstr>Horizontal alignment</vt:lpstr>
      <vt:lpstr>Vertical</vt:lpstr>
      <vt:lpstr>Vertical</vt:lpstr>
      <vt:lpstr>Vertical</vt:lpstr>
      <vt:lpstr>Vertical</vt:lpstr>
      <vt:lpstr>Tabs</vt:lpstr>
      <vt:lpstr>Tabs</vt:lpstr>
      <vt:lpstr>Pills</vt:lpstr>
      <vt:lpstr>Fill and justify</vt:lpstr>
      <vt:lpstr>Fill and justify</vt:lpstr>
      <vt:lpstr>Fill and justify</vt:lpstr>
      <vt:lpstr>Fill and justify</vt:lpstr>
      <vt:lpstr>Fill and justify</vt:lpstr>
      <vt:lpstr>Fill and justify</vt:lpstr>
      <vt:lpstr>Working with flex utilities</vt:lpstr>
      <vt:lpstr>Regarding accessibility</vt:lpstr>
      <vt:lpstr>Tabs with dropdowns</vt:lpstr>
      <vt:lpstr>JavaScript behavior</vt:lpstr>
      <vt:lpstr>JavaScript behavior</vt:lpstr>
      <vt:lpstr>JavaScript behavior</vt:lpstr>
      <vt:lpstr>JavaScript behavior</vt:lpstr>
      <vt:lpstr>JavaScript behavior</vt:lpstr>
      <vt:lpstr>JavaScript behavior</vt:lpstr>
      <vt:lpstr>JavaScript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Navs &amp; tabs</dc:title>
  <dc:creator>Microsoft Office User</dc:creator>
  <cp:lastModifiedBy>Microsoft Office User</cp:lastModifiedBy>
  <cp:revision>3</cp:revision>
  <dcterms:created xsi:type="dcterms:W3CDTF">2021-08-18T06:59:22Z</dcterms:created>
  <dcterms:modified xsi:type="dcterms:W3CDTF">2021-08-18T07:34:13Z</dcterms:modified>
</cp:coreProperties>
</file>