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25F1-A181-5A4A-86C5-B2C8E8BE0336}"/>
              </a:ext>
            </a:extLst>
          </p:cNvPr>
          <p:cNvSpPr>
            <a:spLocks noGrp="1"/>
          </p:cNvSpPr>
          <p:nvPr>
            <p:ph type="ctrTitle"/>
          </p:nvPr>
        </p:nvSpPr>
        <p:spPr/>
        <p:txBody>
          <a:bodyPr/>
          <a:lstStyle/>
          <a:p>
            <a:r>
              <a:rPr lang="en-US" dirty="0" err="1"/>
              <a:t>offcanvas</a:t>
            </a:r>
            <a:endParaRPr lang="en-US" dirty="0"/>
          </a:p>
        </p:txBody>
      </p:sp>
      <p:sp>
        <p:nvSpPr>
          <p:cNvPr id="3" name="Subtitle 2">
            <a:extLst>
              <a:ext uri="{FF2B5EF4-FFF2-40B4-BE49-F238E27FC236}">
                <a16:creationId xmlns:a16="http://schemas.microsoft.com/office/drawing/2014/main" id="{919302AF-257D-9741-BC04-A86CA24749A7}"/>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1289399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797C-E78A-1A42-A380-0999E340572E}"/>
              </a:ext>
            </a:extLst>
          </p:cNvPr>
          <p:cNvSpPr>
            <a:spLocks noGrp="1"/>
          </p:cNvSpPr>
          <p:nvPr>
            <p:ph type="title"/>
          </p:nvPr>
        </p:nvSpPr>
        <p:spPr>
          <a:xfrm>
            <a:off x="1371600" y="685800"/>
            <a:ext cx="9601200" cy="718457"/>
          </a:xfrm>
        </p:spPr>
        <p:txBody>
          <a:bodyPr/>
          <a:lstStyle/>
          <a:p>
            <a:r>
              <a:rPr lang="en-US" dirty="0"/>
              <a:t>Backdrop</a:t>
            </a:r>
          </a:p>
        </p:txBody>
      </p:sp>
      <p:sp>
        <p:nvSpPr>
          <p:cNvPr id="3" name="Content Placeholder 2">
            <a:extLst>
              <a:ext uri="{FF2B5EF4-FFF2-40B4-BE49-F238E27FC236}">
                <a16:creationId xmlns:a16="http://schemas.microsoft.com/office/drawing/2014/main" id="{F5CF9F5B-315E-9547-8CC6-00515F9F3056}"/>
              </a:ext>
            </a:extLst>
          </p:cNvPr>
          <p:cNvSpPr>
            <a:spLocks noGrp="1"/>
          </p:cNvSpPr>
          <p:nvPr>
            <p:ph idx="1"/>
          </p:nvPr>
        </p:nvSpPr>
        <p:spPr>
          <a:xfrm>
            <a:off x="1371600" y="1404257"/>
            <a:ext cx="9601200" cy="5453743"/>
          </a:xfrm>
        </p:spPr>
        <p:txBody>
          <a:bodyPr>
            <a:normAutofit/>
          </a:bodyPr>
          <a:lstStyle/>
          <a:p>
            <a:r>
              <a:rPr lang="en-US" dirty="0"/>
              <a:t>&lt;button class="</a:t>
            </a:r>
            <a:r>
              <a:rPr lang="en-US" dirty="0" err="1"/>
              <a:t>btn</a:t>
            </a:r>
            <a:r>
              <a:rPr lang="en-US" dirty="0"/>
              <a:t> </a:t>
            </a:r>
            <a:r>
              <a:rPr lang="en-US" dirty="0" err="1"/>
              <a:t>btn</a:t>
            </a:r>
            <a:r>
              <a:rPr lang="en-US" dirty="0"/>
              <a:t>-primary" type="button" data-bs-toggle="</a:t>
            </a:r>
            <a:r>
              <a:rPr lang="en-US" dirty="0" err="1"/>
              <a:t>offcanvas</a:t>
            </a:r>
            <a:r>
              <a:rPr lang="en-US" dirty="0"/>
              <a:t>" data-bs-target="#</a:t>
            </a:r>
            <a:r>
              <a:rPr lang="en-US" dirty="0" err="1"/>
              <a:t>offcanvasWithBackdrop</a:t>
            </a:r>
            <a:r>
              <a:rPr lang="en-US" dirty="0"/>
              <a:t>"&gt;</a:t>
            </a:r>
            <a:r>
              <a:rPr lang="en-US" dirty="0">
                <a:solidFill>
                  <a:srgbClr val="FF0000"/>
                </a:solidFill>
              </a:rPr>
              <a:t>Enable backdrop (default</a:t>
            </a:r>
            <a:r>
              <a:rPr lang="en-US" dirty="0"/>
              <a:t>)&lt;/button&gt;</a:t>
            </a:r>
          </a:p>
          <a:p>
            <a:pPr marL="0" indent="0">
              <a:buNone/>
            </a:pPr>
            <a:r>
              <a:rPr lang="en-US" dirty="0"/>
              <a:t>&lt;div class="</a:t>
            </a:r>
            <a:r>
              <a:rPr lang="en-US" dirty="0" err="1"/>
              <a:t>offcanvas</a:t>
            </a:r>
            <a:r>
              <a:rPr lang="en-US" dirty="0"/>
              <a:t> </a:t>
            </a:r>
            <a:r>
              <a:rPr lang="en-US" dirty="0" err="1"/>
              <a:t>offcanvas</a:t>
            </a:r>
            <a:r>
              <a:rPr lang="en-US" dirty="0"/>
              <a:t>-start” id="</a:t>
            </a:r>
            <a:r>
              <a:rPr lang="en-US" dirty="0" err="1"/>
              <a:t>offcanvasWithBackdrop</a:t>
            </a:r>
            <a:r>
              <a:rPr lang="en-US" dirty="0"/>
              <a:t>"&gt;</a:t>
            </a:r>
          </a:p>
          <a:p>
            <a:pPr marL="0" indent="0">
              <a:buNone/>
            </a:pPr>
            <a:r>
              <a:rPr lang="en-US" dirty="0"/>
              <a:t>  &lt;div class="</a:t>
            </a:r>
            <a:r>
              <a:rPr lang="en-US" dirty="0" err="1"/>
              <a:t>offcanvas</a:t>
            </a:r>
            <a:r>
              <a:rPr lang="en-US" dirty="0"/>
              <a:t>-header"&gt;</a:t>
            </a:r>
          </a:p>
          <a:p>
            <a:pPr marL="0" indent="0">
              <a:buNone/>
            </a:pPr>
            <a:r>
              <a:rPr lang="en-US" dirty="0"/>
              <a:t>    &lt;h5 class="</a:t>
            </a:r>
            <a:r>
              <a:rPr lang="en-US" dirty="0" err="1"/>
              <a:t>offcanvas</a:t>
            </a:r>
            <a:r>
              <a:rPr lang="en-US" dirty="0"/>
              <a:t>-title" id="</a:t>
            </a:r>
            <a:r>
              <a:rPr lang="en-US" dirty="0" err="1"/>
              <a:t>offcanvasWithBackdropLabel</a:t>
            </a:r>
            <a:r>
              <a:rPr lang="en-US" dirty="0"/>
              <a:t>"&gt;</a:t>
            </a:r>
            <a:r>
              <a:rPr lang="en-US" dirty="0" err="1"/>
              <a:t>Offcanvas</a:t>
            </a:r>
            <a:r>
              <a:rPr lang="en-US" dirty="0"/>
              <a:t> with backdrop&lt;/h5&gt;</a:t>
            </a:r>
          </a:p>
          <a:p>
            <a:pPr marL="0" indent="0">
              <a:buNone/>
            </a:pPr>
            <a:r>
              <a:rPr lang="en-US" dirty="0"/>
              <a:t>    &lt;button type="button" class="</a:t>
            </a:r>
            <a:r>
              <a:rPr lang="en-US" dirty="0" err="1"/>
              <a:t>btn</a:t>
            </a:r>
            <a:r>
              <a:rPr lang="en-US" dirty="0"/>
              <a:t>-close text-reset" data-bs-dismiss="</a:t>
            </a:r>
            <a:r>
              <a:rPr lang="en-US" dirty="0" err="1"/>
              <a:t>offcanvas</a:t>
            </a:r>
            <a:r>
              <a:rPr lang="en-US" dirty="0"/>
              <a:t>" aria-label="Close"&gt;&lt;/button&gt;</a:t>
            </a:r>
          </a:p>
          <a:p>
            <a:pPr marL="0" indent="0">
              <a:buNone/>
            </a:pPr>
            <a:r>
              <a:rPr lang="en-US" dirty="0"/>
              <a:t>  &lt;/div&gt;</a:t>
            </a:r>
          </a:p>
          <a:p>
            <a:pPr marL="0" indent="0">
              <a:buNone/>
            </a:pPr>
            <a:r>
              <a:rPr lang="en-US" dirty="0"/>
              <a:t>  &lt;div class="</a:t>
            </a:r>
            <a:r>
              <a:rPr lang="en-US" dirty="0" err="1"/>
              <a:t>offcanvas</a:t>
            </a:r>
            <a:r>
              <a:rPr lang="en-US" dirty="0"/>
              <a:t>-body"&gt;</a:t>
            </a:r>
          </a:p>
          <a:p>
            <a:pPr marL="0" indent="0">
              <a:buNone/>
            </a:pPr>
            <a:r>
              <a:rPr lang="en-US" dirty="0"/>
              <a:t>    &lt;p&gt;.....&lt;/p&gt;</a:t>
            </a:r>
          </a:p>
          <a:p>
            <a:pPr marL="0" indent="0">
              <a:buNone/>
            </a:pPr>
            <a:r>
              <a:rPr lang="en-US" dirty="0"/>
              <a:t>  &lt;/div&gt;</a:t>
            </a:r>
          </a:p>
          <a:p>
            <a:pPr marL="0" indent="0">
              <a:buNone/>
            </a:pPr>
            <a:r>
              <a:rPr lang="en-US" dirty="0"/>
              <a:t>&lt;/div&gt;</a:t>
            </a:r>
          </a:p>
        </p:txBody>
      </p:sp>
    </p:spTree>
    <p:extLst>
      <p:ext uri="{BB962C8B-B14F-4D97-AF65-F5344CB8AC3E}">
        <p14:creationId xmlns:p14="http://schemas.microsoft.com/office/powerpoint/2010/main" val="72817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797C-E78A-1A42-A380-0999E340572E}"/>
              </a:ext>
            </a:extLst>
          </p:cNvPr>
          <p:cNvSpPr>
            <a:spLocks noGrp="1"/>
          </p:cNvSpPr>
          <p:nvPr>
            <p:ph type="title"/>
          </p:nvPr>
        </p:nvSpPr>
        <p:spPr>
          <a:xfrm>
            <a:off x="1371600" y="685800"/>
            <a:ext cx="9601200" cy="718457"/>
          </a:xfrm>
        </p:spPr>
        <p:txBody>
          <a:bodyPr/>
          <a:lstStyle/>
          <a:p>
            <a:r>
              <a:rPr lang="en-US" dirty="0"/>
              <a:t>Backdrop</a:t>
            </a:r>
          </a:p>
        </p:txBody>
      </p:sp>
      <p:sp>
        <p:nvSpPr>
          <p:cNvPr id="3" name="Content Placeholder 2">
            <a:extLst>
              <a:ext uri="{FF2B5EF4-FFF2-40B4-BE49-F238E27FC236}">
                <a16:creationId xmlns:a16="http://schemas.microsoft.com/office/drawing/2014/main" id="{F5CF9F5B-315E-9547-8CC6-00515F9F3056}"/>
              </a:ext>
            </a:extLst>
          </p:cNvPr>
          <p:cNvSpPr>
            <a:spLocks noGrp="1"/>
          </p:cNvSpPr>
          <p:nvPr>
            <p:ph idx="1"/>
          </p:nvPr>
        </p:nvSpPr>
        <p:spPr>
          <a:xfrm>
            <a:off x="1371600" y="1404257"/>
            <a:ext cx="9601200" cy="5453743"/>
          </a:xfrm>
        </p:spPr>
        <p:txBody>
          <a:bodyPr>
            <a:normAutofit lnSpcReduction="10000"/>
          </a:bodyPr>
          <a:lstStyle/>
          <a:p>
            <a:r>
              <a:rPr lang="en-US" dirty="0"/>
              <a:t>&lt;button class="</a:t>
            </a:r>
            <a:r>
              <a:rPr lang="en-US" dirty="0" err="1"/>
              <a:t>btn</a:t>
            </a:r>
            <a:r>
              <a:rPr lang="en-US" dirty="0"/>
              <a:t> </a:t>
            </a:r>
            <a:r>
              <a:rPr lang="en-US" dirty="0" err="1"/>
              <a:t>btn</a:t>
            </a:r>
            <a:r>
              <a:rPr lang="en-US" dirty="0"/>
              <a:t>-primary" type="button" data-bs-toggle="</a:t>
            </a:r>
            <a:r>
              <a:rPr lang="en-US" dirty="0" err="1"/>
              <a:t>offcanvas</a:t>
            </a:r>
            <a:r>
              <a:rPr lang="en-US" dirty="0"/>
              <a:t>" data-bs-target="#</a:t>
            </a:r>
            <a:r>
              <a:rPr lang="en-US" dirty="0" err="1"/>
              <a:t>offcanvasWithBothOptions</a:t>
            </a:r>
            <a:r>
              <a:rPr lang="en-US" dirty="0"/>
              <a:t>"&gt;</a:t>
            </a:r>
            <a:r>
              <a:rPr lang="en-US" dirty="0">
                <a:solidFill>
                  <a:srgbClr val="FF0000"/>
                </a:solidFill>
              </a:rPr>
              <a:t>Enable both scrolling &amp; backdrop</a:t>
            </a:r>
            <a:r>
              <a:rPr lang="en-US" dirty="0"/>
              <a:t>&lt;/button&gt;</a:t>
            </a:r>
          </a:p>
          <a:p>
            <a:pPr marL="0" indent="0">
              <a:buNone/>
            </a:pPr>
            <a:r>
              <a:rPr lang="en-US" dirty="0"/>
              <a:t>&lt;div class="</a:t>
            </a:r>
            <a:r>
              <a:rPr lang="en-US" dirty="0" err="1"/>
              <a:t>offcanvas</a:t>
            </a:r>
            <a:r>
              <a:rPr lang="en-US" dirty="0"/>
              <a:t> </a:t>
            </a:r>
            <a:r>
              <a:rPr lang="en-US" dirty="0" err="1"/>
              <a:t>offcanvas</a:t>
            </a:r>
            <a:r>
              <a:rPr lang="en-US" dirty="0"/>
              <a:t>-start" </a:t>
            </a:r>
            <a:r>
              <a:rPr lang="en-US" dirty="0">
                <a:solidFill>
                  <a:srgbClr val="FF0000"/>
                </a:solidFill>
              </a:rPr>
              <a:t>data-bs-scroll="true” </a:t>
            </a:r>
            <a:r>
              <a:rPr lang="en-US" dirty="0"/>
              <a:t>id="</a:t>
            </a:r>
            <a:r>
              <a:rPr lang="en-US" dirty="0" err="1"/>
              <a:t>offcanvasWithBothOptions</a:t>
            </a:r>
            <a:r>
              <a:rPr lang="en-US" dirty="0"/>
              <a:t>"&gt;</a:t>
            </a:r>
          </a:p>
          <a:p>
            <a:pPr marL="0" indent="0">
              <a:buNone/>
            </a:pPr>
            <a:r>
              <a:rPr lang="en-US" dirty="0"/>
              <a:t>  &lt;div class="</a:t>
            </a:r>
            <a:r>
              <a:rPr lang="en-US" dirty="0" err="1"/>
              <a:t>offcanvas</a:t>
            </a:r>
            <a:r>
              <a:rPr lang="en-US" dirty="0"/>
              <a:t>-header"&gt;</a:t>
            </a:r>
          </a:p>
          <a:p>
            <a:pPr marL="0" indent="0">
              <a:buNone/>
            </a:pPr>
            <a:r>
              <a:rPr lang="en-US" dirty="0"/>
              <a:t>    &lt;h5 class="</a:t>
            </a:r>
            <a:r>
              <a:rPr lang="en-US" dirty="0" err="1"/>
              <a:t>offcanvas</a:t>
            </a:r>
            <a:r>
              <a:rPr lang="en-US" dirty="0"/>
              <a:t>-title" id="</a:t>
            </a:r>
            <a:r>
              <a:rPr lang="en-US" dirty="0" err="1"/>
              <a:t>offcanvasWithBothOptionsLabel</a:t>
            </a:r>
            <a:r>
              <a:rPr lang="en-US" dirty="0"/>
              <a:t>"&gt;</a:t>
            </a:r>
            <a:r>
              <a:rPr lang="en-US" dirty="0" err="1"/>
              <a:t>Backdroped</a:t>
            </a:r>
            <a:r>
              <a:rPr lang="en-US" dirty="0"/>
              <a:t> with scrolling&lt;/h5&gt;</a:t>
            </a:r>
          </a:p>
          <a:p>
            <a:pPr marL="0" indent="0">
              <a:buNone/>
            </a:pPr>
            <a:r>
              <a:rPr lang="en-US" dirty="0"/>
              <a:t>    &lt;button type="button" class="</a:t>
            </a:r>
            <a:r>
              <a:rPr lang="en-US" dirty="0" err="1"/>
              <a:t>btn</a:t>
            </a:r>
            <a:r>
              <a:rPr lang="en-US" dirty="0"/>
              <a:t>-close text-reset" data-bs-dismiss="</a:t>
            </a:r>
            <a:r>
              <a:rPr lang="en-US" dirty="0" err="1"/>
              <a:t>offcanvas</a:t>
            </a:r>
            <a:r>
              <a:rPr lang="en-US" dirty="0"/>
              <a:t>" aria-label="Close"&gt;&lt;/button&gt;</a:t>
            </a:r>
          </a:p>
          <a:p>
            <a:pPr marL="0" indent="0">
              <a:buNone/>
            </a:pPr>
            <a:r>
              <a:rPr lang="en-US" dirty="0"/>
              <a:t>  &lt;/div&gt;</a:t>
            </a:r>
          </a:p>
          <a:p>
            <a:pPr marL="0" indent="0">
              <a:buNone/>
            </a:pPr>
            <a:r>
              <a:rPr lang="en-US" dirty="0"/>
              <a:t>  &lt;div class="</a:t>
            </a:r>
            <a:r>
              <a:rPr lang="en-US" dirty="0" err="1"/>
              <a:t>offcanvas</a:t>
            </a:r>
            <a:r>
              <a:rPr lang="en-US" dirty="0"/>
              <a:t>-body"&gt;</a:t>
            </a:r>
          </a:p>
          <a:p>
            <a:pPr marL="0" indent="0">
              <a:buNone/>
            </a:pPr>
            <a:r>
              <a:rPr lang="en-US" dirty="0"/>
              <a:t>    &lt;p&gt;Try scrolling the rest of the page to see this option in action.&lt;/p&gt;</a:t>
            </a:r>
          </a:p>
          <a:p>
            <a:pPr marL="0" indent="0">
              <a:buNone/>
            </a:pPr>
            <a:r>
              <a:rPr lang="en-US" dirty="0"/>
              <a:t>  &lt;/div&gt;</a:t>
            </a:r>
          </a:p>
          <a:p>
            <a:pPr marL="0" indent="0">
              <a:buNone/>
            </a:pPr>
            <a:r>
              <a:rPr lang="en-US" dirty="0"/>
              <a:t>&lt;/div&gt;</a:t>
            </a:r>
          </a:p>
        </p:txBody>
      </p:sp>
    </p:spTree>
    <p:extLst>
      <p:ext uri="{BB962C8B-B14F-4D97-AF65-F5344CB8AC3E}">
        <p14:creationId xmlns:p14="http://schemas.microsoft.com/office/powerpoint/2010/main" val="378482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797C-E78A-1A42-A380-0999E340572E}"/>
              </a:ext>
            </a:extLst>
          </p:cNvPr>
          <p:cNvSpPr>
            <a:spLocks noGrp="1"/>
          </p:cNvSpPr>
          <p:nvPr>
            <p:ph type="title"/>
          </p:nvPr>
        </p:nvSpPr>
        <p:spPr>
          <a:xfrm>
            <a:off x="1371600" y="685800"/>
            <a:ext cx="9601200" cy="718457"/>
          </a:xfrm>
        </p:spPr>
        <p:txBody>
          <a:bodyPr/>
          <a:lstStyle/>
          <a:p>
            <a:r>
              <a:rPr lang="en-US" dirty="0"/>
              <a:t>How it works</a:t>
            </a:r>
          </a:p>
        </p:txBody>
      </p:sp>
      <p:sp>
        <p:nvSpPr>
          <p:cNvPr id="3" name="Content Placeholder 2">
            <a:extLst>
              <a:ext uri="{FF2B5EF4-FFF2-40B4-BE49-F238E27FC236}">
                <a16:creationId xmlns:a16="http://schemas.microsoft.com/office/drawing/2014/main" id="{F5CF9F5B-315E-9547-8CC6-00515F9F3056}"/>
              </a:ext>
            </a:extLst>
          </p:cNvPr>
          <p:cNvSpPr>
            <a:spLocks noGrp="1"/>
          </p:cNvSpPr>
          <p:nvPr>
            <p:ph idx="1"/>
          </p:nvPr>
        </p:nvSpPr>
        <p:spPr>
          <a:xfrm>
            <a:off x="1371600" y="1404257"/>
            <a:ext cx="9601200" cy="5453743"/>
          </a:xfrm>
        </p:spPr>
        <p:txBody>
          <a:bodyPr>
            <a:normAutofit/>
          </a:bodyPr>
          <a:lstStyle/>
          <a:p>
            <a:pPr marL="0" indent="0">
              <a:buNone/>
            </a:pPr>
            <a:r>
              <a:rPr lang="en-US" dirty="0" err="1"/>
              <a:t>Offcanvas</a:t>
            </a:r>
            <a:r>
              <a:rPr lang="en-US" dirty="0"/>
              <a:t> is a sidebar component that can be toggled via JavaScript to appear from the left, right, or bottom edge of the viewport. Buttons or anchors are used as triggers that are attached to specific elements you toggle, and data attributes are used to invoke the JavaScript.</a:t>
            </a:r>
          </a:p>
          <a:p>
            <a:r>
              <a:rPr lang="en-US" dirty="0" err="1"/>
              <a:t>Offcanvas</a:t>
            </a:r>
            <a:r>
              <a:rPr lang="en-US" dirty="0"/>
              <a:t> shares some of the same JavaScript code as modals. Conceptually, they are quite similar, but they are separate plugins.</a:t>
            </a:r>
          </a:p>
          <a:p>
            <a:r>
              <a:rPr lang="en-US" dirty="0"/>
              <a:t>Similarly, some Source Sass variables for </a:t>
            </a:r>
            <a:r>
              <a:rPr lang="en-US" dirty="0" err="1"/>
              <a:t>offcanvas’s</a:t>
            </a:r>
            <a:r>
              <a:rPr lang="en-US" dirty="0"/>
              <a:t> styles and dimensions are inherited from the modal’s variables.</a:t>
            </a:r>
          </a:p>
          <a:p>
            <a:r>
              <a:rPr lang="en-US" dirty="0"/>
              <a:t>When shown, </a:t>
            </a:r>
            <a:r>
              <a:rPr lang="en-US" dirty="0" err="1"/>
              <a:t>offcanvas</a:t>
            </a:r>
            <a:r>
              <a:rPr lang="en-US" dirty="0"/>
              <a:t> includes a default backdrop that can be clicked to hide the </a:t>
            </a:r>
            <a:r>
              <a:rPr lang="en-US" dirty="0" err="1"/>
              <a:t>offcanvas</a:t>
            </a:r>
            <a:r>
              <a:rPr lang="en-US" dirty="0"/>
              <a:t>.</a:t>
            </a:r>
          </a:p>
          <a:p>
            <a:r>
              <a:rPr lang="en-US" dirty="0"/>
              <a:t>Similar to modals, only one </a:t>
            </a:r>
            <a:r>
              <a:rPr lang="en-US" dirty="0" err="1"/>
              <a:t>offcanvas</a:t>
            </a:r>
            <a:r>
              <a:rPr lang="en-US" dirty="0"/>
              <a:t> can be shown at a time.</a:t>
            </a:r>
          </a:p>
          <a:p>
            <a:pPr marL="0" indent="0">
              <a:buNone/>
            </a:pPr>
            <a:r>
              <a:rPr lang="en-US" b="1" dirty="0"/>
              <a:t>Heads up!</a:t>
            </a:r>
            <a:r>
              <a:rPr lang="en-US" dirty="0"/>
              <a:t> Given how CSS handles animations, you cannot use margin or translate on an .</a:t>
            </a:r>
            <a:r>
              <a:rPr lang="en-US" dirty="0" err="1"/>
              <a:t>offcanvas</a:t>
            </a:r>
            <a:r>
              <a:rPr lang="en-US" dirty="0"/>
              <a:t> element. Instead, use the class as an independent wrapping element.</a:t>
            </a:r>
          </a:p>
          <a:p>
            <a:pPr marL="0" indent="0">
              <a:buNone/>
            </a:pPr>
            <a:endParaRPr lang="en-US" dirty="0"/>
          </a:p>
        </p:txBody>
      </p:sp>
    </p:spTree>
    <p:extLst>
      <p:ext uri="{BB962C8B-B14F-4D97-AF65-F5344CB8AC3E}">
        <p14:creationId xmlns:p14="http://schemas.microsoft.com/office/powerpoint/2010/main" val="383992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797C-E78A-1A42-A380-0999E340572E}"/>
              </a:ext>
            </a:extLst>
          </p:cNvPr>
          <p:cNvSpPr>
            <a:spLocks noGrp="1"/>
          </p:cNvSpPr>
          <p:nvPr>
            <p:ph type="title"/>
          </p:nvPr>
        </p:nvSpPr>
        <p:spPr>
          <a:xfrm>
            <a:off x="1371600" y="685800"/>
            <a:ext cx="9601200" cy="718457"/>
          </a:xfrm>
        </p:spPr>
        <p:txBody>
          <a:bodyPr/>
          <a:lstStyle/>
          <a:p>
            <a:r>
              <a:rPr lang="en-US" dirty="0" err="1"/>
              <a:t>Offcanvas</a:t>
            </a:r>
            <a:r>
              <a:rPr lang="en-US" dirty="0"/>
              <a:t> components</a:t>
            </a:r>
          </a:p>
        </p:txBody>
      </p:sp>
      <p:sp>
        <p:nvSpPr>
          <p:cNvPr id="3" name="Content Placeholder 2">
            <a:extLst>
              <a:ext uri="{FF2B5EF4-FFF2-40B4-BE49-F238E27FC236}">
                <a16:creationId xmlns:a16="http://schemas.microsoft.com/office/drawing/2014/main" id="{F5CF9F5B-315E-9547-8CC6-00515F9F3056}"/>
              </a:ext>
            </a:extLst>
          </p:cNvPr>
          <p:cNvSpPr>
            <a:spLocks noGrp="1"/>
          </p:cNvSpPr>
          <p:nvPr>
            <p:ph idx="1"/>
          </p:nvPr>
        </p:nvSpPr>
        <p:spPr>
          <a:xfrm>
            <a:off x="1371600" y="1404257"/>
            <a:ext cx="9601200" cy="4463143"/>
          </a:xfrm>
        </p:spPr>
        <p:txBody>
          <a:bodyPr/>
          <a:lstStyle/>
          <a:p>
            <a:r>
              <a:rPr lang="en-US" dirty="0"/>
              <a:t>Below is an </a:t>
            </a:r>
            <a:r>
              <a:rPr lang="en-US" dirty="0" err="1"/>
              <a:t>offcanvas</a:t>
            </a:r>
            <a:r>
              <a:rPr lang="en-US" dirty="0"/>
              <a:t> example that is shown by default (via .show on .</a:t>
            </a:r>
            <a:r>
              <a:rPr lang="en-US" dirty="0" err="1"/>
              <a:t>offcanvas</a:t>
            </a:r>
            <a:r>
              <a:rPr lang="en-US" dirty="0"/>
              <a:t>). </a:t>
            </a:r>
            <a:r>
              <a:rPr lang="en-US" dirty="0" err="1"/>
              <a:t>Offcanvas</a:t>
            </a:r>
            <a:r>
              <a:rPr lang="en-US" dirty="0"/>
              <a:t> includes support for a header with a close button and an optional body class for some initial padding. We suggest that you include </a:t>
            </a:r>
            <a:r>
              <a:rPr lang="en-US" dirty="0" err="1"/>
              <a:t>offcanvas</a:t>
            </a:r>
            <a:r>
              <a:rPr lang="en-US" dirty="0"/>
              <a:t> headers with dismiss actions whenever possible, or provide an explicit dismiss action.</a:t>
            </a:r>
          </a:p>
          <a:p>
            <a:pPr marL="0" indent="0">
              <a:buNone/>
            </a:pPr>
            <a:endParaRPr lang="en-US" dirty="0"/>
          </a:p>
        </p:txBody>
      </p:sp>
      <p:pic>
        <p:nvPicPr>
          <p:cNvPr id="5" name="Picture 4">
            <a:extLst>
              <a:ext uri="{FF2B5EF4-FFF2-40B4-BE49-F238E27FC236}">
                <a16:creationId xmlns:a16="http://schemas.microsoft.com/office/drawing/2014/main" id="{E0FB7665-13D8-3146-94A2-F5258A0C354C}"/>
              </a:ext>
            </a:extLst>
          </p:cNvPr>
          <p:cNvPicPr>
            <a:picLocks noChangeAspect="1"/>
          </p:cNvPicPr>
          <p:nvPr/>
        </p:nvPicPr>
        <p:blipFill>
          <a:blip r:embed="rId2"/>
          <a:stretch>
            <a:fillRect/>
          </a:stretch>
        </p:blipFill>
        <p:spPr>
          <a:xfrm>
            <a:off x="1371600" y="3378200"/>
            <a:ext cx="10210800" cy="2489200"/>
          </a:xfrm>
          <a:prstGeom prst="rect">
            <a:avLst/>
          </a:prstGeom>
        </p:spPr>
      </p:pic>
    </p:spTree>
    <p:extLst>
      <p:ext uri="{BB962C8B-B14F-4D97-AF65-F5344CB8AC3E}">
        <p14:creationId xmlns:p14="http://schemas.microsoft.com/office/powerpoint/2010/main" val="316976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797C-E78A-1A42-A380-0999E340572E}"/>
              </a:ext>
            </a:extLst>
          </p:cNvPr>
          <p:cNvSpPr>
            <a:spLocks noGrp="1"/>
          </p:cNvSpPr>
          <p:nvPr>
            <p:ph type="title"/>
          </p:nvPr>
        </p:nvSpPr>
        <p:spPr>
          <a:xfrm>
            <a:off x="1371600" y="685800"/>
            <a:ext cx="9601200" cy="718457"/>
          </a:xfrm>
        </p:spPr>
        <p:txBody>
          <a:bodyPr/>
          <a:lstStyle/>
          <a:p>
            <a:r>
              <a:rPr lang="en-US" dirty="0" err="1"/>
              <a:t>Offcanvas</a:t>
            </a:r>
            <a:r>
              <a:rPr lang="en-US" dirty="0"/>
              <a:t> components</a:t>
            </a:r>
          </a:p>
        </p:txBody>
      </p:sp>
      <p:sp>
        <p:nvSpPr>
          <p:cNvPr id="3" name="Content Placeholder 2">
            <a:extLst>
              <a:ext uri="{FF2B5EF4-FFF2-40B4-BE49-F238E27FC236}">
                <a16:creationId xmlns:a16="http://schemas.microsoft.com/office/drawing/2014/main" id="{F5CF9F5B-315E-9547-8CC6-00515F9F3056}"/>
              </a:ext>
            </a:extLst>
          </p:cNvPr>
          <p:cNvSpPr>
            <a:spLocks noGrp="1"/>
          </p:cNvSpPr>
          <p:nvPr>
            <p:ph idx="1"/>
          </p:nvPr>
        </p:nvSpPr>
        <p:spPr>
          <a:xfrm>
            <a:off x="1371600" y="1404257"/>
            <a:ext cx="9601200" cy="4463143"/>
          </a:xfrm>
        </p:spPr>
        <p:txBody>
          <a:bodyPr/>
          <a:lstStyle/>
          <a:p>
            <a:pPr marL="0" indent="0">
              <a:buNone/>
            </a:pPr>
            <a:r>
              <a:rPr lang="en-US" dirty="0"/>
              <a:t>&lt;div class="</a:t>
            </a:r>
            <a:r>
              <a:rPr lang="en-US" dirty="0" err="1"/>
              <a:t>offcanvas</a:t>
            </a:r>
            <a:r>
              <a:rPr lang="en-US" dirty="0"/>
              <a:t> </a:t>
            </a:r>
            <a:r>
              <a:rPr lang="en-US" dirty="0" err="1"/>
              <a:t>offcanvas</a:t>
            </a:r>
            <a:r>
              <a:rPr lang="en-US" dirty="0"/>
              <a:t>-start” id="</a:t>
            </a:r>
            <a:r>
              <a:rPr lang="en-US" dirty="0" err="1"/>
              <a:t>offcanvas</a:t>
            </a:r>
            <a:r>
              <a:rPr lang="en-US" dirty="0"/>
              <a:t>"&gt;</a:t>
            </a:r>
          </a:p>
          <a:p>
            <a:pPr marL="0" indent="0">
              <a:buNone/>
            </a:pPr>
            <a:r>
              <a:rPr lang="en-US" dirty="0"/>
              <a:t>  &lt;div class="</a:t>
            </a:r>
            <a:r>
              <a:rPr lang="en-US" dirty="0" err="1"/>
              <a:t>offcanvas</a:t>
            </a:r>
            <a:r>
              <a:rPr lang="en-US" dirty="0"/>
              <a:t>-header"&gt;</a:t>
            </a:r>
          </a:p>
          <a:p>
            <a:pPr marL="0" indent="0">
              <a:buNone/>
            </a:pPr>
            <a:r>
              <a:rPr lang="en-US" dirty="0"/>
              <a:t>    &lt;h5 class="</a:t>
            </a:r>
            <a:r>
              <a:rPr lang="en-US" dirty="0" err="1"/>
              <a:t>offcanvas</a:t>
            </a:r>
            <a:r>
              <a:rPr lang="en-US" dirty="0"/>
              <a:t>-title" id="</a:t>
            </a:r>
            <a:r>
              <a:rPr lang="en-US" dirty="0" err="1"/>
              <a:t>offcanvasLabel</a:t>
            </a:r>
            <a:r>
              <a:rPr lang="en-US" dirty="0"/>
              <a:t>"&gt;</a:t>
            </a:r>
            <a:r>
              <a:rPr lang="en-US" dirty="0" err="1"/>
              <a:t>Offcanvas</a:t>
            </a:r>
            <a:r>
              <a:rPr lang="en-US" dirty="0"/>
              <a:t>&lt;/h5&gt;</a:t>
            </a:r>
          </a:p>
          <a:p>
            <a:pPr marL="0" indent="0">
              <a:buNone/>
            </a:pPr>
            <a:r>
              <a:rPr lang="en-US" dirty="0"/>
              <a:t>    &lt;button type="button" class="</a:t>
            </a:r>
            <a:r>
              <a:rPr lang="en-US" dirty="0" err="1"/>
              <a:t>btn</a:t>
            </a:r>
            <a:r>
              <a:rPr lang="en-US" dirty="0"/>
              <a:t>-close text-reset" data-bs-dismiss="</a:t>
            </a:r>
            <a:r>
              <a:rPr lang="en-US" dirty="0" err="1"/>
              <a:t>offcanvas</a:t>
            </a:r>
            <a:r>
              <a:rPr lang="en-US" dirty="0"/>
              <a:t>"&gt;&lt;/button&gt;</a:t>
            </a:r>
          </a:p>
          <a:p>
            <a:pPr marL="0" indent="0">
              <a:buNone/>
            </a:pPr>
            <a:r>
              <a:rPr lang="en-US" dirty="0"/>
              <a:t>  &lt;/div&gt;</a:t>
            </a:r>
          </a:p>
          <a:p>
            <a:pPr marL="0" indent="0">
              <a:buNone/>
            </a:pPr>
            <a:r>
              <a:rPr lang="en-US" dirty="0"/>
              <a:t>  &lt;div class="</a:t>
            </a:r>
            <a:r>
              <a:rPr lang="en-US" dirty="0" err="1"/>
              <a:t>offcanvas</a:t>
            </a:r>
            <a:r>
              <a:rPr lang="en-US" dirty="0"/>
              <a:t>-body"&gt;</a:t>
            </a:r>
          </a:p>
          <a:p>
            <a:pPr marL="0" indent="0">
              <a:buNone/>
            </a:pPr>
            <a:r>
              <a:rPr lang="en-US" dirty="0"/>
              <a:t>Content.</a:t>
            </a:r>
          </a:p>
          <a:p>
            <a:pPr marL="0" indent="0">
              <a:buNone/>
            </a:pPr>
            <a:r>
              <a:rPr lang="en-US" dirty="0"/>
              <a:t>  &lt;/div&gt;</a:t>
            </a:r>
          </a:p>
          <a:p>
            <a:pPr marL="0" indent="0">
              <a:buNone/>
            </a:pPr>
            <a:r>
              <a:rPr lang="en-US" dirty="0"/>
              <a:t>&lt;/div&gt;</a:t>
            </a:r>
          </a:p>
        </p:txBody>
      </p:sp>
    </p:spTree>
    <p:extLst>
      <p:ext uri="{BB962C8B-B14F-4D97-AF65-F5344CB8AC3E}">
        <p14:creationId xmlns:p14="http://schemas.microsoft.com/office/powerpoint/2010/main" val="358467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797C-E78A-1A42-A380-0999E340572E}"/>
              </a:ext>
            </a:extLst>
          </p:cNvPr>
          <p:cNvSpPr>
            <a:spLocks noGrp="1"/>
          </p:cNvSpPr>
          <p:nvPr>
            <p:ph type="title"/>
          </p:nvPr>
        </p:nvSpPr>
        <p:spPr>
          <a:xfrm>
            <a:off x="1371600" y="685800"/>
            <a:ext cx="9601200" cy="718457"/>
          </a:xfrm>
        </p:spPr>
        <p:txBody>
          <a:bodyPr/>
          <a:lstStyle/>
          <a:p>
            <a:r>
              <a:rPr lang="en-US" dirty="0" err="1"/>
              <a:t>Offcanvas</a:t>
            </a:r>
            <a:r>
              <a:rPr lang="en-US" dirty="0"/>
              <a:t> components</a:t>
            </a:r>
          </a:p>
        </p:txBody>
      </p:sp>
      <p:sp>
        <p:nvSpPr>
          <p:cNvPr id="3" name="Content Placeholder 2">
            <a:extLst>
              <a:ext uri="{FF2B5EF4-FFF2-40B4-BE49-F238E27FC236}">
                <a16:creationId xmlns:a16="http://schemas.microsoft.com/office/drawing/2014/main" id="{F5CF9F5B-315E-9547-8CC6-00515F9F3056}"/>
              </a:ext>
            </a:extLst>
          </p:cNvPr>
          <p:cNvSpPr>
            <a:spLocks noGrp="1"/>
          </p:cNvSpPr>
          <p:nvPr>
            <p:ph idx="1"/>
          </p:nvPr>
        </p:nvSpPr>
        <p:spPr>
          <a:xfrm>
            <a:off x="1371600" y="1404257"/>
            <a:ext cx="9601200" cy="4463143"/>
          </a:xfrm>
        </p:spPr>
        <p:txBody>
          <a:bodyPr>
            <a:normAutofit lnSpcReduction="10000"/>
          </a:bodyPr>
          <a:lstStyle/>
          <a:p>
            <a:r>
              <a:rPr lang="en-US" dirty="0"/>
              <a:t>.</a:t>
            </a:r>
            <a:r>
              <a:rPr lang="en-US" dirty="0" err="1"/>
              <a:t>offcanvas</a:t>
            </a:r>
            <a:r>
              <a:rPr lang="en-US" dirty="0"/>
              <a:t> hides content (default)</a:t>
            </a:r>
          </a:p>
          <a:p>
            <a:r>
              <a:rPr lang="en-US" dirty="0"/>
              <a:t>.</a:t>
            </a:r>
            <a:r>
              <a:rPr lang="en-US" dirty="0" err="1"/>
              <a:t>offcanvas.show</a:t>
            </a:r>
            <a:r>
              <a:rPr lang="en-US" dirty="0"/>
              <a:t> shows content</a:t>
            </a:r>
          </a:p>
          <a:p>
            <a:r>
              <a:rPr lang="en-US" dirty="0"/>
              <a:t>You can use a link with the </a:t>
            </a:r>
            <a:r>
              <a:rPr lang="en-US" dirty="0" err="1"/>
              <a:t>href</a:t>
            </a:r>
            <a:r>
              <a:rPr lang="en-US" dirty="0"/>
              <a:t> attribute, or a button with the data-bs-target attribute. In both cases, the data-bs-toggle="</a:t>
            </a:r>
            <a:r>
              <a:rPr lang="en-US" dirty="0" err="1"/>
              <a:t>offcanvas</a:t>
            </a:r>
            <a:r>
              <a:rPr lang="en-US" dirty="0"/>
              <a:t>" is required.</a:t>
            </a:r>
          </a:p>
          <a:p>
            <a:pPr marL="0" indent="0">
              <a:buNone/>
            </a:pPr>
            <a:r>
              <a:rPr lang="en-US" dirty="0"/>
              <a:t>&lt;a class="</a:t>
            </a:r>
            <a:r>
              <a:rPr lang="en-US" dirty="0" err="1"/>
              <a:t>btn</a:t>
            </a:r>
            <a:r>
              <a:rPr lang="en-US" dirty="0"/>
              <a:t> </a:t>
            </a:r>
            <a:r>
              <a:rPr lang="en-US" dirty="0" err="1"/>
              <a:t>btn</a:t>
            </a:r>
            <a:r>
              <a:rPr lang="en-US" dirty="0"/>
              <a:t>-primary" data-bs-toggle="</a:t>
            </a:r>
            <a:r>
              <a:rPr lang="en-US" dirty="0" err="1"/>
              <a:t>offcanvas</a:t>
            </a:r>
            <a:r>
              <a:rPr lang="en-US" dirty="0"/>
              <a:t>" </a:t>
            </a:r>
            <a:r>
              <a:rPr lang="en-US" dirty="0" err="1"/>
              <a:t>href</a:t>
            </a:r>
            <a:r>
              <a:rPr lang="en-US" dirty="0"/>
              <a:t>="#</a:t>
            </a:r>
            <a:r>
              <a:rPr lang="en-US" dirty="0" err="1"/>
              <a:t>offcanvasExample</a:t>
            </a:r>
            <a:r>
              <a:rPr lang="en-US" dirty="0"/>
              <a:t>" role="button"&gt;</a:t>
            </a:r>
          </a:p>
          <a:p>
            <a:pPr marL="0" indent="0">
              <a:buNone/>
            </a:pPr>
            <a:r>
              <a:rPr lang="en-US" dirty="0">
                <a:solidFill>
                  <a:srgbClr val="FF0000"/>
                </a:solidFill>
              </a:rPr>
              <a:t>  Link with </a:t>
            </a:r>
            <a:r>
              <a:rPr lang="en-US" dirty="0" err="1">
                <a:solidFill>
                  <a:srgbClr val="FF0000"/>
                </a:solidFill>
              </a:rPr>
              <a:t>href</a:t>
            </a:r>
            <a:endParaRPr lang="en-US" dirty="0">
              <a:solidFill>
                <a:srgbClr val="FF0000"/>
              </a:solidFill>
            </a:endParaRPr>
          </a:p>
          <a:p>
            <a:pPr marL="0" indent="0">
              <a:buNone/>
            </a:pPr>
            <a:r>
              <a:rPr lang="en-US" dirty="0"/>
              <a:t>&lt;/a&gt;</a:t>
            </a:r>
          </a:p>
          <a:p>
            <a:pPr marL="0" indent="0">
              <a:buNone/>
            </a:pPr>
            <a:r>
              <a:rPr lang="en-US" dirty="0"/>
              <a:t>&lt;button class="</a:t>
            </a:r>
            <a:r>
              <a:rPr lang="en-US" dirty="0" err="1"/>
              <a:t>btn</a:t>
            </a:r>
            <a:r>
              <a:rPr lang="en-US" dirty="0"/>
              <a:t> </a:t>
            </a:r>
            <a:r>
              <a:rPr lang="en-US" dirty="0" err="1"/>
              <a:t>btn</a:t>
            </a:r>
            <a:r>
              <a:rPr lang="en-US" dirty="0"/>
              <a:t>-primary" type="button" data-bs-toggle="</a:t>
            </a:r>
            <a:r>
              <a:rPr lang="en-US" dirty="0" err="1"/>
              <a:t>offcanvas</a:t>
            </a:r>
            <a:r>
              <a:rPr lang="en-US" dirty="0"/>
              <a:t>" data-bs-target="#</a:t>
            </a:r>
            <a:r>
              <a:rPr lang="en-US" dirty="0" err="1"/>
              <a:t>offcanvasExample</a:t>
            </a:r>
            <a:r>
              <a:rPr lang="en-US" dirty="0"/>
              <a:t>"&gt;</a:t>
            </a:r>
          </a:p>
          <a:p>
            <a:pPr marL="0" indent="0">
              <a:buNone/>
            </a:pPr>
            <a:r>
              <a:rPr lang="en-US" dirty="0">
                <a:solidFill>
                  <a:srgbClr val="FF0000"/>
                </a:solidFill>
              </a:rPr>
              <a:t>  Button with data-bs-target</a:t>
            </a:r>
          </a:p>
          <a:p>
            <a:pPr marL="0" indent="0">
              <a:buNone/>
            </a:pPr>
            <a:r>
              <a:rPr lang="en-US" dirty="0"/>
              <a:t>&lt;/button&gt;</a:t>
            </a:r>
          </a:p>
        </p:txBody>
      </p:sp>
    </p:spTree>
    <p:extLst>
      <p:ext uri="{BB962C8B-B14F-4D97-AF65-F5344CB8AC3E}">
        <p14:creationId xmlns:p14="http://schemas.microsoft.com/office/powerpoint/2010/main" val="105874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797C-E78A-1A42-A380-0999E340572E}"/>
              </a:ext>
            </a:extLst>
          </p:cNvPr>
          <p:cNvSpPr>
            <a:spLocks noGrp="1"/>
          </p:cNvSpPr>
          <p:nvPr>
            <p:ph type="title"/>
          </p:nvPr>
        </p:nvSpPr>
        <p:spPr>
          <a:xfrm>
            <a:off x="1371600" y="685800"/>
            <a:ext cx="9601200" cy="718457"/>
          </a:xfrm>
        </p:spPr>
        <p:txBody>
          <a:bodyPr/>
          <a:lstStyle/>
          <a:p>
            <a:r>
              <a:rPr lang="en-US" dirty="0" err="1"/>
              <a:t>Offcanvas</a:t>
            </a:r>
            <a:r>
              <a:rPr lang="en-US" dirty="0"/>
              <a:t> components</a:t>
            </a:r>
          </a:p>
        </p:txBody>
      </p:sp>
      <p:sp>
        <p:nvSpPr>
          <p:cNvPr id="3" name="Content Placeholder 2">
            <a:extLst>
              <a:ext uri="{FF2B5EF4-FFF2-40B4-BE49-F238E27FC236}">
                <a16:creationId xmlns:a16="http://schemas.microsoft.com/office/drawing/2014/main" id="{F5CF9F5B-315E-9547-8CC6-00515F9F3056}"/>
              </a:ext>
            </a:extLst>
          </p:cNvPr>
          <p:cNvSpPr>
            <a:spLocks noGrp="1"/>
          </p:cNvSpPr>
          <p:nvPr>
            <p:ph idx="1"/>
          </p:nvPr>
        </p:nvSpPr>
        <p:spPr>
          <a:xfrm>
            <a:off x="1371600" y="1404257"/>
            <a:ext cx="9601200" cy="5453743"/>
          </a:xfrm>
        </p:spPr>
        <p:txBody>
          <a:bodyPr>
            <a:normAutofit fontScale="92500" lnSpcReduction="10000"/>
          </a:bodyPr>
          <a:lstStyle/>
          <a:p>
            <a:pPr marL="0" indent="0">
              <a:buNone/>
            </a:pPr>
            <a:r>
              <a:rPr lang="en-US" dirty="0"/>
              <a:t>&lt;a class="</a:t>
            </a:r>
            <a:r>
              <a:rPr lang="en-US" dirty="0" err="1"/>
              <a:t>btn</a:t>
            </a:r>
            <a:r>
              <a:rPr lang="en-US" dirty="0"/>
              <a:t> </a:t>
            </a:r>
            <a:r>
              <a:rPr lang="en-US" dirty="0" err="1"/>
              <a:t>btn</a:t>
            </a:r>
            <a:r>
              <a:rPr lang="en-US" dirty="0"/>
              <a:t>-primary" data-bs-toggle="</a:t>
            </a:r>
            <a:r>
              <a:rPr lang="en-US" dirty="0" err="1"/>
              <a:t>offcanvas</a:t>
            </a:r>
            <a:r>
              <a:rPr lang="en-US" dirty="0"/>
              <a:t>" </a:t>
            </a:r>
            <a:r>
              <a:rPr lang="en-US" dirty="0" err="1"/>
              <a:t>href</a:t>
            </a:r>
            <a:r>
              <a:rPr lang="en-US" dirty="0"/>
              <a:t>="#</a:t>
            </a:r>
            <a:r>
              <a:rPr lang="en-US" dirty="0" err="1"/>
              <a:t>offcanvasExample</a:t>
            </a:r>
            <a:r>
              <a:rPr lang="en-US" dirty="0"/>
              <a:t>" role="button" aria-controls="</a:t>
            </a:r>
            <a:r>
              <a:rPr lang="en-US" dirty="0" err="1"/>
              <a:t>offcanvasExample</a:t>
            </a:r>
            <a:r>
              <a:rPr lang="en-US" dirty="0"/>
              <a:t>"&gt;</a:t>
            </a:r>
          </a:p>
          <a:p>
            <a:pPr marL="0" indent="0">
              <a:buNone/>
            </a:pPr>
            <a:r>
              <a:rPr lang="en-US" dirty="0"/>
              <a:t>  Link with </a:t>
            </a:r>
            <a:r>
              <a:rPr lang="en-US" dirty="0" err="1"/>
              <a:t>href</a:t>
            </a:r>
            <a:endParaRPr lang="en-US" dirty="0"/>
          </a:p>
          <a:p>
            <a:pPr marL="0" indent="0">
              <a:buNone/>
            </a:pPr>
            <a:r>
              <a:rPr lang="en-US" dirty="0"/>
              <a:t>&lt;/a&gt;</a:t>
            </a:r>
          </a:p>
          <a:p>
            <a:pPr marL="0" indent="0">
              <a:buNone/>
            </a:pPr>
            <a:r>
              <a:rPr lang="en-US" dirty="0"/>
              <a:t>&lt;button class="</a:t>
            </a:r>
            <a:r>
              <a:rPr lang="en-US" dirty="0" err="1"/>
              <a:t>btn</a:t>
            </a:r>
            <a:r>
              <a:rPr lang="en-US" dirty="0"/>
              <a:t> </a:t>
            </a:r>
            <a:r>
              <a:rPr lang="en-US" dirty="0" err="1"/>
              <a:t>btn</a:t>
            </a:r>
            <a:r>
              <a:rPr lang="en-US" dirty="0"/>
              <a:t>-primary" type="button" data-bs-toggle="</a:t>
            </a:r>
            <a:r>
              <a:rPr lang="en-US" dirty="0" err="1"/>
              <a:t>offcanvas</a:t>
            </a:r>
            <a:r>
              <a:rPr lang="en-US" dirty="0"/>
              <a:t>" data-bs-target="#</a:t>
            </a:r>
            <a:r>
              <a:rPr lang="en-US" dirty="0" err="1"/>
              <a:t>offcanvasExample</a:t>
            </a:r>
            <a:r>
              <a:rPr lang="en-US" dirty="0"/>
              <a:t>"&gt;</a:t>
            </a:r>
          </a:p>
          <a:p>
            <a:pPr marL="0" indent="0">
              <a:buNone/>
            </a:pPr>
            <a:r>
              <a:rPr lang="en-US" dirty="0"/>
              <a:t>  Button with data-bs-target</a:t>
            </a:r>
          </a:p>
          <a:p>
            <a:pPr marL="0" indent="0">
              <a:buNone/>
            </a:pPr>
            <a:r>
              <a:rPr lang="en-US" dirty="0"/>
              <a:t>&lt;/button&gt;</a:t>
            </a:r>
          </a:p>
          <a:p>
            <a:pPr marL="0" indent="0">
              <a:buNone/>
            </a:pPr>
            <a:endParaRPr lang="en-US" dirty="0"/>
          </a:p>
          <a:p>
            <a:pPr marL="0" indent="0">
              <a:buNone/>
            </a:pPr>
            <a:r>
              <a:rPr lang="en-US" dirty="0"/>
              <a:t>&lt;div class="</a:t>
            </a:r>
            <a:r>
              <a:rPr lang="en-US" dirty="0" err="1"/>
              <a:t>offcanvas</a:t>
            </a:r>
            <a:r>
              <a:rPr lang="en-US" dirty="0"/>
              <a:t> </a:t>
            </a:r>
            <a:r>
              <a:rPr lang="en-US" dirty="0" err="1"/>
              <a:t>offcanvas</a:t>
            </a:r>
            <a:r>
              <a:rPr lang="en-US" dirty="0"/>
              <a:t>-start" </a:t>
            </a:r>
            <a:r>
              <a:rPr lang="en-US" dirty="0" err="1"/>
              <a:t>tabindex</a:t>
            </a:r>
            <a:r>
              <a:rPr lang="en-US" dirty="0"/>
              <a:t>="-1" id="</a:t>
            </a:r>
            <a:r>
              <a:rPr lang="en-US" dirty="0" err="1"/>
              <a:t>offcanvasExample</a:t>
            </a:r>
            <a:r>
              <a:rPr lang="en-US" dirty="0"/>
              <a:t>"&gt;</a:t>
            </a:r>
          </a:p>
          <a:p>
            <a:pPr marL="0" indent="0">
              <a:buNone/>
            </a:pPr>
            <a:r>
              <a:rPr lang="en-US" dirty="0"/>
              <a:t>  &lt;div class="</a:t>
            </a:r>
            <a:r>
              <a:rPr lang="en-US" dirty="0" err="1"/>
              <a:t>offcanvas</a:t>
            </a:r>
            <a:r>
              <a:rPr lang="en-US" dirty="0"/>
              <a:t>-header"&gt;</a:t>
            </a:r>
          </a:p>
          <a:p>
            <a:pPr marL="0" indent="0">
              <a:buNone/>
            </a:pPr>
            <a:r>
              <a:rPr lang="en-US" dirty="0"/>
              <a:t>    &lt;h5 class="</a:t>
            </a:r>
            <a:r>
              <a:rPr lang="en-US" dirty="0" err="1"/>
              <a:t>offcanvas</a:t>
            </a:r>
            <a:r>
              <a:rPr lang="en-US" dirty="0"/>
              <a:t>-title" id="</a:t>
            </a:r>
            <a:r>
              <a:rPr lang="en-US" dirty="0" err="1"/>
              <a:t>offcanvasExampleLabel</a:t>
            </a:r>
            <a:r>
              <a:rPr lang="en-US" dirty="0"/>
              <a:t>"&gt;</a:t>
            </a:r>
            <a:r>
              <a:rPr lang="en-US" dirty="0" err="1"/>
              <a:t>Offcanvas</a:t>
            </a:r>
            <a:r>
              <a:rPr lang="en-US" dirty="0"/>
              <a:t>&lt;/h5&gt;</a:t>
            </a:r>
          </a:p>
          <a:p>
            <a:pPr marL="0" indent="0">
              <a:buNone/>
            </a:pPr>
            <a:r>
              <a:rPr lang="en-US" dirty="0"/>
              <a:t>    &lt;button type="button" class="</a:t>
            </a:r>
            <a:r>
              <a:rPr lang="en-US" dirty="0" err="1"/>
              <a:t>btn</a:t>
            </a:r>
            <a:r>
              <a:rPr lang="en-US" dirty="0"/>
              <a:t>-close text-reset" data-bs-dismiss="</a:t>
            </a:r>
            <a:r>
              <a:rPr lang="en-US" dirty="0" err="1"/>
              <a:t>offcanvas</a:t>
            </a:r>
            <a:r>
              <a:rPr lang="en-US" dirty="0"/>
              <a:t>"&gt;&lt;/button&gt;</a:t>
            </a:r>
          </a:p>
          <a:p>
            <a:pPr marL="0" indent="0">
              <a:buNone/>
            </a:pPr>
            <a:r>
              <a:rPr lang="en-US" dirty="0"/>
              <a:t>  &lt;/div&gt;</a:t>
            </a:r>
          </a:p>
        </p:txBody>
      </p:sp>
    </p:spTree>
    <p:extLst>
      <p:ext uri="{BB962C8B-B14F-4D97-AF65-F5344CB8AC3E}">
        <p14:creationId xmlns:p14="http://schemas.microsoft.com/office/powerpoint/2010/main" val="74490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797C-E78A-1A42-A380-0999E340572E}"/>
              </a:ext>
            </a:extLst>
          </p:cNvPr>
          <p:cNvSpPr>
            <a:spLocks noGrp="1"/>
          </p:cNvSpPr>
          <p:nvPr>
            <p:ph type="title"/>
          </p:nvPr>
        </p:nvSpPr>
        <p:spPr>
          <a:xfrm>
            <a:off x="1371600" y="685800"/>
            <a:ext cx="9601200" cy="718457"/>
          </a:xfrm>
        </p:spPr>
        <p:txBody>
          <a:bodyPr/>
          <a:lstStyle/>
          <a:p>
            <a:r>
              <a:rPr lang="en-US" dirty="0" err="1"/>
              <a:t>Offcanvas</a:t>
            </a:r>
            <a:r>
              <a:rPr lang="en-US" dirty="0"/>
              <a:t> components</a:t>
            </a:r>
          </a:p>
        </p:txBody>
      </p:sp>
      <p:sp>
        <p:nvSpPr>
          <p:cNvPr id="3" name="Content Placeholder 2">
            <a:extLst>
              <a:ext uri="{FF2B5EF4-FFF2-40B4-BE49-F238E27FC236}">
                <a16:creationId xmlns:a16="http://schemas.microsoft.com/office/drawing/2014/main" id="{F5CF9F5B-315E-9547-8CC6-00515F9F3056}"/>
              </a:ext>
            </a:extLst>
          </p:cNvPr>
          <p:cNvSpPr>
            <a:spLocks noGrp="1"/>
          </p:cNvSpPr>
          <p:nvPr>
            <p:ph idx="1"/>
          </p:nvPr>
        </p:nvSpPr>
        <p:spPr>
          <a:xfrm>
            <a:off x="1371600" y="1404257"/>
            <a:ext cx="9601200" cy="5453743"/>
          </a:xfrm>
        </p:spPr>
        <p:txBody>
          <a:bodyPr>
            <a:normAutofit fontScale="77500" lnSpcReduction="20000"/>
          </a:bodyPr>
          <a:lstStyle/>
          <a:p>
            <a:pPr marL="0" indent="0">
              <a:buNone/>
            </a:pPr>
            <a:r>
              <a:rPr lang="en-US" dirty="0"/>
              <a:t> &lt;div class="</a:t>
            </a:r>
            <a:r>
              <a:rPr lang="en-US" dirty="0" err="1"/>
              <a:t>offcanvas</a:t>
            </a:r>
            <a:r>
              <a:rPr lang="en-US" dirty="0"/>
              <a:t>-body"&gt;</a:t>
            </a:r>
          </a:p>
          <a:p>
            <a:pPr marL="0" indent="0">
              <a:buNone/>
            </a:pPr>
            <a:r>
              <a:rPr lang="en-US" dirty="0"/>
              <a:t>    &lt;div&gt;</a:t>
            </a:r>
          </a:p>
          <a:p>
            <a:pPr marL="0" indent="0">
              <a:buNone/>
            </a:pPr>
            <a:r>
              <a:rPr lang="en-US" dirty="0"/>
              <a:t>   Content</a:t>
            </a:r>
          </a:p>
          <a:p>
            <a:pPr marL="0" indent="0">
              <a:buNone/>
            </a:pPr>
            <a:r>
              <a:rPr lang="en-US" dirty="0"/>
              <a:t>   &lt;/div&gt;</a:t>
            </a:r>
          </a:p>
          <a:p>
            <a:pPr marL="0" indent="0">
              <a:buNone/>
            </a:pPr>
            <a:r>
              <a:rPr lang="en-US" dirty="0"/>
              <a:t>    &lt;div class="dropdown mt-3"&gt;</a:t>
            </a:r>
          </a:p>
          <a:p>
            <a:pPr marL="0" indent="0">
              <a:buNone/>
            </a:pPr>
            <a:r>
              <a:rPr lang="en-US" dirty="0"/>
              <a:t>      &lt;button class="</a:t>
            </a:r>
            <a:r>
              <a:rPr lang="en-US" dirty="0" err="1"/>
              <a:t>btn</a:t>
            </a:r>
            <a:r>
              <a:rPr lang="en-US" dirty="0"/>
              <a:t> </a:t>
            </a:r>
            <a:r>
              <a:rPr lang="en-US" dirty="0" err="1"/>
              <a:t>btn</a:t>
            </a:r>
            <a:r>
              <a:rPr lang="en-US" dirty="0"/>
              <a:t>-secondary dropdown-toggle" type="button" id="</a:t>
            </a:r>
            <a:r>
              <a:rPr lang="en-US" dirty="0" err="1"/>
              <a:t>dropdownMenuButton</a:t>
            </a:r>
            <a:r>
              <a:rPr lang="en-US" dirty="0"/>
              <a:t>" data-bs-toggle="dropdown"&gt;</a:t>
            </a:r>
          </a:p>
          <a:p>
            <a:pPr marL="0" indent="0">
              <a:buNone/>
            </a:pPr>
            <a:r>
              <a:rPr lang="en-US" dirty="0"/>
              <a:t>        Dropdown button</a:t>
            </a:r>
          </a:p>
          <a:p>
            <a:pPr marL="0" indent="0">
              <a:buNone/>
            </a:pPr>
            <a:r>
              <a:rPr lang="en-US" dirty="0"/>
              <a:t>      &lt;/button&gt;</a:t>
            </a:r>
          </a:p>
          <a:p>
            <a:pPr marL="0" indent="0">
              <a:buNone/>
            </a:pPr>
            <a:r>
              <a:rPr lang="en-US" dirty="0"/>
              <a:t>      &lt;ul class="dropdown-menu" aria-</a:t>
            </a:r>
            <a:r>
              <a:rPr lang="en-US" dirty="0" err="1"/>
              <a:t>labelledby</a:t>
            </a:r>
            <a:r>
              <a:rPr lang="en-US" dirty="0"/>
              <a:t>="</a:t>
            </a:r>
            <a:r>
              <a:rPr lang="en-US" dirty="0" err="1"/>
              <a:t>dropdownMenuButton</a:t>
            </a:r>
            <a:r>
              <a:rPr lang="en-US" dirty="0"/>
              <a:t>"&gt;</a:t>
            </a:r>
          </a:p>
          <a:p>
            <a:pPr marL="0" indent="0">
              <a:buNone/>
            </a:pPr>
            <a:r>
              <a:rPr lang="en-US" dirty="0"/>
              <a:t>        &lt;li&gt;&lt;a class="dropdown-item" </a:t>
            </a:r>
            <a:r>
              <a:rPr lang="en-US" dirty="0" err="1"/>
              <a:t>href</a:t>
            </a:r>
            <a:r>
              <a:rPr lang="en-US" dirty="0"/>
              <a:t>="#"&gt;Action&lt;/a&gt;&lt;/li&gt;</a:t>
            </a:r>
          </a:p>
          <a:p>
            <a:pPr marL="0" indent="0">
              <a:buNone/>
            </a:pPr>
            <a:r>
              <a:rPr lang="en-US" dirty="0"/>
              <a:t>        &lt;li&gt;&lt;a class="dropdown-item" </a:t>
            </a:r>
            <a:r>
              <a:rPr lang="en-US" dirty="0" err="1"/>
              <a:t>href</a:t>
            </a:r>
            <a:r>
              <a:rPr lang="en-US" dirty="0"/>
              <a:t>="#"&gt;Another action&lt;/a&gt;&lt;/li&gt;</a:t>
            </a:r>
          </a:p>
          <a:p>
            <a:pPr marL="0" indent="0">
              <a:buNone/>
            </a:pPr>
            <a:r>
              <a:rPr lang="en-US" dirty="0"/>
              <a:t>        &lt;li&gt;&lt;a class="dropdown-item" </a:t>
            </a:r>
            <a:r>
              <a:rPr lang="en-US" dirty="0" err="1"/>
              <a:t>href</a:t>
            </a:r>
            <a:r>
              <a:rPr lang="en-US" dirty="0"/>
              <a:t>="#"&gt;Something else here&lt;/a&gt;&lt;/li&gt;</a:t>
            </a:r>
          </a:p>
          <a:p>
            <a:pPr marL="0" indent="0">
              <a:buNone/>
            </a:pPr>
            <a:r>
              <a:rPr lang="en-US" dirty="0"/>
              <a:t>      &lt;/ul&gt;</a:t>
            </a:r>
          </a:p>
          <a:p>
            <a:pPr marL="0" indent="0">
              <a:buNone/>
            </a:pPr>
            <a:r>
              <a:rPr lang="en-US" dirty="0"/>
              <a:t>    &lt;/div&gt;</a:t>
            </a:r>
          </a:p>
          <a:p>
            <a:pPr marL="0" indent="0">
              <a:buNone/>
            </a:pPr>
            <a:r>
              <a:rPr lang="en-US" dirty="0"/>
              <a:t>  &lt;/div&gt;</a:t>
            </a:r>
          </a:p>
          <a:p>
            <a:pPr marL="0" indent="0">
              <a:buNone/>
            </a:pPr>
            <a:r>
              <a:rPr lang="en-US" dirty="0"/>
              <a:t>&lt;/div&gt;</a:t>
            </a:r>
          </a:p>
        </p:txBody>
      </p:sp>
    </p:spTree>
    <p:extLst>
      <p:ext uri="{BB962C8B-B14F-4D97-AF65-F5344CB8AC3E}">
        <p14:creationId xmlns:p14="http://schemas.microsoft.com/office/powerpoint/2010/main" val="184229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797C-E78A-1A42-A380-0999E340572E}"/>
              </a:ext>
            </a:extLst>
          </p:cNvPr>
          <p:cNvSpPr>
            <a:spLocks noGrp="1"/>
          </p:cNvSpPr>
          <p:nvPr>
            <p:ph type="title"/>
          </p:nvPr>
        </p:nvSpPr>
        <p:spPr>
          <a:xfrm>
            <a:off x="1371600" y="685800"/>
            <a:ext cx="9601200" cy="718457"/>
          </a:xfrm>
        </p:spPr>
        <p:txBody>
          <a:bodyPr/>
          <a:lstStyle/>
          <a:p>
            <a:r>
              <a:rPr lang="en-US" dirty="0"/>
              <a:t>Placement</a:t>
            </a:r>
          </a:p>
        </p:txBody>
      </p:sp>
      <p:sp>
        <p:nvSpPr>
          <p:cNvPr id="3" name="Content Placeholder 2">
            <a:extLst>
              <a:ext uri="{FF2B5EF4-FFF2-40B4-BE49-F238E27FC236}">
                <a16:creationId xmlns:a16="http://schemas.microsoft.com/office/drawing/2014/main" id="{F5CF9F5B-315E-9547-8CC6-00515F9F3056}"/>
              </a:ext>
            </a:extLst>
          </p:cNvPr>
          <p:cNvSpPr>
            <a:spLocks noGrp="1"/>
          </p:cNvSpPr>
          <p:nvPr>
            <p:ph idx="1"/>
          </p:nvPr>
        </p:nvSpPr>
        <p:spPr>
          <a:xfrm>
            <a:off x="1371600" y="1404257"/>
            <a:ext cx="9601200" cy="5453743"/>
          </a:xfrm>
        </p:spPr>
        <p:txBody>
          <a:bodyPr>
            <a:normAutofit/>
          </a:bodyPr>
          <a:lstStyle/>
          <a:p>
            <a:r>
              <a:rPr lang="en-US" dirty="0"/>
              <a:t>There’s no default placement for </a:t>
            </a:r>
            <a:r>
              <a:rPr lang="en-US" dirty="0" err="1"/>
              <a:t>offcanvas</a:t>
            </a:r>
            <a:r>
              <a:rPr lang="en-US" dirty="0"/>
              <a:t> components, so you must add one of the modifier classes below;</a:t>
            </a:r>
          </a:p>
          <a:p>
            <a:r>
              <a:rPr lang="en-US" dirty="0"/>
              <a:t>.</a:t>
            </a:r>
            <a:r>
              <a:rPr lang="en-US" dirty="0" err="1"/>
              <a:t>offcanvas</a:t>
            </a:r>
            <a:r>
              <a:rPr lang="en-US" dirty="0"/>
              <a:t>-start places </a:t>
            </a:r>
            <a:r>
              <a:rPr lang="en-US" dirty="0" err="1"/>
              <a:t>offcanvas</a:t>
            </a:r>
            <a:r>
              <a:rPr lang="en-US" dirty="0"/>
              <a:t> on the left of the viewport (shown above)</a:t>
            </a:r>
          </a:p>
          <a:p>
            <a:r>
              <a:rPr lang="en-US" dirty="0"/>
              <a:t>.</a:t>
            </a:r>
            <a:r>
              <a:rPr lang="en-US" dirty="0" err="1"/>
              <a:t>offcanvas</a:t>
            </a:r>
            <a:r>
              <a:rPr lang="en-US" dirty="0"/>
              <a:t>-end places </a:t>
            </a:r>
            <a:r>
              <a:rPr lang="en-US" dirty="0" err="1"/>
              <a:t>offcanvas</a:t>
            </a:r>
            <a:r>
              <a:rPr lang="en-US" dirty="0"/>
              <a:t> on the right of the viewport</a:t>
            </a:r>
          </a:p>
          <a:p>
            <a:r>
              <a:rPr lang="en-US" dirty="0"/>
              <a:t>.</a:t>
            </a:r>
            <a:r>
              <a:rPr lang="en-US" dirty="0" err="1"/>
              <a:t>offcanvas</a:t>
            </a:r>
            <a:r>
              <a:rPr lang="en-US" dirty="0"/>
              <a:t>-top places </a:t>
            </a:r>
            <a:r>
              <a:rPr lang="en-US" dirty="0" err="1"/>
              <a:t>offcanvas</a:t>
            </a:r>
            <a:r>
              <a:rPr lang="en-US" dirty="0"/>
              <a:t> on the top of the viewport</a:t>
            </a:r>
          </a:p>
          <a:p>
            <a:r>
              <a:rPr lang="en-US" dirty="0"/>
              <a:t>.</a:t>
            </a:r>
            <a:r>
              <a:rPr lang="en-US" dirty="0" err="1"/>
              <a:t>offcanvas</a:t>
            </a:r>
            <a:r>
              <a:rPr lang="en-US" dirty="0"/>
              <a:t>-bottom places </a:t>
            </a:r>
            <a:r>
              <a:rPr lang="en-US" dirty="0" err="1"/>
              <a:t>offcanvas</a:t>
            </a:r>
            <a:r>
              <a:rPr lang="en-US" dirty="0"/>
              <a:t> on the bottom of the viewport</a:t>
            </a:r>
          </a:p>
          <a:p>
            <a:pPr marL="0" indent="0">
              <a:buNone/>
            </a:pPr>
            <a:r>
              <a:rPr lang="en-US" dirty="0"/>
              <a:t>&lt;div class="</a:t>
            </a:r>
            <a:r>
              <a:rPr lang="en-US" dirty="0" err="1"/>
              <a:t>offcanvas</a:t>
            </a:r>
            <a:r>
              <a:rPr lang="en-US" dirty="0"/>
              <a:t> </a:t>
            </a:r>
            <a:r>
              <a:rPr lang="en-US" dirty="0" err="1">
                <a:solidFill>
                  <a:srgbClr val="FF0000"/>
                </a:solidFill>
              </a:rPr>
              <a:t>offcanvas</a:t>
            </a:r>
            <a:r>
              <a:rPr lang="en-US" dirty="0">
                <a:solidFill>
                  <a:srgbClr val="FF0000"/>
                </a:solidFill>
              </a:rPr>
              <a:t>-top</a:t>
            </a:r>
            <a:r>
              <a:rPr lang="en-US" dirty="0"/>
              <a:t>"&gt; </a:t>
            </a:r>
            <a:br>
              <a:rPr lang="en-US" dirty="0"/>
            </a:br>
            <a:r>
              <a:rPr lang="en-US" dirty="0"/>
              <a:t>&lt;/div&gt;</a:t>
            </a:r>
          </a:p>
          <a:p>
            <a:pPr marL="0" indent="0">
              <a:buNone/>
            </a:pPr>
            <a:r>
              <a:rPr lang="en-US" dirty="0"/>
              <a:t>&lt;div class="</a:t>
            </a:r>
            <a:r>
              <a:rPr lang="en-US" dirty="0" err="1"/>
              <a:t>offcanvas</a:t>
            </a:r>
            <a:r>
              <a:rPr lang="en-US" dirty="0"/>
              <a:t> </a:t>
            </a:r>
            <a:r>
              <a:rPr lang="en-US" dirty="0" err="1">
                <a:solidFill>
                  <a:srgbClr val="FF0000"/>
                </a:solidFill>
              </a:rPr>
              <a:t>offcanvas</a:t>
            </a:r>
            <a:r>
              <a:rPr lang="en-US" dirty="0">
                <a:solidFill>
                  <a:srgbClr val="FF0000"/>
                </a:solidFill>
              </a:rPr>
              <a:t>-bottom</a:t>
            </a:r>
            <a:r>
              <a:rPr lang="en-US" dirty="0"/>
              <a:t>"&gt; </a:t>
            </a:r>
            <a:br>
              <a:rPr lang="en-US" dirty="0"/>
            </a:br>
            <a:r>
              <a:rPr lang="en-US" dirty="0"/>
              <a:t>&lt;/div&gt;</a:t>
            </a:r>
          </a:p>
          <a:p>
            <a:pPr marL="0" indent="0">
              <a:buNone/>
            </a:pPr>
            <a:r>
              <a:rPr lang="en-US" dirty="0"/>
              <a:t>&lt;div class="</a:t>
            </a:r>
            <a:r>
              <a:rPr lang="en-US" dirty="0" err="1"/>
              <a:t>offcanvas</a:t>
            </a:r>
            <a:r>
              <a:rPr lang="en-US" dirty="0"/>
              <a:t> </a:t>
            </a:r>
            <a:r>
              <a:rPr lang="en-US" dirty="0" err="1">
                <a:solidFill>
                  <a:srgbClr val="FF0000"/>
                </a:solidFill>
              </a:rPr>
              <a:t>offcanvas</a:t>
            </a:r>
            <a:r>
              <a:rPr lang="en-US" dirty="0">
                <a:solidFill>
                  <a:srgbClr val="FF0000"/>
                </a:solidFill>
              </a:rPr>
              <a:t>-start</a:t>
            </a:r>
            <a:r>
              <a:rPr lang="en-US" dirty="0"/>
              <a:t>"&gt; </a:t>
            </a:r>
            <a:br>
              <a:rPr lang="en-US" dirty="0"/>
            </a:br>
            <a:r>
              <a:rPr lang="en-US" dirty="0"/>
              <a:t>&lt;/div&gt;</a:t>
            </a:r>
          </a:p>
          <a:p>
            <a:pPr marL="0" indent="0">
              <a:buNone/>
            </a:pPr>
            <a:r>
              <a:rPr lang="en-US" dirty="0"/>
              <a:t>&lt;div class="</a:t>
            </a:r>
            <a:r>
              <a:rPr lang="en-US" dirty="0" err="1"/>
              <a:t>offcanvas</a:t>
            </a:r>
            <a:r>
              <a:rPr lang="en-US" dirty="0"/>
              <a:t> </a:t>
            </a:r>
            <a:r>
              <a:rPr lang="en-US" dirty="0" err="1">
                <a:solidFill>
                  <a:srgbClr val="FF0000"/>
                </a:solidFill>
              </a:rPr>
              <a:t>offcanvas</a:t>
            </a:r>
            <a:r>
              <a:rPr lang="en-US" dirty="0">
                <a:solidFill>
                  <a:srgbClr val="FF0000"/>
                </a:solidFill>
              </a:rPr>
              <a:t>-end</a:t>
            </a:r>
            <a:r>
              <a:rPr lang="en-US" dirty="0"/>
              <a:t>"&gt; </a:t>
            </a:r>
            <a:br>
              <a:rPr lang="en-US" dirty="0"/>
            </a:br>
            <a:r>
              <a:rPr lang="en-US" dirty="0"/>
              <a:t>&lt;/div&gt;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078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797C-E78A-1A42-A380-0999E340572E}"/>
              </a:ext>
            </a:extLst>
          </p:cNvPr>
          <p:cNvSpPr>
            <a:spLocks noGrp="1"/>
          </p:cNvSpPr>
          <p:nvPr>
            <p:ph type="title"/>
          </p:nvPr>
        </p:nvSpPr>
        <p:spPr>
          <a:xfrm>
            <a:off x="1371600" y="685800"/>
            <a:ext cx="9601200" cy="718457"/>
          </a:xfrm>
        </p:spPr>
        <p:txBody>
          <a:bodyPr/>
          <a:lstStyle/>
          <a:p>
            <a:r>
              <a:rPr lang="en-US" dirty="0"/>
              <a:t>Backdrop</a:t>
            </a:r>
          </a:p>
        </p:txBody>
      </p:sp>
      <p:sp>
        <p:nvSpPr>
          <p:cNvPr id="3" name="Content Placeholder 2">
            <a:extLst>
              <a:ext uri="{FF2B5EF4-FFF2-40B4-BE49-F238E27FC236}">
                <a16:creationId xmlns:a16="http://schemas.microsoft.com/office/drawing/2014/main" id="{F5CF9F5B-315E-9547-8CC6-00515F9F3056}"/>
              </a:ext>
            </a:extLst>
          </p:cNvPr>
          <p:cNvSpPr>
            <a:spLocks noGrp="1"/>
          </p:cNvSpPr>
          <p:nvPr>
            <p:ph idx="1"/>
          </p:nvPr>
        </p:nvSpPr>
        <p:spPr>
          <a:xfrm>
            <a:off x="1371600" y="1404257"/>
            <a:ext cx="9601200" cy="5453743"/>
          </a:xfrm>
        </p:spPr>
        <p:txBody>
          <a:bodyPr>
            <a:normAutofit fontScale="92500" lnSpcReduction="20000"/>
          </a:bodyPr>
          <a:lstStyle/>
          <a:p>
            <a:r>
              <a:rPr lang="en-US" dirty="0"/>
              <a:t>Scrolling the &lt;body&gt; element is disabled when an </a:t>
            </a:r>
            <a:r>
              <a:rPr lang="en-US" dirty="0" err="1"/>
              <a:t>offcanvas</a:t>
            </a:r>
            <a:r>
              <a:rPr lang="en-US" dirty="0"/>
              <a:t> and its backdrop are visible. Use the data-bs-scroll attribute to toggle &lt;body&gt; scrolling and data-bs-backdrop to toggle the backdrop.</a:t>
            </a:r>
          </a:p>
          <a:p>
            <a:pPr marL="0" indent="0">
              <a:buNone/>
            </a:pPr>
            <a:r>
              <a:rPr lang="en-US" dirty="0"/>
              <a:t>&lt;button class="</a:t>
            </a:r>
            <a:r>
              <a:rPr lang="en-US" dirty="0" err="1"/>
              <a:t>btn</a:t>
            </a:r>
            <a:r>
              <a:rPr lang="en-US" dirty="0"/>
              <a:t> </a:t>
            </a:r>
            <a:r>
              <a:rPr lang="en-US" dirty="0" err="1"/>
              <a:t>btn</a:t>
            </a:r>
            <a:r>
              <a:rPr lang="en-US" dirty="0"/>
              <a:t>-primary" type="button" data-bs-toggle="</a:t>
            </a:r>
            <a:r>
              <a:rPr lang="en-US" dirty="0" err="1"/>
              <a:t>offcanvas</a:t>
            </a:r>
            <a:r>
              <a:rPr lang="en-US" dirty="0"/>
              <a:t>" data-bs-target="#</a:t>
            </a:r>
            <a:r>
              <a:rPr lang="en-US" dirty="0" err="1"/>
              <a:t>offcanvasScrolling</a:t>
            </a:r>
            <a:r>
              <a:rPr lang="en-US" dirty="0"/>
              <a:t>"&gt;Enable body scrolling&lt;/button&gt;</a:t>
            </a:r>
          </a:p>
          <a:p>
            <a:pPr marL="0" indent="0">
              <a:buNone/>
            </a:pPr>
            <a:r>
              <a:rPr lang="en-US" dirty="0"/>
              <a:t>&lt;div class="</a:t>
            </a:r>
            <a:r>
              <a:rPr lang="en-US" dirty="0" err="1"/>
              <a:t>offcanvas</a:t>
            </a:r>
            <a:r>
              <a:rPr lang="en-US" dirty="0"/>
              <a:t> </a:t>
            </a:r>
            <a:r>
              <a:rPr lang="en-US" dirty="0" err="1"/>
              <a:t>offcanvas</a:t>
            </a:r>
            <a:r>
              <a:rPr lang="en-US" dirty="0"/>
              <a:t>-start" </a:t>
            </a:r>
            <a:r>
              <a:rPr lang="en-US" dirty="0">
                <a:solidFill>
                  <a:srgbClr val="FF0000"/>
                </a:solidFill>
              </a:rPr>
              <a:t>data-bs-scroll="true" data-bs-backdrop="false" </a:t>
            </a:r>
            <a:r>
              <a:rPr lang="en-US" dirty="0"/>
              <a:t>id="</a:t>
            </a:r>
            <a:r>
              <a:rPr lang="en-US" dirty="0" err="1"/>
              <a:t>offcanvasScrolling</a:t>
            </a:r>
            <a:r>
              <a:rPr lang="en-US" dirty="0"/>
              <a:t>"&gt;</a:t>
            </a:r>
          </a:p>
          <a:p>
            <a:pPr marL="0" indent="0">
              <a:buNone/>
            </a:pPr>
            <a:r>
              <a:rPr lang="en-US" dirty="0"/>
              <a:t>  &lt;div class="</a:t>
            </a:r>
            <a:r>
              <a:rPr lang="en-US" dirty="0" err="1"/>
              <a:t>offcanvas</a:t>
            </a:r>
            <a:r>
              <a:rPr lang="en-US" dirty="0"/>
              <a:t>-header"&gt;</a:t>
            </a:r>
          </a:p>
          <a:p>
            <a:pPr marL="0" indent="0">
              <a:buNone/>
            </a:pPr>
            <a:r>
              <a:rPr lang="en-US" dirty="0"/>
              <a:t>    &lt;h5 class="</a:t>
            </a:r>
            <a:r>
              <a:rPr lang="en-US" dirty="0" err="1"/>
              <a:t>offcanvas</a:t>
            </a:r>
            <a:r>
              <a:rPr lang="en-US" dirty="0"/>
              <a:t>-title" id="</a:t>
            </a:r>
            <a:r>
              <a:rPr lang="en-US" dirty="0" err="1"/>
              <a:t>offcanvasScrollingLabel</a:t>
            </a:r>
            <a:r>
              <a:rPr lang="en-US" dirty="0"/>
              <a:t>"&gt;Colored with scrolling&lt;/h5&gt;</a:t>
            </a:r>
          </a:p>
          <a:p>
            <a:pPr marL="0" indent="0">
              <a:buNone/>
            </a:pPr>
            <a:r>
              <a:rPr lang="en-US" dirty="0"/>
              <a:t>    &lt;button type="button" class="</a:t>
            </a:r>
            <a:r>
              <a:rPr lang="en-US" dirty="0" err="1"/>
              <a:t>btn</a:t>
            </a:r>
            <a:r>
              <a:rPr lang="en-US" dirty="0"/>
              <a:t>-close text-reset" data-bs-dismiss="</a:t>
            </a:r>
            <a:r>
              <a:rPr lang="en-US" dirty="0" err="1"/>
              <a:t>offcanvas</a:t>
            </a:r>
            <a:r>
              <a:rPr lang="en-US" dirty="0"/>
              <a:t>”&gt;&lt;/button&gt;</a:t>
            </a:r>
          </a:p>
          <a:p>
            <a:pPr marL="0" indent="0">
              <a:buNone/>
            </a:pPr>
            <a:r>
              <a:rPr lang="en-US" dirty="0"/>
              <a:t>  &lt;/div&gt;</a:t>
            </a:r>
          </a:p>
          <a:p>
            <a:pPr marL="0" indent="0">
              <a:buNone/>
            </a:pPr>
            <a:r>
              <a:rPr lang="en-US" dirty="0"/>
              <a:t>  &lt;div class="</a:t>
            </a:r>
            <a:r>
              <a:rPr lang="en-US" dirty="0" err="1"/>
              <a:t>offcanvas</a:t>
            </a:r>
            <a:r>
              <a:rPr lang="en-US" dirty="0"/>
              <a:t>-body"&gt;</a:t>
            </a:r>
          </a:p>
          <a:p>
            <a:pPr marL="0" indent="0">
              <a:buNone/>
            </a:pPr>
            <a:r>
              <a:rPr lang="en-US" dirty="0"/>
              <a:t>    &lt;p&gt;Try scrolling the rest of the page to see this option in action.&lt;/p&gt;</a:t>
            </a:r>
          </a:p>
          <a:p>
            <a:pPr marL="0" indent="0">
              <a:buNone/>
            </a:pPr>
            <a:r>
              <a:rPr lang="en-US" dirty="0"/>
              <a:t>  &lt;/div&gt;</a:t>
            </a:r>
          </a:p>
          <a:p>
            <a:pPr marL="0" indent="0">
              <a:buNone/>
            </a:pPr>
            <a:r>
              <a:rPr lang="en-US" dirty="0"/>
              <a:t>&lt;/div&gt;</a:t>
            </a:r>
          </a:p>
        </p:txBody>
      </p:sp>
    </p:spTree>
    <p:extLst>
      <p:ext uri="{BB962C8B-B14F-4D97-AF65-F5344CB8AC3E}">
        <p14:creationId xmlns:p14="http://schemas.microsoft.com/office/powerpoint/2010/main" val="385052160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52</TotalTime>
  <Words>1150</Words>
  <Application>Microsoft Macintosh PowerPoint</Application>
  <PresentationFormat>Widescreen</PresentationFormat>
  <Paragraphs>105</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Franklin Gothic Book</vt:lpstr>
      <vt:lpstr>Crop</vt:lpstr>
      <vt:lpstr>offcanvas</vt:lpstr>
      <vt:lpstr>How it works</vt:lpstr>
      <vt:lpstr>Offcanvas components</vt:lpstr>
      <vt:lpstr>Offcanvas components</vt:lpstr>
      <vt:lpstr>Offcanvas components</vt:lpstr>
      <vt:lpstr>Offcanvas components</vt:lpstr>
      <vt:lpstr>Offcanvas components</vt:lpstr>
      <vt:lpstr>Placement</vt:lpstr>
      <vt:lpstr>Backdrop</vt:lpstr>
      <vt:lpstr>Backdrop</vt:lpstr>
      <vt:lpstr>Backdrop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offcanvas</dc:title>
  <dc:creator>Microsoft Office User</dc:creator>
  <cp:lastModifiedBy>Microsoft Office User</cp:lastModifiedBy>
  <cp:revision>3</cp:revision>
  <dcterms:created xsi:type="dcterms:W3CDTF">2021-08-18T08:22:39Z</dcterms:created>
  <dcterms:modified xsi:type="dcterms:W3CDTF">2021-08-18T09:14:40Z</dcterms:modified>
</cp:coreProperties>
</file>