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FC16-DF28-044F-A838-5DA8400BB27E}"/>
              </a:ext>
            </a:extLst>
          </p:cNvPr>
          <p:cNvSpPr>
            <a:spLocks noGrp="1"/>
          </p:cNvSpPr>
          <p:nvPr>
            <p:ph type="ctrTitle"/>
          </p:nvPr>
        </p:nvSpPr>
        <p:spPr/>
        <p:txBody>
          <a:bodyPr/>
          <a:lstStyle/>
          <a:p>
            <a:r>
              <a:rPr lang="en-US" dirty="0"/>
              <a:t>pagination</a:t>
            </a:r>
          </a:p>
        </p:txBody>
      </p:sp>
      <p:sp>
        <p:nvSpPr>
          <p:cNvPr id="3" name="Subtitle 2">
            <a:extLst>
              <a:ext uri="{FF2B5EF4-FFF2-40B4-BE49-F238E27FC236}">
                <a16:creationId xmlns:a16="http://schemas.microsoft.com/office/drawing/2014/main" id="{680DB4AA-C0DA-A446-9646-F42C4671AD4B}"/>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13923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Alignment</a:t>
            </a:r>
          </a:p>
        </p:txBody>
      </p:sp>
      <p:pic>
        <p:nvPicPr>
          <p:cNvPr id="5" name="Content Placeholder 4">
            <a:extLst>
              <a:ext uri="{FF2B5EF4-FFF2-40B4-BE49-F238E27FC236}">
                <a16:creationId xmlns:a16="http://schemas.microsoft.com/office/drawing/2014/main" id="{15A7A060-9A80-894D-BC43-29DD24809D3B}"/>
              </a:ext>
            </a:extLst>
          </p:cNvPr>
          <p:cNvPicPr>
            <a:picLocks noGrp="1" noChangeAspect="1"/>
          </p:cNvPicPr>
          <p:nvPr>
            <p:ph idx="1"/>
          </p:nvPr>
        </p:nvPicPr>
        <p:blipFill>
          <a:blip r:embed="rId2"/>
          <a:stretch>
            <a:fillRect/>
          </a:stretch>
        </p:blipFill>
        <p:spPr>
          <a:xfrm>
            <a:off x="1651000" y="3644106"/>
            <a:ext cx="9042400" cy="1104900"/>
          </a:xfrm>
        </p:spPr>
      </p:pic>
    </p:spTree>
    <p:extLst>
      <p:ext uri="{BB962C8B-B14F-4D97-AF65-F5344CB8AC3E}">
        <p14:creationId xmlns:p14="http://schemas.microsoft.com/office/powerpoint/2010/main" val="112917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Alignment</a:t>
            </a:r>
          </a:p>
        </p:txBody>
      </p:sp>
      <p:sp>
        <p:nvSpPr>
          <p:cNvPr id="4" name="Content Placeholder 3">
            <a:extLst>
              <a:ext uri="{FF2B5EF4-FFF2-40B4-BE49-F238E27FC236}">
                <a16:creationId xmlns:a16="http://schemas.microsoft.com/office/drawing/2014/main" id="{5770A05F-5C3B-4341-81D4-3EAC47981099}"/>
              </a:ext>
            </a:extLst>
          </p:cNvPr>
          <p:cNvSpPr>
            <a:spLocks noGrp="1"/>
          </p:cNvSpPr>
          <p:nvPr>
            <p:ph idx="1"/>
          </p:nvPr>
        </p:nvSpPr>
        <p:spPr>
          <a:xfrm>
            <a:off x="1371600" y="1534886"/>
            <a:ext cx="9601200" cy="4332514"/>
          </a:xfrm>
        </p:spPr>
        <p:txBody>
          <a:bodyPr/>
          <a:lstStyle/>
          <a:p>
            <a:pPr marL="0" indent="0">
              <a:buNone/>
            </a:pPr>
            <a:r>
              <a:rPr lang="en-US" dirty="0"/>
              <a:t>&lt;ul class="pagination justify-content-end"&gt; </a:t>
            </a:r>
            <a:br>
              <a:rPr lang="en-US" dirty="0"/>
            </a:br>
            <a:r>
              <a:rPr lang="en-US" dirty="0"/>
              <a:t>&lt;/ul&gt;</a:t>
            </a:r>
          </a:p>
        </p:txBody>
      </p:sp>
      <p:pic>
        <p:nvPicPr>
          <p:cNvPr id="7" name="Picture 6">
            <a:extLst>
              <a:ext uri="{FF2B5EF4-FFF2-40B4-BE49-F238E27FC236}">
                <a16:creationId xmlns:a16="http://schemas.microsoft.com/office/drawing/2014/main" id="{5099A256-2969-0041-897D-15920AB9EA08}"/>
              </a:ext>
            </a:extLst>
          </p:cNvPr>
          <p:cNvPicPr>
            <a:picLocks noChangeAspect="1"/>
          </p:cNvPicPr>
          <p:nvPr/>
        </p:nvPicPr>
        <p:blipFill>
          <a:blip r:embed="rId2"/>
          <a:stretch>
            <a:fillRect/>
          </a:stretch>
        </p:blipFill>
        <p:spPr>
          <a:xfrm>
            <a:off x="2362200" y="2952750"/>
            <a:ext cx="7467600" cy="952500"/>
          </a:xfrm>
          <a:prstGeom prst="rect">
            <a:avLst/>
          </a:prstGeom>
        </p:spPr>
      </p:pic>
    </p:spTree>
    <p:extLst>
      <p:ext uri="{BB962C8B-B14F-4D97-AF65-F5344CB8AC3E}">
        <p14:creationId xmlns:p14="http://schemas.microsoft.com/office/powerpoint/2010/main" val="43173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Overview</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5323114"/>
          </a:xfrm>
        </p:spPr>
        <p:txBody>
          <a:bodyPr>
            <a:normAutofit lnSpcReduction="10000"/>
          </a:bodyPr>
          <a:lstStyle/>
          <a:p>
            <a:r>
              <a:rPr lang="en-US" dirty="0"/>
              <a:t>We use a large block of connected links for our pagination, making links hard to miss and easily scalable—all while providing large hit areas. Pagination is built with list HTML elements so screen readers can announce the number of available links. Use a wrapping &lt;nav&gt; element to identify it as a navigation section to screen readers and other assistive technologies.</a:t>
            </a:r>
          </a:p>
          <a:p>
            <a:pPr marL="0" indent="0">
              <a:buNone/>
            </a:pPr>
            <a:r>
              <a:rPr lang="en-US" dirty="0"/>
              <a:t>&lt;nav&gt;</a:t>
            </a:r>
          </a:p>
          <a:p>
            <a:pPr marL="0" indent="0">
              <a:buNone/>
            </a:pPr>
            <a:r>
              <a:rPr lang="en-US" dirty="0"/>
              <a:t>  &lt;ul class="pagination"&gt;</a:t>
            </a:r>
          </a:p>
          <a:p>
            <a:pPr marL="0" indent="0">
              <a:buNone/>
            </a:pPr>
            <a:r>
              <a:rPr lang="en-US" dirty="0"/>
              <a:t>    &lt;li class="page-item"&gt;&lt;a class="page-link" </a:t>
            </a:r>
            <a:r>
              <a:rPr lang="en-US" dirty="0" err="1"/>
              <a:t>href</a:t>
            </a:r>
            <a:r>
              <a:rPr lang="en-US" dirty="0"/>
              <a:t>="#"&gt;Previous&lt;/a&gt;&lt;/li&gt;</a:t>
            </a:r>
          </a:p>
          <a:p>
            <a:pPr marL="0" indent="0">
              <a:buNone/>
            </a:pPr>
            <a:r>
              <a:rPr lang="en-US" dirty="0"/>
              <a:t>    &lt;li class="page-item"&gt;&lt;a class="page-link" </a:t>
            </a:r>
            <a:r>
              <a:rPr lang="en-US" dirty="0" err="1"/>
              <a:t>href</a:t>
            </a:r>
            <a:r>
              <a:rPr lang="en-US" dirty="0"/>
              <a:t>="#"&gt;1&lt;/a&gt;&lt;/li&gt;</a:t>
            </a:r>
          </a:p>
          <a:p>
            <a:pPr marL="0" indent="0">
              <a:buNone/>
            </a:pPr>
            <a:r>
              <a:rPr lang="en-US" dirty="0"/>
              <a:t>    &lt;li class="page-item"&gt;&lt;a class="page-link" </a:t>
            </a:r>
            <a:r>
              <a:rPr lang="en-US" dirty="0" err="1"/>
              <a:t>href</a:t>
            </a:r>
            <a:r>
              <a:rPr lang="en-US" dirty="0"/>
              <a:t>="#"&gt;2&lt;/a&gt;&lt;/li&gt;</a:t>
            </a:r>
          </a:p>
          <a:p>
            <a:pPr marL="0" indent="0">
              <a:buNone/>
            </a:pPr>
            <a:r>
              <a:rPr lang="en-US" dirty="0"/>
              <a:t>    &lt;li class="page-item"&gt;&lt;a class="page-link" </a:t>
            </a:r>
            <a:r>
              <a:rPr lang="en-US" dirty="0" err="1"/>
              <a:t>href</a:t>
            </a:r>
            <a:r>
              <a:rPr lang="en-US" dirty="0"/>
              <a:t>="#"&gt;3&lt;/a&gt;&lt;/li&gt;</a:t>
            </a:r>
          </a:p>
          <a:p>
            <a:pPr marL="0" indent="0">
              <a:buNone/>
            </a:pPr>
            <a:r>
              <a:rPr lang="en-US" dirty="0"/>
              <a:t>    &lt;li class="page-item"&gt;&lt;a class="page-link" </a:t>
            </a:r>
            <a:r>
              <a:rPr lang="en-US" dirty="0" err="1"/>
              <a:t>href</a:t>
            </a:r>
            <a:r>
              <a:rPr lang="en-US" dirty="0"/>
              <a:t>="#"&gt;Next&lt;/a&gt;&lt;/li&gt;</a:t>
            </a:r>
          </a:p>
          <a:p>
            <a:pPr marL="0" indent="0">
              <a:buNone/>
            </a:pPr>
            <a:r>
              <a:rPr lang="en-US" dirty="0"/>
              <a:t>  &lt;/ul&gt;</a:t>
            </a:r>
          </a:p>
          <a:p>
            <a:pPr marL="0" indent="0">
              <a:buNone/>
            </a:pPr>
            <a:r>
              <a:rPr lang="en-US" dirty="0"/>
              <a:t>&lt;/nav&gt;</a:t>
            </a:r>
          </a:p>
        </p:txBody>
      </p:sp>
    </p:spTree>
    <p:extLst>
      <p:ext uri="{BB962C8B-B14F-4D97-AF65-F5344CB8AC3E}">
        <p14:creationId xmlns:p14="http://schemas.microsoft.com/office/powerpoint/2010/main" val="20639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Overview</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lstStyle/>
          <a:p>
            <a:pPr marL="0" indent="0">
              <a:buNone/>
            </a:pPr>
            <a:endParaRPr lang="en-US" dirty="0"/>
          </a:p>
        </p:txBody>
      </p:sp>
      <p:pic>
        <p:nvPicPr>
          <p:cNvPr id="5" name="Picture 4">
            <a:extLst>
              <a:ext uri="{FF2B5EF4-FFF2-40B4-BE49-F238E27FC236}">
                <a16:creationId xmlns:a16="http://schemas.microsoft.com/office/drawing/2014/main" id="{9F821DC3-2554-9D4E-BE08-4B8FC747B8CF}"/>
              </a:ext>
            </a:extLst>
          </p:cNvPr>
          <p:cNvPicPr>
            <a:picLocks noChangeAspect="1"/>
          </p:cNvPicPr>
          <p:nvPr/>
        </p:nvPicPr>
        <p:blipFill>
          <a:blip r:embed="rId2"/>
          <a:stretch>
            <a:fillRect/>
          </a:stretch>
        </p:blipFill>
        <p:spPr>
          <a:xfrm>
            <a:off x="4021364" y="3777343"/>
            <a:ext cx="3822700" cy="1066800"/>
          </a:xfrm>
          <a:prstGeom prst="rect">
            <a:avLst/>
          </a:prstGeom>
        </p:spPr>
      </p:pic>
    </p:spTree>
    <p:extLst>
      <p:ext uri="{BB962C8B-B14F-4D97-AF65-F5344CB8AC3E}">
        <p14:creationId xmlns:p14="http://schemas.microsoft.com/office/powerpoint/2010/main" val="118084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Working with icons</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normAutofit/>
          </a:bodyPr>
          <a:lstStyle/>
          <a:p>
            <a:pPr marL="0" indent="0">
              <a:buNone/>
            </a:pPr>
            <a:r>
              <a:rPr lang="en-US" dirty="0"/>
              <a:t>&lt;nav&gt;</a:t>
            </a:r>
          </a:p>
          <a:p>
            <a:pPr marL="0" indent="0">
              <a:buNone/>
            </a:pPr>
            <a:r>
              <a:rPr lang="en-US" dirty="0"/>
              <a:t>  &lt;ul class="pagination"&gt;</a:t>
            </a:r>
          </a:p>
          <a:p>
            <a:pPr marL="0" indent="0">
              <a:buNone/>
            </a:pPr>
            <a:r>
              <a:rPr lang="en-US" dirty="0"/>
              <a:t>    &lt;li class="page-item"&gt;</a:t>
            </a:r>
          </a:p>
          <a:p>
            <a:pPr marL="0" indent="0">
              <a:buNone/>
            </a:pPr>
            <a:r>
              <a:rPr lang="en-US" dirty="0"/>
              <a:t>      &lt;a class="page-link" </a:t>
            </a:r>
            <a:r>
              <a:rPr lang="en-US" dirty="0" err="1"/>
              <a:t>href</a:t>
            </a:r>
            <a:r>
              <a:rPr lang="en-US" dirty="0"/>
              <a:t>="#"&gt;</a:t>
            </a:r>
          </a:p>
          <a:p>
            <a:pPr marL="0" indent="0">
              <a:buNone/>
            </a:pPr>
            <a:r>
              <a:rPr lang="en-US" dirty="0"/>
              <a:t>        &lt;span &gt;«&lt;/span&gt;</a:t>
            </a:r>
          </a:p>
          <a:p>
            <a:pPr marL="0" indent="0">
              <a:buNone/>
            </a:pPr>
            <a:r>
              <a:rPr lang="en-US" dirty="0"/>
              <a:t>      &lt;/a&gt;</a:t>
            </a:r>
          </a:p>
          <a:p>
            <a:pPr marL="0" indent="0">
              <a:buNone/>
            </a:pPr>
            <a:r>
              <a:rPr lang="en-US" dirty="0"/>
              <a:t>    &lt;/li&gt;</a:t>
            </a:r>
          </a:p>
          <a:p>
            <a:pPr marL="0" indent="0">
              <a:buNone/>
            </a:pPr>
            <a:r>
              <a:rPr lang="en-US" dirty="0"/>
              <a:t>    &lt;li class="page-item"&gt;&lt;a class="page-link" </a:t>
            </a:r>
            <a:r>
              <a:rPr lang="en-US" dirty="0" err="1"/>
              <a:t>href</a:t>
            </a:r>
            <a:r>
              <a:rPr lang="en-US" dirty="0"/>
              <a:t>="#"&gt;1&lt;/a&gt;&lt;/li&gt;</a:t>
            </a:r>
          </a:p>
        </p:txBody>
      </p:sp>
    </p:spTree>
    <p:extLst>
      <p:ext uri="{BB962C8B-B14F-4D97-AF65-F5344CB8AC3E}">
        <p14:creationId xmlns:p14="http://schemas.microsoft.com/office/powerpoint/2010/main" val="16061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Working with icons</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normAutofit/>
          </a:bodyPr>
          <a:lstStyle/>
          <a:p>
            <a:pPr marL="0" indent="0">
              <a:buNone/>
            </a:pPr>
            <a:r>
              <a:rPr lang="en-US" dirty="0"/>
              <a:t> &lt;li class="page-item"&gt;&lt;a class="page-link" </a:t>
            </a:r>
            <a:r>
              <a:rPr lang="en-US" dirty="0" err="1"/>
              <a:t>href</a:t>
            </a:r>
            <a:r>
              <a:rPr lang="en-US" dirty="0"/>
              <a:t>="#"&gt;2&lt;/a&gt;&lt;/li&gt;</a:t>
            </a:r>
          </a:p>
          <a:p>
            <a:pPr marL="0" indent="0">
              <a:buNone/>
            </a:pPr>
            <a:r>
              <a:rPr lang="en-US" dirty="0"/>
              <a:t>    &lt;li class="page-item"&gt;&lt;a class="page-link" </a:t>
            </a:r>
            <a:r>
              <a:rPr lang="en-US" dirty="0" err="1"/>
              <a:t>href</a:t>
            </a:r>
            <a:r>
              <a:rPr lang="en-US" dirty="0"/>
              <a:t>="#"&gt;3&lt;/a&gt;&lt;/li&gt;</a:t>
            </a:r>
          </a:p>
          <a:p>
            <a:pPr marL="0" indent="0">
              <a:buNone/>
            </a:pPr>
            <a:r>
              <a:rPr lang="en-US" dirty="0"/>
              <a:t>    &lt;li class="page-item"&gt;</a:t>
            </a:r>
          </a:p>
          <a:p>
            <a:pPr marL="0" indent="0">
              <a:buNone/>
            </a:pPr>
            <a:r>
              <a:rPr lang="en-US" dirty="0"/>
              <a:t>      &lt;a class="page-link" </a:t>
            </a:r>
            <a:r>
              <a:rPr lang="en-US" dirty="0" err="1"/>
              <a:t>href</a:t>
            </a:r>
            <a:r>
              <a:rPr lang="en-US" dirty="0"/>
              <a:t>="#"&gt;</a:t>
            </a:r>
          </a:p>
          <a:p>
            <a:pPr marL="0" indent="0">
              <a:buNone/>
            </a:pPr>
            <a:r>
              <a:rPr lang="en-US" dirty="0"/>
              <a:t>        &lt;span aria-hidden="true"&gt;»&lt;/span&gt;</a:t>
            </a:r>
          </a:p>
          <a:p>
            <a:pPr marL="0" indent="0">
              <a:buNone/>
            </a:pPr>
            <a:r>
              <a:rPr lang="en-US" dirty="0"/>
              <a:t>      &lt;/a&gt;</a:t>
            </a:r>
          </a:p>
          <a:p>
            <a:pPr marL="0" indent="0">
              <a:buNone/>
            </a:pPr>
            <a:r>
              <a:rPr lang="en-US" dirty="0"/>
              <a:t>    &lt;/li&gt;</a:t>
            </a:r>
          </a:p>
          <a:p>
            <a:pPr marL="0" indent="0">
              <a:buNone/>
            </a:pPr>
            <a:r>
              <a:rPr lang="en-US" dirty="0"/>
              <a:t>  &lt;/ul&gt;</a:t>
            </a:r>
          </a:p>
          <a:p>
            <a:pPr marL="0" indent="0">
              <a:buNone/>
            </a:pPr>
            <a:r>
              <a:rPr lang="en-US" dirty="0"/>
              <a:t>&lt;/nav&gt;</a:t>
            </a:r>
          </a:p>
        </p:txBody>
      </p:sp>
    </p:spTree>
    <p:extLst>
      <p:ext uri="{BB962C8B-B14F-4D97-AF65-F5344CB8AC3E}">
        <p14:creationId xmlns:p14="http://schemas.microsoft.com/office/powerpoint/2010/main" val="411395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Disabled and active states</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normAutofit/>
          </a:bodyPr>
          <a:lstStyle/>
          <a:p>
            <a:pPr marL="0" indent="0">
              <a:buNone/>
            </a:pPr>
            <a:r>
              <a:rPr lang="en-US" dirty="0"/>
              <a:t>&lt;li class="page-item disabled"&gt;</a:t>
            </a:r>
          </a:p>
          <a:p>
            <a:pPr marL="0" indent="0">
              <a:buNone/>
            </a:pPr>
            <a:r>
              <a:rPr lang="en-US" dirty="0">
                <a:solidFill>
                  <a:srgbClr val="FF0000"/>
                </a:solidFill>
              </a:rPr>
              <a:t>      &lt;a class="page-link" </a:t>
            </a:r>
            <a:r>
              <a:rPr lang="en-US" dirty="0" err="1">
                <a:solidFill>
                  <a:srgbClr val="FF0000"/>
                </a:solidFill>
              </a:rPr>
              <a:t>href</a:t>
            </a:r>
            <a:r>
              <a:rPr lang="en-US" dirty="0">
                <a:solidFill>
                  <a:srgbClr val="FF0000"/>
                </a:solidFill>
              </a:rPr>
              <a:t>="#"&gt;Previous&lt;/a&gt;</a:t>
            </a:r>
          </a:p>
          <a:p>
            <a:pPr marL="0" indent="0">
              <a:buNone/>
            </a:pPr>
            <a:r>
              <a:rPr lang="en-US" dirty="0"/>
              <a:t>    &lt;/li&gt;</a:t>
            </a:r>
          </a:p>
          <a:p>
            <a:pPr marL="0" indent="0">
              <a:buNone/>
            </a:pPr>
            <a:r>
              <a:rPr lang="en-US" dirty="0"/>
              <a:t> &lt;li class="page-item active"&gt;</a:t>
            </a:r>
          </a:p>
          <a:p>
            <a:pPr marL="0" indent="0">
              <a:buNone/>
            </a:pPr>
            <a:r>
              <a:rPr lang="en-US" dirty="0"/>
              <a:t>      &lt;a class="page-link" </a:t>
            </a:r>
            <a:r>
              <a:rPr lang="en-US" dirty="0" err="1"/>
              <a:t>href</a:t>
            </a:r>
            <a:r>
              <a:rPr lang="en-US" dirty="0"/>
              <a:t>="#"&gt;2&lt;/a&gt;</a:t>
            </a:r>
          </a:p>
          <a:p>
            <a:pPr marL="0" indent="0">
              <a:buNone/>
            </a:pPr>
            <a:r>
              <a:rPr lang="en-US"/>
              <a:t>    &lt;/li&gt;</a:t>
            </a:r>
            <a:endParaRPr lang="en-US" dirty="0"/>
          </a:p>
        </p:txBody>
      </p:sp>
      <p:pic>
        <p:nvPicPr>
          <p:cNvPr id="5" name="Picture 4">
            <a:extLst>
              <a:ext uri="{FF2B5EF4-FFF2-40B4-BE49-F238E27FC236}">
                <a16:creationId xmlns:a16="http://schemas.microsoft.com/office/drawing/2014/main" id="{9E90533A-EB93-D04D-B895-8070CD2D113C}"/>
              </a:ext>
            </a:extLst>
          </p:cNvPr>
          <p:cNvPicPr>
            <a:picLocks noChangeAspect="1"/>
          </p:cNvPicPr>
          <p:nvPr/>
        </p:nvPicPr>
        <p:blipFill>
          <a:blip r:embed="rId2"/>
          <a:stretch>
            <a:fillRect/>
          </a:stretch>
        </p:blipFill>
        <p:spPr>
          <a:xfrm>
            <a:off x="4184650" y="4066721"/>
            <a:ext cx="3822700" cy="901700"/>
          </a:xfrm>
          <a:prstGeom prst="rect">
            <a:avLst/>
          </a:prstGeom>
        </p:spPr>
      </p:pic>
    </p:spTree>
    <p:extLst>
      <p:ext uri="{BB962C8B-B14F-4D97-AF65-F5344CB8AC3E}">
        <p14:creationId xmlns:p14="http://schemas.microsoft.com/office/powerpoint/2010/main" val="81450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Disabled and active states</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normAutofit/>
          </a:bodyPr>
          <a:lstStyle/>
          <a:p>
            <a:r>
              <a:rPr lang="en-US" dirty="0"/>
              <a:t>You can optionally swap out active or disabled anchors for &lt;span&gt;, or omit the anchor in the case of the </a:t>
            </a:r>
            <a:r>
              <a:rPr lang="en-US" dirty="0" err="1"/>
              <a:t>prev</a:t>
            </a:r>
            <a:r>
              <a:rPr lang="en-US" dirty="0"/>
              <a:t>/next arrows, to remove click functionality and prevent keyboard focus while retaining intended styles.</a:t>
            </a:r>
          </a:p>
          <a:p>
            <a:pPr marL="0" indent="0">
              <a:buNone/>
            </a:pPr>
            <a:r>
              <a:rPr lang="en-US" dirty="0"/>
              <a:t>&lt;li class="page-item active"&gt; </a:t>
            </a:r>
          </a:p>
          <a:p>
            <a:pPr marL="0" indent="0">
              <a:buNone/>
            </a:pPr>
            <a:r>
              <a:rPr lang="en-US" dirty="0">
                <a:solidFill>
                  <a:srgbClr val="FF0000"/>
                </a:solidFill>
              </a:rPr>
              <a:t>&lt;span class="page-link"&gt;2&lt;/span&gt;</a:t>
            </a:r>
          </a:p>
          <a:p>
            <a:pPr marL="0" indent="0">
              <a:buNone/>
            </a:pPr>
            <a:r>
              <a:rPr lang="en-US" dirty="0"/>
              <a:t> &lt;/li&gt;</a:t>
            </a:r>
          </a:p>
          <a:p>
            <a:pPr marL="0" indent="0">
              <a:buNone/>
            </a:pPr>
            <a:r>
              <a:rPr lang="en-US" dirty="0"/>
              <a:t>&lt;li class="page-item disabled"&gt; </a:t>
            </a:r>
          </a:p>
          <a:p>
            <a:pPr marL="0" indent="0">
              <a:buNone/>
            </a:pPr>
            <a:r>
              <a:rPr lang="en-US" dirty="0">
                <a:solidFill>
                  <a:srgbClr val="FF0000"/>
                </a:solidFill>
              </a:rPr>
              <a:t>&lt;span class="page-link"&gt;Previous&lt;/span&gt;</a:t>
            </a:r>
          </a:p>
          <a:p>
            <a:pPr marL="0" indent="0">
              <a:buNone/>
            </a:pPr>
            <a:r>
              <a:rPr lang="en-US" dirty="0"/>
              <a:t> &lt;/li&gt;</a:t>
            </a:r>
          </a:p>
        </p:txBody>
      </p:sp>
    </p:spTree>
    <p:extLst>
      <p:ext uri="{BB962C8B-B14F-4D97-AF65-F5344CB8AC3E}">
        <p14:creationId xmlns:p14="http://schemas.microsoft.com/office/powerpoint/2010/main" val="298079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Sizing</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4332514"/>
          </a:xfrm>
        </p:spPr>
        <p:txBody>
          <a:bodyPr>
            <a:normAutofit/>
          </a:bodyPr>
          <a:lstStyle/>
          <a:p>
            <a:r>
              <a:rPr lang="en-US" dirty="0"/>
              <a:t>Fancy larger or smaller pagination? Add .pagination-lg or .pagination-</a:t>
            </a:r>
            <a:r>
              <a:rPr lang="en-US" dirty="0" err="1"/>
              <a:t>sm</a:t>
            </a:r>
            <a:r>
              <a:rPr lang="en-US" dirty="0"/>
              <a:t> for additional sizes.</a:t>
            </a:r>
          </a:p>
          <a:p>
            <a:pPr marL="0" indent="0">
              <a:buNone/>
            </a:pPr>
            <a:r>
              <a:rPr lang="en-US" dirty="0"/>
              <a:t>&lt;ul class="pagination </a:t>
            </a:r>
            <a:r>
              <a:rPr lang="en-US" dirty="0">
                <a:solidFill>
                  <a:srgbClr val="FF0000"/>
                </a:solidFill>
              </a:rPr>
              <a:t>pagination-lg</a:t>
            </a:r>
            <a:r>
              <a:rPr lang="en-US" dirty="0"/>
              <a:t>"&gt; &lt;/ul&gt;</a:t>
            </a:r>
          </a:p>
          <a:p>
            <a:pPr marL="0" indent="0">
              <a:buNone/>
            </a:pPr>
            <a:r>
              <a:rPr lang="en-US" dirty="0"/>
              <a:t>&lt;ul class="pagination </a:t>
            </a:r>
            <a:r>
              <a:rPr lang="en-US" dirty="0">
                <a:solidFill>
                  <a:srgbClr val="FF0000"/>
                </a:solidFill>
              </a:rPr>
              <a:t>pagination-</a:t>
            </a:r>
            <a:r>
              <a:rPr lang="en-US" dirty="0" err="1">
                <a:solidFill>
                  <a:srgbClr val="FF0000"/>
                </a:solidFill>
              </a:rPr>
              <a:t>sm</a:t>
            </a:r>
            <a:r>
              <a:rPr lang="en-US" dirty="0"/>
              <a:t>"&gt; &lt;/ul&gt;</a:t>
            </a:r>
            <a:br>
              <a:rPr lang="en-US" dirty="0"/>
            </a:br>
            <a:br>
              <a:rPr lang="en-US" dirty="0"/>
            </a:br>
            <a:endParaRPr lang="en-US" dirty="0"/>
          </a:p>
        </p:txBody>
      </p:sp>
      <p:pic>
        <p:nvPicPr>
          <p:cNvPr id="5" name="Picture 4">
            <a:extLst>
              <a:ext uri="{FF2B5EF4-FFF2-40B4-BE49-F238E27FC236}">
                <a16:creationId xmlns:a16="http://schemas.microsoft.com/office/drawing/2014/main" id="{5920FA5C-EA13-DA45-92F1-17DF1ACEBADF}"/>
              </a:ext>
            </a:extLst>
          </p:cNvPr>
          <p:cNvPicPr>
            <a:picLocks noChangeAspect="1"/>
          </p:cNvPicPr>
          <p:nvPr/>
        </p:nvPicPr>
        <p:blipFill>
          <a:blip r:embed="rId2"/>
          <a:stretch>
            <a:fillRect/>
          </a:stretch>
        </p:blipFill>
        <p:spPr>
          <a:xfrm>
            <a:off x="4686300" y="4013200"/>
            <a:ext cx="2819400" cy="1193800"/>
          </a:xfrm>
          <a:prstGeom prst="rect">
            <a:avLst/>
          </a:prstGeom>
        </p:spPr>
      </p:pic>
      <p:pic>
        <p:nvPicPr>
          <p:cNvPr id="7" name="Picture 6">
            <a:extLst>
              <a:ext uri="{FF2B5EF4-FFF2-40B4-BE49-F238E27FC236}">
                <a16:creationId xmlns:a16="http://schemas.microsoft.com/office/drawing/2014/main" id="{625AF652-7740-3E43-8067-700DCED40C51}"/>
              </a:ext>
            </a:extLst>
          </p:cNvPr>
          <p:cNvPicPr>
            <a:picLocks noChangeAspect="1"/>
          </p:cNvPicPr>
          <p:nvPr/>
        </p:nvPicPr>
        <p:blipFill>
          <a:blip r:embed="rId3"/>
          <a:stretch>
            <a:fillRect/>
          </a:stretch>
        </p:blipFill>
        <p:spPr>
          <a:xfrm>
            <a:off x="5410200" y="5500914"/>
            <a:ext cx="1371600" cy="660400"/>
          </a:xfrm>
          <a:prstGeom prst="rect">
            <a:avLst/>
          </a:prstGeom>
        </p:spPr>
      </p:pic>
    </p:spTree>
    <p:extLst>
      <p:ext uri="{BB962C8B-B14F-4D97-AF65-F5344CB8AC3E}">
        <p14:creationId xmlns:p14="http://schemas.microsoft.com/office/powerpoint/2010/main" val="158711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EED-97B0-D84F-8D70-32816C2F76E1}"/>
              </a:ext>
            </a:extLst>
          </p:cNvPr>
          <p:cNvSpPr>
            <a:spLocks noGrp="1"/>
          </p:cNvSpPr>
          <p:nvPr>
            <p:ph type="title"/>
          </p:nvPr>
        </p:nvSpPr>
        <p:spPr>
          <a:xfrm>
            <a:off x="1371600" y="685800"/>
            <a:ext cx="9601200" cy="849086"/>
          </a:xfrm>
        </p:spPr>
        <p:txBody>
          <a:bodyPr/>
          <a:lstStyle/>
          <a:p>
            <a:r>
              <a:rPr lang="en-US" dirty="0"/>
              <a:t>Alignment</a:t>
            </a:r>
          </a:p>
        </p:txBody>
      </p:sp>
      <p:sp>
        <p:nvSpPr>
          <p:cNvPr id="3" name="Content Placeholder 2">
            <a:extLst>
              <a:ext uri="{FF2B5EF4-FFF2-40B4-BE49-F238E27FC236}">
                <a16:creationId xmlns:a16="http://schemas.microsoft.com/office/drawing/2014/main" id="{E125B839-B416-8E44-8354-FE9455B65D5C}"/>
              </a:ext>
            </a:extLst>
          </p:cNvPr>
          <p:cNvSpPr>
            <a:spLocks noGrp="1"/>
          </p:cNvSpPr>
          <p:nvPr>
            <p:ph idx="1"/>
          </p:nvPr>
        </p:nvSpPr>
        <p:spPr>
          <a:xfrm>
            <a:off x="1371600" y="1534886"/>
            <a:ext cx="9601200" cy="5323114"/>
          </a:xfrm>
        </p:spPr>
        <p:txBody>
          <a:bodyPr>
            <a:normAutofit fontScale="92500" lnSpcReduction="20000"/>
          </a:bodyPr>
          <a:lstStyle/>
          <a:p>
            <a:r>
              <a:rPr lang="en-US" dirty="0"/>
              <a:t>Change the alignment of pagination components with flexbox utilities </a:t>
            </a:r>
          </a:p>
          <a:p>
            <a:pPr marL="0" indent="0">
              <a:buNone/>
            </a:pPr>
            <a:r>
              <a:rPr lang="en-US" dirty="0"/>
              <a:t>&lt;nav&gt;</a:t>
            </a:r>
          </a:p>
          <a:p>
            <a:pPr marL="0" indent="0">
              <a:buNone/>
            </a:pPr>
            <a:r>
              <a:rPr lang="en-US" dirty="0"/>
              <a:t>  &lt;ul class="pagination justify-content-center"&gt;</a:t>
            </a:r>
          </a:p>
          <a:p>
            <a:pPr marL="0" indent="0">
              <a:buNone/>
            </a:pPr>
            <a:r>
              <a:rPr lang="en-US" dirty="0"/>
              <a:t>    &lt;li class="page-item disabled"&gt;</a:t>
            </a:r>
          </a:p>
          <a:p>
            <a:pPr marL="0" indent="0">
              <a:buNone/>
            </a:pPr>
            <a:r>
              <a:rPr lang="en-US" dirty="0"/>
              <a:t>      &lt;a class="page-link" </a:t>
            </a:r>
            <a:r>
              <a:rPr lang="en-US" dirty="0" err="1"/>
              <a:t>href</a:t>
            </a:r>
            <a:r>
              <a:rPr lang="en-US" dirty="0"/>
              <a:t>="#"&gt;Previous&lt;/a&gt;</a:t>
            </a:r>
          </a:p>
          <a:p>
            <a:pPr marL="0" indent="0">
              <a:buNone/>
            </a:pPr>
            <a:r>
              <a:rPr lang="en-US" dirty="0"/>
              <a:t>    &lt;/li&gt;</a:t>
            </a:r>
          </a:p>
          <a:p>
            <a:pPr marL="0" indent="0">
              <a:buNone/>
            </a:pPr>
            <a:r>
              <a:rPr lang="en-US" dirty="0"/>
              <a:t>    &lt;li class="page-item"&gt;&lt;a class="page-link" </a:t>
            </a:r>
            <a:r>
              <a:rPr lang="en-US" dirty="0" err="1"/>
              <a:t>href</a:t>
            </a:r>
            <a:r>
              <a:rPr lang="en-US" dirty="0"/>
              <a:t>="#"&gt;1&lt;/a&gt;&lt;/li&gt;</a:t>
            </a:r>
          </a:p>
          <a:p>
            <a:pPr marL="0" indent="0">
              <a:buNone/>
            </a:pPr>
            <a:r>
              <a:rPr lang="en-US" dirty="0"/>
              <a:t>    &lt;li class="page-item"&gt;&lt;a class="page-link" </a:t>
            </a:r>
            <a:r>
              <a:rPr lang="en-US" dirty="0" err="1"/>
              <a:t>href</a:t>
            </a:r>
            <a:r>
              <a:rPr lang="en-US" dirty="0"/>
              <a:t>="#"&gt;2&lt;/a&gt;&lt;/li&gt;</a:t>
            </a:r>
          </a:p>
          <a:p>
            <a:pPr marL="0" indent="0">
              <a:buNone/>
            </a:pPr>
            <a:r>
              <a:rPr lang="en-US" dirty="0"/>
              <a:t>    &lt;li class="page-item"&gt;&lt;a class="page-link" </a:t>
            </a:r>
            <a:r>
              <a:rPr lang="en-US" dirty="0" err="1"/>
              <a:t>href</a:t>
            </a:r>
            <a:r>
              <a:rPr lang="en-US" dirty="0"/>
              <a:t>="#"&gt;3&lt;/a&gt;&lt;/li&gt;</a:t>
            </a:r>
          </a:p>
          <a:p>
            <a:pPr marL="0" indent="0">
              <a:buNone/>
            </a:pPr>
            <a:r>
              <a:rPr lang="en-US" dirty="0"/>
              <a:t>    &lt;li class="page-item"&gt;</a:t>
            </a:r>
          </a:p>
          <a:p>
            <a:pPr marL="0" indent="0">
              <a:buNone/>
            </a:pPr>
            <a:r>
              <a:rPr lang="en-US" dirty="0"/>
              <a:t>      &lt;a class="page-link" </a:t>
            </a:r>
            <a:r>
              <a:rPr lang="en-US" dirty="0" err="1"/>
              <a:t>href</a:t>
            </a:r>
            <a:r>
              <a:rPr lang="en-US" dirty="0"/>
              <a:t>="#"&gt;Next&lt;/a&gt;</a:t>
            </a:r>
          </a:p>
          <a:p>
            <a:pPr marL="0" indent="0">
              <a:buNone/>
            </a:pPr>
            <a:r>
              <a:rPr lang="en-US" dirty="0"/>
              <a:t>    &lt;/li&gt;</a:t>
            </a:r>
          </a:p>
          <a:p>
            <a:pPr marL="0" indent="0">
              <a:buNone/>
            </a:pPr>
            <a:r>
              <a:rPr lang="en-US" dirty="0"/>
              <a:t>  &lt;/ul&gt;</a:t>
            </a:r>
          </a:p>
          <a:p>
            <a:pPr marL="0" indent="0">
              <a:buNone/>
            </a:pPr>
            <a:r>
              <a:rPr lang="en-US" dirty="0"/>
              <a:t>&lt;/nav&gt;</a:t>
            </a:r>
          </a:p>
        </p:txBody>
      </p:sp>
    </p:spTree>
    <p:extLst>
      <p:ext uri="{BB962C8B-B14F-4D97-AF65-F5344CB8AC3E}">
        <p14:creationId xmlns:p14="http://schemas.microsoft.com/office/powerpoint/2010/main" val="3569360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TotalTime>
  <Words>667</Words>
  <Application>Microsoft Macintosh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pagination</vt:lpstr>
      <vt:lpstr>Overview</vt:lpstr>
      <vt:lpstr>Overview</vt:lpstr>
      <vt:lpstr>Working with icons</vt:lpstr>
      <vt:lpstr>Working with icons</vt:lpstr>
      <vt:lpstr>Disabled and active states</vt:lpstr>
      <vt:lpstr>Disabled and active states</vt:lpstr>
      <vt:lpstr>Sizing</vt:lpstr>
      <vt:lpstr>Alignment</vt:lpstr>
      <vt:lpstr>Alignment</vt:lpstr>
      <vt:lpstr>Alignment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pagination</dc:title>
  <dc:creator>Microsoft Office User</dc:creator>
  <cp:lastModifiedBy>Microsoft Office User</cp:lastModifiedBy>
  <cp:revision>1</cp:revision>
  <dcterms:created xsi:type="dcterms:W3CDTF">2021-08-18T09:14:45Z</dcterms:created>
  <dcterms:modified xsi:type="dcterms:W3CDTF">2021-08-18T09:21:32Z</dcterms:modified>
</cp:coreProperties>
</file>