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B91C-8AE5-DB49-9625-3246A0F90C1A}"/>
              </a:ext>
            </a:extLst>
          </p:cNvPr>
          <p:cNvSpPr>
            <a:spLocks noGrp="1"/>
          </p:cNvSpPr>
          <p:nvPr>
            <p:ph type="ctrTitle"/>
          </p:nvPr>
        </p:nvSpPr>
        <p:spPr/>
        <p:txBody>
          <a:bodyPr/>
          <a:lstStyle/>
          <a:p>
            <a:r>
              <a:rPr lang="en-US" dirty="0"/>
              <a:t>placeholders</a:t>
            </a:r>
          </a:p>
        </p:txBody>
      </p:sp>
      <p:sp>
        <p:nvSpPr>
          <p:cNvPr id="3" name="Subtitle 2">
            <a:extLst>
              <a:ext uri="{FF2B5EF4-FFF2-40B4-BE49-F238E27FC236}">
                <a16:creationId xmlns:a16="http://schemas.microsoft.com/office/drawing/2014/main" id="{89ED6F29-FAEC-EB41-81F4-D73AFF8DA118}"/>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4165225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Color</a:t>
            </a:r>
          </a:p>
        </p:txBody>
      </p:sp>
      <p:sp>
        <p:nvSpPr>
          <p:cNvPr id="4" name="Content Placeholder 3">
            <a:extLst>
              <a:ext uri="{FF2B5EF4-FFF2-40B4-BE49-F238E27FC236}">
                <a16:creationId xmlns:a16="http://schemas.microsoft.com/office/drawing/2014/main" id="{334A06E4-C834-E448-93D9-0F3E1C47E415}"/>
              </a:ext>
            </a:extLst>
          </p:cNvPr>
          <p:cNvSpPr>
            <a:spLocks noGrp="1"/>
          </p:cNvSpPr>
          <p:nvPr>
            <p:ph idx="1"/>
          </p:nvPr>
        </p:nvSpPr>
        <p:spPr>
          <a:xfrm>
            <a:off x="1371600" y="1524000"/>
            <a:ext cx="9601200" cy="4343400"/>
          </a:xfrm>
        </p:spPr>
        <p:txBody>
          <a:bodyPr>
            <a:normAutofit fontScale="92500" lnSpcReduction="10000"/>
          </a:bodyPr>
          <a:lstStyle/>
          <a:p>
            <a:r>
              <a:rPr lang="en-US" dirty="0"/>
              <a:t>By default, the placeholder uses </a:t>
            </a:r>
            <a:r>
              <a:rPr lang="en-US" dirty="0" err="1"/>
              <a:t>currentColor</a:t>
            </a:r>
            <a:r>
              <a:rPr lang="en-US" dirty="0"/>
              <a:t>. This can be </a:t>
            </a:r>
            <a:r>
              <a:rPr lang="en-US" dirty="0" err="1"/>
              <a:t>overriden</a:t>
            </a:r>
            <a:r>
              <a:rPr lang="en-US" dirty="0"/>
              <a:t> with a custom color or utility class.</a:t>
            </a:r>
          </a:p>
          <a:p>
            <a:pPr marL="0" indent="0">
              <a:buNone/>
            </a:pPr>
            <a:r>
              <a:rPr lang="en-US" dirty="0"/>
              <a:t>&lt;span class="placeholder col-12"&gt;&lt;/span&gt;</a:t>
            </a:r>
          </a:p>
          <a:p>
            <a:pPr marL="0" indent="0">
              <a:buNone/>
            </a:pPr>
            <a:r>
              <a:rPr lang="en-US" dirty="0"/>
              <a:t>&lt;span class="placeholder col-12 </a:t>
            </a:r>
            <a:r>
              <a:rPr lang="en-US" dirty="0" err="1"/>
              <a:t>bg</a:t>
            </a:r>
            <a:r>
              <a:rPr lang="en-US" dirty="0"/>
              <a:t>-primary"&gt;&lt;/span&gt;</a:t>
            </a:r>
          </a:p>
          <a:p>
            <a:pPr marL="0" indent="0">
              <a:buNone/>
            </a:pPr>
            <a:r>
              <a:rPr lang="en-US" dirty="0"/>
              <a:t>&lt;span class="placeholder col-12 </a:t>
            </a:r>
            <a:r>
              <a:rPr lang="en-US" dirty="0" err="1"/>
              <a:t>bg</a:t>
            </a:r>
            <a:r>
              <a:rPr lang="en-US" dirty="0"/>
              <a:t>-secondary"&gt;&lt;/span&gt;</a:t>
            </a:r>
          </a:p>
          <a:p>
            <a:pPr marL="0" indent="0">
              <a:buNone/>
            </a:pPr>
            <a:r>
              <a:rPr lang="en-US" dirty="0"/>
              <a:t>&lt;span class="placeholder col-12 </a:t>
            </a:r>
            <a:r>
              <a:rPr lang="en-US" dirty="0" err="1"/>
              <a:t>bg</a:t>
            </a:r>
            <a:r>
              <a:rPr lang="en-US" dirty="0"/>
              <a:t>-success"&gt;&lt;/span&gt;</a:t>
            </a:r>
          </a:p>
          <a:p>
            <a:pPr marL="0" indent="0">
              <a:buNone/>
            </a:pPr>
            <a:r>
              <a:rPr lang="en-US" dirty="0"/>
              <a:t>&lt;span class="placeholder col-12 </a:t>
            </a:r>
            <a:r>
              <a:rPr lang="en-US" dirty="0" err="1"/>
              <a:t>bg</a:t>
            </a:r>
            <a:r>
              <a:rPr lang="en-US" dirty="0"/>
              <a:t>-danger"&gt;&lt;/span&gt;</a:t>
            </a:r>
          </a:p>
          <a:p>
            <a:pPr marL="0" indent="0">
              <a:buNone/>
            </a:pPr>
            <a:r>
              <a:rPr lang="en-US" dirty="0"/>
              <a:t>&lt;span class="placeholder col-12 </a:t>
            </a:r>
            <a:r>
              <a:rPr lang="en-US" dirty="0" err="1"/>
              <a:t>bg</a:t>
            </a:r>
            <a:r>
              <a:rPr lang="en-US" dirty="0"/>
              <a:t>-warning"&gt;&lt;/span&gt;</a:t>
            </a:r>
          </a:p>
          <a:p>
            <a:pPr marL="0" indent="0">
              <a:buNone/>
            </a:pPr>
            <a:r>
              <a:rPr lang="en-US" dirty="0"/>
              <a:t>&lt;span class="placeholder col-12 </a:t>
            </a:r>
            <a:r>
              <a:rPr lang="en-US" dirty="0" err="1"/>
              <a:t>bg</a:t>
            </a:r>
            <a:r>
              <a:rPr lang="en-US" dirty="0"/>
              <a:t>-info"&gt;&lt;/span&gt;</a:t>
            </a:r>
          </a:p>
          <a:p>
            <a:pPr marL="0" indent="0">
              <a:buNone/>
            </a:pPr>
            <a:r>
              <a:rPr lang="en-US" dirty="0"/>
              <a:t>&lt;span class="placeholder col-12 </a:t>
            </a:r>
            <a:r>
              <a:rPr lang="en-US" dirty="0" err="1"/>
              <a:t>bg</a:t>
            </a:r>
            <a:r>
              <a:rPr lang="en-US" dirty="0"/>
              <a:t>-light"&gt;&lt;/span&gt;</a:t>
            </a:r>
          </a:p>
          <a:p>
            <a:pPr marL="0" indent="0">
              <a:buNone/>
            </a:pPr>
            <a:r>
              <a:rPr lang="en-US" dirty="0"/>
              <a:t>&lt;span class="placeholder col-12 </a:t>
            </a:r>
            <a:r>
              <a:rPr lang="en-US" dirty="0" err="1"/>
              <a:t>bg</a:t>
            </a:r>
            <a:r>
              <a:rPr lang="en-US" dirty="0"/>
              <a:t>-dark"&gt;&lt;/span&gt;</a:t>
            </a:r>
          </a:p>
        </p:txBody>
      </p:sp>
    </p:spTree>
    <p:extLst>
      <p:ext uri="{BB962C8B-B14F-4D97-AF65-F5344CB8AC3E}">
        <p14:creationId xmlns:p14="http://schemas.microsoft.com/office/powerpoint/2010/main" val="219203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Color</a:t>
            </a:r>
          </a:p>
        </p:txBody>
      </p:sp>
      <p:pic>
        <p:nvPicPr>
          <p:cNvPr id="5" name="Content Placeholder 4">
            <a:extLst>
              <a:ext uri="{FF2B5EF4-FFF2-40B4-BE49-F238E27FC236}">
                <a16:creationId xmlns:a16="http://schemas.microsoft.com/office/drawing/2014/main" id="{8F8B6924-5756-8B45-A12F-905968A813A6}"/>
              </a:ext>
            </a:extLst>
          </p:cNvPr>
          <p:cNvPicPr>
            <a:picLocks noGrp="1" noChangeAspect="1"/>
          </p:cNvPicPr>
          <p:nvPr>
            <p:ph idx="1"/>
          </p:nvPr>
        </p:nvPicPr>
        <p:blipFill>
          <a:blip r:embed="rId2"/>
          <a:stretch>
            <a:fillRect/>
          </a:stretch>
        </p:blipFill>
        <p:spPr>
          <a:xfrm>
            <a:off x="1371600" y="2203128"/>
            <a:ext cx="9601200" cy="2985144"/>
          </a:xfrm>
        </p:spPr>
      </p:pic>
    </p:spTree>
    <p:extLst>
      <p:ext uri="{BB962C8B-B14F-4D97-AF65-F5344CB8AC3E}">
        <p14:creationId xmlns:p14="http://schemas.microsoft.com/office/powerpoint/2010/main" val="298042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Sizing</a:t>
            </a:r>
          </a:p>
        </p:txBody>
      </p:sp>
      <p:sp>
        <p:nvSpPr>
          <p:cNvPr id="4" name="Content Placeholder 3">
            <a:extLst>
              <a:ext uri="{FF2B5EF4-FFF2-40B4-BE49-F238E27FC236}">
                <a16:creationId xmlns:a16="http://schemas.microsoft.com/office/drawing/2014/main" id="{13CCCF62-97EA-1649-A077-D26A7E189E1F}"/>
              </a:ext>
            </a:extLst>
          </p:cNvPr>
          <p:cNvSpPr>
            <a:spLocks noGrp="1"/>
          </p:cNvSpPr>
          <p:nvPr>
            <p:ph idx="1"/>
          </p:nvPr>
        </p:nvSpPr>
        <p:spPr>
          <a:xfrm>
            <a:off x="1371600" y="1524000"/>
            <a:ext cx="9601200" cy="4343400"/>
          </a:xfrm>
        </p:spPr>
        <p:txBody>
          <a:bodyPr/>
          <a:lstStyle/>
          <a:p>
            <a:pPr marL="0" indent="0">
              <a:buNone/>
            </a:pPr>
            <a:r>
              <a:rPr lang="en-US" dirty="0"/>
              <a:t>The size of .placeholders are based on the typographic style of the parent element. Customize them with sizing modifiers: .placeholder-lg, .placeholder-</a:t>
            </a:r>
            <a:r>
              <a:rPr lang="en-US" dirty="0" err="1"/>
              <a:t>sm</a:t>
            </a:r>
            <a:r>
              <a:rPr lang="en-US" dirty="0"/>
              <a:t>, or .placeholder-</a:t>
            </a:r>
            <a:r>
              <a:rPr lang="en-US" dirty="0" err="1"/>
              <a:t>xs</a:t>
            </a:r>
            <a:r>
              <a:rPr lang="en-US" dirty="0"/>
              <a:t>.</a:t>
            </a:r>
          </a:p>
          <a:p>
            <a:pPr marL="0" indent="0">
              <a:buNone/>
            </a:pPr>
            <a:r>
              <a:rPr lang="en-US" dirty="0"/>
              <a:t>&lt;span class="placeholder col-12 placeholder-lg"&gt;&lt;/span&gt;</a:t>
            </a:r>
          </a:p>
          <a:p>
            <a:pPr marL="0" indent="0">
              <a:buNone/>
            </a:pPr>
            <a:r>
              <a:rPr lang="en-US" dirty="0"/>
              <a:t>&lt;span class="placeholder col-12"&gt;&lt;/span&gt;</a:t>
            </a:r>
          </a:p>
          <a:p>
            <a:pPr marL="0" indent="0">
              <a:buNone/>
            </a:pPr>
            <a:r>
              <a:rPr lang="en-US" dirty="0"/>
              <a:t>&lt;span class="placeholder col-12 placeholder-</a:t>
            </a:r>
            <a:r>
              <a:rPr lang="en-US" dirty="0" err="1"/>
              <a:t>sm</a:t>
            </a:r>
            <a:r>
              <a:rPr lang="en-US" dirty="0"/>
              <a:t>"&gt;&lt;/span&gt;</a:t>
            </a:r>
          </a:p>
          <a:p>
            <a:pPr marL="0" indent="0">
              <a:buNone/>
            </a:pPr>
            <a:r>
              <a:rPr lang="en-US" dirty="0"/>
              <a:t>&lt;span class="placeholder col-12 placeholder-</a:t>
            </a:r>
            <a:r>
              <a:rPr lang="en-US" dirty="0" err="1"/>
              <a:t>xs</a:t>
            </a:r>
            <a:r>
              <a:rPr lang="en-US" dirty="0"/>
              <a:t>"&gt;&lt;/span&gt;</a:t>
            </a:r>
          </a:p>
        </p:txBody>
      </p:sp>
    </p:spTree>
    <p:extLst>
      <p:ext uri="{BB962C8B-B14F-4D97-AF65-F5344CB8AC3E}">
        <p14:creationId xmlns:p14="http://schemas.microsoft.com/office/powerpoint/2010/main" val="286975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Animation</a:t>
            </a:r>
          </a:p>
        </p:txBody>
      </p:sp>
      <p:sp>
        <p:nvSpPr>
          <p:cNvPr id="4" name="Content Placeholder 3">
            <a:extLst>
              <a:ext uri="{FF2B5EF4-FFF2-40B4-BE49-F238E27FC236}">
                <a16:creationId xmlns:a16="http://schemas.microsoft.com/office/drawing/2014/main" id="{13CCCF62-97EA-1649-A077-D26A7E189E1F}"/>
              </a:ext>
            </a:extLst>
          </p:cNvPr>
          <p:cNvSpPr>
            <a:spLocks noGrp="1"/>
          </p:cNvSpPr>
          <p:nvPr>
            <p:ph idx="1"/>
          </p:nvPr>
        </p:nvSpPr>
        <p:spPr>
          <a:xfrm>
            <a:off x="1371600" y="1524000"/>
            <a:ext cx="9601200" cy="4343400"/>
          </a:xfrm>
        </p:spPr>
        <p:txBody>
          <a:bodyPr/>
          <a:lstStyle/>
          <a:p>
            <a:pPr marL="0" indent="0">
              <a:buNone/>
            </a:pPr>
            <a:r>
              <a:rPr lang="en-US" dirty="0"/>
              <a:t>Animate </a:t>
            </a:r>
            <a:r>
              <a:rPr lang="en-US" dirty="0" err="1"/>
              <a:t>placehodlers</a:t>
            </a:r>
            <a:r>
              <a:rPr lang="en-US" dirty="0"/>
              <a:t> with .placeholder-glow or .placeholder-wave to better convey the perception of something being </a:t>
            </a:r>
            <a:r>
              <a:rPr lang="en-US" i="1" dirty="0"/>
              <a:t>actively</a:t>
            </a:r>
            <a:r>
              <a:rPr lang="en-US" dirty="0"/>
              <a:t> loaded.</a:t>
            </a:r>
          </a:p>
          <a:p>
            <a:pPr marL="0" indent="0">
              <a:buNone/>
            </a:pPr>
            <a:r>
              <a:rPr lang="en-US" dirty="0"/>
              <a:t>&lt;p class="placeholder-glow"&gt;</a:t>
            </a:r>
          </a:p>
          <a:p>
            <a:pPr marL="0" indent="0">
              <a:buNone/>
            </a:pPr>
            <a:r>
              <a:rPr lang="en-US" dirty="0"/>
              <a:t>  &lt;span class="placeholder col-12"&gt;&lt;/span&gt;</a:t>
            </a:r>
          </a:p>
          <a:p>
            <a:pPr marL="0" indent="0">
              <a:buNone/>
            </a:pPr>
            <a:r>
              <a:rPr lang="en-US" dirty="0"/>
              <a:t>&lt;/p&gt;</a:t>
            </a:r>
          </a:p>
          <a:p>
            <a:pPr marL="0" indent="0">
              <a:buNone/>
            </a:pPr>
            <a:endParaRPr lang="en-US" dirty="0"/>
          </a:p>
          <a:p>
            <a:pPr marL="0" indent="0">
              <a:buNone/>
            </a:pPr>
            <a:r>
              <a:rPr lang="en-US" dirty="0"/>
              <a:t>&lt;p class="placeholder-wave"&gt;</a:t>
            </a:r>
          </a:p>
          <a:p>
            <a:pPr marL="0" indent="0">
              <a:buNone/>
            </a:pPr>
            <a:r>
              <a:rPr lang="en-US" dirty="0"/>
              <a:t>  &lt;span class="placeholder col-12"&gt;&lt;/span&gt;</a:t>
            </a:r>
          </a:p>
          <a:p>
            <a:pPr marL="0" indent="0">
              <a:buNone/>
            </a:pPr>
            <a:r>
              <a:rPr lang="en-US" dirty="0"/>
              <a:t>&lt;/p&gt;</a:t>
            </a:r>
          </a:p>
        </p:txBody>
      </p:sp>
    </p:spTree>
    <p:extLst>
      <p:ext uri="{BB962C8B-B14F-4D97-AF65-F5344CB8AC3E}">
        <p14:creationId xmlns:p14="http://schemas.microsoft.com/office/powerpoint/2010/main" val="129820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Animation</a:t>
            </a:r>
          </a:p>
        </p:txBody>
      </p:sp>
      <p:pic>
        <p:nvPicPr>
          <p:cNvPr id="5" name="Content Placeholder 4">
            <a:extLst>
              <a:ext uri="{FF2B5EF4-FFF2-40B4-BE49-F238E27FC236}">
                <a16:creationId xmlns:a16="http://schemas.microsoft.com/office/drawing/2014/main" id="{667332D6-6EC3-1744-9465-D1C5DE212B6A}"/>
              </a:ext>
            </a:extLst>
          </p:cNvPr>
          <p:cNvPicPr>
            <a:picLocks noGrp="1" noChangeAspect="1"/>
          </p:cNvPicPr>
          <p:nvPr>
            <p:ph idx="1"/>
          </p:nvPr>
        </p:nvPicPr>
        <p:blipFill>
          <a:blip r:embed="rId2"/>
          <a:stretch>
            <a:fillRect/>
          </a:stretch>
        </p:blipFill>
        <p:spPr>
          <a:xfrm>
            <a:off x="1371600" y="3199086"/>
            <a:ext cx="9601200" cy="993227"/>
          </a:xfrm>
        </p:spPr>
      </p:pic>
    </p:spTree>
    <p:extLst>
      <p:ext uri="{BB962C8B-B14F-4D97-AF65-F5344CB8AC3E}">
        <p14:creationId xmlns:p14="http://schemas.microsoft.com/office/powerpoint/2010/main" val="317680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About</a:t>
            </a:r>
          </a:p>
        </p:txBody>
      </p:sp>
      <p:sp>
        <p:nvSpPr>
          <p:cNvPr id="3" name="Content Placeholder 2">
            <a:extLst>
              <a:ext uri="{FF2B5EF4-FFF2-40B4-BE49-F238E27FC236}">
                <a16:creationId xmlns:a16="http://schemas.microsoft.com/office/drawing/2014/main" id="{5D9AC041-068C-564E-BA10-6E353BB71843}"/>
              </a:ext>
            </a:extLst>
          </p:cNvPr>
          <p:cNvSpPr>
            <a:spLocks noGrp="1"/>
          </p:cNvSpPr>
          <p:nvPr>
            <p:ph idx="1"/>
          </p:nvPr>
        </p:nvSpPr>
        <p:spPr>
          <a:xfrm>
            <a:off x="1371600" y="1524000"/>
            <a:ext cx="9601200" cy="4343400"/>
          </a:xfrm>
        </p:spPr>
        <p:txBody>
          <a:bodyPr/>
          <a:lstStyle/>
          <a:p>
            <a:r>
              <a:rPr lang="en-US" dirty="0"/>
              <a:t>Placeholders can be used to enhance the experience of your application. They’re built only with HTML and CSS, meaning you don’t need any JavaScript to create them. You will, however, need some custom JavaScript to toggle their visibility. Their appearance, color, and sizing can be easily customized with our utility classes.</a:t>
            </a:r>
          </a:p>
          <a:p>
            <a:pPr marL="0" indent="0">
              <a:buNone/>
            </a:pPr>
            <a:endParaRPr lang="en-US" dirty="0"/>
          </a:p>
        </p:txBody>
      </p:sp>
    </p:spTree>
    <p:extLst>
      <p:ext uri="{BB962C8B-B14F-4D97-AF65-F5344CB8AC3E}">
        <p14:creationId xmlns:p14="http://schemas.microsoft.com/office/powerpoint/2010/main" val="135646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Example</a:t>
            </a:r>
          </a:p>
        </p:txBody>
      </p:sp>
      <p:sp>
        <p:nvSpPr>
          <p:cNvPr id="3" name="Content Placeholder 2">
            <a:extLst>
              <a:ext uri="{FF2B5EF4-FFF2-40B4-BE49-F238E27FC236}">
                <a16:creationId xmlns:a16="http://schemas.microsoft.com/office/drawing/2014/main" id="{5D9AC041-068C-564E-BA10-6E353BB71843}"/>
              </a:ext>
            </a:extLst>
          </p:cNvPr>
          <p:cNvSpPr>
            <a:spLocks noGrp="1"/>
          </p:cNvSpPr>
          <p:nvPr>
            <p:ph idx="1"/>
          </p:nvPr>
        </p:nvSpPr>
        <p:spPr>
          <a:xfrm>
            <a:off x="1371600" y="1524000"/>
            <a:ext cx="9601200" cy="4343400"/>
          </a:xfrm>
        </p:spPr>
        <p:txBody>
          <a:bodyPr>
            <a:normAutofit fontScale="92500" lnSpcReduction="20000"/>
          </a:bodyPr>
          <a:lstStyle/>
          <a:p>
            <a:r>
              <a:rPr lang="en-US" dirty="0"/>
              <a:t>In the example below, we take a typical card component and recreate it with placeholders applied to create a “loading card”. Size and proportions are the same between the two.</a:t>
            </a:r>
          </a:p>
          <a:p>
            <a:pPr marL="0" indent="0">
              <a:buNone/>
            </a:pPr>
            <a:r>
              <a:rPr lang="en-US" dirty="0"/>
              <a:t>&lt;div class="card"&gt;</a:t>
            </a:r>
          </a:p>
          <a:p>
            <a:pPr marL="0" indent="0">
              <a:buNone/>
            </a:pPr>
            <a:r>
              <a:rPr lang="en-US" dirty="0"/>
              <a:t>  &lt;</a:t>
            </a:r>
            <a:r>
              <a:rPr lang="en-US" dirty="0" err="1"/>
              <a:t>img</a:t>
            </a:r>
            <a:r>
              <a:rPr lang="en-US" dirty="0"/>
              <a:t> </a:t>
            </a:r>
            <a:r>
              <a:rPr lang="en-US" dirty="0" err="1"/>
              <a:t>src</a:t>
            </a:r>
            <a:r>
              <a:rPr lang="en-US" dirty="0"/>
              <a:t>="..." class="card-</a:t>
            </a:r>
            <a:r>
              <a:rPr lang="en-US" dirty="0" err="1"/>
              <a:t>img</a:t>
            </a:r>
            <a:r>
              <a:rPr lang="en-US" dirty="0"/>
              <a:t>-top" alt="..."&gt;</a:t>
            </a:r>
          </a:p>
          <a:p>
            <a:pPr marL="0" indent="0">
              <a:buNone/>
            </a:pPr>
            <a:endParaRPr lang="en-US" dirty="0"/>
          </a:p>
          <a:p>
            <a:pPr marL="0" indent="0">
              <a:buNone/>
            </a:pPr>
            <a:r>
              <a:rPr lang="en-US" dirty="0"/>
              <a:t>  &lt;div class="card-body"&gt;</a:t>
            </a:r>
          </a:p>
          <a:p>
            <a:pPr marL="0" indent="0">
              <a:buNone/>
            </a:pPr>
            <a:r>
              <a:rPr lang="en-US" dirty="0"/>
              <a:t>    &lt;h5 class="card-title"&gt;Card title&lt;/h5&gt;</a:t>
            </a:r>
          </a:p>
          <a:p>
            <a:pPr marL="0" indent="0">
              <a:buNone/>
            </a:pPr>
            <a:r>
              <a:rPr lang="en-US" dirty="0"/>
              <a:t>    &lt;p class="card-text"&gt;Some quick example text to build on the card title and make up the bulk of the card's content.&lt;/p&gt;</a:t>
            </a:r>
          </a:p>
          <a:p>
            <a:pPr marL="0" indent="0">
              <a:buNone/>
            </a:pPr>
            <a:r>
              <a:rPr lang="en-US" dirty="0"/>
              <a:t>    &lt;a </a:t>
            </a:r>
            <a:r>
              <a:rPr lang="en-US" dirty="0" err="1"/>
              <a:t>href</a:t>
            </a:r>
            <a:r>
              <a:rPr lang="en-US" dirty="0"/>
              <a:t>="#" class="</a:t>
            </a:r>
            <a:r>
              <a:rPr lang="en-US" dirty="0" err="1"/>
              <a:t>btn</a:t>
            </a:r>
            <a:r>
              <a:rPr lang="en-US" dirty="0"/>
              <a:t> </a:t>
            </a:r>
            <a:r>
              <a:rPr lang="en-US" dirty="0" err="1"/>
              <a:t>btn</a:t>
            </a:r>
            <a:r>
              <a:rPr lang="en-US" dirty="0"/>
              <a:t>-primary"&gt;Go somewhere&lt;/a&gt;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232158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Example</a:t>
            </a:r>
          </a:p>
        </p:txBody>
      </p:sp>
      <p:sp>
        <p:nvSpPr>
          <p:cNvPr id="3" name="Content Placeholder 2">
            <a:extLst>
              <a:ext uri="{FF2B5EF4-FFF2-40B4-BE49-F238E27FC236}">
                <a16:creationId xmlns:a16="http://schemas.microsoft.com/office/drawing/2014/main" id="{5D9AC041-068C-564E-BA10-6E353BB71843}"/>
              </a:ext>
            </a:extLst>
          </p:cNvPr>
          <p:cNvSpPr>
            <a:spLocks noGrp="1"/>
          </p:cNvSpPr>
          <p:nvPr>
            <p:ph idx="1"/>
          </p:nvPr>
        </p:nvSpPr>
        <p:spPr>
          <a:xfrm>
            <a:off x="1371600" y="1524000"/>
            <a:ext cx="9601200" cy="5334000"/>
          </a:xfrm>
        </p:spPr>
        <p:txBody>
          <a:bodyPr>
            <a:normAutofit fontScale="77500" lnSpcReduction="20000"/>
          </a:bodyPr>
          <a:lstStyle/>
          <a:p>
            <a:pPr marL="0" indent="0">
              <a:buNone/>
            </a:pPr>
            <a:r>
              <a:rPr lang="en-US" dirty="0"/>
              <a:t>&lt;div class="card" aria-hidden="true"&gt;</a:t>
            </a:r>
          </a:p>
          <a:p>
            <a:pPr marL="0" indent="0">
              <a:buNone/>
            </a:pPr>
            <a:r>
              <a:rPr lang="en-US" dirty="0"/>
              <a:t>  &lt;</a:t>
            </a:r>
            <a:r>
              <a:rPr lang="en-US" dirty="0" err="1"/>
              <a:t>img</a:t>
            </a:r>
            <a:r>
              <a:rPr lang="en-US" dirty="0"/>
              <a:t> </a:t>
            </a:r>
            <a:r>
              <a:rPr lang="en-US" dirty="0" err="1"/>
              <a:t>src</a:t>
            </a:r>
            <a:r>
              <a:rPr lang="en-US" dirty="0"/>
              <a:t>="..." class="card-</a:t>
            </a:r>
            <a:r>
              <a:rPr lang="en-US" dirty="0" err="1"/>
              <a:t>img</a:t>
            </a:r>
            <a:r>
              <a:rPr lang="en-US" dirty="0"/>
              <a:t>-top" alt="..."&gt;</a:t>
            </a:r>
          </a:p>
          <a:p>
            <a:pPr marL="0" indent="0">
              <a:buNone/>
            </a:pPr>
            <a:r>
              <a:rPr lang="en-US" dirty="0"/>
              <a:t>  &lt;div class="card-body"&gt;</a:t>
            </a:r>
          </a:p>
          <a:p>
            <a:pPr marL="0" indent="0">
              <a:buNone/>
            </a:pPr>
            <a:r>
              <a:rPr lang="en-US" dirty="0"/>
              <a:t>    &lt;h5 class="card-title placeholder-glow"&gt;</a:t>
            </a:r>
          </a:p>
          <a:p>
            <a:pPr marL="0" indent="0">
              <a:buNone/>
            </a:pPr>
            <a:r>
              <a:rPr lang="en-US" dirty="0"/>
              <a:t>      &lt;span class="placeholder col-6"&gt;&lt;/span&gt;</a:t>
            </a:r>
          </a:p>
          <a:p>
            <a:pPr marL="0" indent="0">
              <a:buNone/>
            </a:pPr>
            <a:r>
              <a:rPr lang="en-US" dirty="0"/>
              <a:t>    &lt;/h5&gt;</a:t>
            </a:r>
          </a:p>
          <a:p>
            <a:pPr marL="0" indent="0">
              <a:buNone/>
            </a:pPr>
            <a:r>
              <a:rPr lang="en-US" dirty="0"/>
              <a:t>    &lt;p class="card-text placeholder-glow"&gt;</a:t>
            </a:r>
          </a:p>
          <a:p>
            <a:pPr marL="0" indent="0">
              <a:buNone/>
            </a:pPr>
            <a:r>
              <a:rPr lang="en-US" dirty="0"/>
              <a:t>      &lt;span class="placeholder col-7"&gt;&lt;/span&gt;</a:t>
            </a:r>
          </a:p>
          <a:p>
            <a:pPr marL="0" indent="0">
              <a:buNone/>
            </a:pPr>
            <a:r>
              <a:rPr lang="en-US" dirty="0"/>
              <a:t>      &lt;span class="placeholder col-4"&gt;&lt;/span&gt;</a:t>
            </a:r>
          </a:p>
          <a:p>
            <a:pPr marL="0" indent="0">
              <a:buNone/>
            </a:pPr>
            <a:r>
              <a:rPr lang="en-US" dirty="0"/>
              <a:t>      &lt;span class="placeholder col-4"&gt;&lt;/span&gt;</a:t>
            </a:r>
          </a:p>
          <a:p>
            <a:pPr marL="0" indent="0">
              <a:buNone/>
            </a:pPr>
            <a:r>
              <a:rPr lang="en-US" dirty="0"/>
              <a:t>      &lt;span class="placeholder col-6"&gt;&lt;/span&gt;</a:t>
            </a:r>
          </a:p>
          <a:p>
            <a:pPr marL="0" indent="0">
              <a:buNone/>
            </a:pPr>
            <a:r>
              <a:rPr lang="en-US" dirty="0"/>
              <a:t>      &lt;span class="placeholder col-8"&gt;&lt;/span&gt;</a:t>
            </a:r>
          </a:p>
          <a:p>
            <a:pPr marL="0" indent="0">
              <a:buNone/>
            </a:pPr>
            <a:r>
              <a:rPr lang="en-US" dirty="0"/>
              <a:t>    &lt;/p&gt;</a:t>
            </a:r>
          </a:p>
          <a:p>
            <a:pPr marL="0" indent="0">
              <a:buNone/>
            </a:pPr>
            <a:r>
              <a:rPr lang="en-US" dirty="0"/>
              <a:t>    &lt;a </a:t>
            </a:r>
            <a:r>
              <a:rPr lang="en-US" dirty="0" err="1"/>
              <a:t>href</a:t>
            </a:r>
            <a:r>
              <a:rPr lang="en-US" dirty="0"/>
              <a:t>="#" </a:t>
            </a:r>
            <a:r>
              <a:rPr lang="en-US" dirty="0" err="1"/>
              <a:t>tabindex</a:t>
            </a:r>
            <a:r>
              <a:rPr lang="en-US" dirty="0"/>
              <a:t>="-1" class="</a:t>
            </a:r>
            <a:r>
              <a:rPr lang="en-US" dirty="0" err="1"/>
              <a:t>btn</a:t>
            </a:r>
            <a:r>
              <a:rPr lang="en-US" dirty="0"/>
              <a:t> </a:t>
            </a:r>
            <a:r>
              <a:rPr lang="en-US" dirty="0" err="1"/>
              <a:t>btn</a:t>
            </a:r>
            <a:r>
              <a:rPr lang="en-US" dirty="0"/>
              <a:t>-primary disabled placeholder col-6"&gt;&lt;/a&gt;</a:t>
            </a:r>
          </a:p>
          <a:p>
            <a:pPr marL="0" indent="0">
              <a:buNone/>
            </a:pPr>
            <a:r>
              <a:rPr lang="en-US" dirty="0"/>
              <a:t>  &lt;/div&gt;</a:t>
            </a:r>
          </a:p>
          <a:p>
            <a:pPr marL="0" indent="0">
              <a:buNone/>
            </a:pPr>
            <a:r>
              <a:rPr lang="en-US" dirty="0"/>
              <a:t>&lt;/div&gt;</a:t>
            </a:r>
          </a:p>
        </p:txBody>
      </p:sp>
    </p:spTree>
    <p:extLst>
      <p:ext uri="{BB962C8B-B14F-4D97-AF65-F5344CB8AC3E}">
        <p14:creationId xmlns:p14="http://schemas.microsoft.com/office/powerpoint/2010/main" val="190087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Example</a:t>
            </a:r>
          </a:p>
        </p:txBody>
      </p:sp>
      <p:pic>
        <p:nvPicPr>
          <p:cNvPr id="5" name="Content Placeholder 4">
            <a:extLst>
              <a:ext uri="{FF2B5EF4-FFF2-40B4-BE49-F238E27FC236}">
                <a16:creationId xmlns:a16="http://schemas.microsoft.com/office/drawing/2014/main" id="{7C8ED16E-D8C7-2745-9EB8-5F73C60611CE}"/>
              </a:ext>
            </a:extLst>
          </p:cNvPr>
          <p:cNvPicPr>
            <a:picLocks noGrp="1" noChangeAspect="1"/>
          </p:cNvPicPr>
          <p:nvPr>
            <p:ph idx="1"/>
          </p:nvPr>
        </p:nvPicPr>
        <p:blipFill>
          <a:blip r:embed="rId2"/>
          <a:stretch>
            <a:fillRect/>
          </a:stretch>
        </p:blipFill>
        <p:spPr>
          <a:xfrm>
            <a:off x="1650167" y="1524000"/>
            <a:ext cx="9044065" cy="5334000"/>
          </a:xfrm>
        </p:spPr>
      </p:pic>
    </p:spTree>
    <p:extLst>
      <p:ext uri="{BB962C8B-B14F-4D97-AF65-F5344CB8AC3E}">
        <p14:creationId xmlns:p14="http://schemas.microsoft.com/office/powerpoint/2010/main" val="165478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How it works</a:t>
            </a:r>
          </a:p>
        </p:txBody>
      </p:sp>
      <p:sp>
        <p:nvSpPr>
          <p:cNvPr id="4" name="Content Placeholder 3">
            <a:extLst>
              <a:ext uri="{FF2B5EF4-FFF2-40B4-BE49-F238E27FC236}">
                <a16:creationId xmlns:a16="http://schemas.microsoft.com/office/drawing/2014/main" id="{81EEFA65-2D29-4746-8FBF-16CC8D24E57C}"/>
              </a:ext>
            </a:extLst>
          </p:cNvPr>
          <p:cNvSpPr>
            <a:spLocks noGrp="1"/>
          </p:cNvSpPr>
          <p:nvPr>
            <p:ph idx="1"/>
          </p:nvPr>
        </p:nvSpPr>
        <p:spPr>
          <a:xfrm>
            <a:off x="1371600" y="1524000"/>
            <a:ext cx="9601200" cy="4343400"/>
          </a:xfrm>
        </p:spPr>
        <p:txBody>
          <a:bodyPr>
            <a:normAutofit lnSpcReduction="10000"/>
          </a:bodyPr>
          <a:lstStyle/>
          <a:p>
            <a:r>
              <a:rPr lang="en-US" dirty="0"/>
              <a:t>Create placeholders with the .placeholder class and a grid column class (e.g., .col-6) to set the width. They can replace the text inside an element or as be added as a modifier class to an existing component.</a:t>
            </a:r>
          </a:p>
          <a:p>
            <a:r>
              <a:rPr lang="en-US" dirty="0"/>
              <a:t>Bootstrap applies additional styling to .</a:t>
            </a:r>
            <a:r>
              <a:rPr lang="en-US" dirty="0" err="1"/>
              <a:t>btns</a:t>
            </a:r>
            <a:r>
              <a:rPr lang="en-US" dirty="0"/>
              <a:t> via ::before to ensure the height is respected. You may extend this pattern for other situations as needed, or add a &amp;</a:t>
            </a:r>
            <a:r>
              <a:rPr lang="en-US" dirty="0" err="1"/>
              <a:t>nbsp</a:t>
            </a:r>
            <a:r>
              <a:rPr lang="en-US" dirty="0"/>
              <a:t>; within the element to reflect the height when actual text is rendered in its place.</a:t>
            </a:r>
          </a:p>
          <a:p>
            <a:pPr marL="0" indent="0">
              <a:buNone/>
            </a:pPr>
            <a:r>
              <a:rPr lang="en-US" dirty="0"/>
              <a:t>&lt;p&gt;</a:t>
            </a:r>
          </a:p>
          <a:p>
            <a:pPr marL="0" indent="0">
              <a:buNone/>
            </a:pPr>
            <a:r>
              <a:rPr lang="en-US" dirty="0"/>
              <a:t>  &lt;span class="placeholder col-6"&gt;&lt;/span&gt;</a:t>
            </a:r>
          </a:p>
          <a:p>
            <a:pPr marL="0" indent="0">
              <a:buNone/>
            </a:pPr>
            <a:r>
              <a:rPr lang="en-US" dirty="0"/>
              <a:t>&lt;/p&gt;</a:t>
            </a:r>
          </a:p>
          <a:p>
            <a:pPr marL="0" indent="0">
              <a:buNone/>
            </a:pPr>
            <a:endParaRPr lang="en-US" dirty="0"/>
          </a:p>
          <a:p>
            <a:pPr marL="0" indent="0">
              <a:buNone/>
            </a:pPr>
            <a:r>
              <a:rPr lang="en-US" dirty="0"/>
              <a:t>&lt;a </a:t>
            </a:r>
            <a:r>
              <a:rPr lang="en-US" dirty="0" err="1"/>
              <a:t>href</a:t>
            </a:r>
            <a:r>
              <a:rPr lang="en-US" dirty="0"/>
              <a:t>="#" class="</a:t>
            </a:r>
            <a:r>
              <a:rPr lang="en-US" dirty="0" err="1"/>
              <a:t>btn</a:t>
            </a:r>
            <a:r>
              <a:rPr lang="en-US" dirty="0"/>
              <a:t> </a:t>
            </a:r>
            <a:r>
              <a:rPr lang="en-US" dirty="0" err="1"/>
              <a:t>btn</a:t>
            </a:r>
            <a:r>
              <a:rPr lang="en-US" dirty="0"/>
              <a:t>-primary disabled placeholder col-4"&gt;&lt;/a&gt;</a:t>
            </a:r>
          </a:p>
          <a:p>
            <a:pPr marL="0" indent="0">
              <a:buNone/>
            </a:pPr>
            <a:endParaRPr lang="en-US" dirty="0"/>
          </a:p>
        </p:txBody>
      </p:sp>
    </p:spTree>
    <p:extLst>
      <p:ext uri="{BB962C8B-B14F-4D97-AF65-F5344CB8AC3E}">
        <p14:creationId xmlns:p14="http://schemas.microsoft.com/office/powerpoint/2010/main" val="45893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How it works</a:t>
            </a:r>
          </a:p>
        </p:txBody>
      </p:sp>
      <p:pic>
        <p:nvPicPr>
          <p:cNvPr id="5" name="Content Placeholder 4">
            <a:extLst>
              <a:ext uri="{FF2B5EF4-FFF2-40B4-BE49-F238E27FC236}">
                <a16:creationId xmlns:a16="http://schemas.microsoft.com/office/drawing/2014/main" id="{84CEC1F2-697D-1A4A-BD46-E6778A34834A}"/>
              </a:ext>
            </a:extLst>
          </p:cNvPr>
          <p:cNvPicPr>
            <a:picLocks noGrp="1" noChangeAspect="1"/>
          </p:cNvPicPr>
          <p:nvPr>
            <p:ph idx="1"/>
          </p:nvPr>
        </p:nvPicPr>
        <p:blipFill>
          <a:blip r:embed="rId2"/>
          <a:stretch>
            <a:fillRect/>
          </a:stretch>
        </p:blipFill>
        <p:spPr>
          <a:xfrm>
            <a:off x="3282950" y="3009900"/>
            <a:ext cx="5778500" cy="1371600"/>
          </a:xfrm>
        </p:spPr>
      </p:pic>
    </p:spTree>
    <p:extLst>
      <p:ext uri="{BB962C8B-B14F-4D97-AF65-F5344CB8AC3E}">
        <p14:creationId xmlns:p14="http://schemas.microsoft.com/office/powerpoint/2010/main" val="164495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Width</a:t>
            </a:r>
          </a:p>
        </p:txBody>
      </p:sp>
      <p:sp>
        <p:nvSpPr>
          <p:cNvPr id="4" name="Content Placeholder 3">
            <a:extLst>
              <a:ext uri="{FF2B5EF4-FFF2-40B4-BE49-F238E27FC236}">
                <a16:creationId xmlns:a16="http://schemas.microsoft.com/office/drawing/2014/main" id="{E21DFB38-8FE2-764B-AA2D-613385B5CE62}"/>
              </a:ext>
            </a:extLst>
          </p:cNvPr>
          <p:cNvSpPr>
            <a:spLocks noGrp="1"/>
          </p:cNvSpPr>
          <p:nvPr>
            <p:ph idx="1"/>
          </p:nvPr>
        </p:nvSpPr>
        <p:spPr>
          <a:xfrm>
            <a:off x="1371600" y="1524000"/>
            <a:ext cx="9601200" cy="4343400"/>
          </a:xfrm>
        </p:spPr>
        <p:txBody>
          <a:bodyPr/>
          <a:lstStyle/>
          <a:p>
            <a:pPr marL="0" indent="0">
              <a:buNone/>
            </a:pPr>
            <a:r>
              <a:rPr lang="en-US" dirty="0"/>
              <a:t>You can change the width through grid column classes, width utilities, or inline styles.</a:t>
            </a:r>
          </a:p>
          <a:p>
            <a:pPr marL="0" indent="0">
              <a:buNone/>
            </a:pPr>
            <a:r>
              <a:rPr lang="en-US" dirty="0"/>
              <a:t>&lt;span class="placeholder col-6"&gt;&lt;/span&gt;</a:t>
            </a:r>
          </a:p>
          <a:p>
            <a:pPr marL="0" indent="0">
              <a:buNone/>
            </a:pPr>
            <a:r>
              <a:rPr lang="en-US" dirty="0"/>
              <a:t>&lt;span class="placeholder w-75"&gt;&lt;/span&gt;</a:t>
            </a:r>
          </a:p>
          <a:p>
            <a:pPr marL="0" indent="0">
              <a:buNone/>
            </a:pPr>
            <a:r>
              <a:rPr lang="en-US" dirty="0"/>
              <a:t>&lt;span class="placeholder" style="width: 25%;"&gt;&lt;/span&gt;</a:t>
            </a:r>
          </a:p>
        </p:txBody>
      </p:sp>
    </p:spTree>
    <p:extLst>
      <p:ext uri="{BB962C8B-B14F-4D97-AF65-F5344CB8AC3E}">
        <p14:creationId xmlns:p14="http://schemas.microsoft.com/office/powerpoint/2010/main" val="113706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06BF-C01D-BF47-BC91-F56218216BB4}"/>
              </a:ext>
            </a:extLst>
          </p:cNvPr>
          <p:cNvSpPr>
            <a:spLocks noGrp="1"/>
          </p:cNvSpPr>
          <p:nvPr>
            <p:ph type="title"/>
          </p:nvPr>
        </p:nvSpPr>
        <p:spPr>
          <a:xfrm>
            <a:off x="1371600" y="685800"/>
            <a:ext cx="9601200" cy="838200"/>
          </a:xfrm>
        </p:spPr>
        <p:txBody>
          <a:bodyPr/>
          <a:lstStyle/>
          <a:p>
            <a:r>
              <a:rPr lang="en-US" dirty="0"/>
              <a:t>Width</a:t>
            </a:r>
          </a:p>
        </p:txBody>
      </p:sp>
      <p:pic>
        <p:nvPicPr>
          <p:cNvPr id="5" name="Content Placeholder 4">
            <a:extLst>
              <a:ext uri="{FF2B5EF4-FFF2-40B4-BE49-F238E27FC236}">
                <a16:creationId xmlns:a16="http://schemas.microsoft.com/office/drawing/2014/main" id="{309CD491-6F54-E74F-A539-56C0562602E2}"/>
              </a:ext>
            </a:extLst>
          </p:cNvPr>
          <p:cNvPicPr>
            <a:picLocks noGrp="1" noChangeAspect="1"/>
          </p:cNvPicPr>
          <p:nvPr>
            <p:ph idx="1"/>
          </p:nvPr>
        </p:nvPicPr>
        <p:blipFill>
          <a:blip r:embed="rId2"/>
          <a:stretch>
            <a:fillRect/>
          </a:stretch>
        </p:blipFill>
        <p:spPr>
          <a:xfrm>
            <a:off x="2012950" y="3022600"/>
            <a:ext cx="8318500" cy="1346200"/>
          </a:xfrm>
        </p:spPr>
      </p:pic>
    </p:spTree>
    <p:extLst>
      <p:ext uri="{BB962C8B-B14F-4D97-AF65-F5344CB8AC3E}">
        <p14:creationId xmlns:p14="http://schemas.microsoft.com/office/powerpoint/2010/main" val="39849355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TotalTime>
  <Words>754</Words>
  <Application>Microsoft Macintosh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Franklin Gothic Book</vt:lpstr>
      <vt:lpstr>Crop</vt:lpstr>
      <vt:lpstr>placeholders</vt:lpstr>
      <vt:lpstr>About</vt:lpstr>
      <vt:lpstr>Example</vt:lpstr>
      <vt:lpstr>Example</vt:lpstr>
      <vt:lpstr>Example</vt:lpstr>
      <vt:lpstr>How it works</vt:lpstr>
      <vt:lpstr>How it works</vt:lpstr>
      <vt:lpstr>Width</vt:lpstr>
      <vt:lpstr>Width</vt:lpstr>
      <vt:lpstr>Color</vt:lpstr>
      <vt:lpstr>Color</vt:lpstr>
      <vt:lpstr>Sizing</vt:lpstr>
      <vt:lpstr>Animation</vt:lpstr>
      <vt:lpstr>Animation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placeholders</dc:title>
  <dc:creator>Microsoft Office User</dc:creator>
  <cp:lastModifiedBy>Microsoft Office User</cp:lastModifiedBy>
  <cp:revision>1</cp:revision>
  <dcterms:created xsi:type="dcterms:W3CDTF">2021-08-18T09:21:37Z</dcterms:created>
  <dcterms:modified xsi:type="dcterms:W3CDTF">2021-08-18T09:28:46Z</dcterms:modified>
</cp:coreProperties>
</file>