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8" r:id="rId12"/>
    <p:sldId id="265"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89A5-7E7D-C049-A16B-F589CA6D23EC}"/>
              </a:ext>
            </a:extLst>
          </p:cNvPr>
          <p:cNvSpPr>
            <a:spLocks noGrp="1"/>
          </p:cNvSpPr>
          <p:nvPr>
            <p:ph type="ctrTitle"/>
          </p:nvPr>
        </p:nvSpPr>
        <p:spPr/>
        <p:txBody>
          <a:bodyPr/>
          <a:lstStyle/>
          <a:p>
            <a:r>
              <a:rPr lang="en-US" dirty="0" err="1"/>
              <a:t>Scrollspy</a:t>
            </a:r>
            <a:endParaRPr lang="en-US" dirty="0"/>
          </a:p>
        </p:txBody>
      </p:sp>
      <p:sp>
        <p:nvSpPr>
          <p:cNvPr id="3" name="Subtitle 2">
            <a:extLst>
              <a:ext uri="{FF2B5EF4-FFF2-40B4-BE49-F238E27FC236}">
                <a16:creationId xmlns:a16="http://schemas.microsoft.com/office/drawing/2014/main" id="{5EE505E8-F030-424F-9910-EF562F4D7617}"/>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405628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with nested nav</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fontScale="92500" lnSpcReduction="20000"/>
          </a:bodyPr>
          <a:lstStyle/>
          <a:p>
            <a:pPr marL="0" indent="0">
              <a:buNone/>
            </a:pPr>
            <a:r>
              <a:rPr lang="en-US" dirty="0"/>
              <a:t> &lt;h5 id="item-1-2"&gt;Item 1-2&lt;/h5&gt;</a:t>
            </a:r>
          </a:p>
          <a:p>
            <a:pPr marL="0" indent="0">
              <a:buNone/>
            </a:pPr>
            <a:r>
              <a:rPr lang="en-US" dirty="0"/>
              <a:t>        &lt;p&gt;Content 1-2.&lt;/p&gt;</a:t>
            </a:r>
          </a:p>
          <a:p>
            <a:pPr marL="0" indent="0">
              <a:buNone/>
            </a:pPr>
            <a:r>
              <a:rPr lang="en-US" dirty="0"/>
              <a:t>        &lt;h4 id="item-2"&gt;Item 2&lt;/h4&gt;</a:t>
            </a:r>
          </a:p>
          <a:p>
            <a:pPr marL="0" indent="0">
              <a:buNone/>
            </a:pPr>
            <a:r>
              <a:rPr lang="en-US" dirty="0"/>
              <a:t>        &lt;p&gt;Content 2.&lt;/p&gt;</a:t>
            </a:r>
          </a:p>
          <a:p>
            <a:pPr marL="0" indent="0">
              <a:buNone/>
            </a:pPr>
            <a:r>
              <a:rPr lang="en-US" dirty="0"/>
              <a:t>        &lt;h4 id="item-3"&gt;Item 3&lt;/h4&gt;</a:t>
            </a:r>
          </a:p>
          <a:p>
            <a:pPr marL="0" indent="0">
              <a:buNone/>
            </a:pPr>
            <a:r>
              <a:rPr lang="en-US" dirty="0"/>
              <a:t>        &lt;p&gt;Content 3&lt;/p&gt;</a:t>
            </a:r>
          </a:p>
          <a:p>
            <a:pPr marL="0" indent="0">
              <a:buNone/>
            </a:pPr>
            <a:r>
              <a:rPr lang="en-US" dirty="0"/>
              <a:t>        &lt;h5 id="item-3-1"&gt;Item 3-1&lt;/h5&gt;</a:t>
            </a:r>
          </a:p>
          <a:p>
            <a:pPr marL="0" indent="0">
              <a:buNone/>
            </a:pPr>
            <a:r>
              <a:rPr lang="en-US" dirty="0"/>
              <a:t>        &lt;p&gt;Content 3-1.&lt;/p&gt;</a:t>
            </a:r>
          </a:p>
          <a:p>
            <a:pPr marL="0" indent="0">
              <a:buNone/>
            </a:pPr>
            <a:r>
              <a:rPr lang="en-US" dirty="0"/>
              <a:t>        &lt;h5 id="item-3-2"&gt;Item 3-2&lt;/h5&gt;</a:t>
            </a:r>
          </a:p>
          <a:p>
            <a:pPr marL="0" indent="0">
              <a:buNone/>
            </a:pPr>
            <a:r>
              <a:rPr lang="en-US" dirty="0"/>
              <a:t>        &lt;p&gt;Content 3-2&lt;/p&gt;</a:t>
            </a:r>
          </a:p>
          <a:p>
            <a:pPr marL="0" indent="0">
              <a:buNone/>
            </a:pPr>
            <a:r>
              <a:rPr lang="en-US" dirty="0"/>
              <a:t>      &lt;/div&gt;</a:t>
            </a:r>
          </a:p>
          <a:p>
            <a:pPr marL="0" indent="0">
              <a:buNone/>
            </a:pPr>
            <a:r>
              <a:rPr lang="en-US" dirty="0"/>
              <a:t>    &lt;/div&gt;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5603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with nested nav</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r>
              <a:rPr lang="en-US" dirty="0"/>
              <a:t>.scrollspy-example-2 {</a:t>
            </a:r>
          </a:p>
          <a:p>
            <a:r>
              <a:rPr lang="en-US" dirty="0"/>
              <a:t>position: relative;</a:t>
            </a:r>
          </a:p>
          <a:p>
            <a:r>
              <a:rPr lang="en-US" dirty="0"/>
              <a:t>height: 350px;</a:t>
            </a:r>
          </a:p>
          <a:p>
            <a:r>
              <a:rPr lang="en-US" dirty="0"/>
              <a:t>overflow: auto;</a:t>
            </a:r>
          </a:p>
          <a:p>
            <a:r>
              <a:rPr lang="en-US" dirty="0"/>
              <a:t>}</a:t>
            </a:r>
          </a:p>
          <a:p>
            <a:pPr marL="0" indent="0">
              <a:buNone/>
            </a:pPr>
            <a:endParaRPr lang="en-US" dirty="0"/>
          </a:p>
        </p:txBody>
      </p:sp>
    </p:spTree>
    <p:extLst>
      <p:ext uri="{BB962C8B-B14F-4D97-AF65-F5344CB8AC3E}">
        <p14:creationId xmlns:p14="http://schemas.microsoft.com/office/powerpoint/2010/main" val="13124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normAutofit/>
          </a:bodyPr>
          <a:lstStyle/>
          <a:p>
            <a:r>
              <a:rPr lang="en-US" dirty="0"/>
              <a:t>Example with list-group</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pPr marL="0" indent="0">
              <a:buNone/>
            </a:pPr>
            <a:r>
              <a:rPr lang="en-US" dirty="0"/>
              <a:t>&lt;div class="bd-example"&gt;</a:t>
            </a:r>
          </a:p>
          <a:p>
            <a:pPr marL="0" indent="0">
              <a:buNone/>
            </a:pPr>
            <a:r>
              <a:rPr lang="en-US" dirty="0"/>
              <a:t>  &lt;div class="row"&gt;</a:t>
            </a:r>
          </a:p>
          <a:p>
            <a:pPr marL="0" indent="0">
              <a:buNone/>
            </a:pPr>
            <a:r>
              <a:rPr lang="en-US" dirty="0"/>
              <a:t>    &lt;div class="col-4"&gt;</a:t>
            </a:r>
          </a:p>
          <a:p>
            <a:pPr marL="0" indent="0">
              <a:buNone/>
            </a:pPr>
            <a:r>
              <a:rPr lang="en-US" dirty="0"/>
              <a:t>      &lt;div id="list-example" class="list-group"&gt;</a:t>
            </a:r>
          </a:p>
          <a:p>
            <a:pPr marL="0" indent="0">
              <a:buNone/>
            </a:pPr>
            <a:r>
              <a:rPr lang="en-US" dirty="0"/>
              <a:t>        &lt;a class="list-group-item list-group-item-action" </a:t>
            </a:r>
            <a:r>
              <a:rPr lang="en-US" dirty="0" err="1"/>
              <a:t>href</a:t>
            </a:r>
            <a:r>
              <a:rPr lang="en-US" dirty="0"/>
              <a:t>="#list-item-1"&gt;Item 1&lt;/a&gt;</a:t>
            </a:r>
          </a:p>
          <a:p>
            <a:pPr marL="0" indent="0">
              <a:buNone/>
            </a:pPr>
            <a:r>
              <a:rPr lang="en-US" dirty="0"/>
              <a:t>        &lt;a class="list-group-item list-group-item-action" </a:t>
            </a:r>
            <a:r>
              <a:rPr lang="en-US" dirty="0" err="1"/>
              <a:t>href</a:t>
            </a:r>
            <a:r>
              <a:rPr lang="en-US" dirty="0"/>
              <a:t>="#list-item-2"&gt;Item 2&lt;/a&gt;</a:t>
            </a:r>
          </a:p>
          <a:p>
            <a:pPr marL="0" indent="0">
              <a:buNone/>
            </a:pPr>
            <a:r>
              <a:rPr lang="en-US" dirty="0"/>
              <a:t>        &lt;a class="list-group-item list-group-item-action" </a:t>
            </a:r>
            <a:r>
              <a:rPr lang="en-US" dirty="0" err="1"/>
              <a:t>href</a:t>
            </a:r>
            <a:r>
              <a:rPr lang="en-US" dirty="0"/>
              <a:t>="#list-item-3"&gt;Item 3&lt;/a&gt;</a:t>
            </a:r>
          </a:p>
          <a:p>
            <a:pPr marL="0" indent="0">
              <a:buNone/>
            </a:pPr>
            <a:r>
              <a:rPr lang="en-US" dirty="0"/>
              <a:t>        &lt;a class="list-group-item list-group-item-action active" </a:t>
            </a:r>
            <a:r>
              <a:rPr lang="en-US" dirty="0" err="1"/>
              <a:t>href</a:t>
            </a:r>
            <a:r>
              <a:rPr lang="en-US" dirty="0"/>
              <a:t>="#list-item-4"&gt;Item 4&lt;/a&gt;</a:t>
            </a:r>
          </a:p>
          <a:p>
            <a:pPr marL="0" indent="0">
              <a:buNone/>
            </a:pPr>
            <a:r>
              <a:rPr lang="en-US" dirty="0"/>
              <a:t>      &lt;/div&gt;</a:t>
            </a:r>
          </a:p>
          <a:p>
            <a:pPr marL="0" indent="0">
              <a:buNone/>
            </a:pPr>
            <a:r>
              <a:rPr lang="en-US" dirty="0"/>
              <a:t>    &lt;/div&gt;</a:t>
            </a:r>
          </a:p>
        </p:txBody>
      </p:sp>
    </p:spTree>
    <p:extLst>
      <p:ext uri="{BB962C8B-B14F-4D97-AF65-F5344CB8AC3E}">
        <p14:creationId xmlns:p14="http://schemas.microsoft.com/office/powerpoint/2010/main" val="23900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normAutofit/>
          </a:bodyPr>
          <a:lstStyle/>
          <a:p>
            <a:r>
              <a:rPr lang="en-US" dirty="0"/>
              <a:t>Example with list-group</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pPr marL="0" indent="0">
              <a:buNone/>
            </a:pPr>
            <a:r>
              <a:rPr lang="en-US" dirty="0"/>
              <a:t> &lt;div class="col-8"&gt;</a:t>
            </a:r>
          </a:p>
          <a:p>
            <a:pPr marL="0" indent="0">
              <a:buNone/>
            </a:pPr>
            <a:r>
              <a:rPr lang="en-US" dirty="0"/>
              <a:t>      &lt;div data-bs-spy="scroll" data-bs-target="#list-example" data-bs-offset="0" class="</a:t>
            </a:r>
            <a:r>
              <a:rPr lang="en-US" dirty="0" err="1"/>
              <a:t>scrollspy</a:t>
            </a:r>
            <a:r>
              <a:rPr lang="en-US" dirty="0"/>
              <a:t>-example" </a:t>
            </a:r>
            <a:r>
              <a:rPr lang="en-US" dirty="0" err="1"/>
              <a:t>tabindex</a:t>
            </a:r>
            <a:r>
              <a:rPr lang="en-US" dirty="0"/>
              <a:t>="0"&gt;</a:t>
            </a:r>
          </a:p>
          <a:p>
            <a:pPr marL="0" indent="0">
              <a:buNone/>
            </a:pPr>
            <a:r>
              <a:rPr lang="en-US" dirty="0"/>
              <a:t>        &lt;h4 id="list-item-1"&gt;Item 1&lt;/h4&gt;</a:t>
            </a:r>
          </a:p>
          <a:p>
            <a:pPr marL="0" indent="0">
              <a:buNone/>
            </a:pPr>
            <a:r>
              <a:rPr lang="en-US" dirty="0"/>
              <a:t>        &lt;p&gt;This is some placeholder content for the </a:t>
            </a:r>
            <a:r>
              <a:rPr lang="en-US" dirty="0" err="1"/>
              <a:t>scrollspy</a:t>
            </a:r>
            <a:r>
              <a:rPr lang="en-US" dirty="0"/>
              <a:t> page. Note that as you scroll down the page, the appropriate navigation link is highlighted. It's repeated throughout the component example. We keep adding some more example copy here to emphasize the scrolling and highlighting.&lt;/p&gt;</a:t>
            </a:r>
          </a:p>
          <a:p>
            <a:pPr marL="0" indent="0">
              <a:buNone/>
            </a:pPr>
            <a:r>
              <a:rPr lang="en-US" dirty="0"/>
              <a:t>        &lt;h4 id="list-item-2"&gt;Item 2&lt;/h4&gt;</a:t>
            </a:r>
          </a:p>
          <a:p>
            <a:pPr marL="0" indent="0">
              <a:buNone/>
            </a:pPr>
            <a:r>
              <a:rPr lang="en-US" dirty="0"/>
              <a:t>        &lt;p&gt;This is some placeholder content for the </a:t>
            </a:r>
            <a:r>
              <a:rPr lang="en-US" dirty="0" err="1"/>
              <a:t>scrollspy</a:t>
            </a:r>
            <a:r>
              <a:rPr lang="en-US" dirty="0"/>
              <a:t> page. Note that as you scroll down the page, the appropriate navigation link is highlighted. It's repeated throughout the component example. We keep adding some more example copy here to emphasize the scrolling and highlighting.&lt;/p&gt;</a:t>
            </a:r>
          </a:p>
        </p:txBody>
      </p:sp>
    </p:spTree>
    <p:extLst>
      <p:ext uri="{BB962C8B-B14F-4D97-AF65-F5344CB8AC3E}">
        <p14:creationId xmlns:p14="http://schemas.microsoft.com/office/powerpoint/2010/main" val="140232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normAutofit/>
          </a:bodyPr>
          <a:lstStyle/>
          <a:p>
            <a:r>
              <a:rPr lang="en-US" dirty="0"/>
              <a:t>Example with list-group</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pPr marL="0" indent="0">
              <a:buNone/>
            </a:pPr>
            <a:r>
              <a:rPr lang="en-US" dirty="0"/>
              <a:t> &lt;h4 id="list-item-3"&gt;Item 3&lt;/h4&gt;</a:t>
            </a:r>
          </a:p>
          <a:p>
            <a:pPr marL="0" indent="0">
              <a:buNone/>
            </a:pPr>
            <a:r>
              <a:rPr lang="en-US" dirty="0"/>
              <a:t>        &lt;p&gt;This is some placeholder content for the </a:t>
            </a:r>
            <a:r>
              <a:rPr lang="en-US" dirty="0" err="1"/>
              <a:t>scrollspy</a:t>
            </a:r>
            <a:r>
              <a:rPr lang="en-US" dirty="0"/>
              <a:t> page. Note that as you scroll down the page, the appropriate navigation link is highlighted. It's repeated throughout the component example. We keep adding some more example copy here to emphasize the scrolling and highlighting.&lt;/p&gt;</a:t>
            </a:r>
          </a:p>
          <a:p>
            <a:pPr marL="0" indent="0">
              <a:buNone/>
            </a:pPr>
            <a:r>
              <a:rPr lang="en-US" dirty="0"/>
              <a:t>        &lt;h4 id="list-item-4"&gt;Item 4&lt;/h4&gt;</a:t>
            </a:r>
          </a:p>
          <a:p>
            <a:pPr marL="0" indent="0">
              <a:buNone/>
            </a:pPr>
            <a:r>
              <a:rPr lang="en-US" dirty="0"/>
              <a:t>        &lt;p&gt;This is some placeholder content for the </a:t>
            </a:r>
            <a:r>
              <a:rPr lang="en-US" dirty="0" err="1"/>
              <a:t>scrollspy</a:t>
            </a:r>
            <a:r>
              <a:rPr lang="en-US" dirty="0"/>
              <a:t> page. Note that as you scroll down the page, the appropriate navigation link is highlighted. It's repeated throughout the component example. We keep adding some more example copy here to emphasize the scrolling and highlighting.&lt;/p&gt;</a:t>
            </a:r>
          </a:p>
          <a:p>
            <a:pPr marL="0" indent="0">
              <a:buNone/>
            </a:pPr>
            <a:r>
              <a:rPr lang="en-US" dirty="0"/>
              <a:t>      &lt;/div&gt;</a:t>
            </a:r>
          </a:p>
          <a:p>
            <a:pPr marL="0" indent="0">
              <a:buNone/>
            </a:pPr>
            <a:r>
              <a:rPr lang="en-US" dirty="0"/>
              <a:t>    &lt;/div&gt;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75716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normAutofit/>
          </a:bodyPr>
          <a:lstStyle/>
          <a:p>
            <a:r>
              <a:rPr lang="en-US" dirty="0"/>
              <a:t>Example with list-group</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r>
              <a:rPr lang="en-US" dirty="0"/>
              <a:t>.</a:t>
            </a:r>
            <a:r>
              <a:rPr lang="en-US" dirty="0" err="1"/>
              <a:t>scrollspy</a:t>
            </a:r>
            <a:r>
              <a:rPr lang="en-US" dirty="0"/>
              <a:t>-example {</a:t>
            </a:r>
          </a:p>
          <a:p>
            <a:r>
              <a:rPr lang="en-US" dirty="0"/>
              <a:t>position: relative;</a:t>
            </a:r>
          </a:p>
          <a:p>
            <a:r>
              <a:rPr lang="en-US" dirty="0"/>
              <a:t>height: 200px;</a:t>
            </a:r>
          </a:p>
          <a:p>
            <a:r>
              <a:rPr lang="en-US" dirty="0"/>
              <a:t>margin-top: .5rem;</a:t>
            </a:r>
          </a:p>
          <a:p>
            <a:r>
              <a:rPr lang="en-US" dirty="0"/>
              <a:t>overflow: auto;</a:t>
            </a:r>
          </a:p>
          <a:p>
            <a:r>
              <a:rPr lang="en-US"/>
              <a:t>}</a:t>
            </a:r>
          </a:p>
        </p:txBody>
      </p:sp>
    </p:spTree>
    <p:extLst>
      <p:ext uri="{BB962C8B-B14F-4D97-AF65-F5344CB8AC3E}">
        <p14:creationId xmlns:p14="http://schemas.microsoft.com/office/powerpoint/2010/main" val="84127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How it works</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800"/>
            <a:ext cx="9601200" cy="4419600"/>
          </a:xfrm>
        </p:spPr>
        <p:txBody>
          <a:bodyPr/>
          <a:lstStyle/>
          <a:p>
            <a:pPr marL="0" indent="0">
              <a:buNone/>
            </a:pPr>
            <a:r>
              <a:rPr lang="en-US" dirty="0" err="1"/>
              <a:t>Scrollspy</a:t>
            </a:r>
            <a:r>
              <a:rPr lang="en-US" dirty="0"/>
              <a:t> has a few requirements to function properly:</a:t>
            </a:r>
          </a:p>
          <a:p>
            <a:pPr marL="0" indent="0">
              <a:buNone/>
            </a:pPr>
            <a:r>
              <a:rPr lang="en-US" dirty="0"/>
              <a:t>It must be used on a Bootstrap nav component or list group</a:t>
            </a:r>
          </a:p>
          <a:p>
            <a:pPr marL="0" indent="0">
              <a:buNone/>
            </a:pPr>
            <a:r>
              <a:rPr lang="en-US" dirty="0" err="1"/>
              <a:t>Scrollspy</a:t>
            </a:r>
            <a:r>
              <a:rPr lang="en-US" dirty="0"/>
              <a:t> requires position: relative; on the element you’re spying on, usually the &lt;body&gt;.</a:t>
            </a:r>
          </a:p>
          <a:p>
            <a:pPr marL="0" indent="0">
              <a:buNone/>
            </a:pPr>
            <a:r>
              <a:rPr lang="en-US" dirty="0"/>
              <a:t>Anchors (&lt;a&gt;) are required and must point to an element with that id.</a:t>
            </a:r>
          </a:p>
          <a:p>
            <a:pPr marL="0" indent="0">
              <a:buNone/>
            </a:pPr>
            <a:endParaRPr lang="en-US" dirty="0"/>
          </a:p>
        </p:txBody>
      </p:sp>
    </p:spTree>
    <p:extLst>
      <p:ext uri="{BB962C8B-B14F-4D97-AF65-F5344CB8AC3E}">
        <p14:creationId xmlns:p14="http://schemas.microsoft.com/office/powerpoint/2010/main" val="226153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in navbar</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800"/>
            <a:ext cx="9601200" cy="5410200"/>
          </a:xfrm>
        </p:spPr>
        <p:txBody>
          <a:bodyPr>
            <a:normAutofit fontScale="92500" lnSpcReduction="20000"/>
          </a:bodyPr>
          <a:lstStyle/>
          <a:p>
            <a:pPr marL="0" indent="0">
              <a:buNone/>
            </a:pPr>
            <a:r>
              <a:rPr lang="en-US" dirty="0"/>
              <a:t>Scroll the area below the navbar and watch the active class change. The dropdown items will be highlighted as well.</a:t>
            </a:r>
          </a:p>
          <a:p>
            <a:pPr marL="0" indent="0">
              <a:buNone/>
            </a:pPr>
            <a:endParaRPr lang="en-US" dirty="0"/>
          </a:p>
          <a:p>
            <a:pPr marL="0" indent="0">
              <a:buNone/>
            </a:pPr>
            <a:r>
              <a:rPr lang="en-US" dirty="0"/>
              <a:t>&lt;nav id="navbar-example2" class="navbar navbar-light </a:t>
            </a:r>
            <a:r>
              <a:rPr lang="en-US" dirty="0" err="1"/>
              <a:t>bg</a:t>
            </a:r>
            <a:r>
              <a:rPr lang="en-US" dirty="0"/>
              <a:t>-light px-3 fixed-top"&gt;</a:t>
            </a:r>
          </a:p>
          <a:p>
            <a:pPr marL="0" indent="0">
              <a:buNone/>
            </a:pPr>
            <a:r>
              <a:rPr lang="en-US" dirty="0"/>
              <a:t>  &lt;a class="navbar-brand" </a:t>
            </a:r>
            <a:r>
              <a:rPr lang="en-US" dirty="0" err="1"/>
              <a:t>href</a:t>
            </a:r>
            <a:r>
              <a:rPr lang="en-US" dirty="0"/>
              <a:t>="#"&gt;Navbar&lt;/a&gt;</a:t>
            </a:r>
          </a:p>
          <a:p>
            <a:pPr marL="0" indent="0">
              <a:buNone/>
            </a:pPr>
            <a:r>
              <a:rPr lang="en-US" dirty="0"/>
              <a:t>  &lt;ul class="nav nav-pills"&gt;</a:t>
            </a:r>
          </a:p>
          <a:p>
            <a:pPr marL="0" indent="0">
              <a:buNone/>
            </a:pPr>
            <a:r>
              <a:rPr lang="en-US" dirty="0"/>
              <a:t>    &lt;li class="nav-item"&gt;</a:t>
            </a:r>
          </a:p>
          <a:p>
            <a:pPr marL="0" indent="0">
              <a:buNone/>
            </a:pPr>
            <a:r>
              <a:rPr lang="en-US" dirty="0"/>
              <a:t>      &lt;a class="nav-link" </a:t>
            </a:r>
            <a:r>
              <a:rPr lang="en-US" dirty="0" err="1"/>
              <a:t>href</a:t>
            </a:r>
            <a:r>
              <a:rPr lang="en-US" dirty="0"/>
              <a:t>="#scrollspyHeading1"&gt;First&lt;/a&gt;</a:t>
            </a:r>
          </a:p>
          <a:p>
            <a:pPr marL="0" indent="0">
              <a:buNone/>
            </a:pPr>
            <a:r>
              <a:rPr lang="en-US" dirty="0"/>
              <a:t>    &lt;/li&gt;</a:t>
            </a:r>
          </a:p>
          <a:p>
            <a:pPr marL="0" indent="0">
              <a:buNone/>
            </a:pPr>
            <a:r>
              <a:rPr lang="en-US" dirty="0"/>
              <a:t>    &lt;li class="nav-item"&gt;</a:t>
            </a:r>
          </a:p>
          <a:p>
            <a:pPr marL="0" indent="0">
              <a:buNone/>
            </a:pPr>
            <a:r>
              <a:rPr lang="en-US" dirty="0"/>
              <a:t>      &lt;a class="nav-link" </a:t>
            </a:r>
            <a:r>
              <a:rPr lang="en-US" dirty="0" err="1"/>
              <a:t>href</a:t>
            </a:r>
            <a:r>
              <a:rPr lang="en-US" dirty="0"/>
              <a:t>="#scrollspyHeading2"&gt;Second&lt;/a&gt;</a:t>
            </a:r>
          </a:p>
          <a:p>
            <a:pPr marL="0" indent="0">
              <a:buNone/>
            </a:pPr>
            <a:r>
              <a:rPr lang="en-US" dirty="0"/>
              <a:t>    &lt;/li&gt;</a:t>
            </a:r>
          </a:p>
          <a:p>
            <a:pPr marL="0" indent="0">
              <a:buNone/>
            </a:pPr>
            <a:r>
              <a:rPr lang="en-US" dirty="0"/>
              <a:t>    &lt;li class="nav-item dropdown"&gt;</a:t>
            </a:r>
          </a:p>
          <a:p>
            <a:pPr marL="0" indent="0">
              <a:buNone/>
            </a:pPr>
            <a:r>
              <a:rPr lang="en-US" dirty="0"/>
              <a:t>      &lt;a class="nav-link dropdown-toggle" data-bs-toggle="dropdown" </a:t>
            </a:r>
            <a:r>
              <a:rPr lang="en-US" dirty="0" err="1"/>
              <a:t>href</a:t>
            </a:r>
            <a:r>
              <a:rPr lang="en-US" dirty="0"/>
              <a:t>="#" role="button" aria-expanded="false"&gt;Dropdown&lt;/a&gt;</a:t>
            </a:r>
          </a:p>
        </p:txBody>
      </p:sp>
    </p:spTree>
    <p:extLst>
      <p:ext uri="{BB962C8B-B14F-4D97-AF65-F5344CB8AC3E}">
        <p14:creationId xmlns:p14="http://schemas.microsoft.com/office/powerpoint/2010/main" val="399565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in navbar</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800"/>
            <a:ext cx="9601200" cy="4419600"/>
          </a:xfrm>
        </p:spPr>
        <p:txBody>
          <a:bodyPr>
            <a:normAutofit/>
          </a:bodyPr>
          <a:lstStyle/>
          <a:p>
            <a:pPr marL="0" indent="0">
              <a:buNone/>
            </a:pPr>
            <a:r>
              <a:rPr lang="en-US" dirty="0"/>
              <a:t> &lt;ul class="dropdown-menu"&gt;</a:t>
            </a:r>
          </a:p>
          <a:p>
            <a:pPr marL="0" indent="0">
              <a:buNone/>
            </a:pPr>
            <a:r>
              <a:rPr lang="en-US" dirty="0"/>
              <a:t>        &lt;li&gt;&lt;a class="dropdown-item" </a:t>
            </a:r>
            <a:r>
              <a:rPr lang="en-US" dirty="0" err="1"/>
              <a:t>href</a:t>
            </a:r>
            <a:r>
              <a:rPr lang="en-US" dirty="0"/>
              <a:t>="#scrollspyHeading3"&gt;Third&lt;/a&gt;&lt;/li&gt;</a:t>
            </a:r>
          </a:p>
          <a:p>
            <a:pPr marL="0" indent="0">
              <a:buNone/>
            </a:pPr>
            <a:r>
              <a:rPr lang="en-US" dirty="0"/>
              <a:t>        &lt;li&gt;&lt;a class="dropdown-item" </a:t>
            </a:r>
            <a:r>
              <a:rPr lang="en-US" dirty="0" err="1"/>
              <a:t>href</a:t>
            </a:r>
            <a:r>
              <a:rPr lang="en-US" dirty="0"/>
              <a:t>="#scrollspyHeading4"&gt;Fourth&lt;/a&gt;&lt;/li&gt;</a:t>
            </a:r>
          </a:p>
          <a:p>
            <a:pPr marL="0" indent="0">
              <a:buNone/>
            </a:pPr>
            <a:r>
              <a:rPr lang="en-US" dirty="0"/>
              <a:t>        &lt;li&gt;&lt;</a:t>
            </a:r>
            <a:r>
              <a:rPr lang="en-US" dirty="0" err="1"/>
              <a:t>hr</a:t>
            </a:r>
            <a:r>
              <a:rPr lang="en-US" dirty="0"/>
              <a:t> class="dropdown-divider"&gt;&lt;/li&gt;</a:t>
            </a:r>
          </a:p>
          <a:p>
            <a:pPr marL="0" indent="0">
              <a:buNone/>
            </a:pPr>
            <a:r>
              <a:rPr lang="en-US" dirty="0"/>
              <a:t>        &lt;li&gt;&lt;a class="dropdown-item" </a:t>
            </a:r>
            <a:r>
              <a:rPr lang="en-US" dirty="0" err="1"/>
              <a:t>href</a:t>
            </a:r>
            <a:r>
              <a:rPr lang="en-US" dirty="0"/>
              <a:t>="#scrollspyHeading5"&gt;Fifth&lt;/a&gt;&lt;/li&gt;</a:t>
            </a:r>
          </a:p>
          <a:p>
            <a:pPr marL="0" indent="0">
              <a:buNone/>
            </a:pPr>
            <a:r>
              <a:rPr lang="en-US" dirty="0"/>
              <a:t>      &lt;/ul&gt;</a:t>
            </a:r>
          </a:p>
          <a:p>
            <a:pPr marL="0" indent="0">
              <a:buNone/>
            </a:pPr>
            <a:r>
              <a:rPr lang="en-US" dirty="0"/>
              <a:t>    &lt;/li&gt;</a:t>
            </a:r>
          </a:p>
          <a:p>
            <a:pPr marL="0" indent="0">
              <a:buNone/>
            </a:pPr>
            <a:r>
              <a:rPr lang="en-US" dirty="0"/>
              <a:t>  &lt;/ul&gt;</a:t>
            </a:r>
          </a:p>
          <a:p>
            <a:pPr marL="0" indent="0">
              <a:buNone/>
            </a:pPr>
            <a:r>
              <a:rPr lang="en-US" dirty="0"/>
              <a:t>&lt;/nav&gt;</a:t>
            </a:r>
          </a:p>
          <a:p>
            <a:pPr marL="0" indent="0">
              <a:buNone/>
            </a:pPr>
            <a:endParaRPr lang="en-US" dirty="0"/>
          </a:p>
        </p:txBody>
      </p:sp>
    </p:spTree>
    <p:extLst>
      <p:ext uri="{BB962C8B-B14F-4D97-AF65-F5344CB8AC3E}">
        <p14:creationId xmlns:p14="http://schemas.microsoft.com/office/powerpoint/2010/main" val="204379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in navbar</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fontScale="85000" lnSpcReduction="20000"/>
          </a:bodyPr>
          <a:lstStyle/>
          <a:p>
            <a:pPr marL="0" indent="0">
              <a:buNone/>
            </a:pPr>
            <a:r>
              <a:rPr lang="en-US" dirty="0"/>
              <a:t>&lt;div data-bs-spy="scroll" data-bs-target="#navbar-example2" data-bs-offset="0" class="</a:t>
            </a:r>
            <a:r>
              <a:rPr lang="en-US" dirty="0" err="1"/>
              <a:t>scrollspy</a:t>
            </a:r>
            <a:r>
              <a:rPr lang="en-US" dirty="0"/>
              <a:t>-example" </a:t>
            </a:r>
            <a:r>
              <a:rPr lang="en-US" dirty="0" err="1"/>
              <a:t>tabindex</a:t>
            </a:r>
            <a:r>
              <a:rPr lang="en-US" dirty="0"/>
              <a:t>="0"&gt;</a:t>
            </a:r>
          </a:p>
          <a:p>
            <a:pPr marL="0" indent="0">
              <a:buNone/>
            </a:pPr>
            <a:r>
              <a:rPr lang="en-US" dirty="0"/>
              <a:t>  &lt;h4 id="scrollspyHeading1"&gt;First heading&lt;/h4&gt;</a:t>
            </a:r>
          </a:p>
          <a:p>
            <a:pPr marL="0" indent="0">
              <a:buNone/>
            </a:pPr>
            <a:r>
              <a:rPr lang="en-US" dirty="0"/>
              <a:t>  &lt;p&gt;</a:t>
            </a:r>
          </a:p>
          <a:p>
            <a:pPr marL="0" indent="0">
              <a:buNone/>
            </a:pPr>
            <a:r>
              <a:rPr lang="en-US" dirty="0"/>
              <a:t>   Content 1</a:t>
            </a:r>
          </a:p>
          <a:p>
            <a:pPr marL="0" indent="0">
              <a:buNone/>
            </a:pPr>
            <a:r>
              <a:rPr lang="en-US" dirty="0"/>
              <a:t>  &lt;/p&gt;</a:t>
            </a:r>
          </a:p>
          <a:p>
            <a:pPr marL="0" indent="0">
              <a:buNone/>
            </a:pPr>
            <a:r>
              <a:rPr lang="en-US" dirty="0"/>
              <a:t>  &lt;h4 id="scrollspyHeading2"&gt;Second heading&lt;/h4&gt;</a:t>
            </a:r>
          </a:p>
          <a:p>
            <a:pPr marL="0" indent="0">
              <a:buNone/>
            </a:pPr>
            <a:r>
              <a:rPr lang="en-US" dirty="0"/>
              <a:t> &lt;p&gt;</a:t>
            </a:r>
          </a:p>
          <a:p>
            <a:pPr marL="0" indent="0">
              <a:buNone/>
            </a:pPr>
            <a:r>
              <a:rPr lang="en-US" dirty="0"/>
              <a:t>   Content 2</a:t>
            </a:r>
          </a:p>
          <a:p>
            <a:pPr marL="0" indent="0">
              <a:buNone/>
            </a:pPr>
            <a:r>
              <a:rPr lang="en-US" dirty="0"/>
              <a:t>  &lt;/p&gt;</a:t>
            </a:r>
          </a:p>
          <a:p>
            <a:pPr marL="0" indent="0">
              <a:buNone/>
            </a:pPr>
            <a:r>
              <a:rPr lang="en-US" dirty="0"/>
              <a:t>  &lt;h4 id="scrollspyHeading3"&gt;Third heading&lt;/h4&gt;</a:t>
            </a:r>
          </a:p>
          <a:p>
            <a:pPr marL="0" indent="0">
              <a:buNone/>
            </a:pPr>
            <a:r>
              <a:rPr lang="en-US" dirty="0"/>
              <a:t> &lt;p&gt;</a:t>
            </a:r>
          </a:p>
          <a:p>
            <a:pPr marL="0" indent="0">
              <a:buNone/>
            </a:pPr>
            <a:r>
              <a:rPr lang="en-US" dirty="0"/>
              <a:t> Content 3</a:t>
            </a:r>
          </a:p>
          <a:p>
            <a:pPr marL="0" indent="0">
              <a:buNone/>
            </a:pPr>
            <a:r>
              <a:rPr lang="en-US" dirty="0"/>
              <a:t>  &lt;/p&gt;</a:t>
            </a:r>
          </a:p>
          <a:p>
            <a:pPr marL="0" indent="0">
              <a:buNone/>
            </a:pPr>
            <a:r>
              <a:rPr lang="en-US" dirty="0"/>
              <a:t>  </a:t>
            </a:r>
          </a:p>
        </p:txBody>
      </p:sp>
    </p:spTree>
    <p:extLst>
      <p:ext uri="{BB962C8B-B14F-4D97-AF65-F5344CB8AC3E}">
        <p14:creationId xmlns:p14="http://schemas.microsoft.com/office/powerpoint/2010/main" val="171990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in navbar</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pPr marL="0" indent="0">
              <a:buNone/>
            </a:pPr>
            <a:r>
              <a:rPr lang="en-US" dirty="0"/>
              <a:t>&lt;h4 id="scrollspyHeading4"&gt;Fourth heading&lt;/h4&gt;</a:t>
            </a:r>
          </a:p>
          <a:p>
            <a:pPr marL="0" indent="0">
              <a:buNone/>
            </a:pPr>
            <a:r>
              <a:rPr lang="en-US" dirty="0"/>
              <a:t> &lt;p&gt;</a:t>
            </a:r>
          </a:p>
          <a:p>
            <a:pPr marL="0" indent="0">
              <a:buNone/>
            </a:pPr>
            <a:r>
              <a:rPr lang="en-US" dirty="0"/>
              <a:t>   Content 4</a:t>
            </a:r>
          </a:p>
          <a:p>
            <a:pPr marL="0" indent="0">
              <a:buNone/>
            </a:pPr>
            <a:endParaRPr lang="en-US" dirty="0"/>
          </a:p>
          <a:p>
            <a:pPr marL="0" indent="0">
              <a:buNone/>
            </a:pPr>
            <a:r>
              <a:rPr lang="en-US" dirty="0"/>
              <a:t>  &lt;/p&gt;</a:t>
            </a:r>
          </a:p>
          <a:p>
            <a:pPr marL="0" indent="0">
              <a:buNone/>
            </a:pPr>
            <a:r>
              <a:rPr lang="en-US" dirty="0"/>
              <a:t>  &lt;h4 id="scrollspyHeading5"&gt;Fifth heading&lt;/h4&gt;</a:t>
            </a:r>
          </a:p>
          <a:p>
            <a:pPr marL="0" indent="0">
              <a:buNone/>
            </a:pPr>
            <a:r>
              <a:rPr lang="en-US" dirty="0"/>
              <a:t>  &lt;p&gt;</a:t>
            </a:r>
          </a:p>
          <a:p>
            <a:pPr marL="0" indent="0">
              <a:buNone/>
            </a:pPr>
            <a:r>
              <a:rPr lang="en-US" dirty="0"/>
              <a:t>    Content 5</a:t>
            </a:r>
          </a:p>
          <a:p>
            <a:pPr marL="0" indent="0">
              <a:buNone/>
            </a:pPr>
            <a:r>
              <a:rPr lang="en-US" dirty="0"/>
              <a:t>  &lt;/p&gt;</a:t>
            </a:r>
          </a:p>
          <a:p>
            <a:pPr marL="0" indent="0">
              <a:buNone/>
            </a:pPr>
            <a:r>
              <a:rPr lang="en-US" dirty="0"/>
              <a:t>&lt;/div&gt;</a:t>
            </a:r>
          </a:p>
        </p:txBody>
      </p:sp>
    </p:spTree>
    <p:extLst>
      <p:ext uri="{BB962C8B-B14F-4D97-AF65-F5344CB8AC3E}">
        <p14:creationId xmlns:p14="http://schemas.microsoft.com/office/powerpoint/2010/main" val="85058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in navbar</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r>
              <a:rPr lang="en-US" dirty="0"/>
              <a:t>.</a:t>
            </a:r>
            <a:r>
              <a:rPr lang="en-US" dirty="0" err="1"/>
              <a:t>scrollspy</a:t>
            </a:r>
            <a:r>
              <a:rPr lang="en-US" dirty="0"/>
              <a:t>-example {</a:t>
            </a:r>
          </a:p>
          <a:p>
            <a:r>
              <a:rPr lang="en-US" dirty="0"/>
              <a:t>position: relative;</a:t>
            </a:r>
          </a:p>
          <a:p>
            <a:r>
              <a:rPr lang="en-US" dirty="0"/>
              <a:t>height: 200px;</a:t>
            </a:r>
          </a:p>
          <a:p>
            <a:r>
              <a:rPr lang="en-US" dirty="0"/>
              <a:t>margin-top: .5rem;</a:t>
            </a:r>
          </a:p>
          <a:p>
            <a:r>
              <a:rPr lang="en-US" dirty="0"/>
              <a:t>overflow: auto;</a:t>
            </a:r>
          </a:p>
          <a:p>
            <a:r>
              <a:rPr lang="en-US" dirty="0"/>
              <a:t>}</a:t>
            </a:r>
          </a:p>
          <a:p>
            <a:pPr marL="0" indent="0">
              <a:buNone/>
            </a:pPr>
            <a:endParaRPr lang="en-US" dirty="0"/>
          </a:p>
        </p:txBody>
      </p:sp>
    </p:spTree>
    <p:extLst>
      <p:ext uri="{BB962C8B-B14F-4D97-AF65-F5344CB8AC3E}">
        <p14:creationId xmlns:p14="http://schemas.microsoft.com/office/powerpoint/2010/main" val="224914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with nested nav</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a:bodyPr>
          <a:lstStyle/>
          <a:p>
            <a:pPr marL="0" indent="0">
              <a:buNone/>
            </a:pPr>
            <a:r>
              <a:rPr lang="en-US" dirty="0"/>
              <a:t>&lt;div class="bd-example"&gt;</a:t>
            </a:r>
          </a:p>
          <a:p>
            <a:pPr marL="0" indent="0">
              <a:buNone/>
            </a:pPr>
            <a:r>
              <a:rPr lang="en-US" dirty="0"/>
              <a:t>  &lt;div class="row"&gt;</a:t>
            </a:r>
          </a:p>
          <a:p>
            <a:pPr marL="0" indent="0">
              <a:buNone/>
            </a:pPr>
            <a:r>
              <a:rPr lang="en-US" dirty="0"/>
              <a:t>    &lt;div class="col-4"&gt;</a:t>
            </a:r>
          </a:p>
          <a:p>
            <a:pPr marL="0" indent="0">
              <a:buNone/>
            </a:pPr>
            <a:r>
              <a:rPr lang="en-US" dirty="0"/>
              <a:t>      &lt;nav id="navbar-example3" class="navbar navbar-light </a:t>
            </a:r>
            <a:r>
              <a:rPr lang="en-US" dirty="0" err="1"/>
              <a:t>bg</a:t>
            </a:r>
            <a:r>
              <a:rPr lang="en-US" dirty="0"/>
              <a:t>-light flex-column align-items-stretch p-3"&gt;</a:t>
            </a:r>
          </a:p>
          <a:p>
            <a:pPr marL="0" indent="0">
              <a:buNone/>
            </a:pPr>
            <a:r>
              <a:rPr lang="en-US" dirty="0"/>
              <a:t>        &lt;a class="navbar-brand" </a:t>
            </a:r>
            <a:r>
              <a:rPr lang="en-US" dirty="0" err="1"/>
              <a:t>href</a:t>
            </a:r>
            <a:r>
              <a:rPr lang="en-US" dirty="0"/>
              <a:t>="#"&gt;Navbar&lt;/a&gt;</a:t>
            </a:r>
          </a:p>
          <a:p>
            <a:pPr marL="0" indent="0">
              <a:buNone/>
            </a:pPr>
            <a:r>
              <a:rPr lang="en-US" dirty="0"/>
              <a:t>        &lt;nav class="nav nav-pills flex-column"&gt;</a:t>
            </a:r>
          </a:p>
          <a:p>
            <a:pPr marL="0" indent="0">
              <a:buNone/>
            </a:pPr>
            <a:r>
              <a:rPr lang="en-US" dirty="0"/>
              <a:t>          &lt;a class="nav-link active" </a:t>
            </a:r>
            <a:r>
              <a:rPr lang="en-US" dirty="0" err="1"/>
              <a:t>href</a:t>
            </a:r>
            <a:r>
              <a:rPr lang="en-US" dirty="0"/>
              <a:t>="#item-1"&gt;Item 1&lt;/a&gt;</a:t>
            </a:r>
          </a:p>
          <a:p>
            <a:pPr marL="0" indent="0">
              <a:buNone/>
            </a:pPr>
            <a:r>
              <a:rPr lang="en-US" dirty="0"/>
              <a:t>          &lt;nav class="nav nav-pills flex-column"&gt;</a:t>
            </a:r>
          </a:p>
          <a:p>
            <a:pPr marL="0" indent="0">
              <a:buNone/>
            </a:pPr>
            <a:r>
              <a:rPr lang="en-US" dirty="0"/>
              <a:t>            &lt;a class="nav-link ms-3 my-1" </a:t>
            </a:r>
            <a:r>
              <a:rPr lang="en-US" dirty="0" err="1"/>
              <a:t>href</a:t>
            </a:r>
            <a:r>
              <a:rPr lang="en-US" dirty="0"/>
              <a:t>="#item-1-1"&gt;Item 1-1&lt;/a&gt;</a:t>
            </a:r>
          </a:p>
          <a:p>
            <a:pPr marL="0" indent="0">
              <a:buNone/>
            </a:pPr>
            <a:r>
              <a:rPr lang="en-US" dirty="0"/>
              <a:t>            &lt;a class="nav-link ms-3 my-1" </a:t>
            </a:r>
            <a:r>
              <a:rPr lang="en-US" dirty="0" err="1"/>
              <a:t>href</a:t>
            </a:r>
            <a:r>
              <a:rPr lang="en-US" dirty="0"/>
              <a:t>="#item-1-2"&gt;Item 1-2&lt;/a&gt;</a:t>
            </a:r>
          </a:p>
          <a:p>
            <a:pPr marL="0" indent="0">
              <a:buNone/>
            </a:pPr>
            <a:r>
              <a:rPr lang="en-US" dirty="0"/>
              <a:t>          &lt;/nav&gt;</a:t>
            </a:r>
          </a:p>
        </p:txBody>
      </p:sp>
    </p:spTree>
    <p:extLst>
      <p:ext uri="{BB962C8B-B14F-4D97-AF65-F5344CB8AC3E}">
        <p14:creationId xmlns:p14="http://schemas.microsoft.com/office/powerpoint/2010/main" val="303443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8A-9158-9142-86CF-0752C78F9BF8}"/>
              </a:ext>
            </a:extLst>
          </p:cNvPr>
          <p:cNvSpPr>
            <a:spLocks noGrp="1"/>
          </p:cNvSpPr>
          <p:nvPr>
            <p:ph type="title"/>
          </p:nvPr>
        </p:nvSpPr>
        <p:spPr>
          <a:xfrm>
            <a:off x="1371600" y="685800"/>
            <a:ext cx="9601200" cy="762000"/>
          </a:xfrm>
        </p:spPr>
        <p:txBody>
          <a:bodyPr/>
          <a:lstStyle/>
          <a:p>
            <a:r>
              <a:rPr lang="en-US" dirty="0"/>
              <a:t>Example with nested nav</a:t>
            </a:r>
          </a:p>
        </p:txBody>
      </p:sp>
      <p:sp>
        <p:nvSpPr>
          <p:cNvPr id="3" name="Content Placeholder 2">
            <a:extLst>
              <a:ext uri="{FF2B5EF4-FFF2-40B4-BE49-F238E27FC236}">
                <a16:creationId xmlns:a16="http://schemas.microsoft.com/office/drawing/2014/main" id="{5F4218E8-B1BA-B14F-A5E2-D84DD1C234A6}"/>
              </a:ext>
            </a:extLst>
          </p:cNvPr>
          <p:cNvSpPr>
            <a:spLocks noGrp="1"/>
          </p:cNvSpPr>
          <p:nvPr>
            <p:ph idx="1"/>
          </p:nvPr>
        </p:nvSpPr>
        <p:spPr>
          <a:xfrm>
            <a:off x="1371600" y="1447799"/>
            <a:ext cx="9601200" cy="5301343"/>
          </a:xfrm>
        </p:spPr>
        <p:txBody>
          <a:bodyPr>
            <a:normAutofit fontScale="85000" lnSpcReduction="20000"/>
          </a:bodyPr>
          <a:lstStyle/>
          <a:p>
            <a:pPr marL="0" indent="0">
              <a:buNone/>
            </a:pPr>
            <a:r>
              <a:rPr lang="en-US" dirty="0"/>
              <a:t> &lt;a class="nav-link" </a:t>
            </a:r>
            <a:r>
              <a:rPr lang="en-US" dirty="0" err="1"/>
              <a:t>href</a:t>
            </a:r>
            <a:r>
              <a:rPr lang="en-US" dirty="0"/>
              <a:t>="#item-2"&gt;Item 2&lt;/a&gt;</a:t>
            </a:r>
          </a:p>
          <a:p>
            <a:pPr marL="0" indent="0">
              <a:buNone/>
            </a:pPr>
            <a:r>
              <a:rPr lang="en-US" dirty="0"/>
              <a:t>          &lt;a class="nav-link" </a:t>
            </a:r>
            <a:r>
              <a:rPr lang="en-US" dirty="0" err="1"/>
              <a:t>href</a:t>
            </a:r>
            <a:r>
              <a:rPr lang="en-US" dirty="0"/>
              <a:t>="#item-3"&gt;Item 3&lt;/a&gt;</a:t>
            </a:r>
          </a:p>
          <a:p>
            <a:pPr marL="0" indent="0">
              <a:buNone/>
            </a:pPr>
            <a:r>
              <a:rPr lang="en-US" dirty="0"/>
              <a:t>          &lt;nav class="nav nav-pills flex-column"&gt;</a:t>
            </a:r>
          </a:p>
          <a:p>
            <a:pPr marL="0" indent="0">
              <a:buNone/>
            </a:pPr>
            <a:r>
              <a:rPr lang="en-US" dirty="0"/>
              <a:t>            &lt;a class="nav-link ms-3 my-1" </a:t>
            </a:r>
            <a:r>
              <a:rPr lang="en-US" dirty="0" err="1"/>
              <a:t>href</a:t>
            </a:r>
            <a:r>
              <a:rPr lang="en-US" dirty="0"/>
              <a:t>="#item-3-1"&gt;Item 3-1&lt;/a&gt;</a:t>
            </a:r>
          </a:p>
          <a:p>
            <a:pPr marL="0" indent="0">
              <a:buNone/>
            </a:pPr>
            <a:r>
              <a:rPr lang="en-US" dirty="0"/>
              <a:t>            &lt;a class="nav-link ms-3 my-1" </a:t>
            </a:r>
            <a:r>
              <a:rPr lang="en-US" dirty="0" err="1"/>
              <a:t>href</a:t>
            </a:r>
            <a:r>
              <a:rPr lang="en-US" dirty="0"/>
              <a:t>="#item-3-2"&gt;Item 3-2&lt;/a&gt;</a:t>
            </a:r>
          </a:p>
          <a:p>
            <a:pPr marL="0" indent="0">
              <a:buNone/>
            </a:pPr>
            <a:r>
              <a:rPr lang="en-US" dirty="0"/>
              <a:t>          &lt;/nav&gt;</a:t>
            </a:r>
          </a:p>
          <a:p>
            <a:pPr marL="0" indent="0">
              <a:buNone/>
            </a:pPr>
            <a:r>
              <a:rPr lang="en-US" dirty="0"/>
              <a:t>        &lt;/nav&gt;</a:t>
            </a:r>
          </a:p>
          <a:p>
            <a:pPr marL="0" indent="0">
              <a:buNone/>
            </a:pPr>
            <a:r>
              <a:rPr lang="en-US" dirty="0"/>
              <a:t>      &lt;/nav&gt;</a:t>
            </a:r>
          </a:p>
          <a:p>
            <a:pPr marL="0" indent="0">
              <a:buNone/>
            </a:pPr>
            <a:r>
              <a:rPr lang="en-US" dirty="0"/>
              <a:t>    &lt;/div&gt;</a:t>
            </a:r>
          </a:p>
          <a:p>
            <a:pPr marL="0" indent="0">
              <a:buNone/>
            </a:pPr>
            <a:r>
              <a:rPr lang="en-US" dirty="0"/>
              <a:t>    &lt;div class="col-8"&gt;</a:t>
            </a:r>
          </a:p>
          <a:p>
            <a:pPr marL="0" indent="0">
              <a:buNone/>
            </a:pPr>
            <a:r>
              <a:rPr lang="en-US" dirty="0"/>
              <a:t>      &lt;div data-bs-spy="scroll" data-bs-target="#navbar-example3" data-bs-offset="0" class="scrollspy-example-2" </a:t>
            </a:r>
            <a:r>
              <a:rPr lang="en-US" dirty="0" err="1"/>
              <a:t>tabindex</a:t>
            </a:r>
            <a:r>
              <a:rPr lang="en-US" dirty="0"/>
              <a:t>="0"&gt;</a:t>
            </a:r>
          </a:p>
          <a:p>
            <a:pPr marL="0" indent="0">
              <a:buNone/>
            </a:pPr>
            <a:r>
              <a:rPr lang="en-US" dirty="0"/>
              <a:t>        &lt;h4 id="item-1"&gt;Item 1&lt;/h4&gt;</a:t>
            </a:r>
          </a:p>
          <a:p>
            <a:pPr marL="0" indent="0">
              <a:buNone/>
            </a:pPr>
            <a:r>
              <a:rPr lang="en-US" dirty="0"/>
              <a:t>        &lt;p&gt;Content 1.&lt;/p&gt;</a:t>
            </a:r>
          </a:p>
          <a:p>
            <a:pPr marL="0" indent="0">
              <a:buNone/>
            </a:pPr>
            <a:r>
              <a:rPr lang="en-US" dirty="0"/>
              <a:t>        &lt;h5 id="item-1-1"&gt;Item 1-1&lt;/h5&gt;</a:t>
            </a:r>
          </a:p>
          <a:p>
            <a:pPr marL="0" indent="0">
              <a:buNone/>
            </a:pPr>
            <a:r>
              <a:rPr lang="en-US" dirty="0"/>
              <a:t>        &lt;p&gt;Content 1.&lt;/p&gt;</a:t>
            </a:r>
          </a:p>
        </p:txBody>
      </p:sp>
    </p:spTree>
    <p:extLst>
      <p:ext uri="{BB962C8B-B14F-4D97-AF65-F5344CB8AC3E}">
        <p14:creationId xmlns:p14="http://schemas.microsoft.com/office/powerpoint/2010/main" val="25179857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36</TotalTime>
  <Words>1364</Words>
  <Application>Microsoft Macintosh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Scrollspy</vt:lpstr>
      <vt:lpstr>How it works</vt:lpstr>
      <vt:lpstr>Example in navbar</vt:lpstr>
      <vt:lpstr>Example in navbar</vt:lpstr>
      <vt:lpstr>Example in navbar</vt:lpstr>
      <vt:lpstr>Example in navbar</vt:lpstr>
      <vt:lpstr>Example in navbar</vt:lpstr>
      <vt:lpstr>Example with nested nav</vt:lpstr>
      <vt:lpstr>Example with nested nav</vt:lpstr>
      <vt:lpstr>Example with nested nav</vt:lpstr>
      <vt:lpstr>Example with nested nav</vt:lpstr>
      <vt:lpstr>Example with list-group</vt:lpstr>
      <vt:lpstr>Example with list-group</vt:lpstr>
      <vt:lpstr>Example with list-group</vt:lpstr>
      <vt:lpstr>Example with list-group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Scrollspy</dc:title>
  <dc:creator>Microsoft Office User</dc:creator>
  <cp:lastModifiedBy>Microsoft Office User</cp:lastModifiedBy>
  <cp:revision>3</cp:revision>
  <dcterms:created xsi:type="dcterms:W3CDTF">2021-08-18T10:12:55Z</dcterms:created>
  <dcterms:modified xsi:type="dcterms:W3CDTF">2021-08-18T10:49:48Z</dcterms:modified>
</cp:coreProperties>
</file>