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8B89-C532-F947-9B4F-5EF65A8D2E81}"/>
              </a:ext>
            </a:extLst>
          </p:cNvPr>
          <p:cNvSpPr>
            <a:spLocks noGrp="1"/>
          </p:cNvSpPr>
          <p:nvPr>
            <p:ph type="ctrTitle"/>
          </p:nvPr>
        </p:nvSpPr>
        <p:spPr/>
        <p:txBody>
          <a:bodyPr/>
          <a:lstStyle/>
          <a:p>
            <a:r>
              <a:rPr lang="en-US" dirty="0"/>
              <a:t>Spinners</a:t>
            </a:r>
          </a:p>
        </p:txBody>
      </p:sp>
      <p:sp>
        <p:nvSpPr>
          <p:cNvPr id="3" name="Subtitle 2">
            <a:extLst>
              <a:ext uri="{FF2B5EF4-FFF2-40B4-BE49-F238E27FC236}">
                <a16:creationId xmlns:a16="http://schemas.microsoft.com/office/drawing/2014/main" id="{C40304DB-0993-6947-ABD3-3F29082A7694}"/>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187287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Placement</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pPr marL="0" indent="0">
              <a:buNone/>
            </a:pPr>
            <a:r>
              <a:rPr lang="en-US" dirty="0"/>
              <a:t>&lt;div class="d-flex justify-content-center"&gt;</a:t>
            </a:r>
          </a:p>
          <a:p>
            <a:pPr marL="0" indent="0">
              <a:buNone/>
            </a:pPr>
            <a:r>
              <a:rPr lang="en-US" dirty="0"/>
              <a:t>  &lt;div class="spinner-border" role="status"&gt;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235354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Margin auto</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pPr marL="0" indent="0">
              <a:buNone/>
            </a:pPr>
            <a:r>
              <a:rPr lang="en-US" dirty="0"/>
              <a:t>&lt;div class="d-flex align-items-center"&gt;</a:t>
            </a:r>
          </a:p>
          <a:p>
            <a:pPr marL="0" indent="0">
              <a:buNone/>
            </a:pPr>
            <a:r>
              <a:rPr lang="en-US" dirty="0"/>
              <a:t>  &lt;strong&gt;Loading...&lt;/strong&gt;</a:t>
            </a:r>
          </a:p>
          <a:p>
            <a:pPr marL="0" indent="0">
              <a:buNone/>
            </a:pPr>
            <a:r>
              <a:rPr lang="en-US" dirty="0"/>
              <a:t>  &lt;div class="spinner-border </a:t>
            </a:r>
            <a:r>
              <a:rPr lang="en-US" dirty="0" err="1"/>
              <a:t>ms</a:t>
            </a:r>
            <a:r>
              <a:rPr lang="en-US" dirty="0"/>
              <a:t>-auto" role="status" aria-hidden="true"&gt;&lt;/div&gt;</a:t>
            </a:r>
          </a:p>
          <a:p>
            <a:pPr marL="0" indent="0">
              <a:buNone/>
            </a:pPr>
            <a:r>
              <a:rPr lang="en-US" dirty="0"/>
              <a:t>&lt;/div&gt;</a:t>
            </a:r>
          </a:p>
        </p:txBody>
      </p:sp>
    </p:spTree>
    <p:extLst>
      <p:ext uri="{BB962C8B-B14F-4D97-AF65-F5344CB8AC3E}">
        <p14:creationId xmlns:p14="http://schemas.microsoft.com/office/powerpoint/2010/main" val="78827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Floats</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pPr marL="0" indent="0">
              <a:buNone/>
            </a:pPr>
            <a:r>
              <a:rPr lang="en-US" dirty="0"/>
              <a:t>&lt;div class="</a:t>
            </a:r>
            <a:r>
              <a:rPr lang="en-US" dirty="0" err="1"/>
              <a:t>clearfix</a:t>
            </a:r>
            <a:r>
              <a:rPr lang="en-US" dirty="0"/>
              <a:t>"&gt;</a:t>
            </a:r>
          </a:p>
          <a:p>
            <a:pPr marL="0" indent="0">
              <a:buNone/>
            </a:pPr>
            <a:r>
              <a:rPr lang="en-US" dirty="0"/>
              <a:t>  &lt;div class="spinner-border float-end" role="status"&gt;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80596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Text align</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pPr marL="0" indent="0">
              <a:buNone/>
            </a:pPr>
            <a:r>
              <a:rPr lang="en-US" dirty="0"/>
              <a:t>&lt;div class="text-center"&gt;</a:t>
            </a:r>
          </a:p>
          <a:p>
            <a:pPr marL="0" indent="0">
              <a:buNone/>
            </a:pPr>
            <a:r>
              <a:rPr lang="en-US" dirty="0"/>
              <a:t>  &lt;div class="spinner-border" role="status"&gt;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294013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Size</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pPr marL="0" indent="0">
              <a:buNone/>
            </a:pPr>
            <a:r>
              <a:rPr lang="en-US" dirty="0"/>
              <a:t>Add .spinner-border-</a:t>
            </a:r>
            <a:r>
              <a:rPr lang="en-US" dirty="0" err="1"/>
              <a:t>sm</a:t>
            </a:r>
            <a:r>
              <a:rPr lang="en-US" dirty="0"/>
              <a:t> and .spinner-grow-</a:t>
            </a:r>
            <a:r>
              <a:rPr lang="en-US" dirty="0" err="1"/>
              <a:t>sm</a:t>
            </a:r>
            <a:r>
              <a:rPr lang="en-US" dirty="0"/>
              <a:t> to make a smaller spinner that can quickly be used within other components.</a:t>
            </a:r>
          </a:p>
          <a:p>
            <a:pPr marL="0" indent="0">
              <a:buNone/>
            </a:pPr>
            <a:r>
              <a:rPr lang="en-US" dirty="0"/>
              <a:t>&lt;div class="spinner-border spinner-border-</a:t>
            </a:r>
            <a:r>
              <a:rPr lang="en-US" dirty="0" err="1"/>
              <a:t>sm</a:t>
            </a:r>
            <a:r>
              <a:rPr lang="en-US" dirty="0"/>
              <a:t>" role="status"&gt;</a:t>
            </a:r>
          </a:p>
          <a:p>
            <a:pPr marL="0" indent="0">
              <a:buNone/>
            </a:pPr>
            <a:r>
              <a:rPr lang="en-US" dirty="0"/>
              <a:t>&lt;/div&gt;</a:t>
            </a:r>
          </a:p>
          <a:p>
            <a:pPr marL="0" indent="0">
              <a:buNone/>
            </a:pPr>
            <a:r>
              <a:rPr lang="en-US" dirty="0"/>
              <a:t>&lt;div class="spinner-grow spinner-grow-</a:t>
            </a:r>
            <a:r>
              <a:rPr lang="en-US" dirty="0" err="1"/>
              <a:t>sm</a:t>
            </a:r>
            <a:r>
              <a:rPr lang="en-US" dirty="0"/>
              <a:t>" role="status"&gt;</a:t>
            </a:r>
          </a:p>
          <a:p>
            <a:pPr marL="0" indent="0">
              <a:buNone/>
            </a:pPr>
            <a:r>
              <a:rPr lang="en-US" dirty="0"/>
              <a:t>&lt;/div&gt;</a:t>
            </a:r>
          </a:p>
          <a:p>
            <a:pPr marL="0" indent="0">
              <a:buNone/>
            </a:pPr>
            <a:r>
              <a:rPr lang="en-US" dirty="0"/>
              <a:t>&lt;div class="spinner-border" style="width: 3rem; height: 3rem;" role="status"&gt;</a:t>
            </a:r>
          </a:p>
          <a:p>
            <a:pPr marL="0" indent="0">
              <a:buNone/>
            </a:pPr>
            <a:r>
              <a:rPr lang="en-US" dirty="0"/>
              <a:t>&lt;/div&gt;</a:t>
            </a:r>
          </a:p>
          <a:p>
            <a:pPr marL="0" indent="0">
              <a:buNone/>
            </a:pPr>
            <a:r>
              <a:rPr lang="en-US" dirty="0"/>
              <a:t>&lt;div class="spinner-grow" style="width: 3rem; height: 3rem;" role="status"&gt;</a:t>
            </a:r>
          </a:p>
          <a:p>
            <a:pPr marL="0" indent="0">
              <a:buNone/>
            </a:pPr>
            <a:r>
              <a:rPr lang="en-US" dirty="0"/>
              <a:t>&lt;/div&gt;</a:t>
            </a:r>
          </a:p>
        </p:txBody>
      </p:sp>
    </p:spTree>
    <p:extLst>
      <p:ext uri="{BB962C8B-B14F-4D97-AF65-F5344CB8AC3E}">
        <p14:creationId xmlns:p14="http://schemas.microsoft.com/office/powerpoint/2010/main" val="122111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Buttons</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r>
              <a:rPr lang="en-US" dirty="0"/>
              <a:t>Use spinners within buttons to indicate an action is currently processing or taking place. You may also swap the text out of the spinner element and utilize button text as needed.</a:t>
            </a:r>
          </a:p>
          <a:p>
            <a:pPr marL="0" indent="0">
              <a:buNone/>
            </a:pPr>
            <a:r>
              <a:rPr lang="en-US" dirty="0"/>
              <a:t>&lt;button class="</a:t>
            </a:r>
            <a:r>
              <a:rPr lang="en-US" dirty="0" err="1"/>
              <a:t>btn</a:t>
            </a:r>
            <a:r>
              <a:rPr lang="en-US" dirty="0"/>
              <a:t> </a:t>
            </a:r>
            <a:r>
              <a:rPr lang="en-US" dirty="0" err="1"/>
              <a:t>btn</a:t>
            </a:r>
            <a:r>
              <a:rPr lang="en-US" dirty="0"/>
              <a:t>-primary" type="button" disabled&gt;</a:t>
            </a:r>
          </a:p>
          <a:p>
            <a:pPr marL="0" indent="0">
              <a:buNone/>
            </a:pPr>
            <a:r>
              <a:rPr lang="en-US" dirty="0"/>
              <a:t>  &lt;span class="spinner-border spinner-border-</a:t>
            </a:r>
            <a:r>
              <a:rPr lang="en-US" dirty="0" err="1"/>
              <a:t>sm</a:t>
            </a:r>
            <a:r>
              <a:rPr lang="en-US" dirty="0"/>
              <a:t>" role="status" aria-hidden="true"&gt;&lt;/span&gt;</a:t>
            </a:r>
          </a:p>
          <a:p>
            <a:pPr marL="0" indent="0">
              <a:buNone/>
            </a:pPr>
            <a:r>
              <a:rPr lang="en-US" dirty="0"/>
              <a:t>&lt;/button&gt;</a:t>
            </a:r>
          </a:p>
          <a:p>
            <a:pPr marL="0" indent="0">
              <a:buNone/>
            </a:pPr>
            <a:r>
              <a:rPr lang="en-US" dirty="0"/>
              <a:t>&lt;button class="</a:t>
            </a:r>
            <a:r>
              <a:rPr lang="en-US" dirty="0" err="1"/>
              <a:t>btn</a:t>
            </a:r>
            <a:r>
              <a:rPr lang="en-US" dirty="0"/>
              <a:t> </a:t>
            </a:r>
            <a:r>
              <a:rPr lang="en-US" dirty="0" err="1"/>
              <a:t>btn</a:t>
            </a:r>
            <a:r>
              <a:rPr lang="en-US" dirty="0"/>
              <a:t>-primary" type="button" disabled&gt;</a:t>
            </a:r>
          </a:p>
          <a:p>
            <a:pPr marL="0" indent="0">
              <a:buNone/>
            </a:pPr>
            <a:r>
              <a:rPr lang="en-US" dirty="0"/>
              <a:t>  &lt;span class="spinner-border spinner-border-</a:t>
            </a:r>
            <a:r>
              <a:rPr lang="en-US" dirty="0" err="1"/>
              <a:t>sm</a:t>
            </a:r>
            <a:r>
              <a:rPr lang="en-US" dirty="0"/>
              <a:t>" role="status" aria-hidden="true"&gt;&lt;/span&gt;</a:t>
            </a:r>
          </a:p>
          <a:p>
            <a:pPr marL="0" indent="0">
              <a:buNone/>
            </a:pPr>
            <a:r>
              <a:rPr lang="en-US" dirty="0"/>
              <a:t>  Loading...</a:t>
            </a:r>
          </a:p>
          <a:p>
            <a:pPr marL="0" indent="0">
              <a:buNone/>
            </a:pPr>
            <a:r>
              <a:rPr lang="en-US" dirty="0"/>
              <a:t>&lt;/button&gt;</a:t>
            </a:r>
          </a:p>
        </p:txBody>
      </p:sp>
    </p:spTree>
    <p:extLst>
      <p:ext uri="{BB962C8B-B14F-4D97-AF65-F5344CB8AC3E}">
        <p14:creationId xmlns:p14="http://schemas.microsoft.com/office/powerpoint/2010/main" val="30524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Buttons</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r>
              <a:rPr lang="en-US" dirty="0"/>
              <a:t>Use spinners within buttons to indicate an action is currently processing or taking place. You may also swap the text out of the spinner element and utilize button text as needed.</a:t>
            </a:r>
          </a:p>
          <a:p>
            <a:pPr marL="0" indent="0">
              <a:buNone/>
            </a:pPr>
            <a:r>
              <a:rPr lang="en-US" dirty="0"/>
              <a:t>&lt;button class="</a:t>
            </a:r>
            <a:r>
              <a:rPr lang="en-US" dirty="0" err="1"/>
              <a:t>btn</a:t>
            </a:r>
            <a:r>
              <a:rPr lang="en-US" dirty="0"/>
              <a:t> </a:t>
            </a:r>
            <a:r>
              <a:rPr lang="en-US" dirty="0" err="1"/>
              <a:t>btn</a:t>
            </a:r>
            <a:r>
              <a:rPr lang="en-US" dirty="0"/>
              <a:t>-primary" type="button" disabled&gt;</a:t>
            </a:r>
          </a:p>
          <a:p>
            <a:pPr marL="0" indent="0">
              <a:buNone/>
            </a:pPr>
            <a:r>
              <a:rPr lang="en-US" dirty="0"/>
              <a:t>  &lt;span class="spinner-border spinner-border-</a:t>
            </a:r>
            <a:r>
              <a:rPr lang="en-US" dirty="0" err="1"/>
              <a:t>sm</a:t>
            </a:r>
            <a:r>
              <a:rPr lang="en-US" dirty="0"/>
              <a:t>" role="status" aria-hidden="true"&gt;&lt;/span&gt;</a:t>
            </a:r>
          </a:p>
          <a:p>
            <a:pPr marL="0" indent="0">
              <a:buNone/>
            </a:pPr>
            <a:r>
              <a:rPr lang="en-US" dirty="0"/>
              <a:t>&lt;/button&gt;</a:t>
            </a:r>
          </a:p>
          <a:p>
            <a:pPr marL="0" indent="0">
              <a:buNone/>
            </a:pPr>
            <a:r>
              <a:rPr lang="en-US" dirty="0"/>
              <a:t>&lt;button class="</a:t>
            </a:r>
            <a:r>
              <a:rPr lang="en-US" dirty="0" err="1"/>
              <a:t>btn</a:t>
            </a:r>
            <a:r>
              <a:rPr lang="en-US" dirty="0"/>
              <a:t> </a:t>
            </a:r>
            <a:r>
              <a:rPr lang="en-US" dirty="0" err="1"/>
              <a:t>btn</a:t>
            </a:r>
            <a:r>
              <a:rPr lang="en-US" dirty="0"/>
              <a:t>-primary" type="button" disabled&gt;</a:t>
            </a:r>
          </a:p>
          <a:p>
            <a:pPr marL="0" indent="0">
              <a:buNone/>
            </a:pPr>
            <a:r>
              <a:rPr lang="en-US" dirty="0"/>
              <a:t>  &lt;span class="spinner-border spinner-border-</a:t>
            </a:r>
            <a:r>
              <a:rPr lang="en-US" dirty="0" err="1"/>
              <a:t>sm</a:t>
            </a:r>
            <a:r>
              <a:rPr lang="en-US" dirty="0"/>
              <a:t>" role="status" aria-hidden="true"&gt;&lt;/span&gt;</a:t>
            </a:r>
          </a:p>
          <a:p>
            <a:pPr marL="0" indent="0">
              <a:buNone/>
            </a:pPr>
            <a:r>
              <a:rPr lang="en-US" dirty="0"/>
              <a:t>  Loading...</a:t>
            </a:r>
          </a:p>
          <a:p>
            <a:pPr marL="0" indent="0">
              <a:buNone/>
            </a:pPr>
            <a:r>
              <a:rPr lang="en-US"/>
              <a:t>&lt;/button&gt;</a:t>
            </a:r>
            <a:endParaRPr lang="en-US" dirty="0"/>
          </a:p>
        </p:txBody>
      </p:sp>
    </p:spTree>
    <p:extLst>
      <p:ext uri="{BB962C8B-B14F-4D97-AF65-F5344CB8AC3E}">
        <p14:creationId xmlns:p14="http://schemas.microsoft.com/office/powerpoint/2010/main" val="248769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About</a:t>
            </a:r>
          </a:p>
        </p:txBody>
      </p:sp>
      <p:sp>
        <p:nvSpPr>
          <p:cNvPr id="3" name="Content Placeholder 2">
            <a:extLst>
              <a:ext uri="{FF2B5EF4-FFF2-40B4-BE49-F238E27FC236}">
                <a16:creationId xmlns:a16="http://schemas.microsoft.com/office/drawing/2014/main" id="{A4D322B6-057D-1449-9F1E-3B945D33735D}"/>
              </a:ext>
            </a:extLst>
          </p:cNvPr>
          <p:cNvSpPr>
            <a:spLocks noGrp="1"/>
          </p:cNvSpPr>
          <p:nvPr>
            <p:ph idx="1"/>
          </p:nvPr>
        </p:nvSpPr>
        <p:spPr>
          <a:xfrm>
            <a:off x="1371600" y="1415143"/>
            <a:ext cx="9601200" cy="4452257"/>
          </a:xfrm>
        </p:spPr>
        <p:txBody>
          <a:bodyPr/>
          <a:lstStyle/>
          <a:p>
            <a:pPr marL="0" indent="0">
              <a:buNone/>
            </a:pPr>
            <a:r>
              <a:rPr lang="en-US" dirty="0"/>
              <a:t>Bootstrap “spinners” can be used to show the loading state in your projects. They’re built only with HTML and CSS, meaning you don’t need any JavaScript to create them. You will, however, need some custom JavaScript to toggle their visibility. Their appearance, alignment, and sizing can be easily customized with our amazing utility classes.</a:t>
            </a:r>
          </a:p>
          <a:p>
            <a:pPr marL="0" indent="0">
              <a:buNone/>
            </a:pPr>
            <a:endParaRPr lang="en-US" dirty="0"/>
          </a:p>
        </p:txBody>
      </p:sp>
    </p:spTree>
    <p:extLst>
      <p:ext uri="{BB962C8B-B14F-4D97-AF65-F5344CB8AC3E}">
        <p14:creationId xmlns:p14="http://schemas.microsoft.com/office/powerpoint/2010/main" val="270553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Border spinner</a:t>
            </a:r>
          </a:p>
        </p:txBody>
      </p:sp>
      <p:sp>
        <p:nvSpPr>
          <p:cNvPr id="3" name="Content Placeholder 2">
            <a:extLst>
              <a:ext uri="{FF2B5EF4-FFF2-40B4-BE49-F238E27FC236}">
                <a16:creationId xmlns:a16="http://schemas.microsoft.com/office/drawing/2014/main" id="{A4D322B6-057D-1449-9F1E-3B945D33735D}"/>
              </a:ext>
            </a:extLst>
          </p:cNvPr>
          <p:cNvSpPr>
            <a:spLocks noGrp="1"/>
          </p:cNvSpPr>
          <p:nvPr>
            <p:ph idx="1"/>
          </p:nvPr>
        </p:nvSpPr>
        <p:spPr>
          <a:xfrm>
            <a:off x="1371600" y="1415143"/>
            <a:ext cx="9601200" cy="4452257"/>
          </a:xfrm>
        </p:spPr>
        <p:txBody>
          <a:bodyPr/>
          <a:lstStyle/>
          <a:p>
            <a:pPr marL="0" indent="0">
              <a:buNone/>
            </a:pPr>
            <a:r>
              <a:rPr lang="en-US" dirty="0"/>
              <a:t>Use the border spinners for a lightweight loading indicator.</a:t>
            </a:r>
          </a:p>
          <a:p>
            <a:pPr marL="0" indent="0">
              <a:buNone/>
            </a:pPr>
            <a:r>
              <a:rPr lang="en-US" dirty="0"/>
              <a:t>&lt;div class="spinner-border" role="status"&gt;</a:t>
            </a:r>
          </a:p>
          <a:p>
            <a:pPr marL="0" indent="0">
              <a:buNone/>
            </a:pPr>
            <a:r>
              <a:rPr lang="en-US" dirty="0"/>
              <a:t>&lt;/div&gt;</a:t>
            </a:r>
          </a:p>
        </p:txBody>
      </p:sp>
      <p:pic>
        <p:nvPicPr>
          <p:cNvPr id="5" name="Picture 4">
            <a:extLst>
              <a:ext uri="{FF2B5EF4-FFF2-40B4-BE49-F238E27FC236}">
                <a16:creationId xmlns:a16="http://schemas.microsoft.com/office/drawing/2014/main" id="{F36B38F0-AFC4-604E-8C9C-310E8145D468}"/>
              </a:ext>
            </a:extLst>
          </p:cNvPr>
          <p:cNvPicPr>
            <a:picLocks noChangeAspect="1"/>
          </p:cNvPicPr>
          <p:nvPr/>
        </p:nvPicPr>
        <p:blipFill>
          <a:blip r:embed="rId2"/>
          <a:stretch>
            <a:fillRect/>
          </a:stretch>
        </p:blipFill>
        <p:spPr>
          <a:xfrm>
            <a:off x="5791200" y="3016250"/>
            <a:ext cx="609600" cy="825500"/>
          </a:xfrm>
          <a:prstGeom prst="rect">
            <a:avLst/>
          </a:prstGeom>
        </p:spPr>
      </p:pic>
    </p:spTree>
    <p:extLst>
      <p:ext uri="{BB962C8B-B14F-4D97-AF65-F5344CB8AC3E}">
        <p14:creationId xmlns:p14="http://schemas.microsoft.com/office/powerpoint/2010/main" val="29810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Colors</a:t>
            </a:r>
          </a:p>
        </p:txBody>
      </p:sp>
      <p:sp>
        <p:nvSpPr>
          <p:cNvPr id="3" name="Content Placeholder 2">
            <a:extLst>
              <a:ext uri="{FF2B5EF4-FFF2-40B4-BE49-F238E27FC236}">
                <a16:creationId xmlns:a16="http://schemas.microsoft.com/office/drawing/2014/main" id="{A4D322B6-057D-1449-9F1E-3B945D33735D}"/>
              </a:ext>
            </a:extLst>
          </p:cNvPr>
          <p:cNvSpPr>
            <a:spLocks noGrp="1"/>
          </p:cNvSpPr>
          <p:nvPr>
            <p:ph idx="1"/>
          </p:nvPr>
        </p:nvSpPr>
        <p:spPr>
          <a:xfrm>
            <a:off x="1371600" y="1415143"/>
            <a:ext cx="9601200" cy="5442857"/>
          </a:xfrm>
        </p:spPr>
        <p:txBody>
          <a:bodyPr>
            <a:normAutofit/>
          </a:bodyPr>
          <a:lstStyle/>
          <a:p>
            <a:pPr marL="0" indent="0">
              <a:buNone/>
            </a:pPr>
            <a:r>
              <a:rPr lang="en-US" dirty="0"/>
              <a:t>The border spinner uses </a:t>
            </a:r>
            <a:r>
              <a:rPr lang="en-US" dirty="0" err="1"/>
              <a:t>currentColor</a:t>
            </a:r>
            <a:r>
              <a:rPr lang="en-US" dirty="0"/>
              <a:t> for its border-color, meaning you can customize the color with text color utilities. You can use any of our text color utilities on the standard spinner.</a:t>
            </a:r>
          </a:p>
          <a:p>
            <a:pPr marL="0" indent="0">
              <a:buNone/>
            </a:pPr>
            <a:r>
              <a:rPr lang="en-US" dirty="0"/>
              <a:t>&lt;div class="spinner-border text-primary" role="status"&gt;</a:t>
            </a:r>
          </a:p>
          <a:p>
            <a:pPr marL="0" indent="0">
              <a:buNone/>
            </a:pPr>
            <a:r>
              <a:rPr lang="en-US" dirty="0"/>
              <a:t>&lt;/div&gt;</a:t>
            </a:r>
          </a:p>
          <a:p>
            <a:pPr marL="0" indent="0">
              <a:buNone/>
            </a:pPr>
            <a:r>
              <a:rPr lang="en-US" dirty="0"/>
              <a:t>&lt;div class="spinner-border text-secondary" role="status"&gt;</a:t>
            </a:r>
          </a:p>
          <a:p>
            <a:pPr marL="0" indent="0">
              <a:buNone/>
            </a:pPr>
            <a:r>
              <a:rPr lang="en-US" dirty="0"/>
              <a:t>&lt;/div&gt;</a:t>
            </a:r>
          </a:p>
          <a:p>
            <a:pPr marL="0" indent="0">
              <a:buNone/>
            </a:pPr>
            <a:r>
              <a:rPr lang="en-US" dirty="0"/>
              <a:t>&lt;div class="spinner-border text-success" role="status"&gt;</a:t>
            </a:r>
          </a:p>
          <a:p>
            <a:pPr marL="0" indent="0">
              <a:buNone/>
            </a:pPr>
            <a:r>
              <a:rPr lang="en-US" dirty="0"/>
              <a:t>&lt;/div&gt;</a:t>
            </a:r>
          </a:p>
          <a:p>
            <a:pPr marL="0" indent="0">
              <a:buNone/>
            </a:pPr>
            <a:r>
              <a:rPr lang="en-US" dirty="0"/>
              <a:t>&lt;div class="spinner-border text-danger" role="status"&gt;</a:t>
            </a:r>
          </a:p>
          <a:p>
            <a:pPr marL="0" indent="0">
              <a:buNone/>
            </a:pPr>
            <a:r>
              <a:rPr lang="en-US" dirty="0"/>
              <a:t>&lt;/div&gt;</a:t>
            </a:r>
          </a:p>
          <a:p>
            <a:pPr marL="0" indent="0">
              <a:buNone/>
            </a:pPr>
            <a:r>
              <a:rPr lang="en-US" dirty="0"/>
              <a:t>&lt;div class="spinner-border text-warning" role="status"&gt;</a:t>
            </a:r>
          </a:p>
          <a:p>
            <a:pPr marL="0" indent="0">
              <a:buNone/>
            </a:pPr>
            <a:r>
              <a:rPr lang="en-US" dirty="0"/>
              <a:t>&lt;/div&gt;</a:t>
            </a:r>
          </a:p>
        </p:txBody>
      </p:sp>
    </p:spTree>
    <p:extLst>
      <p:ext uri="{BB962C8B-B14F-4D97-AF65-F5344CB8AC3E}">
        <p14:creationId xmlns:p14="http://schemas.microsoft.com/office/powerpoint/2010/main" val="353526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Colors</a:t>
            </a:r>
          </a:p>
        </p:txBody>
      </p:sp>
      <p:pic>
        <p:nvPicPr>
          <p:cNvPr id="5" name="Content Placeholder 4">
            <a:extLst>
              <a:ext uri="{FF2B5EF4-FFF2-40B4-BE49-F238E27FC236}">
                <a16:creationId xmlns:a16="http://schemas.microsoft.com/office/drawing/2014/main" id="{E8232047-FA65-CE42-A5D9-CF9949544483}"/>
              </a:ext>
            </a:extLst>
          </p:cNvPr>
          <p:cNvPicPr>
            <a:picLocks noGrp="1" noChangeAspect="1"/>
          </p:cNvPicPr>
          <p:nvPr>
            <p:ph idx="1"/>
          </p:nvPr>
        </p:nvPicPr>
        <p:blipFill>
          <a:blip r:embed="rId2"/>
          <a:stretch>
            <a:fillRect/>
          </a:stretch>
        </p:blipFill>
        <p:spPr>
          <a:xfrm>
            <a:off x="4051300" y="3710781"/>
            <a:ext cx="4241800" cy="850900"/>
          </a:xfrm>
        </p:spPr>
      </p:pic>
      <p:sp>
        <p:nvSpPr>
          <p:cNvPr id="6" name="TextBox 5">
            <a:extLst>
              <a:ext uri="{FF2B5EF4-FFF2-40B4-BE49-F238E27FC236}">
                <a16:creationId xmlns:a16="http://schemas.microsoft.com/office/drawing/2014/main" id="{D10DB815-5244-7F43-8573-8DA31E7D07F6}"/>
              </a:ext>
            </a:extLst>
          </p:cNvPr>
          <p:cNvSpPr txBox="1"/>
          <p:nvPr/>
        </p:nvSpPr>
        <p:spPr>
          <a:xfrm>
            <a:off x="1371601" y="1643743"/>
            <a:ext cx="10091056" cy="1754326"/>
          </a:xfrm>
          <a:prstGeom prst="rect">
            <a:avLst/>
          </a:prstGeom>
          <a:noFill/>
        </p:spPr>
        <p:txBody>
          <a:bodyPr wrap="square" rtlCol="0">
            <a:spAutoFit/>
          </a:bodyPr>
          <a:lstStyle/>
          <a:p>
            <a:r>
              <a:rPr lang="en-US" dirty="0"/>
              <a:t>&lt;div class="spinner-border text-info" role="status"&gt;</a:t>
            </a:r>
          </a:p>
          <a:p>
            <a:r>
              <a:rPr lang="en-US" dirty="0"/>
              <a:t>&lt;/div&gt;</a:t>
            </a:r>
          </a:p>
          <a:p>
            <a:r>
              <a:rPr lang="en-US" dirty="0"/>
              <a:t>&lt;div class="spinner-border text-light" role="status"&gt;</a:t>
            </a:r>
          </a:p>
          <a:p>
            <a:r>
              <a:rPr lang="en-US" dirty="0"/>
              <a:t>&lt;/div&gt;</a:t>
            </a:r>
          </a:p>
          <a:p>
            <a:r>
              <a:rPr lang="en-US" dirty="0"/>
              <a:t>&lt;div class="spinner-border text-dark" role="status"&gt;</a:t>
            </a:r>
          </a:p>
          <a:p>
            <a:r>
              <a:rPr lang="en-US" dirty="0"/>
              <a:t>&lt;/div&gt;</a:t>
            </a:r>
          </a:p>
        </p:txBody>
      </p:sp>
    </p:spTree>
    <p:extLst>
      <p:ext uri="{BB962C8B-B14F-4D97-AF65-F5344CB8AC3E}">
        <p14:creationId xmlns:p14="http://schemas.microsoft.com/office/powerpoint/2010/main" val="19986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Growing spinner</a:t>
            </a:r>
          </a:p>
        </p:txBody>
      </p:sp>
      <p:pic>
        <p:nvPicPr>
          <p:cNvPr id="4" name="Picture 3">
            <a:extLst>
              <a:ext uri="{FF2B5EF4-FFF2-40B4-BE49-F238E27FC236}">
                <a16:creationId xmlns:a16="http://schemas.microsoft.com/office/drawing/2014/main" id="{68608298-13C8-8944-BCAC-B10B67C65ACB}"/>
              </a:ext>
            </a:extLst>
          </p:cNvPr>
          <p:cNvPicPr>
            <a:picLocks noChangeAspect="1"/>
          </p:cNvPicPr>
          <p:nvPr/>
        </p:nvPicPr>
        <p:blipFill>
          <a:blip r:embed="rId2"/>
          <a:stretch>
            <a:fillRect/>
          </a:stretch>
        </p:blipFill>
        <p:spPr>
          <a:xfrm>
            <a:off x="6096000" y="3888922"/>
            <a:ext cx="914400" cy="723900"/>
          </a:xfrm>
          <a:prstGeom prst="rect">
            <a:avLst/>
          </a:prstGeom>
        </p:spPr>
      </p:pic>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600" y="1638300"/>
            <a:ext cx="9601200" cy="3581400"/>
          </a:xfrm>
        </p:spPr>
        <p:txBody>
          <a:bodyPr/>
          <a:lstStyle/>
          <a:p>
            <a:r>
              <a:rPr lang="en-US" dirty="0"/>
              <a:t>If you don’t fancy a border spinner, switch to the grow spinner. While it doesn’t technically spin, it does repeatedly grow!</a:t>
            </a:r>
          </a:p>
          <a:p>
            <a:pPr fontAlgn="auto"/>
            <a:br>
              <a:rPr lang="en-US" dirty="0"/>
            </a:br>
            <a:r>
              <a:rPr lang="en-US" dirty="0"/>
              <a:t>&lt;div class="spinner-grow" role="status"&gt;&lt;/div&gt;</a:t>
            </a:r>
          </a:p>
          <a:p>
            <a:endParaRPr lang="en-US" dirty="0"/>
          </a:p>
        </p:txBody>
      </p:sp>
    </p:spTree>
    <p:extLst>
      <p:ext uri="{BB962C8B-B14F-4D97-AF65-F5344CB8AC3E}">
        <p14:creationId xmlns:p14="http://schemas.microsoft.com/office/powerpoint/2010/main" val="408301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Growing spinner</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fontScale="70000" lnSpcReduction="20000"/>
          </a:bodyPr>
          <a:lstStyle/>
          <a:p>
            <a:r>
              <a:rPr lang="en-US" dirty="0"/>
              <a:t>Once again, this spinner is built with </a:t>
            </a:r>
            <a:r>
              <a:rPr lang="en-US" dirty="0" err="1"/>
              <a:t>currentColor</a:t>
            </a:r>
            <a:r>
              <a:rPr lang="en-US" dirty="0"/>
              <a:t>, so you can easily change its appearance with text color utilities.</a:t>
            </a:r>
          </a:p>
          <a:p>
            <a:pPr marL="0" indent="0">
              <a:buNone/>
            </a:pPr>
            <a:r>
              <a:rPr lang="en-US" dirty="0"/>
              <a:t>&lt;div class="spinner-grow text-primary" role="status"&gt;</a:t>
            </a:r>
          </a:p>
          <a:p>
            <a:pPr marL="0" indent="0">
              <a:buNone/>
            </a:pPr>
            <a:r>
              <a:rPr lang="en-US" dirty="0"/>
              <a:t>&lt;/div&gt;</a:t>
            </a:r>
          </a:p>
          <a:p>
            <a:pPr marL="0" indent="0">
              <a:buNone/>
            </a:pPr>
            <a:r>
              <a:rPr lang="en-US" dirty="0"/>
              <a:t>&lt;div class="spinner-grow text-secondary" role="status"&gt;</a:t>
            </a:r>
          </a:p>
          <a:p>
            <a:pPr marL="0" indent="0">
              <a:buNone/>
            </a:pPr>
            <a:r>
              <a:rPr lang="en-US" dirty="0"/>
              <a:t>&lt;/div&gt;</a:t>
            </a:r>
          </a:p>
          <a:p>
            <a:pPr marL="0" indent="0">
              <a:buNone/>
            </a:pPr>
            <a:r>
              <a:rPr lang="en-US" dirty="0"/>
              <a:t>&lt;div class="spinner-grow text-success" role="status"&gt;</a:t>
            </a:r>
          </a:p>
          <a:p>
            <a:pPr marL="0" indent="0">
              <a:buNone/>
            </a:pPr>
            <a:r>
              <a:rPr lang="en-US" dirty="0"/>
              <a:t>&lt;/div&gt;</a:t>
            </a:r>
          </a:p>
          <a:p>
            <a:pPr marL="0" indent="0">
              <a:buNone/>
            </a:pPr>
            <a:r>
              <a:rPr lang="en-US" dirty="0"/>
              <a:t>&lt;div class="spinner-grow text-danger" role="status"&gt;</a:t>
            </a:r>
          </a:p>
          <a:p>
            <a:pPr marL="0" indent="0">
              <a:buNone/>
            </a:pPr>
            <a:r>
              <a:rPr lang="en-US" dirty="0"/>
              <a:t>&lt;/div&gt;</a:t>
            </a:r>
          </a:p>
          <a:p>
            <a:pPr marL="0" indent="0">
              <a:buNone/>
            </a:pPr>
            <a:r>
              <a:rPr lang="en-US" dirty="0"/>
              <a:t>&lt;div class="spinner-grow text-warning" role="status"&gt;</a:t>
            </a:r>
          </a:p>
          <a:p>
            <a:pPr marL="0" indent="0">
              <a:buNone/>
            </a:pPr>
            <a:r>
              <a:rPr lang="en-US" dirty="0"/>
              <a:t>&lt;/div&gt;</a:t>
            </a:r>
          </a:p>
          <a:p>
            <a:pPr marL="0" indent="0">
              <a:buNone/>
            </a:pPr>
            <a:r>
              <a:rPr lang="en-US" dirty="0"/>
              <a:t>&lt;div class="spinner-grow text-info" role="status"&gt;</a:t>
            </a:r>
          </a:p>
          <a:p>
            <a:pPr marL="0" indent="0">
              <a:buNone/>
            </a:pPr>
            <a:r>
              <a:rPr lang="en-US" dirty="0"/>
              <a:t>&lt;/div&gt;</a:t>
            </a:r>
          </a:p>
          <a:p>
            <a:pPr marL="0" indent="0">
              <a:buNone/>
            </a:pPr>
            <a:r>
              <a:rPr lang="en-US" dirty="0"/>
              <a:t>&lt;div class="spinner-grow text-light" role="status"&gt;</a:t>
            </a:r>
          </a:p>
          <a:p>
            <a:pPr marL="0" indent="0">
              <a:buNone/>
            </a:pPr>
            <a:r>
              <a:rPr lang="en-US" dirty="0"/>
              <a:t>&lt;/div&gt;</a:t>
            </a:r>
          </a:p>
          <a:p>
            <a:pPr marL="0" indent="0">
              <a:buNone/>
            </a:pPr>
            <a:r>
              <a:rPr lang="en-US" dirty="0"/>
              <a:t>&lt;div class="spinner-grow text-dark" role="status"&gt;</a:t>
            </a:r>
          </a:p>
          <a:p>
            <a:pPr marL="0" indent="0">
              <a:buNone/>
            </a:pPr>
            <a:r>
              <a:rPr lang="en-US" dirty="0"/>
              <a:t>&lt;/div&gt;</a:t>
            </a:r>
          </a:p>
        </p:txBody>
      </p:sp>
    </p:spTree>
    <p:extLst>
      <p:ext uri="{BB962C8B-B14F-4D97-AF65-F5344CB8AC3E}">
        <p14:creationId xmlns:p14="http://schemas.microsoft.com/office/powerpoint/2010/main" val="195478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Alignment</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r>
              <a:rPr lang="en-US" dirty="0"/>
              <a:t>Spinners in Bootstrap are built with rems, </a:t>
            </a:r>
            <a:r>
              <a:rPr lang="en-US" dirty="0" err="1"/>
              <a:t>currentColor</a:t>
            </a:r>
            <a:r>
              <a:rPr lang="en-US" dirty="0"/>
              <a:t>, and display: inline-flex. This means they can easily be resized, recolored, and quickly aligned.</a:t>
            </a:r>
          </a:p>
          <a:p>
            <a:pPr marL="0" indent="0">
              <a:buNone/>
            </a:pPr>
            <a:endParaRPr lang="en-US" dirty="0"/>
          </a:p>
        </p:txBody>
      </p:sp>
    </p:spTree>
    <p:extLst>
      <p:ext uri="{BB962C8B-B14F-4D97-AF65-F5344CB8AC3E}">
        <p14:creationId xmlns:p14="http://schemas.microsoft.com/office/powerpoint/2010/main" val="87707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470-5191-E94B-A7AA-30485E0640D3}"/>
              </a:ext>
            </a:extLst>
          </p:cNvPr>
          <p:cNvSpPr>
            <a:spLocks noGrp="1"/>
          </p:cNvSpPr>
          <p:nvPr>
            <p:ph type="title"/>
          </p:nvPr>
        </p:nvSpPr>
        <p:spPr>
          <a:xfrm>
            <a:off x="1371600" y="685800"/>
            <a:ext cx="9601200" cy="729343"/>
          </a:xfrm>
        </p:spPr>
        <p:txBody>
          <a:bodyPr/>
          <a:lstStyle/>
          <a:p>
            <a:r>
              <a:rPr lang="en-US" dirty="0"/>
              <a:t>Margin</a:t>
            </a:r>
          </a:p>
        </p:txBody>
      </p:sp>
      <p:sp>
        <p:nvSpPr>
          <p:cNvPr id="8" name="Content Placeholder 7">
            <a:extLst>
              <a:ext uri="{FF2B5EF4-FFF2-40B4-BE49-F238E27FC236}">
                <a16:creationId xmlns:a16="http://schemas.microsoft.com/office/drawing/2014/main" id="{B6F956BD-73A1-554E-9E85-EA766D7DA7B3}"/>
              </a:ext>
            </a:extLst>
          </p:cNvPr>
          <p:cNvSpPr>
            <a:spLocks noGrp="1"/>
          </p:cNvSpPr>
          <p:nvPr>
            <p:ph idx="1"/>
          </p:nvPr>
        </p:nvSpPr>
        <p:spPr>
          <a:xfrm>
            <a:off x="1371599" y="1638300"/>
            <a:ext cx="9938657" cy="5219700"/>
          </a:xfrm>
        </p:spPr>
        <p:txBody>
          <a:bodyPr>
            <a:normAutofit/>
          </a:bodyPr>
          <a:lstStyle/>
          <a:p>
            <a:pPr marL="0" indent="0">
              <a:buNone/>
            </a:pPr>
            <a:r>
              <a:rPr lang="en-US" dirty="0"/>
              <a:t>&lt;div class="spinner-border m-5" role="status"&gt;</a:t>
            </a:r>
          </a:p>
          <a:p>
            <a:pPr marL="0" indent="0">
              <a:buNone/>
            </a:pPr>
            <a:r>
              <a:rPr lang="en-US" dirty="0"/>
              <a:t>&lt;/div&gt;</a:t>
            </a:r>
          </a:p>
        </p:txBody>
      </p:sp>
    </p:spTree>
    <p:extLst>
      <p:ext uri="{BB962C8B-B14F-4D97-AF65-F5344CB8AC3E}">
        <p14:creationId xmlns:p14="http://schemas.microsoft.com/office/powerpoint/2010/main" val="19747895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208</TotalTime>
  <Words>887</Words>
  <Application>Microsoft Macintosh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Spinners</vt:lpstr>
      <vt:lpstr>About</vt:lpstr>
      <vt:lpstr>Border spinner</vt:lpstr>
      <vt:lpstr>Colors</vt:lpstr>
      <vt:lpstr>Colors</vt:lpstr>
      <vt:lpstr>Growing spinner</vt:lpstr>
      <vt:lpstr>Growing spinner</vt:lpstr>
      <vt:lpstr>Alignment</vt:lpstr>
      <vt:lpstr>Margin</vt:lpstr>
      <vt:lpstr>Placement</vt:lpstr>
      <vt:lpstr>Margin auto</vt:lpstr>
      <vt:lpstr>Floats</vt:lpstr>
      <vt:lpstr>Text align</vt:lpstr>
      <vt:lpstr>Size</vt:lpstr>
      <vt:lpstr>Buttons</vt:lpstr>
      <vt:lpstr>Buttons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Spinners</dc:title>
  <dc:creator>Microsoft Office User</dc:creator>
  <cp:lastModifiedBy>Microsoft Office User</cp:lastModifiedBy>
  <cp:revision>2</cp:revision>
  <dcterms:created xsi:type="dcterms:W3CDTF">2021-08-18T10:49:53Z</dcterms:created>
  <dcterms:modified xsi:type="dcterms:W3CDTF">2021-08-18T14:18:03Z</dcterms:modified>
</cp:coreProperties>
</file>