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000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C459A-3976-BD44-9813-58A36FEBA6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Typography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8A830-49F7-9943-B502-3134CAB108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Taught by </a:t>
            </a:r>
            <a:r>
              <a:rPr lang="en-US" dirty="0" err="1"/>
              <a:t>Yossef</a:t>
            </a:r>
            <a:r>
              <a:rPr lang="en-US" dirty="0"/>
              <a:t> Ayman </a:t>
            </a:r>
            <a:r>
              <a:rPr lang="en-US" dirty="0" err="1"/>
              <a:t>Zedan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65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0241E-F41D-6741-9796-0BF57321F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2629"/>
          </a:xfrm>
        </p:spPr>
        <p:txBody>
          <a:bodyPr>
            <a:normAutofit fontScale="90000"/>
          </a:bodyPr>
          <a:lstStyle/>
          <a:p>
            <a:r>
              <a:rPr lang="en-US" dirty="0"/>
              <a:t>Blockquotes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F074A-1333-1A4E-96B2-BE248B217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8429"/>
            <a:ext cx="9601200" cy="42889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quoting blocks of content from another source within your document. Wrap &lt;blockquote class="blockquote"&gt; around any HTML as the quote.</a:t>
            </a:r>
          </a:p>
          <a:p>
            <a:r>
              <a:rPr lang="en-US" dirty="0"/>
              <a:t>Source code: </a:t>
            </a:r>
          </a:p>
          <a:p>
            <a:pPr marL="0" indent="0">
              <a:buNone/>
            </a:pPr>
            <a:r>
              <a:rPr lang="en-US" dirty="0"/>
              <a:t>&lt;blockquote class="blockquote"&gt;</a:t>
            </a:r>
          </a:p>
          <a:p>
            <a:pPr marL="0" indent="0">
              <a:buNone/>
            </a:pPr>
            <a:r>
              <a:rPr lang="en-US" dirty="0"/>
              <a:t>&lt;p&gt;A well-known quote, contained in a blockquote element.&lt;/p&gt; </a:t>
            </a:r>
            <a:br>
              <a:rPr lang="en-US" dirty="0"/>
            </a:br>
            <a:r>
              <a:rPr lang="en-US" dirty="0"/>
              <a:t>&lt;/blockquote&gt;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092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5E808-3662-6B49-BCF0-587178BDC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Naming a source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0952A-730C-8B4D-8339-3E3CBBE8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3999"/>
            <a:ext cx="9601200" cy="5050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Naming the source is placed inside the blockquote. When providing attribution, wrap your &lt;blockquote&gt; in a &lt;figure&gt; and use a &lt;</a:t>
            </a:r>
            <a:r>
              <a:rPr lang="en-US" dirty="0" err="1"/>
              <a:t>figcaption</a:t>
            </a:r>
            <a:r>
              <a:rPr lang="en-US" dirty="0"/>
              <a:t>&gt; or a block level element (e.g., &lt;p&gt;) with the .blockquote-footer class. Be sure to wrap the name of the source work in &lt;cite&gt; as well.</a:t>
            </a:r>
          </a:p>
          <a:p>
            <a:pPr marL="0" indent="0">
              <a:buNone/>
            </a:pPr>
            <a:r>
              <a:rPr lang="en-US" dirty="0"/>
              <a:t>Source code: </a:t>
            </a:r>
          </a:p>
          <a:p>
            <a:pPr marL="0" indent="0">
              <a:buNone/>
            </a:pPr>
            <a:r>
              <a:rPr lang="en-US" dirty="0"/>
              <a:t>&lt;figure&gt; </a:t>
            </a:r>
            <a:br>
              <a:rPr lang="en-US" dirty="0"/>
            </a:br>
            <a:r>
              <a:rPr lang="en-US" dirty="0"/>
              <a:t>&lt;blockquote class="blockquote"&gt; </a:t>
            </a:r>
            <a:br>
              <a:rPr lang="en-US" dirty="0"/>
            </a:br>
            <a:r>
              <a:rPr lang="en-US" dirty="0"/>
              <a:t>&lt;p&gt;A well-known quote, contained in a blockquote element.&lt;/p&gt; </a:t>
            </a:r>
            <a:br>
              <a:rPr lang="en-US" dirty="0"/>
            </a:br>
            <a:r>
              <a:rPr lang="en-US" dirty="0"/>
              <a:t>&lt;/blockquote&gt; 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figcaption</a:t>
            </a:r>
            <a:r>
              <a:rPr lang="en-US" dirty="0"/>
              <a:t> class="blockquote-footer"&gt; </a:t>
            </a:r>
            <a:br>
              <a:rPr lang="en-US" dirty="0"/>
            </a:br>
            <a:r>
              <a:rPr lang="en-US" dirty="0"/>
              <a:t>Someone famous in &lt;cite title="Source Title"&gt;Source Title&lt;/cite&gt; 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figcaption</a:t>
            </a:r>
            <a:r>
              <a:rPr lang="en-US" dirty="0"/>
              <a:t>&gt; </a:t>
            </a:r>
            <a:br>
              <a:rPr lang="en-US" dirty="0"/>
            </a:br>
            <a:r>
              <a:rPr lang="en-US" dirty="0"/>
              <a:t>&lt;/figure&gt;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45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60C3-AC0E-6F46-888A-622211186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45029"/>
          </a:xfrm>
        </p:spPr>
        <p:txBody>
          <a:bodyPr>
            <a:normAutofit fontScale="90000"/>
          </a:bodyPr>
          <a:lstStyle/>
          <a:p>
            <a:r>
              <a:rPr lang="en-US" dirty="0"/>
              <a:t>Alignment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B4CA8-5BA6-1C40-BF23-D99305492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0829"/>
            <a:ext cx="9601200" cy="41365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can use class text-center, start or end to edit the text alignment</a:t>
            </a:r>
          </a:p>
          <a:p>
            <a:pPr marL="0" indent="0">
              <a:buNone/>
            </a:pPr>
            <a:r>
              <a:rPr lang="en-US" dirty="0"/>
              <a:t>Source code: </a:t>
            </a:r>
          </a:p>
          <a:p>
            <a:pPr marL="0" indent="0">
              <a:buNone/>
            </a:pPr>
            <a:r>
              <a:rPr lang="en-US" dirty="0"/>
              <a:t>&lt;figure class="text-center"&gt; </a:t>
            </a:r>
            <a:br>
              <a:rPr lang="en-US" dirty="0"/>
            </a:br>
            <a:r>
              <a:rPr lang="en-US" dirty="0"/>
              <a:t>&lt;blockquote class="blockquote"&gt; </a:t>
            </a:r>
            <a:br>
              <a:rPr lang="en-US" dirty="0"/>
            </a:br>
            <a:r>
              <a:rPr lang="en-US" dirty="0"/>
              <a:t>&lt;p&gt;A well-known quote, contained in a blockquote element.&lt;/p&gt; </a:t>
            </a:r>
            <a:br>
              <a:rPr lang="en-US" dirty="0"/>
            </a:br>
            <a:r>
              <a:rPr lang="en-US" dirty="0"/>
              <a:t>&lt;/blockquote&gt; 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figcaption</a:t>
            </a:r>
            <a:r>
              <a:rPr lang="en-US" dirty="0"/>
              <a:t> class="blockquote-footer"&gt; </a:t>
            </a:r>
            <a:br>
              <a:rPr lang="en-US" dirty="0"/>
            </a:br>
            <a:r>
              <a:rPr lang="en-US" dirty="0"/>
              <a:t>Someone famous in &lt;cite title="Source Title"&gt;Source Title&lt;/cite&gt; 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figcaption</a:t>
            </a:r>
            <a:r>
              <a:rPr lang="en-US" dirty="0"/>
              <a:t>&gt; </a:t>
            </a:r>
            <a:br>
              <a:rPr lang="en-US" dirty="0"/>
            </a:br>
            <a:r>
              <a:rPr lang="en-US" dirty="0"/>
              <a:t>&lt;/figure&gt;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972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60C3-AC0E-6F46-888A-622211186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45029"/>
          </a:xfrm>
        </p:spPr>
        <p:txBody>
          <a:bodyPr>
            <a:normAutofit fontScale="90000"/>
          </a:bodyPr>
          <a:lstStyle/>
          <a:p>
            <a:r>
              <a:rPr lang="en-US" dirty="0"/>
              <a:t>Alignment - End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B4CA8-5BA6-1C40-BF23-D99305492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0829"/>
            <a:ext cx="9601200" cy="41365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Source code: </a:t>
            </a:r>
          </a:p>
          <a:p>
            <a:pPr marL="0" indent="0">
              <a:buNone/>
            </a:pPr>
            <a:r>
              <a:rPr lang="en-US" dirty="0"/>
              <a:t>&lt;figure class="text-end"&gt; </a:t>
            </a:r>
            <a:br>
              <a:rPr lang="en-US" dirty="0"/>
            </a:br>
            <a:r>
              <a:rPr lang="en-US" dirty="0"/>
              <a:t>&lt;blockquote class="blockquote"&gt; </a:t>
            </a:r>
            <a:br>
              <a:rPr lang="en-US" dirty="0"/>
            </a:br>
            <a:r>
              <a:rPr lang="en-US" dirty="0"/>
              <a:t>&lt;p&gt;A well-known quote, contained in a blockquote element.&lt;/p&gt; </a:t>
            </a:r>
            <a:br>
              <a:rPr lang="en-US" dirty="0"/>
            </a:br>
            <a:r>
              <a:rPr lang="en-US" dirty="0"/>
              <a:t>&lt;/blockquote&gt; 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figcaption</a:t>
            </a:r>
            <a:r>
              <a:rPr lang="en-US" dirty="0"/>
              <a:t> class="blockquote-footer"&gt; </a:t>
            </a:r>
            <a:br>
              <a:rPr lang="en-US" dirty="0"/>
            </a:br>
            <a:r>
              <a:rPr lang="en-US" dirty="0"/>
              <a:t>Someone famous in &lt;cite title="Source Title"&gt;Source Title&lt;/cite&gt; 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figcaption</a:t>
            </a:r>
            <a:r>
              <a:rPr lang="en-US" dirty="0"/>
              <a:t>&gt; </a:t>
            </a:r>
            <a:br>
              <a:rPr lang="en-US" dirty="0"/>
            </a:br>
            <a:r>
              <a:rPr lang="en-US" dirty="0"/>
              <a:t>&lt;/figure&gt;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764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52D31-9C8D-7F4A-929B-25484DF61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8200"/>
          </a:xfrm>
        </p:spPr>
        <p:txBody>
          <a:bodyPr/>
          <a:lstStyle/>
          <a:p>
            <a:r>
              <a:rPr lang="en-US" dirty="0"/>
              <a:t>List-style: none;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5ABC4-A205-EC4E-9623-2ADF22B54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3999"/>
            <a:ext cx="9601200" cy="52251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Remove the default list-style and left margin on list items (immediate children only). </a:t>
            </a:r>
            <a:r>
              <a:rPr lang="en-US" b="1" dirty="0"/>
              <a:t>This only applies to immediate children list items</a:t>
            </a:r>
            <a:r>
              <a:rPr lang="en-US" dirty="0"/>
              <a:t>, meaning you will need to add the class for any nested lists as well.</a:t>
            </a:r>
          </a:p>
          <a:p>
            <a:pPr marL="0" indent="0">
              <a:buNone/>
            </a:pPr>
            <a:r>
              <a:rPr lang="en-US" dirty="0"/>
              <a:t>Source code: </a:t>
            </a:r>
          </a:p>
          <a:p>
            <a:pPr marL="0" indent="0">
              <a:buNone/>
            </a:pPr>
            <a:r>
              <a:rPr lang="en-US" dirty="0"/>
              <a:t>&lt;ul class="list-</a:t>
            </a:r>
            <a:r>
              <a:rPr lang="en-US" dirty="0" err="1"/>
              <a:t>unstyled</a:t>
            </a:r>
            <a:r>
              <a:rPr lang="en-US" dirty="0"/>
              <a:t>"&gt; </a:t>
            </a:r>
            <a:br>
              <a:rPr lang="en-US" dirty="0"/>
            </a:br>
            <a:r>
              <a:rPr lang="en-US" dirty="0"/>
              <a:t>&lt;li&gt;Nested lists:</a:t>
            </a:r>
            <a:br>
              <a:rPr lang="en-US" dirty="0"/>
            </a:br>
            <a:r>
              <a:rPr lang="en-US" dirty="0"/>
              <a:t>&lt;li&gt;It appears completely </a:t>
            </a:r>
            <a:r>
              <a:rPr lang="en-US" dirty="0" err="1"/>
              <a:t>unstyled</a:t>
            </a:r>
            <a:r>
              <a:rPr lang="en-US" dirty="0"/>
              <a:t>.&lt;/li&gt; </a:t>
            </a:r>
            <a:br>
              <a:rPr lang="en-US" dirty="0"/>
            </a:br>
            <a:r>
              <a:rPr lang="en-US" dirty="0"/>
              <a:t>&lt;ul&gt; </a:t>
            </a:r>
            <a:br>
              <a:rPr lang="en-US" dirty="0"/>
            </a:br>
            <a:r>
              <a:rPr lang="en-US" dirty="0"/>
              <a:t>&lt;li&gt;are unaffected by this style&lt;/li&gt; </a:t>
            </a:r>
            <a:br>
              <a:rPr lang="en-US" dirty="0"/>
            </a:br>
            <a:r>
              <a:rPr lang="en-US" dirty="0"/>
              <a:t>&lt;li&gt;will still show a bullet&lt;/li&gt; </a:t>
            </a:r>
            <a:br>
              <a:rPr lang="en-US" dirty="0"/>
            </a:br>
            <a:r>
              <a:rPr lang="en-US" dirty="0"/>
              <a:t>&lt;/ul&gt; </a:t>
            </a:r>
          </a:p>
          <a:p>
            <a:pPr marL="0" indent="0">
              <a:buNone/>
            </a:pPr>
            <a:r>
              <a:rPr lang="en-US" dirty="0"/>
              <a:t>&lt;/li&gt;</a:t>
            </a:r>
          </a:p>
          <a:p>
            <a:pPr marL="0" indent="0">
              <a:buNone/>
            </a:pPr>
            <a:r>
              <a:rPr lang="en-US" dirty="0"/>
              <a:t>&lt;li&gt;This may still come in handy in some situations.&lt;/li&gt; </a:t>
            </a:r>
            <a:br>
              <a:rPr lang="en-US" dirty="0"/>
            </a:br>
            <a:r>
              <a:rPr lang="en-US" dirty="0"/>
              <a:t>&lt;/ul&gt;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64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E9DE9-D788-214F-AEEF-BC572E8C5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2629"/>
          </a:xfrm>
        </p:spPr>
        <p:txBody>
          <a:bodyPr/>
          <a:lstStyle/>
          <a:p>
            <a:r>
              <a:rPr lang="en-US" dirty="0"/>
              <a:t>Inline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4508F-37A6-F349-B335-B04345EEA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8429"/>
            <a:ext cx="9601200" cy="42889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Remove a list’s bullets and apply some light margin with a combination of two classes, .list-inline and .list-inline-item. To make them on the same line</a:t>
            </a:r>
          </a:p>
          <a:p>
            <a:pPr marL="0" indent="0">
              <a:buNone/>
            </a:pPr>
            <a:r>
              <a:rPr lang="en-US" dirty="0"/>
              <a:t>Source code: </a:t>
            </a:r>
          </a:p>
          <a:p>
            <a:pPr marL="0" indent="0">
              <a:buNone/>
            </a:pPr>
            <a:r>
              <a:rPr lang="en-US" dirty="0"/>
              <a:t>&lt;ul class="list-inline"&gt; </a:t>
            </a:r>
            <a:br>
              <a:rPr lang="en-US" dirty="0"/>
            </a:br>
            <a:r>
              <a:rPr lang="en-US" dirty="0"/>
              <a:t>&lt;li class="list-inline-item"&gt;This is a list item.&lt;/li&gt; </a:t>
            </a:r>
            <a:br>
              <a:rPr lang="en-US" dirty="0"/>
            </a:br>
            <a:r>
              <a:rPr lang="en-US" dirty="0"/>
              <a:t>&lt;li class="list-inline-item"&gt;And another one.&lt;/li&gt; </a:t>
            </a:r>
            <a:br>
              <a:rPr lang="en-US" dirty="0"/>
            </a:br>
            <a:r>
              <a:rPr lang="en-US" dirty="0"/>
              <a:t>&lt;li class="list-inline-item"&gt;But they're displayed inline.&lt;/li&gt; </a:t>
            </a:r>
            <a:br>
              <a:rPr lang="en-US" dirty="0"/>
            </a:br>
            <a:r>
              <a:rPr lang="en-US" dirty="0"/>
              <a:t>&lt;/ul&gt;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192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F6DD7-59AE-D84D-B683-490B124D9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4657"/>
          </a:xfrm>
        </p:spPr>
        <p:txBody>
          <a:bodyPr>
            <a:normAutofit fontScale="90000"/>
          </a:bodyPr>
          <a:lstStyle/>
          <a:p>
            <a:r>
              <a:rPr lang="en-US" dirty="0"/>
              <a:t>Description list alignment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546A2-2D00-4940-B187-3CA353725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0457"/>
            <a:ext cx="9601200" cy="50727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We can use Description list alignment by using the grid system as dt has the bolded text</a:t>
            </a:r>
          </a:p>
          <a:p>
            <a:pPr marL="0" indent="0">
              <a:buNone/>
            </a:pPr>
            <a:r>
              <a:rPr lang="en-US" dirty="0"/>
              <a:t>Source code: </a:t>
            </a:r>
          </a:p>
          <a:p>
            <a:pPr marL="0" indent="0">
              <a:buNone/>
            </a:pPr>
            <a:r>
              <a:rPr lang="en-US" dirty="0"/>
              <a:t>&lt;dl class="row"&gt; </a:t>
            </a:r>
            <a:br>
              <a:rPr lang="en-US" dirty="0"/>
            </a:br>
            <a:r>
              <a:rPr lang="en-US" dirty="0"/>
              <a:t>&lt;dt class="col-sm-3"&gt;Description lists&lt;/dt&gt; </a:t>
            </a:r>
            <a:br>
              <a:rPr lang="en-US" dirty="0"/>
            </a:br>
            <a:r>
              <a:rPr lang="en-US" dirty="0"/>
              <a:t>&lt;dd class="col-sm-9"&gt;A description list is perfect for defining terms.&lt;/dd&gt; </a:t>
            </a:r>
            <a:br>
              <a:rPr lang="en-US" dirty="0"/>
            </a:br>
            <a:r>
              <a:rPr lang="en-US" dirty="0"/>
              <a:t>&lt;dt class="col-sm-3"&gt;Term&lt;/dt&gt; </a:t>
            </a:r>
            <a:br>
              <a:rPr lang="en-US" dirty="0"/>
            </a:br>
            <a:r>
              <a:rPr lang="en-US" dirty="0"/>
              <a:t>&lt;dd class="col-sm-9"&gt; </a:t>
            </a:r>
            <a:br>
              <a:rPr lang="en-US" dirty="0"/>
            </a:br>
            <a:r>
              <a:rPr lang="en-US" dirty="0"/>
              <a:t>&lt;p&gt;Definition for the term.&lt;/p&gt; </a:t>
            </a:r>
            <a:br>
              <a:rPr lang="en-US" dirty="0"/>
            </a:br>
            <a:r>
              <a:rPr lang="en-US" dirty="0"/>
              <a:t>&lt;p&gt;And some more placeholder definition text.&lt;/p&gt; </a:t>
            </a:r>
            <a:br>
              <a:rPr lang="en-US" dirty="0"/>
            </a:br>
            <a:r>
              <a:rPr lang="en-US" dirty="0"/>
              <a:t>&lt;/dd&gt; </a:t>
            </a:r>
            <a:br>
              <a:rPr lang="en-US" dirty="0"/>
            </a:br>
            <a:r>
              <a:rPr lang="en-US" dirty="0"/>
              <a:t>&lt;dt class="col-sm-3"&gt;Another term&lt;/dt&gt; </a:t>
            </a:r>
            <a:br>
              <a:rPr lang="en-US" dirty="0"/>
            </a:br>
            <a:r>
              <a:rPr lang="en-US" dirty="0"/>
              <a:t>&lt;dd class="col-sm-9"&gt;This definition is short, so no extra paragraphs or anything.&lt;/dd&gt; </a:t>
            </a:r>
            <a:br>
              <a:rPr lang="en-US" dirty="0"/>
            </a:br>
            <a:r>
              <a:rPr lang="en-US" dirty="0"/>
              <a:t>&lt;dt class="col-sm-3"&gt; And some more placeholder definition text &lt;/dt&gt; </a:t>
            </a:r>
          </a:p>
          <a:p>
            <a:pPr marL="0" indent="0">
              <a:buNone/>
            </a:pPr>
            <a:r>
              <a:rPr lang="en-US" dirty="0"/>
              <a:t>&lt;dd class="col-sm-9"&gt;This can be useful when space is tight. Adds an ellipsis at the end.&lt;/dd&gt;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801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DB219-F5F0-A147-B029-17403C8B3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2886"/>
          </a:xfrm>
        </p:spPr>
        <p:txBody>
          <a:bodyPr>
            <a:normAutofit fontScale="90000"/>
          </a:bodyPr>
          <a:lstStyle/>
          <a:p>
            <a:r>
              <a:rPr lang="en-US" dirty="0"/>
              <a:t>Description list alignment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A4D4A-C13C-C447-B467-9F1F9BC08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8686"/>
            <a:ext cx="9601200" cy="4408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&lt;dt class="col-sm-3"&gt;Nesting&lt;/dt&gt; </a:t>
            </a:r>
            <a:br>
              <a:rPr lang="en-US" dirty="0"/>
            </a:br>
            <a:r>
              <a:rPr lang="en-US" dirty="0"/>
              <a:t>&lt;dd class="col-sm-9"&gt; </a:t>
            </a:r>
            <a:br>
              <a:rPr lang="en-US" dirty="0"/>
            </a:br>
            <a:r>
              <a:rPr lang="en-US" dirty="0"/>
              <a:t>&lt;dl class="row"&gt; </a:t>
            </a:r>
            <a:br>
              <a:rPr lang="en-US" dirty="0"/>
            </a:br>
            <a:r>
              <a:rPr lang="en-US" dirty="0"/>
              <a:t>&lt;dt class="col-sm-4"&gt;Nested definition list&lt;/dt&gt; </a:t>
            </a:r>
            <a:br>
              <a:rPr lang="en-US" dirty="0"/>
            </a:br>
            <a:r>
              <a:rPr lang="en-US" dirty="0"/>
              <a:t>&lt;dd class="col-sm-8"&gt;I heard you like definition lists. </a:t>
            </a:r>
            <a:r>
              <a:rPr lang="en-US"/>
              <a:t>Let me put a definition list inside your definition list.&lt;/dd&gt; </a:t>
            </a:r>
            <a:br>
              <a:rPr lang="en-US"/>
            </a:br>
            <a:r>
              <a:rPr lang="en-US"/>
              <a:t>&lt;/dl&gt; </a:t>
            </a:r>
            <a:br>
              <a:rPr lang="en-US"/>
            </a:br>
            <a:r>
              <a:rPr lang="en-US"/>
              <a:t>&lt;/dd&gt; </a:t>
            </a:r>
            <a:br>
              <a:rPr lang="en-US"/>
            </a:br>
            <a:r>
              <a:rPr lang="en-US"/>
              <a:t>&lt;/dl&gt;</a:t>
            </a:r>
            <a:br>
              <a:rPr lang="en-US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586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1AB56-E8F6-A340-8FEA-DB788AEBA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Headings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E767F-6879-E24E-97D8-D4039B572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4000"/>
            <a:ext cx="9601200" cy="434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All HTML headings, &lt;h1&gt; through &lt;h6&gt;, are available.</a:t>
            </a:r>
          </a:p>
          <a:p>
            <a:pPr marL="0" indent="0">
              <a:buNone/>
            </a:pPr>
            <a:r>
              <a:rPr lang="en-US" dirty="0"/>
              <a:t>&lt;h1&gt;h1. Bootstrap heading&lt;/h1&gt;</a:t>
            </a:r>
          </a:p>
          <a:p>
            <a:pPr marL="0" indent="0">
              <a:buNone/>
            </a:pPr>
            <a:r>
              <a:rPr lang="en-US" dirty="0"/>
              <a:t>&lt;h2&gt;h2. Bootstrap heading&lt;/h2&gt; </a:t>
            </a:r>
            <a:br>
              <a:rPr lang="en-US" dirty="0"/>
            </a:br>
            <a:r>
              <a:rPr lang="en-US" dirty="0"/>
              <a:t>&lt;h3&gt;h3. Bootstrap heading&lt;/h3&gt; </a:t>
            </a:r>
            <a:br>
              <a:rPr lang="en-US" dirty="0"/>
            </a:br>
            <a:r>
              <a:rPr lang="en-US" dirty="0"/>
              <a:t>&lt;h4&gt;h4. Bootstrap heading&lt;/h4&gt; </a:t>
            </a:r>
            <a:br>
              <a:rPr lang="en-US" dirty="0"/>
            </a:br>
            <a:r>
              <a:rPr lang="en-US" dirty="0"/>
              <a:t>&lt;h5&gt;h5. Bootstrap heading&lt;/h5&gt; </a:t>
            </a:r>
            <a:br>
              <a:rPr lang="en-US" dirty="0"/>
            </a:br>
            <a:r>
              <a:rPr lang="en-US" dirty="0"/>
              <a:t>&lt;h6&gt;h6. Bootstrap heading&lt;/h6&gt;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65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242CE-302F-E541-A755-B2D5840BC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H1 to h6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B1E70-2883-E848-B0AB-F2C63B337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6657"/>
            <a:ext cx="9601200" cy="43107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.h1 through .h6 classes are also available.</a:t>
            </a:r>
          </a:p>
          <a:p>
            <a:pPr marL="0" indent="0">
              <a:buNone/>
            </a:pPr>
            <a:r>
              <a:rPr lang="en-US" dirty="0"/>
              <a:t>Source code: </a:t>
            </a:r>
          </a:p>
          <a:p>
            <a:pPr marL="0" indent="0">
              <a:buNone/>
            </a:pPr>
            <a:r>
              <a:rPr lang="en-US" dirty="0"/>
              <a:t>&lt;p class="h1"&gt;h1. Bootstrap heading&lt;/p&gt; </a:t>
            </a:r>
            <a:br>
              <a:rPr lang="en-US" dirty="0"/>
            </a:br>
            <a:r>
              <a:rPr lang="en-US" dirty="0"/>
              <a:t>&lt;p class="h2"&gt;h2. Bootstrap heading&lt;/p&gt; </a:t>
            </a:r>
            <a:br>
              <a:rPr lang="en-US" dirty="0"/>
            </a:br>
            <a:r>
              <a:rPr lang="en-US" dirty="0"/>
              <a:t>&lt;p class="h3"&gt;h3. Bootstrap heading&lt;/p&gt; </a:t>
            </a:r>
            <a:br>
              <a:rPr lang="en-US" dirty="0"/>
            </a:br>
            <a:r>
              <a:rPr lang="en-US" dirty="0"/>
              <a:t>&lt;p class="h4"&gt;h4. Bootstrap heading&lt;/p&gt; </a:t>
            </a:r>
            <a:br>
              <a:rPr lang="en-US" dirty="0"/>
            </a:br>
            <a:r>
              <a:rPr lang="en-US" dirty="0"/>
              <a:t>&lt;p class="h5"&gt;h5. Bootstrap heading&lt;/p&gt; </a:t>
            </a:r>
            <a:br>
              <a:rPr lang="en-US" dirty="0"/>
            </a:br>
            <a:r>
              <a:rPr lang="en-US" dirty="0"/>
              <a:t>&lt;p class="h6"&gt;h6. Bootstrap heading&lt;/p&gt;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29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322D3-77BE-8842-82BC-53FDC7552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3514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Customizing headings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E0F5-EF29-614D-84EC-63691AB21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9314"/>
            <a:ext cx="9601200" cy="4278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talked before about how to add text-secondary to the title, but we can also used text-muted instead of secondary in the title. For example, </a:t>
            </a:r>
          </a:p>
          <a:p>
            <a:pPr marL="0" indent="0">
              <a:buNone/>
            </a:pPr>
            <a:r>
              <a:rPr lang="en-US" dirty="0"/>
              <a:t>&lt;h3&gt;</a:t>
            </a:r>
          </a:p>
          <a:p>
            <a:pPr marL="0" indent="0">
              <a:buNone/>
            </a:pPr>
            <a:r>
              <a:rPr lang="en-US" dirty="0"/>
              <a:t> Fancy display heading </a:t>
            </a:r>
          </a:p>
          <a:p>
            <a:pPr marL="0" indent="0">
              <a:buNone/>
            </a:pPr>
            <a:r>
              <a:rPr lang="en-US" dirty="0"/>
              <a:t>&lt;small class="text-muted"&gt;With faded secondary text&lt;/small&gt; </a:t>
            </a:r>
          </a:p>
          <a:p>
            <a:pPr marL="0" indent="0">
              <a:buNone/>
            </a:pPr>
            <a:r>
              <a:rPr lang="en-US" dirty="0"/>
              <a:t>&lt;/h3&gt;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551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B4F85-71D3-4B4C-8A7C-90866756A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Display headings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19166-4E9A-9347-8816-7AB0F40D1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4000"/>
            <a:ext cx="9601200" cy="434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Traditional heading elements are designed to work best in the meat of your page content. When you need a heading to stand out, consider using a </a:t>
            </a:r>
            <a:r>
              <a:rPr lang="en-US" b="1" dirty="0"/>
              <a:t>display heading</a:t>
            </a:r>
            <a:r>
              <a:rPr lang="en-US" dirty="0"/>
              <a:t>—a larger, slightly more opinionated heading style.</a:t>
            </a:r>
          </a:p>
          <a:p>
            <a:pPr marL="0" indent="0">
              <a:buNone/>
            </a:pPr>
            <a:r>
              <a:rPr lang="en-US" dirty="0"/>
              <a:t>Source code: </a:t>
            </a:r>
          </a:p>
          <a:p>
            <a:pPr marL="0" indent="0">
              <a:buNone/>
            </a:pPr>
            <a:r>
              <a:rPr lang="en-US" dirty="0"/>
              <a:t>&lt;h1 class="display-1"&gt;Display 1&lt;/h1&gt; </a:t>
            </a:r>
            <a:br>
              <a:rPr lang="en-US" dirty="0"/>
            </a:br>
            <a:r>
              <a:rPr lang="en-US" dirty="0"/>
              <a:t>&lt;h1 class="display-2"&gt;Display 2&lt;/h1&gt; </a:t>
            </a:r>
            <a:br>
              <a:rPr lang="en-US" dirty="0"/>
            </a:br>
            <a:r>
              <a:rPr lang="en-US" dirty="0"/>
              <a:t>&lt;h1 class="display-3"&gt;Display 3&lt;/h1&gt; </a:t>
            </a:r>
            <a:br>
              <a:rPr lang="en-US" dirty="0"/>
            </a:br>
            <a:r>
              <a:rPr lang="en-US" dirty="0"/>
              <a:t>&lt;h1 class="display-4"&gt;Display 4&lt;/h1&gt; </a:t>
            </a:r>
            <a:br>
              <a:rPr lang="en-US" dirty="0"/>
            </a:br>
            <a:r>
              <a:rPr lang="en-US" dirty="0"/>
              <a:t>&lt;h1 class="display-5"&gt;Display 5&lt;/h1&gt; </a:t>
            </a:r>
            <a:br>
              <a:rPr lang="en-US" dirty="0"/>
            </a:br>
            <a:r>
              <a:rPr lang="en-US" dirty="0"/>
              <a:t>&lt;h1 class="display-6"&gt;Display 6&lt;/h1&gt;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27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DAADC-89E6-4542-85CF-65E064D26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8457"/>
          </a:xfrm>
        </p:spPr>
        <p:txBody>
          <a:bodyPr>
            <a:normAutofit fontScale="90000"/>
          </a:bodyPr>
          <a:lstStyle/>
          <a:p>
            <a:r>
              <a:rPr lang="en-US" dirty="0"/>
              <a:t>Lead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77116-067A-6B4F-813B-D095C0AFB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4257"/>
            <a:ext cx="9601200" cy="44631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can make the paragraph stand out by using the lead class.</a:t>
            </a:r>
          </a:p>
          <a:p>
            <a:pPr marL="0" indent="0">
              <a:buNone/>
            </a:pPr>
            <a:r>
              <a:rPr lang="en-US" dirty="0"/>
              <a:t>For example,</a:t>
            </a:r>
          </a:p>
          <a:p>
            <a:pPr marL="0" indent="0">
              <a:buNone/>
            </a:pPr>
            <a:r>
              <a:rPr lang="en-US" dirty="0"/>
              <a:t>&lt;p class="lead"&gt; </a:t>
            </a:r>
            <a:br>
              <a:rPr lang="en-US" dirty="0"/>
            </a:br>
            <a:r>
              <a:rPr lang="en-US" dirty="0"/>
              <a:t>This is a lead paragraph. It stands out from regular paragraphs. </a:t>
            </a:r>
            <a:br>
              <a:rPr lang="en-US" dirty="0"/>
            </a:br>
            <a:r>
              <a:rPr lang="en-US" dirty="0"/>
              <a:t>&lt;/p&gt;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812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D6EB8-979B-6D4B-932E-4EAC7DCB4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5543"/>
          </a:xfrm>
        </p:spPr>
        <p:txBody>
          <a:bodyPr>
            <a:normAutofit fontScale="90000"/>
          </a:bodyPr>
          <a:lstStyle/>
          <a:p>
            <a:r>
              <a:rPr lang="en-US" dirty="0"/>
              <a:t>Inline text elements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DFED6-7855-244B-A262-4ADFA314E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91343"/>
            <a:ext cx="9601200" cy="43760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&lt;p&gt;You can use the mark tag to &lt;mark&gt;highlight&lt;/mark&gt; text.&lt;/p&gt; </a:t>
            </a:r>
            <a:br>
              <a:rPr lang="en-US" dirty="0"/>
            </a:br>
            <a:r>
              <a:rPr lang="en-US" dirty="0"/>
              <a:t>&lt;p&gt;&lt;del&gt;This line of text is meant to be treated as deleted text.&lt;/del&gt;&lt;/p&gt; </a:t>
            </a:r>
            <a:br>
              <a:rPr lang="en-US" dirty="0"/>
            </a:br>
            <a:r>
              <a:rPr lang="en-US" dirty="0"/>
              <a:t>&lt;p&gt;&lt;s&gt;This line of text is meant to be treated as no longer accurate.&lt;/s&gt;&lt;/p&gt; 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Note: &lt;s&gt; is the same as &lt;del&gt;</a:t>
            </a:r>
          </a:p>
          <a:p>
            <a:pPr marL="0" indent="0">
              <a:buNone/>
            </a:pPr>
            <a:r>
              <a:rPr lang="en-US" dirty="0"/>
              <a:t>&lt;p&gt;&lt;ins&gt;This line of text is meant to be treated as an addition to the document.&lt;/ins&gt;&lt;/p&gt; </a:t>
            </a:r>
            <a:br>
              <a:rPr lang="en-US" dirty="0"/>
            </a:br>
            <a:r>
              <a:rPr lang="en-US" dirty="0"/>
              <a:t>&lt;p&gt;&lt;u&gt;This line of text will render as underlined.&lt;/u&gt;&lt;/p&gt; 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Note: &lt;ins&gt; is the same as &lt;u&gt;</a:t>
            </a:r>
          </a:p>
          <a:p>
            <a:pPr marL="0" indent="0">
              <a:buNone/>
            </a:pPr>
            <a:r>
              <a:rPr lang="en-US" dirty="0"/>
              <a:t>&lt;p&gt;&lt;small&gt;This line of text is meant to be treated as fine print.&lt;/small&gt;&lt;/p&gt; </a:t>
            </a:r>
            <a:br>
              <a:rPr lang="en-US" dirty="0"/>
            </a:br>
            <a:r>
              <a:rPr lang="en-US" dirty="0"/>
              <a:t>&lt;p&gt;&lt;strong&gt;This line rendered as bold text.&lt;/strong&gt;&lt;/p&gt; </a:t>
            </a:r>
            <a:br>
              <a:rPr lang="en-US" dirty="0"/>
            </a:br>
            <a:r>
              <a:rPr lang="en-US" dirty="0"/>
              <a:t>&lt;p&gt;&lt;</a:t>
            </a:r>
            <a:r>
              <a:rPr lang="en-US" dirty="0" err="1"/>
              <a:t>em</a:t>
            </a:r>
            <a:r>
              <a:rPr lang="en-US" dirty="0"/>
              <a:t>&gt;This line rendered as italicized text.&lt;/</a:t>
            </a:r>
            <a:r>
              <a:rPr lang="en-US" dirty="0" err="1"/>
              <a:t>em</a:t>
            </a:r>
            <a:r>
              <a:rPr lang="en-US" dirty="0"/>
              <a:t>&gt;&lt;/p&gt;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Note: &lt;</a:t>
            </a:r>
            <a:r>
              <a:rPr lang="en-US" dirty="0" err="1">
                <a:solidFill>
                  <a:srgbClr val="FF0000"/>
                </a:solidFill>
              </a:rPr>
              <a:t>em</a:t>
            </a:r>
            <a:r>
              <a:rPr lang="en-US" dirty="0">
                <a:solidFill>
                  <a:srgbClr val="FF0000"/>
                </a:solidFill>
              </a:rPr>
              <a:t>&gt; is font-style: italic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234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D645D-7EAE-F141-A346-A056F6F04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6686"/>
          </a:xfrm>
        </p:spPr>
        <p:txBody>
          <a:bodyPr>
            <a:normAutofit fontScale="90000"/>
          </a:bodyPr>
          <a:lstStyle/>
          <a:p>
            <a:r>
              <a:rPr lang="en-US" dirty="0"/>
              <a:t>Inline text elements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BF20D-BDBF-F34E-8F46-2ED7228ED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9571"/>
            <a:ext cx="9601200" cy="517071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&lt;mark&gt; represents text which is marked or highlighted for reference or notation purposes.</a:t>
            </a:r>
          </a:p>
          <a:p>
            <a:r>
              <a:rPr lang="en-US" dirty="0"/>
              <a:t>&lt;small&gt; represents side-comments and small print, like copyright and legal text.</a:t>
            </a:r>
          </a:p>
          <a:p>
            <a:r>
              <a:rPr lang="en-US" dirty="0"/>
              <a:t>&lt;s&gt; represents element that are no longer relevant or no longer accurate.</a:t>
            </a:r>
          </a:p>
          <a:p>
            <a:r>
              <a:rPr lang="en-US" dirty="0"/>
              <a:t>&lt;u&gt; represents a span of inline text which should be rendered in a way that indicates that it has a non-textual annotation.</a:t>
            </a:r>
          </a:p>
          <a:p>
            <a:r>
              <a:rPr lang="en-US" dirty="0"/>
              <a:t>We can also use them as classes, </a:t>
            </a:r>
          </a:p>
          <a:p>
            <a:pPr marL="0" indent="0">
              <a:buNone/>
            </a:pPr>
            <a:r>
              <a:rPr lang="en-US" dirty="0"/>
              <a:t>For example,</a:t>
            </a:r>
          </a:p>
          <a:p>
            <a:pPr marL="0" indent="0">
              <a:buNone/>
            </a:pPr>
            <a:r>
              <a:rPr lang="en-US" dirty="0"/>
              <a:t>.mark will apply the same styles as &lt;mark&gt;.</a:t>
            </a:r>
          </a:p>
          <a:p>
            <a:pPr marL="0" indent="0">
              <a:buNone/>
            </a:pPr>
            <a:r>
              <a:rPr lang="en-US" dirty="0"/>
              <a:t>.small will apply the same styles as &lt;small&gt;</a:t>
            </a:r>
          </a:p>
          <a:p>
            <a:pPr marL="0" indent="0">
              <a:buNone/>
            </a:pPr>
            <a:r>
              <a:rPr lang="en-US" dirty="0"/>
              <a:t>.text-decoration-line-through will apply the same styles as &lt;s&gt;.</a:t>
            </a:r>
          </a:p>
          <a:p>
            <a:pPr marL="0" indent="0">
              <a:buNone/>
            </a:pPr>
            <a:r>
              <a:rPr lang="en-US" dirty="0"/>
              <a:t>.text-decoration-underline will apply the same styles as &lt;u&gt;.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619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C3831-B057-C245-8E87-E6290C674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0857"/>
          </a:xfrm>
        </p:spPr>
        <p:txBody>
          <a:bodyPr>
            <a:normAutofit fontScale="90000"/>
          </a:bodyPr>
          <a:lstStyle/>
          <a:p>
            <a:r>
              <a:rPr lang="en-US" dirty="0"/>
              <a:t>Abbreviations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808A3-BADB-D94F-9AE8-1ECC0697F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6657"/>
            <a:ext cx="9601200" cy="43107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Stylized implementation of HTML’s &lt;</a:t>
            </a:r>
            <a:r>
              <a:rPr lang="en-US" dirty="0" err="1"/>
              <a:t>abbr</a:t>
            </a:r>
            <a:r>
              <a:rPr lang="en-US" dirty="0"/>
              <a:t>&gt; element for abbreviations and acronyms to show the expanded version on hover. Abbreviations have a default underline and gain a help cursor to provide additional context on hover and to users of assistive technologies.</a:t>
            </a:r>
          </a:p>
          <a:p>
            <a:r>
              <a:rPr lang="en-US" dirty="0"/>
              <a:t>Add .initialism to an abbreviation for a slightly smaller font-size.</a:t>
            </a:r>
          </a:p>
          <a:p>
            <a:pPr marL="0" indent="0">
              <a:buNone/>
            </a:pPr>
            <a:r>
              <a:rPr lang="en-US" dirty="0"/>
              <a:t> &lt;p&gt;&lt;</a:t>
            </a:r>
            <a:r>
              <a:rPr lang="en-US" dirty="0" err="1"/>
              <a:t>abbr</a:t>
            </a:r>
            <a:r>
              <a:rPr lang="en-US" dirty="0"/>
              <a:t> title="attribute"&gt;</a:t>
            </a:r>
            <a:r>
              <a:rPr lang="en-US" dirty="0" err="1"/>
              <a:t>attr</a:t>
            </a:r>
            <a:r>
              <a:rPr lang="en-US" dirty="0"/>
              <a:t>&lt;/</a:t>
            </a:r>
            <a:r>
              <a:rPr lang="en-US" dirty="0" err="1"/>
              <a:t>abbr</a:t>
            </a:r>
            <a:r>
              <a:rPr lang="en-US" dirty="0"/>
              <a:t>&gt;&lt;/p&gt; </a:t>
            </a:r>
            <a:br>
              <a:rPr lang="en-US" dirty="0"/>
            </a:br>
            <a:r>
              <a:rPr lang="en-US" dirty="0"/>
              <a:t>&lt;p&gt;&lt;</a:t>
            </a:r>
            <a:r>
              <a:rPr lang="en-US" dirty="0" err="1"/>
              <a:t>abbr</a:t>
            </a:r>
            <a:r>
              <a:rPr lang="en-US" dirty="0"/>
              <a:t> title="</a:t>
            </a:r>
            <a:r>
              <a:rPr lang="en-US" dirty="0" err="1"/>
              <a:t>HyperText</a:t>
            </a:r>
            <a:r>
              <a:rPr lang="en-US" dirty="0"/>
              <a:t> Markup Language" class="initialism"&gt;HTML&lt;/</a:t>
            </a:r>
            <a:r>
              <a:rPr lang="en-US" dirty="0" err="1"/>
              <a:t>abbr</a:t>
            </a:r>
            <a:r>
              <a:rPr lang="en-US" dirty="0"/>
              <a:t>&gt;&lt;/p&gt;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16599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33</TotalTime>
  <Words>1664</Words>
  <Application>Microsoft Macintosh PowerPoint</Application>
  <PresentationFormat>Widescreen</PresentationFormat>
  <Paragraphs>77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Franklin Gothic Book</vt:lpstr>
      <vt:lpstr>Crop</vt:lpstr>
      <vt:lpstr>Typography</vt:lpstr>
      <vt:lpstr>Headings </vt:lpstr>
      <vt:lpstr>H1 to h6 classes</vt:lpstr>
      <vt:lpstr>Customizing headings </vt:lpstr>
      <vt:lpstr>Display headings </vt:lpstr>
      <vt:lpstr>Lead </vt:lpstr>
      <vt:lpstr>Inline text elements </vt:lpstr>
      <vt:lpstr>Inline text elements </vt:lpstr>
      <vt:lpstr>Abbreviations </vt:lpstr>
      <vt:lpstr>Blockquotes </vt:lpstr>
      <vt:lpstr>Naming a source </vt:lpstr>
      <vt:lpstr>Alignment </vt:lpstr>
      <vt:lpstr>Alignment - End </vt:lpstr>
      <vt:lpstr>List-style: none;</vt:lpstr>
      <vt:lpstr>Inline</vt:lpstr>
      <vt:lpstr>Description list alignment  </vt:lpstr>
      <vt:lpstr>Description list alignment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Typography</dc:title>
  <dc:creator>Microsoft Office User</dc:creator>
  <cp:lastModifiedBy>Microsoft Office User</cp:lastModifiedBy>
  <cp:revision>3</cp:revision>
  <dcterms:created xsi:type="dcterms:W3CDTF">2021-08-02T14:54:43Z</dcterms:created>
  <dcterms:modified xsi:type="dcterms:W3CDTF">2021-08-02T15:28:34Z</dcterms:modified>
</cp:coreProperties>
</file>