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5EC-B01A-0948-89C2-BF670077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61C0-A77F-D545-AFA0-5A3080D3C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B638-2788-A948-BC54-88C1AD97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6"/>
          </a:xfrm>
        </p:spPr>
        <p:txBody>
          <a:bodyPr/>
          <a:lstStyle/>
          <a:p>
            <a:r>
              <a:rPr lang="en-US" dirty="0"/>
              <a:t>Tables without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894C-C7A2-4446-A547-0D4150E9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886"/>
            <a:ext cx="9601200" cy="4332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delete all the borders by adding “table-borderless” class.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&lt;table class="table table-borderless"&gt; ... &lt;/table&gt;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It can be also added with background colors.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&lt;table class="table table-dark table-borderless"&gt; ...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0353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DAEB-4375-E345-A0E3-351A7337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Small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DF8C-DBAE-2349-849A-B059442B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 .table-</a:t>
            </a:r>
            <a:r>
              <a:rPr lang="en-US" dirty="0" err="1"/>
              <a:t>sm</a:t>
            </a:r>
            <a:r>
              <a:rPr lang="en-US" dirty="0"/>
              <a:t> to make any .table more compact by cutting all cell padding in half.</a:t>
            </a:r>
          </a:p>
          <a:p>
            <a:pPr marL="0" indent="0">
              <a:buNone/>
            </a:pPr>
            <a:r>
              <a:rPr lang="en-US" dirty="0"/>
              <a:t>&lt;table class="table table-</a:t>
            </a:r>
            <a:r>
              <a:rPr lang="en-US" dirty="0" err="1"/>
              <a:t>sm</a:t>
            </a:r>
            <a:r>
              <a:rPr lang="en-US" dirty="0"/>
              <a:t>"&gt; ... 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also added for different background colors:</a:t>
            </a:r>
          </a:p>
          <a:p>
            <a:pPr marL="0" indent="0">
              <a:buNone/>
            </a:pPr>
            <a:r>
              <a:rPr lang="en-US" dirty="0"/>
              <a:t>&lt;table class="table table-dark table-</a:t>
            </a:r>
            <a:r>
              <a:rPr lang="en-US" dirty="0" err="1"/>
              <a:t>sm</a:t>
            </a:r>
            <a:r>
              <a:rPr lang="en-US" dirty="0"/>
              <a:t>"&gt; ...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62809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0E0-708A-6442-8486-54AEA37F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448F-9C40-4941-9EB0-074DD4D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159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cells of &lt;</a:t>
            </a:r>
            <a:r>
              <a:rPr lang="en-US" dirty="0" err="1"/>
              <a:t>thead</a:t>
            </a:r>
            <a:r>
              <a:rPr lang="en-US" dirty="0"/>
              <a:t>&gt; are always vertical aligned to the bottom. Table cells in &lt;</a:t>
            </a:r>
            <a:r>
              <a:rPr lang="en-US" dirty="0" err="1"/>
              <a:t>tbody</a:t>
            </a:r>
            <a:r>
              <a:rPr lang="en-US" dirty="0"/>
              <a:t>&gt; inherit their alignment from &lt;table&gt; and are aligned to the the top by default.</a:t>
            </a:r>
          </a:p>
          <a:p>
            <a:pPr marL="0" indent="0">
              <a:buNone/>
            </a:pPr>
            <a:r>
              <a:rPr lang="en-US" dirty="0"/>
              <a:t>Use the vertical alignment classes to re-align where needed.</a:t>
            </a:r>
          </a:p>
          <a:p>
            <a:pPr marL="0" indent="0">
              <a:buNone/>
            </a:pPr>
            <a:r>
              <a:rPr lang="en-US" dirty="0"/>
              <a:t>&lt;div class="table-responsive"&gt;</a:t>
            </a:r>
          </a:p>
          <a:p>
            <a:pPr marL="0" indent="0">
              <a:buNone/>
            </a:pPr>
            <a:r>
              <a:rPr lang="en-US" dirty="0"/>
              <a:t> &lt;table class="table align-middle"&gt;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&lt;tr&gt; ... &lt;/tr&gt;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thead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98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6B63-6528-0D49-B8C4-83959B49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514"/>
          </a:xfrm>
        </p:spPr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BA30-18D2-4044-AB0E-711052D6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3"/>
            <a:ext cx="9601200" cy="494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&lt;tr&gt; ... &lt;/tr&gt;</a:t>
            </a:r>
          </a:p>
          <a:p>
            <a:pPr marL="0" indent="0">
              <a:buNone/>
            </a:pPr>
            <a:r>
              <a:rPr lang="en-US" dirty="0"/>
              <a:t> &lt;tr class="align-bottom"&gt; ... &lt;/tr&gt;</a:t>
            </a:r>
          </a:p>
          <a:p>
            <a:pPr marL="0" indent="0">
              <a:buNone/>
            </a:pPr>
            <a:r>
              <a:rPr lang="en-US" dirty="0"/>
              <a:t> &lt;tr&gt;</a:t>
            </a:r>
          </a:p>
          <a:p>
            <a:pPr marL="0" indent="0">
              <a:buNone/>
            </a:pPr>
            <a:r>
              <a:rPr lang="en-US" dirty="0"/>
              <a:t> &lt;td&gt;...&lt;/td&gt;</a:t>
            </a:r>
          </a:p>
          <a:p>
            <a:pPr marL="0" indent="0">
              <a:buNone/>
            </a:pPr>
            <a:r>
              <a:rPr lang="en-US" dirty="0"/>
              <a:t> &lt;td&gt;...&lt;/td&gt; </a:t>
            </a:r>
          </a:p>
          <a:p>
            <a:pPr marL="0" indent="0">
              <a:buNone/>
            </a:pPr>
            <a:r>
              <a:rPr lang="en-US" dirty="0"/>
              <a:t>&lt;td class="align-top"&gt;This cell is aligned to the top.&lt;/td&gt;</a:t>
            </a:r>
          </a:p>
          <a:p>
            <a:pPr marL="0" indent="0">
              <a:buNone/>
            </a:pPr>
            <a:r>
              <a:rPr lang="en-US" dirty="0"/>
              <a:t> &lt;td&gt;...&lt;/td&gt;</a:t>
            </a:r>
          </a:p>
          <a:p>
            <a:pPr marL="0" indent="0">
              <a:buNone/>
            </a:pPr>
            <a:r>
              <a:rPr lang="en-US" dirty="0"/>
              <a:t> &lt;/tr&gt;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&lt;/table&gt;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FE5-51D3-8440-8937-5C641463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>
            <a:normAutofit/>
          </a:bodyPr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5CFB-CB4B-3648-BF27-AD895A3F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Border styles, active styles, and table variants are not inherited by nested tables.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&lt;table class="table table-striped"&gt;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... </a:t>
            </a:r>
          </a:p>
          <a:p>
            <a:pPr marL="0" indent="0">
              <a:buNone/>
            </a:pPr>
            <a:r>
              <a:rPr lang="en-US" dirty="0"/>
              <a:t>&lt;tr&gt; &lt;td </a:t>
            </a:r>
            <a:r>
              <a:rPr lang="en-US" dirty="0" err="1"/>
              <a:t>colspan</a:t>
            </a:r>
            <a:r>
              <a:rPr lang="en-US" dirty="0"/>
              <a:t>="4"&gt; &lt;table class="table mb-0"&gt; ... &lt;/table&gt; &lt;/td&gt; &lt;/tr&gt;</a:t>
            </a:r>
          </a:p>
          <a:p>
            <a:pPr marL="0" indent="0">
              <a:buNone/>
            </a:pPr>
            <a:r>
              <a:rPr lang="en-US" dirty="0"/>
              <a:t> ... &lt;/</a:t>
            </a:r>
            <a:r>
              <a:rPr lang="en-US" dirty="0" err="1"/>
              <a:t>tbody</a:t>
            </a:r>
            <a:r>
              <a:rPr lang="en-US" dirty="0"/>
              <a:t>&gt;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3705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96D5-F8B6-C94F-9873-DB592C58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9086"/>
          </a:xfrm>
        </p:spPr>
        <p:txBody>
          <a:bodyPr/>
          <a:lstStyle/>
          <a:p>
            <a:r>
              <a:rPr lang="en-US" dirty="0"/>
              <a:t>How nesting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970-585D-3C45-BB05-F0A4CC3A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886"/>
            <a:ext cx="9601200" cy="4332514"/>
          </a:xfrm>
        </p:spPr>
        <p:txBody>
          <a:bodyPr/>
          <a:lstStyle/>
          <a:p>
            <a:r>
              <a:rPr lang="en-US" dirty="0"/>
              <a:t>To prevent </a:t>
            </a:r>
            <a:r>
              <a:rPr lang="en-US" i="1" dirty="0"/>
              <a:t>any</a:t>
            </a:r>
            <a:r>
              <a:rPr lang="en-US" dirty="0"/>
              <a:t> styles from leaking to nested tables, we use the child combinator (&gt;) selector in our CSS. Since we need to target all the </a:t>
            </a:r>
            <a:r>
              <a:rPr lang="en-US" dirty="0" err="1"/>
              <a:t>tds</a:t>
            </a:r>
            <a:r>
              <a:rPr lang="en-US" dirty="0"/>
              <a:t> and </a:t>
            </a:r>
            <a:r>
              <a:rPr lang="en-US" dirty="0" err="1"/>
              <a:t>ths</a:t>
            </a:r>
            <a:r>
              <a:rPr lang="en-US" dirty="0"/>
              <a:t> in the </a:t>
            </a:r>
            <a:r>
              <a:rPr lang="en-US" dirty="0" err="1"/>
              <a:t>thead</a:t>
            </a:r>
            <a:r>
              <a:rPr lang="en-US" dirty="0"/>
              <a:t>, </a:t>
            </a:r>
            <a:r>
              <a:rPr lang="en-US" dirty="0" err="1"/>
              <a:t>tbody</a:t>
            </a:r>
            <a:r>
              <a:rPr lang="en-US" dirty="0"/>
              <a:t>, and </a:t>
            </a:r>
            <a:r>
              <a:rPr lang="en-US" dirty="0" err="1"/>
              <a:t>tfoot</a:t>
            </a:r>
            <a:r>
              <a:rPr lang="en-US" dirty="0"/>
              <a:t>, our selector would look pretty long without it. As such, we use the rather odd looking .table &gt; :not(caption) &gt; * &gt; * selector to target all </a:t>
            </a:r>
            <a:r>
              <a:rPr lang="en-US" dirty="0" err="1"/>
              <a:t>tds</a:t>
            </a:r>
            <a:r>
              <a:rPr lang="en-US" dirty="0"/>
              <a:t> and </a:t>
            </a:r>
            <a:r>
              <a:rPr lang="en-US" dirty="0" err="1"/>
              <a:t>ths</a:t>
            </a:r>
            <a:r>
              <a:rPr lang="en-US" dirty="0"/>
              <a:t> of the .table, but none of any potential nested tables.</a:t>
            </a:r>
          </a:p>
          <a:p>
            <a:r>
              <a:rPr lang="en-US" dirty="0"/>
              <a:t>Note that if you add &lt;tr&gt;s as direct children of a table, those &lt;tr&gt; will be wrapped in a &lt;</a:t>
            </a:r>
            <a:r>
              <a:rPr lang="en-US" dirty="0" err="1"/>
              <a:t>tbody</a:t>
            </a:r>
            <a:r>
              <a:rPr lang="en-US" dirty="0"/>
              <a:t>&gt; by default, thus making our selectors work as intended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5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EF55-6465-8644-ACC4-F1C3F10B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Table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CD5F-F50A-C742-99E4-321968DB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 to tables and dark tables, use the modifier classes .table-light or .table-dark to make &lt;</a:t>
            </a:r>
            <a:r>
              <a:rPr lang="en-US" dirty="0" err="1"/>
              <a:t>thead</a:t>
            </a:r>
            <a:r>
              <a:rPr lang="en-US" dirty="0"/>
              <a:t>&gt;s appear light or dark gray.</a:t>
            </a:r>
          </a:p>
          <a:p>
            <a:pPr marL="0" indent="0">
              <a:buNone/>
            </a:pPr>
            <a:r>
              <a:rPr lang="en-US" dirty="0"/>
              <a:t>&lt;table class="table"&gt;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 class="table-light"&gt;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...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511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394E-0640-6E42-A7C8-FCE2388D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Table 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06FA-BD3F-724B-8CB2-6ACF5F0C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&lt;table class="table"&gt;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...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tfoot</a:t>
            </a:r>
            <a:r>
              <a:rPr lang="en-US" dirty="0"/>
              <a:t>&gt; ... 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09031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526-BB78-514D-87BC-44568CB3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/>
          <a:lstStyle/>
          <a:p>
            <a:r>
              <a:rPr lang="en-US" dirty="0"/>
              <a:t>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08E3-4EBA-1C42-9721-882EEA16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5072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 &lt;caption&gt; functions like a heading for a table. It helps users with screen readers to find a table and understand what it’s about and decide if they want to read it.</a:t>
            </a:r>
          </a:p>
          <a:p>
            <a:pPr marL="0" indent="0">
              <a:buNone/>
            </a:pPr>
            <a:r>
              <a:rPr lang="en-US" dirty="0"/>
              <a:t>&lt;table class="table table-</a:t>
            </a:r>
            <a:r>
              <a:rPr lang="en-US" dirty="0" err="1"/>
              <a:t>sm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&lt;caption&gt;List of users&lt;/caption&gt;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...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&lt;/table&gt;</a:t>
            </a:r>
          </a:p>
          <a:p>
            <a:pPr marL="0" indent="0">
              <a:buNone/>
            </a:pPr>
            <a:r>
              <a:rPr lang="en-US" dirty="0"/>
              <a:t>You can also put the &lt;caption&gt; on the top of the table with .caption-top.</a:t>
            </a:r>
          </a:p>
          <a:p>
            <a:pPr marL="0" indent="0">
              <a:buNone/>
            </a:pPr>
            <a:r>
              <a:rPr lang="en-US" dirty="0"/>
              <a:t>&lt;table class="table table-</a:t>
            </a:r>
            <a:r>
              <a:rPr lang="en-US" dirty="0" err="1"/>
              <a:t>sm</a:t>
            </a:r>
            <a:r>
              <a:rPr lang="en-US" dirty="0"/>
              <a:t> caption-top"&gt;</a:t>
            </a:r>
          </a:p>
          <a:p>
            <a:pPr marL="0" indent="0">
              <a:buNone/>
            </a:pPr>
            <a:r>
              <a:rPr lang="en-US" dirty="0"/>
              <a:t> &lt;caption&gt;List of users&lt;/caption&gt;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...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E33-9D62-644D-B8D4-7024C2F2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857"/>
          </a:xfrm>
        </p:spPr>
        <p:txBody>
          <a:bodyPr/>
          <a:lstStyle/>
          <a:p>
            <a:r>
              <a:rPr lang="en-US" dirty="0"/>
              <a:t>Responsive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990-BCCE-E74B-9005-D396272B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657"/>
            <a:ext cx="9601200" cy="4310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adding &lt;div class="table-responsive"&gt; &lt;/div&gt; before the table. For example, </a:t>
            </a:r>
          </a:p>
          <a:p>
            <a:pPr marL="0" indent="0">
              <a:buNone/>
            </a:pPr>
            <a:r>
              <a:rPr lang="en-US" dirty="0"/>
              <a:t>&lt;div class="table-responsive"&gt; </a:t>
            </a:r>
          </a:p>
          <a:p>
            <a:pPr marL="0" indent="0">
              <a:buNone/>
            </a:pPr>
            <a:r>
              <a:rPr lang="en-US" dirty="0"/>
              <a:t>&lt;table class="table"&gt; ... &lt;/table&gt;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11201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6F34-D480-2941-8715-ADED1F7D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514"/>
          </a:xfrm>
        </p:spPr>
        <p:txBody>
          <a:bodyPr/>
          <a:lstStyle/>
          <a:p>
            <a:r>
              <a:rPr lang="en-US" dirty="0"/>
              <a:t>Basic table in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67D5-D311-E94D-AB54-32EDD247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4"/>
            <a:ext cx="9601200" cy="4582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.table to add the style of the table in the CSS of bootstrap. 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&lt;table class="table"&gt;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scope="col"&gt;#&lt;/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scope="col"&gt;First&lt;/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</a:t>
            </a:r>
            <a:r>
              <a:rPr lang="en-US" dirty="0"/>
              <a:t> scope="col"&gt;Last&lt;/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</a:t>
            </a:r>
            <a:r>
              <a:rPr lang="en-US" dirty="0"/>
              <a:t> scope="col"&gt;Handle&lt;/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41683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703-8F8A-1745-A2CE-ADE6A09B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Breakpoint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789C-F68D-0B4D-80D2-4F0ADA15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214258"/>
          </a:xfrm>
        </p:spPr>
        <p:txBody>
          <a:bodyPr/>
          <a:lstStyle/>
          <a:p>
            <a:r>
              <a:rPr lang="en-US" dirty="0"/>
              <a:t>Use .table-responsive{-</a:t>
            </a:r>
            <a:r>
              <a:rPr lang="en-US" dirty="0" err="1"/>
              <a:t>sm</a:t>
            </a:r>
            <a:r>
              <a:rPr lang="en-US" dirty="0"/>
              <a:t>|-md|-lg|-xl|-</a:t>
            </a:r>
            <a:r>
              <a:rPr lang="en-US" dirty="0" err="1"/>
              <a:t>xxl</a:t>
            </a:r>
            <a:r>
              <a:rPr lang="en-US" dirty="0"/>
              <a:t>} as needed to create responsive tables up to a particular breakpoint. From that breakpoint and up, the table will behave normally and not scroll horizontally.</a:t>
            </a:r>
          </a:p>
          <a:p>
            <a:r>
              <a:rPr lang="en-US" b="1" dirty="0"/>
              <a:t>These tables may appear broken until their responsive styles apply at specific viewport widths.</a:t>
            </a:r>
            <a:endParaRPr lang="en-US" dirty="0"/>
          </a:p>
          <a:p>
            <a:r>
              <a:rPr lang="en-US" dirty="0"/>
              <a:t>&lt;div class="table-responsive"&gt; &lt;table class="table"&gt; ... &lt;/table&gt; &lt;/div&gt; </a:t>
            </a:r>
          </a:p>
          <a:p>
            <a:r>
              <a:rPr lang="en-US" dirty="0"/>
              <a:t>&lt;div class="table-responsive-</a:t>
            </a:r>
            <a:r>
              <a:rPr lang="en-US" dirty="0" err="1"/>
              <a:t>sm</a:t>
            </a:r>
            <a:r>
              <a:rPr lang="en-US" dirty="0"/>
              <a:t>"&gt; &lt;table class="table"&gt; ... &lt;/table&gt; &lt;/div&gt;</a:t>
            </a:r>
          </a:p>
          <a:p>
            <a:r>
              <a:rPr lang="en-US" dirty="0"/>
              <a:t> &lt;div class="table-responsive-md"&gt; &lt;table class="table"&gt; ... &lt;/table&gt; &lt;/div&gt;</a:t>
            </a:r>
          </a:p>
          <a:p>
            <a:r>
              <a:rPr lang="en-US" dirty="0"/>
              <a:t> &lt;div class="table-responsive-lg"&gt; &lt;table class="table"&gt; ... &lt;/table&gt; &lt;/div&gt; </a:t>
            </a:r>
          </a:p>
          <a:p>
            <a:r>
              <a:rPr lang="en-US" dirty="0"/>
              <a:t>&lt;div class="table-responsive-xl"&gt; &lt;table class="table"&gt; ... &lt;/table&gt; &lt;/div&gt;</a:t>
            </a:r>
          </a:p>
          <a:p>
            <a:r>
              <a:rPr lang="en-US" dirty="0"/>
              <a:t> &lt;div class="table-responsive-</a:t>
            </a:r>
            <a:r>
              <a:rPr lang="en-US" dirty="0" err="1"/>
              <a:t>xxl</a:t>
            </a:r>
            <a:r>
              <a:rPr lang="en-US" dirty="0"/>
              <a:t>"&gt; &lt;table class="table"&gt; ... &lt;/table&gt; 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0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B093-2A39-2342-B3A6-6BE8612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table in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E3A-E753-A040-8B95-09FB5756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&lt;tr&gt;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</a:t>
            </a:r>
            <a:r>
              <a:rPr lang="en-US" dirty="0"/>
              <a:t> scope="row"&gt;1&lt;/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&lt;td&gt;Mark&lt;/td&gt;</a:t>
            </a:r>
          </a:p>
          <a:p>
            <a:pPr marL="0" indent="0">
              <a:buNone/>
            </a:pPr>
            <a:r>
              <a:rPr lang="en-US" dirty="0"/>
              <a:t> &lt;td&gt;Otto&lt;/td&gt;</a:t>
            </a:r>
          </a:p>
          <a:p>
            <a:pPr marL="0" indent="0">
              <a:buNone/>
            </a:pPr>
            <a:r>
              <a:rPr lang="en-US" dirty="0"/>
              <a:t> &lt;td&gt;@</a:t>
            </a:r>
            <a:r>
              <a:rPr lang="en-US" dirty="0" err="1"/>
              <a:t>mdo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&lt;/tr&gt;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B093-2A39-2342-B3A6-6BE86124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table in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E3A-E753-A040-8B95-09FB5756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203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</a:t>
            </a:r>
            <a:r>
              <a:rPr lang="en-US" dirty="0"/>
              <a:t> scope="row"&gt;2&lt;/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&lt;td&gt;Mark&lt;/td&gt;</a:t>
            </a:r>
          </a:p>
          <a:p>
            <a:pPr marL="0" indent="0">
              <a:buNone/>
            </a:pPr>
            <a:r>
              <a:rPr lang="en-US" dirty="0"/>
              <a:t> &lt;td&gt;Otto&lt;/td&gt;</a:t>
            </a:r>
          </a:p>
          <a:p>
            <a:pPr marL="0" indent="0">
              <a:buNone/>
            </a:pPr>
            <a:r>
              <a:rPr lang="en-US" dirty="0"/>
              <a:t> &lt;td&gt;@</a:t>
            </a:r>
            <a:r>
              <a:rPr lang="en-US" dirty="0" err="1"/>
              <a:t>mdo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&lt;/tr&gt;</a:t>
            </a:r>
          </a:p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</a:t>
            </a:r>
            <a:r>
              <a:rPr lang="en-US" dirty="0"/>
              <a:t> scope="row"&gt;3&lt;/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&lt;td&gt;Mark&lt;/td&gt;</a:t>
            </a:r>
          </a:p>
          <a:p>
            <a:pPr marL="0" indent="0">
              <a:buNone/>
            </a:pPr>
            <a:r>
              <a:rPr lang="en-US" dirty="0"/>
              <a:t> &lt;td&gt;Otto&lt;/td&gt;</a:t>
            </a:r>
          </a:p>
          <a:p>
            <a:pPr marL="0" indent="0">
              <a:buNone/>
            </a:pPr>
            <a:r>
              <a:rPr lang="en-US" dirty="0"/>
              <a:t> &lt;td&gt;@</a:t>
            </a:r>
            <a:r>
              <a:rPr lang="en-US" dirty="0" err="1"/>
              <a:t>mdo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&lt;/tr&gt;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0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C684-39B6-F945-B75B-20C804DC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75A2-1C12-7149-88F8-EE2A5EBF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4299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contextual classes to color tables, table rows or individual cells. This means that we can add background colors for elements of table, tr or even td.</a:t>
            </a:r>
          </a:p>
          <a:p>
            <a:pPr marL="0" indent="0">
              <a:buNone/>
            </a:pPr>
            <a:r>
              <a:rPr lang="en-US" dirty="0"/>
              <a:t>We use table-*color*. Color can be primary, secondary, success, danger, warning, info, light or also dark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8830-8BDD-5C41-A7EF-42D3D086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429"/>
          </a:xfrm>
        </p:spPr>
        <p:txBody>
          <a:bodyPr>
            <a:normAutofit fontScale="90000"/>
          </a:bodyPr>
          <a:lstStyle/>
          <a:p>
            <a:r>
              <a:rPr lang="en-US" dirty="0"/>
              <a:t>Accented 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0EBF-8ECE-B641-89B2-1FEC9571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4365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add accented tables. Just add “table-striped”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make it for different background colors by adding: table-dark table-striped, table-success table-striped or any color 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95FF3-58FC-104B-840C-66FD883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22022"/>
            <a:ext cx="9791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3EBA-55FB-AF41-BC20-BCD82F0E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Hoverable</a:t>
            </a:r>
            <a:r>
              <a:rPr lang="en-US" dirty="0"/>
              <a:t> rows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D1BD-13EC-9D40-8356-F3FE19D7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means to change the background color when you hover a row within the table…</a:t>
            </a:r>
          </a:p>
          <a:p>
            <a:pPr marL="0" indent="0">
              <a:buNone/>
            </a:pPr>
            <a:r>
              <a:rPr lang="en-US" dirty="0"/>
              <a:t>This is achieved by adding </a:t>
            </a:r>
          </a:p>
          <a:p>
            <a:pPr marL="0" indent="0">
              <a:buNone/>
            </a:pPr>
            <a:r>
              <a:rPr lang="en-US" dirty="0"/>
              <a:t>&lt;table class="table table-hover"&gt; ... &lt;/table&gt;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“table-hover”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can be also added with different background colors: for example: </a:t>
            </a:r>
          </a:p>
          <a:p>
            <a:pPr marL="0" indent="0">
              <a:buNone/>
            </a:pPr>
            <a:r>
              <a:rPr lang="en-US" dirty="0"/>
              <a:t>&lt;table class="table table-dark table-hover"&gt; ... &lt;/table&gt;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can also make it striped and </a:t>
            </a:r>
            <a:r>
              <a:rPr lang="en-US" dirty="0" err="1">
                <a:solidFill>
                  <a:schemeClr val="tx1"/>
                </a:solidFill>
              </a:rPr>
              <a:t>hoverable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&lt;table class="table table-striped table-hover"&gt; ... &lt;/table&gt;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6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D3CB-ABD7-D743-B786-AB0D90F3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4543"/>
            <a:ext cx="9601200" cy="870857"/>
          </a:xfrm>
        </p:spPr>
        <p:txBody>
          <a:bodyPr>
            <a:normAutofit/>
          </a:bodyPr>
          <a:lstStyle/>
          <a:p>
            <a:r>
              <a:rPr lang="en-US" dirty="0"/>
              <a:t>Active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54D3-2CF9-4B48-B9C6-6E050410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5400"/>
            <a:ext cx="9601200" cy="5301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Highlight a table row or cell by adding a .table-active class. Can also added with table-color</a:t>
            </a:r>
          </a:p>
          <a:p>
            <a:pPr marL="0" indent="0">
              <a:buNone/>
            </a:pPr>
            <a:r>
              <a:rPr lang="en-US" dirty="0"/>
              <a:t>&lt;table class="table"&gt;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thead</a:t>
            </a:r>
            <a:r>
              <a:rPr lang="en-US" dirty="0"/>
              <a:t>&gt; ...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&lt;tr class="table-active"&gt; ... &lt;/tr&gt;</a:t>
            </a:r>
          </a:p>
          <a:p>
            <a:pPr marL="0" indent="0">
              <a:buNone/>
            </a:pPr>
            <a:r>
              <a:rPr lang="en-US" dirty="0"/>
              <a:t> &lt;tr&gt; ... &lt;/tr&gt;</a:t>
            </a:r>
          </a:p>
          <a:p>
            <a:pPr marL="0" indent="0">
              <a:buNone/>
            </a:pPr>
            <a:r>
              <a:rPr lang="en-US" dirty="0"/>
              <a:t> &lt;tr&gt;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scope="row"&gt;3&lt;/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="2" class="table-active"&gt;Larry the Bird&lt;/td&gt;</a:t>
            </a:r>
          </a:p>
          <a:p>
            <a:pPr marL="0" indent="0">
              <a:buNone/>
            </a:pPr>
            <a:r>
              <a:rPr lang="en-US" dirty="0"/>
              <a:t> &lt;td&gt;@twitter&lt;/td&gt; 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 &lt;/</a:t>
            </a:r>
            <a:r>
              <a:rPr lang="en-US" dirty="0" err="1"/>
              <a:t>tbody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2154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4FDC-FBC4-7341-9C03-886BFB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Bordered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E279-E34E-154E-B80D-0C5091BD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&lt;table class="table table-bordered"&gt; ... &lt;/table&gt;</a:t>
            </a:r>
          </a:p>
          <a:p>
            <a:pPr marL="0" indent="0">
              <a:buNone/>
            </a:pPr>
            <a:r>
              <a:rPr lang="en-US" dirty="0"/>
              <a:t>We can also control the border color by adding border-color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&lt;table class="table table-bordered border-primary"&gt; ...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713267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2161</TotalTime>
  <Words>1456</Words>
  <Application>Microsoft Macintosh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tables</vt:lpstr>
      <vt:lpstr>Basic table in bootstrap</vt:lpstr>
      <vt:lpstr>Basic table in bootstrap</vt:lpstr>
      <vt:lpstr>Basic table in bootstrap</vt:lpstr>
      <vt:lpstr>Variants</vt:lpstr>
      <vt:lpstr>Accented tables </vt:lpstr>
      <vt:lpstr>Hoverable rows  </vt:lpstr>
      <vt:lpstr>Active tables</vt:lpstr>
      <vt:lpstr>Bordered tables</vt:lpstr>
      <vt:lpstr>Tables without borders</vt:lpstr>
      <vt:lpstr>Small table</vt:lpstr>
      <vt:lpstr>Vertical alignment</vt:lpstr>
      <vt:lpstr>Vertical alignment</vt:lpstr>
      <vt:lpstr>Nesting</vt:lpstr>
      <vt:lpstr>How nesting works</vt:lpstr>
      <vt:lpstr>Table head</vt:lpstr>
      <vt:lpstr>Table foot</vt:lpstr>
      <vt:lpstr>Captions</vt:lpstr>
      <vt:lpstr>Responsive tables</vt:lpstr>
      <vt:lpstr>Breakpoint specific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</dc:title>
  <dc:creator>Microsoft Office User</dc:creator>
  <cp:lastModifiedBy>Microsoft Office User</cp:lastModifiedBy>
  <cp:revision>4</cp:revision>
  <dcterms:created xsi:type="dcterms:W3CDTF">2021-08-02T15:55:22Z</dcterms:created>
  <dcterms:modified xsi:type="dcterms:W3CDTF">2021-08-10T06:53:50Z</dcterms:modified>
</cp:coreProperties>
</file>