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1" r:id="rId16"/>
    <p:sldId id="272" r:id="rId17"/>
    <p:sldId id="270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2" r:id="rId27"/>
    <p:sldId id="283" r:id="rId28"/>
    <p:sldId id="284" r:id="rId29"/>
    <p:sldId id="281" r:id="rId30"/>
    <p:sldId id="286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00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0EB4-44B3-D24E-A01D-0C29BEE58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Input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1919F-4DD3-A144-87DB-2E6939E70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Taught by </a:t>
            </a:r>
            <a:r>
              <a:rPr lang="en-US" dirty="0" err="1"/>
              <a:t>Yossef</a:t>
            </a:r>
            <a:r>
              <a:rPr lang="en-US" dirty="0"/>
              <a:t> Ayman </a:t>
            </a:r>
            <a:r>
              <a:rPr lang="en-US" dirty="0" err="1"/>
              <a:t>Zedan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240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2C6C-B696-DF42-81DF-B90CD4B7D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Checkboxes and radios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20FEA3-7B68-954D-99E1-B4F43B828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462739"/>
            <a:ext cx="9601200" cy="1497094"/>
          </a:xfrm>
        </p:spPr>
      </p:pic>
    </p:spTree>
    <p:extLst>
      <p:ext uri="{BB962C8B-B14F-4D97-AF65-F5344CB8AC3E}">
        <p14:creationId xmlns:p14="http://schemas.microsoft.com/office/powerpoint/2010/main" val="2806332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B368-7FCF-C44D-9BCB-191B9304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6669"/>
          </a:xfrm>
        </p:spPr>
        <p:txBody>
          <a:bodyPr>
            <a:normAutofit/>
          </a:bodyPr>
          <a:lstStyle/>
          <a:p>
            <a:r>
              <a:rPr lang="en-US" dirty="0"/>
              <a:t>Multiple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0D9DF-2EC0-884D-A222-613257591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2469"/>
            <a:ext cx="9601200" cy="4374931"/>
          </a:xfrm>
        </p:spPr>
        <p:txBody>
          <a:bodyPr/>
          <a:lstStyle/>
          <a:p>
            <a:r>
              <a:rPr lang="en-US" dirty="0"/>
              <a:t>While multiple &lt;input&gt;s are supported visually, validation styles are only available for input groups with a single &lt;input&gt;.</a:t>
            </a:r>
          </a:p>
          <a:p>
            <a:pPr marL="0" indent="0">
              <a:buNone/>
            </a:pPr>
            <a:r>
              <a:rPr lang="en-US" dirty="0"/>
              <a:t>&lt;div class="input-group"&gt; </a:t>
            </a:r>
            <a:br>
              <a:rPr lang="en-US" dirty="0"/>
            </a:br>
            <a:r>
              <a:rPr lang="en-US" dirty="0"/>
              <a:t>&lt;span class="input-group-text"&gt;First and last name&lt;/span&gt; </a:t>
            </a:r>
            <a:br>
              <a:rPr lang="en-US" dirty="0"/>
            </a:br>
            <a:r>
              <a:rPr lang="en-US" dirty="0"/>
              <a:t>&lt;input type="text" class="form-control"&gt; 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0B773-0983-A344-B6FB-433318CB4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826329"/>
            <a:ext cx="98806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43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04983-6668-FC44-8471-D20A0785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>
            <a:normAutofit/>
          </a:bodyPr>
          <a:lstStyle/>
          <a:p>
            <a:r>
              <a:rPr lang="en-US" dirty="0"/>
              <a:t>Multiple addons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A936F-2D57-EA4C-8E94-A744BC8DB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5344886"/>
          </a:xfrm>
        </p:spPr>
        <p:txBody>
          <a:bodyPr>
            <a:normAutofit/>
          </a:bodyPr>
          <a:lstStyle/>
          <a:p>
            <a:r>
              <a:rPr lang="en-US" dirty="0"/>
              <a:t>Multiple add-ons are supported and can be mixed with checkbox and radio input versions.</a:t>
            </a:r>
          </a:p>
          <a:p>
            <a:pPr marL="0" indent="0">
              <a:buNone/>
            </a:pPr>
            <a:r>
              <a:rPr lang="en-US" dirty="0"/>
              <a:t>Source code:</a:t>
            </a:r>
          </a:p>
          <a:p>
            <a:pPr marL="0" indent="0">
              <a:buNone/>
            </a:pPr>
            <a:r>
              <a:rPr lang="en-US" dirty="0"/>
              <a:t>&lt;div class="input-group mb-3"&gt; </a:t>
            </a:r>
            <a:br>
              <a:rPr lang="en-US" dirty="0"/>
            </a:br>
            <a:r>
              <a:rPr lang="en-US" dirty="0"/>
              <a:t>&lt;span class="input-group-text"&gt;$&lt;/span&gt; </a:t>
            </a:r>
            <a:br>
              <a:rPr lang="en-US" dirty="0"/>
            </a:br>
            <a:r>
              <a:rPr lang="en-US" dirty="0"/>
              <a:t>&lt;span class="input-group-text"&gt;0.00&lt;/span&gt; </a:t>
            </a:r>
            <a:br>
              <a:rPr lang="en-US" dirty="0"/>
            </a:br>
            <a:r>
              <a:rPr lang="en-US" dirty="0"/>
              <a:t>&lt;input type="text" class="form-control"&gt; </a:t>
            </a:r>
            <a:br>
              <a:rPr lang="en-US" dirty="0"/>
            </a:br>
            <a:r>
              <a:rPr lang="en-US" dirty="0"/>
              <a:t>&lt;/div&gt; </a:t>
            </a:r>
          </a:p>
          <a:p>
            <a:pPr marL="0" indent="0">
              <a:buNone/>
            </a:pPr>
            <a:r>
              <a:rPr lang="en-US" dirty="0"/>
              <a:t>&lt;div class="input-group"&gt; </a:t>
            </a:r>
            <a:br>
              <a:rPr lang="en-US" dirty="0"/>
            </a:br>
            <a:r>
              <a:rPr lang="en-US" dirty="0"/>
              <a:t>&lt;input type="text" class="form-control"&gt; </a:t>
            </a:r>
            <a:br>
              <a:rPr lang="en-US" dirty="0"/>
            </a:br>
            <a:r>
              <a:rPr lang="en-US" dirty="0"/>
              <a:t>&lt;span class="input-group-text"&gt;$&lt;/span&gt; </a:t>
            </a:r>
            <a:br>
              <a:rPr lang="en-US" dirty="0"/>
            </a:br>
            <a:r>
              <a:rPr lang="en-US" dirty="0"/>
              <a:t>&lt;span class="input-group-text"&gt;0.00&lt;/span&gt; </a:t>
            </a:r>
            <a:br>
              <a:rPr lang="en-US" dirty="0"/>
            </a:b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927016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04983-6668-FC44-8471-D20A0785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>
            <a:normAutofit/>
          </a:bodyPr>
          <a:lstStyle/>
          <a:p>
            <a:r>
              <a:rPr lang="en-US" dirty="0"/>
              <a:t>Multiple addons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555898-E3B0-D142-A4D0-6B27382A3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386744"/>
            <a:ext cx="9601200" cy="1442028"/>
          </a:xfrm>
        </p:spPr>
      </p:pic>
    </p:spTree>
    <p:extLst>
      <p:ext uri="{BB962C8B-B14F-4D97-AF65-F5344CB8AC3E}">
        <p14:creationId xmlns:p14="http://schemas.microsoft.com/office/powerpoint/2010/main" val="597270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EA17-76D0-CF4A-B5D5-08A495187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5543"/>
          </a:xfrm>
        </p:spPr>
        <p:txBody>
          <a:bodyPr>
            <a:normAutofit/>
          </a:bodyPr>
          <a:lstStyle/>
          <a:p>
            <a:r>
              <a:rPr lang="en-US" dirty="0"/>
              <a:t>Button addons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F56E6-154D-174E-BE43-2CD412BE7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1343"/>
            <a:ext cx="9601200" cy="53666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Source code: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At the left</a:t>
            </a:r>
          </a:p>
          <a:p>
            <a:pPr marL="0" indent="0">
              <a:buNone/>
            </a:pPr>
            <a:r>
              <a:rPr lang="en-US" dirty="0"/>
              <a:t>&lt;div class="input-group mb-3"&gt;</a:t>
            </a:r>
          </a:p>
          <a:p>
            <a:pPr marL="0" indent="0">
              <a:buNone/>
            </a:pPr>
            <a:r>
              <a:rPr lang="en-US" dirty="0"/>
              <a:t> &lt;button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-outline-secondary" type="button" id="button-addon1"&gt;Button&lt;/button&gt;</a:t>
            </a:r>
          </a:p>
          <a:p>
            <a:pPr marL="0" indent="0">
              <a:buNone/>
            </a:pPr>
            <a:r>
              <a:rPr lang="en-US" dirty="0"/>
              <a:t> &lt;input type="text" class="form-control" placeholder=""&gt; 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At the right</a:t>
            </a:r>
          </a:p>
          <a:p>
            <a:pPr marL="0" indent="0">
              <a:buNone/>
            </a:pPr>
            <a:r>
              <a:rPr lang="en-US" dirty="0"/>
              <a:t>&lt;div class="input-group mb-3"&gt;</a:t>
            </a:r>
          </a:p>
          <a:p>
            <a:pPr marL="0" indent="0">
              <a:buNone/>
            </a:pPr>
            <a:r>
              <a:rPr lang="en-US" dirty="0"/>
              <a:t> &lt;input type="text" class="form-control" placeholder="Recipient's username"&gt; </a:t>
            </a:r>
          </a:p>
          <a:p>
            <a:pPr marL="0" indent="0">
              <a:buNone/>
            </a:pPr>
            <a:r>
              <a:rPr lang="en-US" dirty="0"/>
              <a:t>&lt;button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-outline-secondary" type="button" id="button-addon2"&gt;Button&lt;/button&gt; </a:t>
            </a:r>
          </a:p>
          <a:p>
            <a:pPr marL="0" indent="0">
              <a:buNone/>
            </a:pPr>
            <a:r>
              <a:rPr lang="en-US" dirty="0"/>
              <a:t>&lt;/div&gt;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715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EA17-76D0-CF4A-B5D5-08A495187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5543"/>
          </a:xfrm>
        </p:spPr>
        <p:txBody>
          <a:bodyPr>
            <a:normAutofit/>
          </a:bodyPr>
          <a:lstStyle/>
          <a:p>
            <a:r>
              <a:rPr lang="en-US" dirty="0"/>
              <a:t>Button addons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F56E6-154D-174E-BE43-2CD412BE7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1343"/>
            <a:ext cx="9601200" cy="5366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Two at the left</a:t>
            </a:r>
          </a:p>
          <a:p>
            <a:pPr marL="0" indent="0">
              <a:buNone/>
            </a:pPr>
            <a:r>
              <a:rPr lang="en-US" dirty="0"/>
              <a:t>&lt;div class="input-group mb-3"&gt; </a:t>
            </a:r>
            <a:br>
              <a:rPr lang="en-US" dirty="0"/>
            </a:br>
            <a:r>
              <a:rPr lang="en-US" dirty="0"/>
              <a:t>&lt;button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-outline-secondary" type="button"&gt;Button&lt;/button&gt; </a:t>
            </a:r>
            <a:br>
              <a:rPr lang="en-US" dirty="0"/>
            </a:br>
            <a:r>
              <a:rPr lang="en-US" dirty="0"/>
              <a:t>&lt;button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-outline-secondary" type="button"&gt;Button&lt;/button&gt; </a:t>
            </a:r>
            <a:br>
              <a:rPr lang="en-US" dirty="0"/>
            </a:br>
            <a:r>
              <a:rPr lang="en-US" dirty="0"/>
              <a:t>&lt;input type="text" class="form-control" placeholder="”&gt;</a:t>
            </a:r>
            <a:br>
              <a:rPr lang="en-US" dirty="0"/>
            </a:br>
            <a:r>
              <a:rPr lang="en-US" dirty="0"/>
              <a:t>&lt;/div&gt;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Two at the right</a:t>
            </a:r>
          </a:p>
          <a:p>
            <a:pPr marL="0" indent="0">
              <a:buNone/>
            </a:pPr>
            <a:r>
              <a:rPr lang="en-US" dirty="0"/>
              <a:t>&lt;div class="input-group"&gt; </a:t>
            </a:r>
            <a:br>
              <a:rPr lang="en-US" dirty="0"/>
            </a:br>
            <a:r>
              <a:rPr lang="en-US" dirty="0"/>
              <a:t>&lt;input type="text" class="form-control" placeholder="Recipient's username"&gt; </a:t>
            </a:r>
            <a:br>
              <a:rPr lang="en-US" dirty="0"/>
            </a:br>
            <a:r>
              <a:rPr lang="en-US" dirty="0"/>
              <a:t>&lt;button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-outline-secondary" type="button"&gt;Button&lt;/button&gt; </a:t>
            </a:r>
            <a:br>
              <a:rPr lang="en-US" dirty="0"/>
            </a:br>
            <a:r>
              <a:rPr lang="en-US" dirty="0"/>
              <a:t>&lt;button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-outline-secondary" type="button"&gt;Button&lt;/button&gt; 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80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EA17-76D0-CF4A-B5D5-08A495187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5543"/>
          </a:xfrm>
        </p:spPr>
        <p:txBody>
          <a:bodyPr>
            <a:normAutofit/>
          </a:bodyPr>
          <a:lstStyle/>
          <a:p>
            <a:r>
              <a:rPr lang="en-US" dirty="0"/>
              <a:t>Button addons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4ACA43-720A-494D-B01D-3A522EFBF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792847"/>
            <a:ext cx="9601200" cy="2847082"/>
          </a:xfrm>
        </p:spPr>
      </p:pic>
    </p:spTree>
    <p:extLst>
      <p:ext uri="{BB962C8B-B14F-4D97-AF65-F5344CB8AC3E}">
        <p14:creationId xmlns:p14="http://schemas.microsoft.com/office/powerpoint/2010/main" val="1953117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7900-74A8-774B-8A69-2A56061B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Buttons with dropdowns</a:t>
            </a:r>
            <a:br>
              <a:rPr lang="en-US" dirty="0"/>
            </a:br>
            <a:r>
              <a:rPr lang="en-US" dirty="0"/>
              <a:t>Dropdown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EB633-3B2D-EF4B-BFC6-F5A2FA5D2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3355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Dropdown at the left</a:t>
            </a:r>
          </a:p>
          <a:p>
            <a:pPr marL="0" indent="0">
              <a:buNone/>
            </a:pPr>
            <a:r>
              <a:rPr lang="en-US" dirty="0"/>
              <a:t>&lt;div class="input-group mb-3"&gt; </a:t>
            </a:r>
            <a:br>
              <a:rPr lang="en-US" dirty="0"/>
            </a:br>
            <a:r>
              <a:rPr lang="en-US" dirty="0"/>
              <a:t>&lt;button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-outline-secondary dropdown-toggle" type="button" data-bs-toggle="dropdown" &gt;Dropdown&lt;/button&gt; </a:t>
            </a:r>
            <a:br>
              <a:rPr lang="en-US" dirty="0"/>
            </a:br>
            <a:r>
              <a:rPr lang="en-US" dirty="0"/>
              <a:t>&lt;ul class="dropdown-menu"&gt; </a:t>
            </a:r>
          </a:p>
          <a:p>
            <a:pPr marL="0" indent="0">
              <a:buNone/>
            </a:pPr>
            <a:r>
              <a:rPr lang="en-US" dirty="0"/>
              <a:t>&lt;li&gt;&lt;a class="dropdown-item" </a:t>
            </a:r>
            <a:r>
              <a:rPr lang="en-US" dirty="0" err="1"/>
              <a:t>href</a:t>
            </a:r>
            <a:r>
              <a:rPr lang="en-US" dirty="0"/>
              <a:t>="#"&gt;Action&lt;/a&gt;&lt;/li&gt; </a:t>
            </a:r>
            <a:br>
              <a:rPr lang="en-US" dirty="0"/>
            </a:br>
            <a:r>
              <a:rPr lang="en-US" dirty="0"/>
              <a:t>&lt;/ul&gt; </a:t>
            </a:r>
            <a:br>
              <a:rPr lang="en-US" dirty="0"/>
            </a:br>
            <a:r>
              <a:rPr lang="en-US" dirty="0"/>
              <a:t>&lt;input type="text" class="form-control" 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97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7900-74A8-774B-8A69-2A56061B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Buttons with dropdowns</a:t>
            </a:r>
            <a:br>
              <a:rPr lang="en-US" dirty="0"/>
            </a:br>
            <a:r>
              <a:rPr lang="en-US" dirty="0"/>
              <a:t>Dropdown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EB633-3B2D-EF4B-BFC6-F5A2FA5D2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3355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Dropdown at the right</a:t>
            </a:r>
          </a:p>
          <a:p>
            <a:pPr marL="0" indent="0">
              <a:buNone/>
            </a:pPr>
            <a:r>
              <a:rPr lang="en-US" dirty="0"/>
              <a:t>&lt;div class="input-group mb-3"&gt; </a:t>
            </a:r>
            <a:br>
              <a:rPr lang="en-US" dirty="0"/>
            </a:br>
            <a:r>
              <a:rPr lang="en-US" dirty="0"/>
              <a:t>&lt;input type="text" class="form-control"&gt; </a:t>
            </a:r>
            <a:br>
              <a:rPr lang="en-US" dirty="0"/>
            </a:br>
            <a:r>
              <a:rPr lang="en-US" dirty="0"/>
              <a:t>&lt;button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-outline-secondary dropdown-toggle" type="button" data-bs-toggle="dropdown”&gt;Dropdown&lt;/button&gt; </a:t>
            </a:r>
          </a:p>
          <a:p>
            <a:pPr marL="0" indent="0">
              <a:buNone/>
            </a:pPr>
            <a:r>
              <a:rPr lang="en-US" dirty="0"/>
              <a:t>&lt;ul class="dropdown-menu dropdown-menu-end"&gt; </a:t>
            </a:r>
            <a:br>
              <a:rPr lang="en-US" dirty="0"/>
            </a:br>
            <a:r>
              <a:rPr lang="en-US" dirty="0"/>
              <a:t>&lt;li&gt;&lt;a class="dropdown-item" </a:t>
            </a:r>
            <a:r>
              <a:rPr lang="en-US" dirty="0" err="1"/>
              <a:t>href</a:t>
            </a:r>
            <a:r>
              <a:rPr lang="en-US" dirty="0"/>
              <a:t>="#"&gt;Action&lt;/a&gt;&lt;/li&gt; </a:t>
            </a:r>
            <a:br>
              <a:rPr lang="en-US" dirty="0"/>
            </a:br>
            <a:r>
              <a:rPr lang="en-US" dirty="0"/>
              <a:t>&lt;/ul&gt;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6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7900-74A8-774B-8A69-2A56061B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Buttons with dropdowns</a:t>
            </a:r>
            <a:br>
              <a:rPr lang="en-US" dirty="0"/>
            </a:br>
            <a:r>
              <a:rPr lang="en-US" dirty="0"/>
              <a:t>Dropdown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EB633-3B2D-EF4B-BFC6-F5A2FA5D2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335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Dropdown at both sides with input at the center</a:t>
            </a:r>
          </a:p>
          <a:p>
            <a:pPr marL="0" indent="0">
              <a:buNone/>
            </a:pPr>
            <a:r>
              <a:rPr lang="en-US" dirty="0"/>
              <a:t>&lt;div class="input-group"&gt; </a:t>
            </a:r>
            <a:br>
              <a:rPr lang="en-US" dirty="0"/>
            </a:br>
            <a:r>
              <a:rPr lang="en-US" dirty="0"/>
              <a:t>&lt;button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-outline-secondary dropdown-toggle" type="button" data-bs-toggle="dropdown" &gt;Dropdown&lt;/button&gt; </a:t>
            </a:r>
            <a:br>
              <a:rPr lang="en-US" dirty="0"/>
            </a:br>
            <a:r>
              <a:rPr lang="en-US" dirty="0"/>
              <a:t>&lt;ul class="dropdown-menu"&gt; </a:t>
            </a:r>
            <a:br>
              <a:rPr lang="en-US" dirty="0"/>
            </a:br>
            <a:r>
              <a:rPr lang="en-US" dirty="0"/>
              <a:t>&lt;li&gt;&lt;a class="dropdown-item" </a:t>
            </a:r>
            <a:r>
              <a:rPr lang="en-US" dirty="0" err="1"/>
              <a:t>href</a:t>
            </a:r>
            <a:r>
              <a:rPr lang="en-US" dirty="0"/>
              <a:t>="#"&gt;Action before&lt;/a&gt;&lt;/li&gt; </a:t>
            </a:r>
            <a:br>
              <a:rPr lang="en-US" dirty="0"/>
            </a:br>
            <a:r>
              <a:rPr lang="en-US" dirty="0"/>
              <a:t>&lt;/ul&gt; </a:t>
            </a:r>
            <a:br>
              <a:rPr lang="en-US" dirty="0"/>
            </a:br>
            <a:r>
              <a:rPr lang="en-US" dirty="0"/>
              <a:t>&lt;input type="text" class="form-control”&gt;</a:t>
            </a:r>
            <a:br>
              <a:rPr lang="en-US" dirty="0"/>
            </a:br>
            <a:r>
              <a:rPr lang="en-US" dirty="0"/>
              <a:t>&lt;button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-outline-secondary dropdown-toggle" type="button" data-bs-toggle="dropdown"&gt;Dropdown&lt;/button&gt; </a:t>
            </a:r>
            <a:br>
              <a:rPr lang="en-US" dirty="0"/>
            </a:br>
            <a:r>
              <a:rPr lang="en-US" dirty="0"/>
              <a:t>&lt;ul class="dropdown-menu dropdown-menu-end"&gt; </a:t>
            </a:r>
            <a:br>
              <a:rPr lang="en-US" dirty="0"/>
            </a:br>
            <a:r>
              <a:rPr lang="en-US" dirty="0"/>
              <a:t>&lt;li&gt;&lt;a class="dropdown-item" </a:t>
            </a:r>
            <a:r>
              <a:rPr lang="en-US" dirty="0" err="1"/>
              <a:t>href</a:t>
            </a:r>
            <a:r>
              <a:rPr lang="en-US" dirty="0"/>
              <a:t>="#"&gt;Action&lt;/a&gt;&lt;/li&gt; </a:t>
            </a:r>
            <a:br>
              <a:rPr lang="en-US" dirty="0"/>
            </a:br>
            <a:r>
              <a:rPr lang="en-US" dirty="0"/>
              <a:t>&lt;/ul&gt; </a:t>
            </a:r>
            <a:br>
              <a:rPr lang="en-US" dirty="0"/>
            </a:b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69231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1CB3A-4EAC-4F4D-9307-77A7F8A96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Basic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2D9A0-9FE2-0744-BD91-2BE11C17B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5421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add add-on or a button on either side of the input (right or left)  but remember to add the label outside of the input group: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At the left side:</a:t>
            </a:r>
          </a:p>
          <a:p>
            <a:pPr marL="0" indent="0">
              <a:buNone/>
            </a:pPr>
            <a:r>
              <a:rPr lang="en-US" dirty="0"/>
              <a:t>&lt;div class="input-group mb-3"&gt; </a:t>
            </a:r>
            <a:br>
              <a:rPr lang="en-US" dirty="0"/>
            </a:br>
            <a:r>
              <a:rPr lang="en-US" dirty="0"/>
              <a:t>&lt;span class="input-group-text" id="basic-addon1"&gt;@&lt;/span&gt; </a:t>
            </a:r>
            <a:br>
              <a:rPr lang="en-US" dirty="0"/>
            </a:br>
            <a:r>
              <a:rPr lang="en-US" dirty="0"/>
              <a:t>&lt;input type="text" class="form-control" placeholder="Username"&gt;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At the right side: </a:t>
            </a:r>
          </a:p>
          <a:p>
            <a:pPr marL="0" indent="0">
              <a:buNone/>
            </a:pPr>
            <a:r>
              <a:rPr lang="en-US" dirty="0"/>
              <a:t>&lt;div class="input-group mb-3"&gt; </a:t>
            </a:r>
            <a:br>
              <a:rPr lang="en-US" dirty="0"/>
            </a:br>
            <a:r>
              <a:rPr lang="en-US" dirty="0"/>
              <a:t>&lt;input type="text" class="form-control" placeholder="Recipient's username"&gt; </a:t>
            </a:r>
            <a:br>
              <a:rPr lang="en-US" dirty="0"/>
            </a:br>
            <a:r>
              <a:rPr lang="en-US" dirty="0"/>
              <a:t>&lt;span class="input-group-text" id="basic-addon2"&gt;@</a:t>
            </a:r>
            <a:r>
              <a:rPr lang="en-US" dirty="0" err="1"/>
              <a:t>example.com</a:t>
            </a:r>
            <a:r>
              <a:rPr lang="en-US" dirty="0"/>
              <a:t>&lt;/span&gt;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904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7900-74A8-774B-8A69-2A56061B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Buttons with dropdowns</a:t>
            </a:r>
            <a:br>
              <a:rPr lang="en-US" dirty="0"/>
            </a:br>
            <a:r>
              <a:rPr lang="en-US" dirty="0"/>
              <a:t>Dropdown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9ED244-88B3-7A48-9386-559BC4E45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734474"/>
            <a:ext cx="9601200" cy="2132230"/>
          </a:xfrm>
        </p:spPr>
      </p:pic>
    </p:spTree>
    <p:extLst>
      <p:ext uri="{BB962C8B-B14F-4D97-AF65-F5344CB8AC3E}">
        <p14:creationId xmlns:p14="http://schemas.microsoft.com/office/powerpoint/2010/main" val="3678778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CAE06-F94F-F044-8FBD-F49FB3D5E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>
            <a:normAutofit/>
          </a:bodyPr>
          <a:lstStyle/>
          <a:p>
            <a:r>
              <a:rPr lang="en-US" dirty="0"/>
              <a:t>Segmented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7AB2-A615-2A46-830E-3E263AF41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8686"/>
            <a:ext cx="9601200" cy="5018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At the left:</a:t>
            </a:r>
          </a:p>
          <a:p>
            <a:pPr marL="0" indent="0">
              <a:buNone/>
            </a:pPr>
            <a:r>
              <a:rPr lang="en-US" dirty="0"/>
              <a:t>&lt;div class="input-group mb-3"&gt; </a:t>
            </a:r>
            <a:br>
              <a:rPr lang="en-US" dirty="0"/>
            </a:b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-outline-secondary"&gt;Action&lt;/button&gt; </a:t>
            </a:r>
            <a:br>
              <a:rPr lang="en-US" dirty="0"/>
            </a:b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-outline-secondary dropdown-toggle dropdown-toggle-split" data-bs-toggle="dropdown"&gt; </a:t>
            </a:r>
            <a:br>
              <a:rPr lang="en-US" dirty="0"/>
            </a:br>
            <a:r>
              <a:rPr lang="en-US" dirty="0"/>
              <a:t>&lt;span class="visually-hidden"&gt;Toggle Dropdown&lt;/span&gt; </a:t>
            </a:r>
          </a:p>
          <a:p>
            <a:pPr marL="0" indent="0">
              <a:buNone/>
            </a:pPr>
            <a:r>
              <a:rPr lang="en-US" dirty="0"/>
              <a:t>&lt;/button&gt; </a:t>
            </a:r>
            <a:br>
              <a:rPr lang="en-US" dirty="0"/>
            </a:br>
            <a:r>
              <a:rPr lang="en-US" dirty="0"/>
              <a:t>&lt;ul class="dropdown-menu"&gt; </a:t>
            </a:r>
            <a:br>
              <a:rPr lang="en-US" dirty="0"/>
            </a:br>
            <a:r>
              <a:rPr lang="en-US" dirty="0"/>
              <a:t>&lt;li&gt;&lt;a class="dropdown-item" </a:t>
            </a:r>
            <a:r>
              <a:rPr lang="en-US" dirty="0" err="1"/>
              <a:t>href</a:t>
            </a:r>
            <a:r>
              <a:rPr lang="en-US" dirty="0"/>
              <a:t>="#"&gt;Action&lt;/a&gt;&lt;/li&gt; </a:t>
            </a:r>
            <a:br>
              <a:rPr lang="en-US" dirty="0"/>
            </a:br>
            <a:r>
              <a:rPr lang="en-US" dirty="0"/>
              <a:t>&lt;/ul&gt; </a:t>
            </a:r>
            <a:br>
              <a:rPr lang="en-US" dirty="0"/>
            </a:br>
            <a:r>
              <a:rPr lang="en-US" dirty="0"/>
              <a:t>&lt;input type="text" class="form-control"&gt; </a:t>
            </a:r>
            <a:br>
              <a:rPr lang="en-US" dirty="0"/>
            </a:br>
            <a:r>
              <a:rPr lang="en-US" dirty="0"/>
              <a:t>&lt;/div&gt;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8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CAE06-F94F-F044-8FBD-F49FB3D5E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>
            <a:normAutofit/>
          </a:bodyPr>
          <a:lstStyle/>
          <a:p>
            <a:r>
              <a:rPr lang="en-US" dirty="0"/>
              <a:t>Segmented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7AB2-A615-2A46-830E-3E263AF41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8686"/>
            <a:ext cx="9601200" cy="5018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At the right:</a:t>
            </a:r>
          </a:p>
          <a:p>
            <a:pPr marL="0" indent="0">
              <a:buNone/>
            </a:pPr>
            <a:r>
              <a:rPr lang="en-US" dirty="0"/>
              <a:t>&lt;div class="input-group mb-3"&gt;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&lt;input type="text" class="form-control"&gt; </a:t>
            </a:r>
          </a:p>
          <a:p>
            <a:pPr marL="0" indent="0">
              <a:buNone/>
            </a:pP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-outline-secondary"&gt;Action&lt;/button&gt; </a:t>
            </a:r>
            <a:br>
              <a:rPr lang="en-US" dirty="0"/>
            </a:b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-outline-secondary dropdown-toggle dropdown-toggle-split" data-bs-toggle="dropdown"&gt; </a:t>
            </a:r>
            <a:br>
              <a:rPr lang="en-US" dirty="0"/>
            </a:br>
            <a:r>
              <a:rPr lang="en-US" dirty="0"/>
              <a:t>&lt;span class="visually-hidden"&gt;Toggle Dropdown&lt;/span&gt; </a:t>
            </a:r>
          </a:p>
          <a:p>
            <a:pPr marL="0" indent="0">
              <a:buNone/>
            </a:pPr>
            <a:r>
              <a:rPr lang="en-US" dirty="0"/>
              <a:t>&lt;/button&gt; </a:t>
            </a:r>
            <a:br>
              <a:rPr lang="en-US" dirty="0"/>
            </a:br>
            <a:r>
              <a:rPr lang="en-US" dirty="0"/>
              <a:t>&lt;ul class="dropdown-menu dropdown-menu-end"&gt; </a:t>
            </a:r>
            <a:br>
              <a:rPr lang="en-US" dirty="0"/>
            </a:br>
            <a:r>
              <a:rPr lang="en-US" dirty="0"/>
              <a:t>&lt;li&gt;&lt;a class="dropdown-item" </a:t>
            </a:r>
            <a:r>
              <a:rPr lang="en-US" dirty="0" err="1"/>
              <a:t>href</a:t>
            </a:r>
            <a:r>
              <a:rPr lang="en-US" dirty="0"/>
              <a:t>="#"&gt;Action&lt;/a&gt;&lt;/li&gt; </a:t>
            </a:r>
            <a:br>
              <a:rPr lang="en-US" dirty="0"/>
            </a:br>
            <a:r>
              <a:rPr lang="en-US" dirty="0"/>
              <a:t>&lt;/ul&gt;</a:t>
            </a:r>
            <a:br>
              <a:rPr lang="en-US" dirty="0"/>
            </a:br>
            <a:r>
              <a:rPr lang="en-US" dirty="0"/>
              <a:t>&lt;/div&gt;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251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CAE06-F94F-F044-8FBD-F49FB3D5E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>
            <a:normAutofit/>
          </a:bodyPr>
          <a:lstStyle/>
          <a:p>
            <a:r>
              <a:rPr lang="en-US" dirty="0"/>
              <a:t>Segmented buttons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0C0008-AD12-E849-9EDE-F947B0A9E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3187321"/>
            <a:ext cx="9601200" cy="1561270"/>
          </a:xfrm>
        </p:spPr>
      </p:pic>
    </p:spTree>
    <p:extLst>
      <p:ext uri="{BB962C8B-B14F-4D97-AF65-F5344CB8AC3E}">
        <p14:creationId xmlns:p14="http://schemas.microsoft.com/office/powerpoint/2010/main" val="3250762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C051-575A-D44B-8850-886112A6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9343"/>
          </a:xfrm>
        </p:spPr>
        <p:txBody>
          <a:bodyPr>
            <a:normAutofit/>
          </a:bodyPr>
          <a:lstStyle/>
          <a:p>
            <a:r>
              <a:rPr lang="en-US" dirty="0"/>
              <a:t>Custom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B44D2-C33B-CE4B-8703-67303AE9E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5143"/>
            <a:ext cx="9601200" cy="4452257"/>
          </a:xfrm>
        </p:spPr>
        <p:txBody>
          <a:bodyPr/>
          <a:lstStyle/>
          <a:p>
            <a:r>
              <a:rPr lang="en-US" dirty="0"/>
              <a:t>Input groups include support for custom selects and custom file inputs. Browser default versions of these are not supported.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Label at the left side:</a:t>
            </a:r>
          </a:p>
          <a:p>
            <a:pPr marL="0" indent="0">
              <a:buNone/>
            </a:pPr>
            <a:r>
              <a:rPr lang="en-US" dirty="0"/>
              <a:t>&lt;div class="input-group mb-3"&gt; </a:t>
            </a:r>
            <a:br>
              <a:rPr lang="en-US" dirty="0"/>
            </a:br>
            <a:r>
              <a:rPr lang="en-US" dirty="0"/>
              <a:t>&lt;label class="input-group-text" for="inputGroupSelect01"&gt;Options&lt;/label&gt; </a:t>
            </a:r>
            <a:br>
              <a:rPr lang="en-US" dirty="0"/>
            </a:br>
            <a:r>
              <a:rPr lang="en-US" dirty="0"/>
              <a:t>&lt;select class="form-select" id="inputGroupSelect01"&gt; </a:t>
            </a:r>
            <a:br>
              <a:rPr lang="en-US" dirty="0"/>
            </a:br>
            <a:r>
              <a:rPr lang="en-US" dirty="0"/>
              <a:t>&lt;option selected&gt;Choose...&lt;/option&gt; </a:t>
            </a:r>
            <a:br>
              <a:rPr lang="en-US" dirty="0"/>
            </a:br>
            <a:r>
              <a:rPr lang="en-US" dirty="0"/>
              <a:t>&lt;option value="1"&gt;One&lt;/option&gt; </a:t>
            </a:r>
            <a:br>
              <a:rPr lang="en-US" dirty="0"/>
            </a:br>
            <a:r>
              <a:rPr lang="en-US" dirty="0"/>
              <a:t>&lt;/select&gt;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03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C051-575A-D44B-8850-886112A6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9343"/>
          </a:xfrm>
        </p:spPr>
        <p:txBody>
          <a:bodyPr>
            <a:normAutofit/>
          </a:bodyPr>
          <a:lstStyle/>
          <a:p>
            <a:r>
              <a:rPr lang="en-US" dirty="0"/>
              <a:t>Custom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B44D2-C33B-CE4B-8703-67303AE9E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5143"/>
            <a:ext cx="9601200" cy="4452257"/>
          </a:xfrm>
        </p:spPr>
        <p:txBody>
          <a:bodyPr/>
          <a:lstStyle/>
          <a:p>
            <a:r>
              <a:rPr lang="en-US" dirty="0"/>
              <a:t>Input groups include support for custom selects and custom file inputs. Browser default versions of these are not supported.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Label at the right side:</a:t>
            </a:r>
          </a:p>
          <a:p>
            <a:pPr marL="0" indent="0">
              <a:buNone/>
            </a:pPr>
            <a:r>
              <a:rPr lang="en-US" dirty="0"/>
              <a:t>&lt;div class="input-group mb-3"&gt;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&lt;select class="form-select" id="inputGroupSelect02"&gt; </a:t>
            </a:r>
            <a:br>
              <a:rPr lang="en-US" dirty="0"/>
            </a:br>
            <a:r>
              <a:rPr lang="en-US" dirty="0"/>
              <a:t>&lt;option selected&gt;Choose...&lt;/option&gt; </a:t>
            </a:r>
            <a:br>
              <a:rPr lang="en-US" dirty="0"/>
            </a:br>
            <a:r>
              <a:rPr lang="en-US" dirty="0"/>
              <a:t>&lt;option value="1"&gt;One&lt;/option&gt; </a:t>
            </a:r>
            <a:br>
              <a:rPr lang="en-US" dirty="0"/>
            </a:br>
            <a:r>
              <a:rPr lang="en-US" dirty="0"/>
              <a:t>&lt;/select&gt; </a:t>
            </a:r>
          </a:p>
          <a:p>
            <a:pPr marL="0" indent="0">
              <a:buNone/>
            </a:pPr>
            <a:r>
              <a:rPr lang="en-US" dirty="0"/>
              <a:t>&lt;label class="input-group-text" for="inputGroupSelect02"&gt;Options&lt;/label&gt;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19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C051-575A-D44B-8850-886112A6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9343"/>
          </a:xfrm>
        </p:spPr>
        <p:txBody>
          <a:bodyPr>
            <a:normAutofit/>
          </a:bodyPr>
          <a:lstStyle/>
          <a:p>
            <a:r>
              <a:rPr lang="en-US" dirty="0"/>
              <a:t>Custom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B44D2-C33B-CE4B-8703-67303AE9E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5143"/>
            <a:ext cx="9601200" cy="4452257"/>
          </a:xfrm>
        </p:spPr>
        <p:txBody>
          <a:bodyPr/>
          <a:lstStyle/>
          <a:p>
            <a:r>
              <a:rPr lang="en-US" dirty="0"/>
              <a:t>Input groups include support for custom selects and custom file inputs. Browser default versions of these are not supported.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Select with button at the left:</a:t>
            </a:r>
          </a:p>
          <a:p>
            <a:pPr marL="0" indent="0">
              <a:buNone/>
            </a:pPr>
            <a:r>
              <a:rPr lang="en-US" dirty="0"/>
              <a:t>&lt;div class="input-group mb-3"&gt; </a:t>
            </a:r>
            <a:br>
              <a:rPr lang="en-US" dirty="0"/>
            </a:br>
            <a:r>
              <a:rPr lang="en-US" dirty="0"/>
              <a:t>&lt;button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-outline-secondary" type="button"&gt;Button&lt;/button&gt; </a:t>
            </a:r>
            <a:br>
              <a:rPr lang="en-US" dirty="0"/>
            </a:br>
            <a:r>
              <a:rPr lang="en-US" dirty="0"/>
              <a:t>&lt;select class="form-select" id="inputGroupSelect03"&gt; </a:t>
            </a:r>
            <a:br>
              <a:rPr lang="en-US" dirty="0"/>
            </a:br>
            <a:r>
              <a:rPr lang="en-US" dirty="0"/>
              <a:t>&lt;option selected&gt;Choose...&lt;/option&gt; </a:t>
            </a:r>
            <a:br>
              <a:rPr lang="en-US" dirty="0"/>
            </a:br>
            <a:r>
              <a:rPr lang="en-US" dirty="0"/>
              <a:t>&lt;option value="1"&gt;One&lt;/option&gt; </a:t>
            </a:r>
            <a:br>
              <a:rPr lang="en-US" dirty="0"/>
            </a:br>
            <a:r>
              <a:rPr lang="en-US" dirty="0"/>
              <a:t>&lt;/select&gt;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63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C051-575A-D44B-8850-886112A6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9343"/>
          </a:xfrm>
        </p:spPr>
        <p:txBody>
          <a:bodyPr>
            <a:normAutofit/>
          </a:bodyPr>
          <a:lstStyle/>
          <a:p>
            <a:r>
              <a:rPr lang="en-US" dirty="0"/>
              <a:t>Custom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B44D2-C33B-CE4B-8703-67303AE9E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5143"/>
            <a:ext cx="9601200" cy="4452257"/>
          </a:xfrm>
        </p:spPr>
        <p:txBody>
          <a:bodyPr/>
          <a:lstStyle/>
          <a:p>
            <a:r>
              <a:rPr lang="en-US" dirty="0"/>
              <a:t>Input groups include support for custom selects and custom file inputs. Browser default versions of these are not supported.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Select with button at the right:</a:t>
            </a:r>
          </a:p>
          <a:p>
            <a:pPr marL="0" indent="0">
              <a:buNone/>
            </a:pPr>
            <a:r>
              <a:rPr lang="en-US" dirty="0"/>
              <a:t>&lt;div class="input-group"&gt; </a:t>
            </a:r>
            <a:br>
              <a:rPr lang="en-US" dirty="0"/>
            </a:br>
            <a:r>
              <a:rPr lang="en-US" dirty="0"/>
              <a:t>&lt;select class="form-select" id="inputGroupSelect04" &gt; </a:t>
            </a:r>
            <a:br>
              <a:rPr lang="en-US" dirty="0"/>
            </a:br>
            <a:r>
              <a:rPr lang="en-US" dirty="0"/>
              <a:t>&lt;option selected&gt;Choose...&lt;/option&gt; </a:t>
            </a:r>
            <a:br>
              <a:rPr lang="en-US" dirty="0"/>
            </a:br>
            <a:r>
              <a:rPr lang="en-US" dirty="0"/>
              <a:t>&lt;option value="1"&gt;One&lt;/option&gt; </a:t>
            </a:r>
            <a:br>
              <a:rPr lang="en-US" dirty="0"/>
            </a:br>
            <a:r>
              <a:rPr lang="en-US" dirty="0"/>
              <a:t>&lt;/select&gt; </a:t>
            </a:r>
            <a:br>
              <a:rPr lang="en-US" dirty="0"/>
            </a:br>
            <a:r>
              <a:rPr lang="en-US" dirty="0"/>
              <a:t>&lt;button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-outline-secondary" type="button"&gt;Button&lt;/button&gt; 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83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C051-575A-D44B-8850-886112A6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9343"/>
          </a:xfrm>
        </p:spPr>
        <p:txBody>
          <a:bodyPr>
            <a:normAutofit/>
          </a:bodyPr>
          <a:lstStyle/>
          <a:p>
            <a:r>
              <a:rPr lang="en-US" dirty="0"/>
              <a:t>Custom select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76B4B7-C02B-B247-ABCE-20A25E96E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248203"/>
            <a:ext cx="9601200" cy="2785457"/>
          </a:xfrm>
        </p:spPr>
      </p:pic>
    </p:spTree>
    <p:extLst>
      <p:ext uri="{BB962C8B-B14F-4D97-AF65-F5344CB8AC3E}">
        <p14:creationId xmlns:p14="http://schemas.microsoft.com/office/powerpoint/2010/main" val="1390882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3E96-CA7A-2146-9DEC-571C258D0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5543"/>
          </a:xfrm>
        </p:spPr>
        <p:txBody>
          <a:bodyPr>
            <a:normAutofit/>
          </a:bodyPr>
          <a:lstStyle/>
          <a:p>
            <a:r>
              <a:rPr lang="en-US" dirty="0"/>
              <a:t>Custom file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F7E39-BD41-1B44-947B-8A4EB3C8C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1343"/>
            <a:ext cx="9601200" cy="5366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Label at the left side:</a:t>
            </a:r>
          </a:p>
          <a:p>
            <a:pPr marL="0" indent="0">
              <a:buNone/>
            </a:pPr>
            <a:r>
              <a:rPr lang="en-US" dirty="0"/>
              <a:t>&lt;div class="input-group mb-3"&gt; </a:t>
            </a:r>
            <a:br>
              <a:rPr lang="en-US" dirty="0"/>
            </a:br>
            <a:r>
              <a:rPr lang="en-US" dirty="0"/>
              <a:t>&lt;label class="input-group-text" for="inputGroupFile01"&gt;Upload&lt;/label&gt; </a:t>
            </a:r>
            <a:br>
              <a:rPr lang="en-US" dirty="0"/>
            </a:br>
            <a:r>
              <a:rPr lang="en-US" dirty="0"/>
              <a:t>&lt;input type="file" class="form-control" id="inputGroupFile01"&gt;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Label at the right side:</a:t>
            </a:r>
          </a:p>
          <a:p>
            <a:pPr marL="0" indent="0">
              <a:buNone/>
            </a:pPr>
            <a:r>
              <a:rPr lang="en-US" dirty="0"/>
              <a:t>&lt;div class="input-group mb-3"&gt; </a:t>
            </a:r>
            <a:br>
              <a:rPr lang="en-US" dirty="0"/>
            </a:br>
            <a:r>
              <a:rPr lang="en-US" dirty="0"/>
              <a:t>&lt;input type="file" class="form-control" id="inputGroupFile02"&gt; </a:t>
            </a:r>
            <a:br>
              <a:rPr lang="en-US" dirty="0"/>
            </a:br>
            <a:r>
              <a:rPr lang="en-US" dirty="0"/>
              <a:t>&lt;label class="input-group-text" for="inputGroupFile02"&gt;Upload&lt;/label&gt;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Button at the left</a:t>
            </a:r>
          </a:p>
          <a:p>
            <a:pPr marL="0" indent="0">
              <a:buNone/>
            </a:pPr>
            <a:r>
              <a:rPr lang="en-US" dirty="0"/>
              <a:t>&lt;div class="input-group mb-3"&gt; </a:t>
            </a:r>
            <a:br>
              <a:rPr lang="en-US" dirty="0"/>
            </a:br>
            <a:r>
              <a:rPr lang="en-US" dirty="0"/>
              <a:t>&lt;button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-outline-secondary" type="button” id="inputGroupFileAddon03"&gt;Button&lt;/button&gt; </a:t>
            </a:r>
            <a:br>
              <a:rPr lang="en-US" dirty="0"/>
            </a:br>
            <a:r>
              <a:rPr lang="en-US" dirty="0"/>
              <a:t>&lt;input type="file" class="form-control" id="inputGroupFile03"&gt; </a:t>
            </a:r>
            <a:br>
              <a:rPr lang="en-US" dirty="0"/>
            </a:br>
            <a:r>
              <a:rPr lang="en-US" dirty="0"/>
              <a:t>&lt;/div&gt;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6B02-415E-9C40-BFD5-C37C809DE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6686"/>
          </a:xfrm>
        </p:spPr>
        <p:txBody>
          <a:bodyPr/>
          <a:lstStyle/>
          <a:p>
            <a:r>
              <a:rPr lang="en-US" dirty="0"/>
              <a:t>Basic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F6274-D148-4848-94A1-4466D8D63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82485"/>
            <a:ext cx="9601200" cy="536665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Left side with label:</a:t>
            </a:r>
          </a:p>
          <a:p>
            <a:pPr marL="0" indent="0">
              <a:buNone/>
            </a:pPr>
            <a:r>
              <a:rPr lang="en-US" dirty="0"/>
              <a:t>&lt;label for="basic-</a:t>
            </a:r>
            <a:r>
              <a:rPr lang="en-US" dirty="0" err="1"/>
              <a:t>url</a:t>
            </a:r>
            <a:r>
              <a:rPr lang="en-US" dirty="0"/>
              <a:t>" class="form-label"&gt;Your vanity URL&lt;/label&gt; </a:t>
            </a:r>
            <a:br>
              <a:rPr lang="en-US" dirty="0"/>
            </a:br>
            <a:r>
              <a:rPr lang="en-US" dirty="0"/>
              <a:t>&lt;div class="input-group mb-3"&gt; </a:t>
            </a:r>
            <a:br>
              <a:rPr lang="en-US" dirty="0"/>
            </a:br>
            <a:r>
              <a:rPr lang="en-US" dirty="0"/>
              <a:t>&lt;span class="input-group-text" id="basicaddon3"&gt;https://</a:t>
            </a:r>
            <a:r>
              <a:rPr lang="en-US" dirty="0" err="1"/>
              <a:t>example.com</a:t>
            </a:r>
            <a:r>
              <a:rPr lang="en-US" dirty="0"/>
              <a:t>/users/&lt;/span&gt; </a:t>
            </a:r>
            <a:br>
              <a:rPr lang="en-US" dirty="0"/>
            </a:br>
            <a:r>
              <a:rPr lang="en-US" dirty="0"/>
              <a:t>&lt;input type="text" class="form-control" id="basic-</a:t>
            </a:r>
            <a:r>
              <a:rPr lang="en-US" dirty="0" err="1"/>
              <a:t>url</a:t>
            </a:r>
            <a:r>
              <a:rPr lang="en-US" dirty="0"/>
              <a:t>" &gt; </a:t>
            </a:r>
            <a:br>
              <a:rPr lang="en-US" dirty="0"/>
            </a:br>
            <a:r>
              <a:rPr lang="en-US" dirty="0"/>
              <a:t>&lt;/div&gt;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Both sides:</a:t>
            </a:r>
          </a:p>
          <a:p>
            <a:pPr marL="0" indent="0">
              <a:buNone/>
            </a:pPr>
            <a:r>
              <a:rPr lang="en-US" dirty="0"/>
              <a:t>&lt;div class="input-group mb-3"&gt; </a:t>
            </a:r>
            <a:br>
              <a:rPr lang="en-US" dirty="0"/>
            </a:br>
            <a:r>
              <a:rPr lang="en-US" dirty="0"/>
              <a:t>&lt;span class="input-group-text"&gt;$&lt;/span&gt; </a:t>
            </a:r>
            <a:br>
              <a:rPr lang="en-US" dirty="0"/>
            </a:br>
            <a:r>
              <a:rPr lang="en-US" dirty="0"/>
              <a:t>&lt;input type="text" class="form-control”&gt;</a:t>
            </a:r>
            <a:br>
              <a:rPr lang="en-US" dirty="0"/>
            </a:br>
            <a:r>
              <a:rPr lang="en-US" dirty="0"/>
              <a:t>&lt;span class="input-group-text"&gt;.00&lt;/span&gt;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44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3E96-CA7A-2146-9DEC-571C258D0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5543"/>
          </a:xfrm>
        </p:spPr>
        <p:txBody>
          <a:bodyPr>
            <a:normAutofit/>
          </a:bodyPr>
          <a:lstStyle/>
          <a:p>
            <a:r>
              <a:rPr lang="en-US" dirty="0"/>
              <a:t>Custom file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F7E39-BD41-1B44-947B-8A4EB3C8C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1343"/>
            <a:ext cx="9601200" cy="5366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Button at the right:</a:t>
            </a:r>
          </a:p>
          <a:p>
            <a:pPr marL="0" indent="0">
              <a:buNone/>
            </a:pPr>
            <a:r>
              <a:rPr lang="en-US" dirty="0"/>
              <a:t>&lt;div class="input-group"&gt; </a:t>
            </a:r>
            <a:br>
              <a:rPr lang="en-US" dirty="0"/>
            </a:br>
            <a:r>
              <a:rPr lang="en-US" dirty="0"/>
              <a:t>&lt;input type="file" class="form-control" id="inputGroupFile04"&gt;</a:t>
            </a:r>
          </a:p>
          <a:p>
            <a:pPr marL="0" indent="0">
              <a:buNone/>
            </a:pPr>
            <a:r>
              <a:rPr lang="en-US" dirty="0"/>
              <a:t>&lt;button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-outline-secondary" type="button" id="inputGroupFileAddon04"&gt;Button&lt;/button&gt; 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E148B-F3FE-5344-9A18-01893BEBA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660321"/>
            <a:ext cx="98933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9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92CF-FC33-2C44-9AB5-E7123D81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EF370-F745-3F4A-B7BD-304384D05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2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6B02-415E-9C40-BFD5-C37C809DE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6686"/>
          </a:xfrm>
        </p:spPr>
        <p:txBody>
          <a:bodyPr/>
          <a:lstStyle/>
          <a:p>
            <a:r>
              <a:rPr lang="en-US" dirty="0"/>
              <a:t>Basic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F6274-D148-4848-94A1-4466D8D63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82485"/>
            <a:ext cx="9601200" cy="536665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At the center</a:t>
            </a:r>
          </a:p>
          <a:p>
            <a:pPr marL="0" indent="0">
              <a:buNone/>
            </a:pPr>
            <a:r>
              <a:rPr lang="en-US" dirty="0"/>
              <a:t>&lt;div class="input-group mb-3"&gt; </a:t>
            </a:r>
          </a:p>
          <a:p>
            <a:pPr marL="0" indent="0">
              <a:buNone/>
            </a:pPr>
            <a:r>
              <a:rPr lang="en-US" dirty="0"/>
              <a:t>&lt;input type="text" class="form-control" placeholder="Username"&gt; </a:t>
            </a:r>
            <a:br>
              <a:rPr lang="en-US" dirty="0"/>
            </a:br>
            <a:r>
              <a:rPr lang="en-US" dirty="0"/>
              <a:t>&lt;span class="input-group-text"&gt;@&lt;/span&gt; </a:t>
            </a:r>
            <a:br>
              <a:rPr lang="en-US" dirty="0"/>
            </a:br>
            <a:r>
              <a:rPr lang="en-US" dirty="0"/>
              <a:t>&lt;input type="text" class="form-control" placeholder="Server"&gt;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FF0000"/>
                </a:solidFill>
              </a:rPr>
              <a:t>Textarea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&lt;div class="input-group"&gt; </a:t>
            </a:r>
            <a:br>
              <a:rPr lang="en-US" dirty="0"/>
            </a:br>
            <a:r>
              <a:rPr lang="en-US" dirty="0"/>
              <a:t>&lt;span class="input-group-text"&gt;With </a:t>
            </a:r>
            <a:r>
              <a:rPr lang="en-US" dirty="0" err="1"/>
              <a:t>textarea</a:t>
            </a:r>
            <a:r>
              <a:rPr lang="en-US" dirty="0"/>
              <a:t>&lt;/span&gt; 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 class="form-control"&gt;&lt;/</a:t>
            </a:r>
            <a:r>
              <a:rPr lang="en-US" dirty="0" err="1"/>
              <a:t>textarea</a:t>
            </a:r>
            <a:r>
              <a:rPr lang="en-US" dirty="0"/>
              <a:t>&gt; 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24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6B02-415E-9C40-BFD5-C37C809DE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6686"/>
          </a:xfrm>
        </p:spPr>
        <p:txBody>
          <a:bodyPr/>
          <a:lstStyle/>
          <a:p>
            <a:r>
              <a:rPr lang="en-US" dirty="0"/>
              <a:t>Basic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3EAC1A-2223-F842-9B3D-EC5DC91D7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701841"/>
            <a:ext cx="9601200" cy="4727494"/>
          </a:xfrm>
        </p:spPr>
      </p:pic>
    </p:spTree>
    <p:extLst>
      <p:ext uri="{BB962C8B-B14F-4D97-AF65-F5344CB8AC3E}">
        <p14:creationId xmlns:p14="http://schemas.microsoft.com/office/powerpoint/2010/main" val="170754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E3D7-3FFF-A047-8357-C6AB8337D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000"/>
          </a:xfrm>
        </p:spPr>
        <p:txBody>
          <a:bodyPr/>
          <a:lstStyle/>
          <a:p>
            <a:r>
              <a:rPr lang="en-US" dirty="0"/>
              <a:t>Wrapping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D526E-4B3B-A046-B632-C5B7439C0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7800"/>
            <a:ext cx="9601200" cy="441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Input groups wrap if we don’t specify that we don’t want it to wrap because it has flex-wrap: wrap; in the CSS. We can add “flex-</a:t>
            </a:r>
            <a:r>
              <a:rPr lang="en-US" dirty="0" err="1"/>
              <a:t>nowrap</a:t>
            </a:r>
            <a:r>
              <a:rPr lang="en-US" dirty="0"/>
              <a:t>” class to give it flex-wrap: no-wrap; if we don’t want it to wrap</a:t>
            </a:r>
          </a:p>
          <a:p>
            <a:pPr marL="0" indent="0">
              <a:buNone/>
            </a:pPr>
            <a:r>
              <a:rPr lang="en-US" dirty="0"/>
              <a:t>Source code:</a:t>
            </a:r>
          </a:p>
          <a:p>
            <a:pPr marL="0" indent="0">
              <a:buNone/>
            </a:pPr>
            <a:r>
              <a:rPr lang="en-US" dirty="0"/>
              <a:t>&lt;div class="input-group flex-</a:t>
            </a:r>
            <a:r>
              <a:rPr lang="en-US" dirty="0" err="1"/>
              <a:t>nowrap</a:t>
            </a:r>
            <a:r>
              <a:rPr lang="en-US" dirty="0"/>
              <a:t>"&gt; </a:t>
            </a:r>
            <a:br>
              <a:rPr lang="en-US" dirty="0"/>
            </a:br>
            <a:r>
              <a:rPr lang="en-US" dirty="0"/>
              <a:t>&lt;span class="input-group-text" id="addon-wrapping"&gt;@&lt;/span&gt; </a:t>
            </a:r>
            <a:br>
              <a:rPr lang="en-US" dirty="0"/>
            </a:br>
            <a:r>
              <a:rPr lang="en-US" dirty="0"/>
              <a:t>&lt;input type="text" class="form-control" placeholder="Username"&gt; </a:t>
            </a:r>
            <a:br>
              <a:rPr lang="en-US" dirty="0"/>
            </a:br>
            <a:r>
              <a:rPr lang="en-US" dirty="0"/>
              <a:t>&lt;/div&gt;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7BC202-3B5F-C547-B9FC-135C7321D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495800"/>
            <a:ext cx="9880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1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5765-6DB7-3D44-955B-C9C904F3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1743"/>
          </a:xfrm>
        </p:spPr>
        <p:txBody>
          <a:bodyPr/>
          <a:lstStyle/>
          <a:p>
            <a:r>
              <a:rPr lang="en-US" dirty="0"/>
              <a:t>Sizing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DA424-9476-6B46-A492-35C55961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7543"/>
            <a:ext cx="9601200" cy="5290457"/>
          </a:xfrm>
        </p:spPr>
        <p:txBody>
          <a:bodyPr/>
          <a:lstStyle/>
          <a:p>
            <a:r>
              <a:rPr lang="en-US" dirty="0"/>
              <a:t>Add the relative form sizing classes to the .input-group itself and contents within will automatically resize—no need for repeating the form control size classes on each element.</a:t>
            </a:r>
          </a:p>
          <a:p>
            <a:r>
              <a:rPr lang="en-US" b="1" dirty="0"/>
              <a:t>Sizing on the individual input group elements isn’t supported.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For small:</a:t>
            </a:r>
          </a:p>
          <a:p>
            <a:pPr marL="0" indent="0">
              <a:buNone/>
            </a:pPr>
            <a:r>
              <a:rPr lang="en-US" dirty="0"/>
              <a:t>&lt;div class="input-group input-group-</a:t>
            </a:r>
            <a:r>
              <a:rPr lang="en-US" dirty="0" err="1"/>
              <a:t>sm</a:t>
            </a:r>
            <a:r>
              <a:rPr lang="en-US" dirty="0"/>
              <a:t> mb-3"&gt;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For medium we don’t add any additional classes:</a:t>
            </a:r>
          </a:p>
          <a:p>
            <a:pPr marL="0" indent="0">
              <a:buNone/>
            </a:pPr>
            <a:r>
              <a:rPr lang="en-US" dirty="0"/>
              <a:t>&lt;div class="input-group mb-3"&gt;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For large:</a:t>
            </a:r>
          </a:p>
          <a:p>
            <a:pPr marL="0" indent="0">
              <a:buNone/>
            </a:pPr>
            <a:r>
              <a:rPr lang="en-US" dirty="0"/>
              <a:t>&lt;div class="input-group input-group-lg"&gt; 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5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F066-F70B-F649-8B15-CE97F7237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9343"/>
          </a:xfrm>
        </p:spPr>
        <p:txBody>
          <a:bodyPr>
            <a:normAutofit/>
          </a:bodyPr>
          <a:lstStyle/>
          <a:p>
            <a:r>
              <a:rPr lang="en-US" dirty="0"/>
              <a:t>Sizing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239A7A-7B84-DA47-A214-BBE309B23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488818"/>
            <a:ext cx="9601200" cy="2282455"/>
          </a:xfrm>
        </p:spPr>
      </p:pic>
    </p:spTree>
    <p:extLst>
      <p:ext uri="{BB962C8B-B14F-4D97-AF65-F5344CB8AC3E}">
        <p14:creationId xmlns:p14="http://schemas.microsoft.com/office/powerpoint/2010/main" val="377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2C6C-B696-DF42-81DF-B90CD4B7D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Checkboxes and radios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852F2-024D-614A-A4BD-BFE63AEFC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1600"/>
            <a:ext cx="9601200" cy="5486400"/>
          </a:xfrm>
        </p:spPr>
        <p:txBody>
          <a:bodyPr>
            <a:normAutofit/>
          </a:bodyPr>
          <a:lstStyle/>
          <a:p>
            <a:r>
              <a:rPr lang="en-US" dirty="0"/>
              <a:t>Place any checkbox or radio option within an input group’s addon instead of text. .mt-0 is recommended to be added to the .form-check-input when there’s no visible text next to the input.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Checkbox:</a:t>
            </a:r>
          </a:p>
          <a:p>
            <a:pPr marL="0" indent="0">
              <a:buNone/>
            </a:pPr>
            <a:r>
              <a:rPr lang="en-US" dirty="0"/>
              <a:t>&lt;div class="input-group mb-3"&gt; </a:t>
            </a:r>
            <a:br>
              <a:rPr lang="en-US" dirty="0"/>
            </a:br>
            <a:r>
              <a:rPr lang="en-US" dirty="0"/>
              <a:t>&lt;div class="input-group-text"&gt; </a:t>
            </a:r>
            <a:br>
              <a:rPr lang="en-US" dirty="0"/>
            </a:br>
            <a:r>
              <a:rPr lang="en-US" dirty="0"/>
              <a:t>&lt;input class="form-check-input mt-0" type="checkbox" value=""&gt;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&lt;input type="text" class="form-control"&gt;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Radio:</a:t>
            </a:r>
          </a:p>
          <a:p>
            <a:pPr marL="0" indent="0">
              <a:buNone/>
            </a:pPr>
            <a:r>
              <a:rPr lang="en-US" dirty="0"/>
              <a:t>&lt;div class="input-group"&gt; </a:t>
            </a:r>
            <a:br>
              <a:rPr lang="en-US" dirty="0"/>
            </a:br>
            <a:r>
              <a:rPr lang="en-US" dirty="0"/>
              <a:t>&lt;div class="input-group-text"&gt; </a:t>
            </a:r>
            <a:br>
              <a:rPr lang="en-US" dirty="0"/>
            </a:br>
            <a:r>
              <a:rPr lang="en-US" dirty="0"/>
              <a:t>&lt;input class="form-check-input mt-0" type="radio" value=""&gt;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&lt;input type="text" class="form-control"&gt; </a:t>
            </a:r>
            <a:br>
              <a:rPr lang="en-US" dirty="0"/>
            </a:br>
            <a:r>
              <a:rPr lang="en-US" dirty="0"/>
              <a:t>&lt;/div&gt;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11166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51</TotalTime>
  <Words>2161</Words>
  <Application>Microsoft Macintosh PowerPoint</Application>
  <PresentationFormat>Widescreen</PresentationFormat>
  <Paragraphs>114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Franklin Gothic Book</vt:lpstr>
      <vt:lpstr>Crop</vt:lpstr>
      <vt:lpstr>Input group</vt:lpstr>
      <vt:lpstr>Basic example</vt:lpstr>
      <vt:lpstr>Basic example</vt:lpstr>
      <vt:lpstr>Basic example</vt:lpstr>
      <vt:lpstr>Basic example</vt:lpstr>
      <vt:lpstr>Wrapping</vt:lpstr>
      <vt:lpstr>Sizing</vt:lpstr>
      <vt:lpstr>Sizing</vt:lpstr>
      <vt:lpstr>Checkboxes and radios</vt:lpstr>
      <vt:lpstr>Checkboxes and radios</vt:lpstr>
      <vt:lpstr>Multiple inputs</vt:lpstr>
      <vt:lpstr>Multiple addons</vt:lpstr>
      <vt:lpstr>Multiple addons</vt:lpstr>
      <vt:lpstr>Button addons</vt:lpstr>
      <vt:lpstr>Button addons</vt:lpstr>
      <vt:lpstr>Button addons</vt:lpstr>
      <vt:lpstr>Buttons with dropdowns Dropdown</vt:lpstr>
      <vt:lpstr>Buttons with dropdowns Dropdown</vt:lpstr>
      <vt:lpstr>Buttons with dropdowns Dropdown</vt:lpstr>
      <vt:lpstr>Buttons with dropdowns Dropdown</vt:lpstr>
      <vt:lpstr>Segmented buttons</vt:lpstr>
      <vt:lpstr>Segmented buttons</vt:lpstr>
      <vt:lpstr>Segmented buttons</vt:lpstr>
      <vt:lpstr>Custom select</vt:lpstr>
      <vt:lpstr>Custom select</vt:lpstr>
      <vt:lpstr>Custom select</vt:lpstr>
      <vt:lpstr>Custom select</vt:lpstr>
      <vt:lpstr>Custom select</vt:lpstr>
      <vt:lpstr>Custom file input</vt:lpstr>
      <vt:lpstr>Custom file input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group</dc:title>
  <dc:creator>Microsoft Office User</dc:creator>
  <cp:lastModifiedBy>Microsoft Office User</cp:lastModifiedBy>
  <cp:revision>5</cp:revision>
  <dcterms:created xsi:type="dcterms:W3CDTF">2021-08-11T06:55:16Z</dcterms:created>
  <dcterms:modified xsi:type="dcterms:W3CDTF">2021-08-11T07:46:20Z</dcterms:modified>
</cp:coreProperties>
</file>