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91CE-0B16-C345-AED3-E457E4F22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8114-8C70-E141-8A3E-06F69D701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5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87A-9064-3A48-A2AC-E326FAE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/>
          </a:bodyPr>
          <a:lstStyle/>
          <a:p>
            <a:r>
              <a:rPr lang="en-US" dirty="0"/>
              <a:t>Horizontal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C2E2-FCCA-3B4B-A699-E340283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290458"/>
          </a:xfrm>
        </p:spPr>
        <p:txBody>
          <a:bodyPr/>
          <a:lstStyle/>
          <a:p>
            <a:r>
              <a:rPr lang="en-US" dirty="0"/>
              <a:t>Create horizontal forms with the grid by adding the .row class to form groups and using the .col-*-* classes to specify the width of your labels and controls. Be sure to add .col-form-label to your &lt;label&gt;s as well so they’re vertically centered with their associated form controls.</a:t>
            </a:r>
          </a:p>
          <a:p>
            <a:r>
              <a:rPr lang="en-US" dirty="0"/>
              <a:t>At times, you maybe need to use margin or padding utilities to create that perfect alignment you need. For example, bootstrap has removed the padding-top on stacked radio inputs label to better align the text baseline</a:t>
            </a:r>
          </a:p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&lt;form&gt; </a:t>
            </a:r>
            <a:br>
              <a:rPr lang="en-US" dirty="0"/>
            </a:br>
            <a:r>
              <a:rPr lang="en-US" dirty="0"/>
              <a:t>&lt;div class="row mb-3"&gt; </a:t>
            </a:r>
            <a:br>
              <a:rPr lang="en-US" dirty="0"/>
            </a:br>
            <a:r>
              <a:rPr lang="en-US" dirty="0"/>
              <a:t>&lt;label for="inputEmail3" class="col-sm-2 col-form-label"&gt;Email&lt;/label&gt; </a:t>
            </a:r>
            <a:br>
              <a:rPr lang="en-US" dirty="0"/>
            </a:br>
            <a:r>
              <a:rPr lang="en-US" dirty="0"/>
              <a:t>&lt;div class="col-sm-10"&gt; </a:t>
            </a:r>
            <a:br>
              <a:rPr lang="en-US" dirty="0"/>
            </a:br>
            <a:r>
              <a:rPr lang="en-US" dirty="0"/>
              <a:t>&lt;input type="email" class="form-control" id="inputEmail3"&gt;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4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87A-9064-3A48-A2AC-E326FAE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/>
          </a:bodyPr>
          <a:lstStyle/>
          <a:p>
            <a:r>
              <a:rPr lang="en-US" dirty="0"/>
              <a:t>Horizontal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C2E2-FCCA-3B4B-A699-E340283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2904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class="row mb-3"&gt; </a:t>
            </a:r>
            <a:br>
              <a:rPr lang="en-US" dirty="0"/>
            </a:br>
            <a:r>
              <a:rPr lang="en-US" dirty="0"/>
              <a:t>&lt;label for="inputPassword3" class="col-sm-2 col-form-label"&gt;Password&lt;/label&gt; </a:t>
            </a:r>
            <a:br>
              <a:rPr lang="en-US" dirty="0"/>
            </a:br>
            <a:r>
              <a:rPr lang="en-US" dirty="0"/>
              <a:t>&lt;div class="col-sm-10"&gt; </a:t>
            </a:r>
            <a:br>
              <a:rPr lang="en-US" dirty="0"/>
            </a:br>
            <a:r>
              <a:rPr lang="en-US" dirty="0"/>
              <a:t>&lt;input type="password" class="form-control" id="inputPassword3"&gt;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 class="row mb-3"&gt; </a:t>
            </a:r>
            <a:br>
              <a:rPr lang="en-US" dirty="0"/>
            </a:br>
            <a:r>
              <a:rPr lang="en-US" dirty="0"/>
              <a:t>&lt;legend class="col-form-label col-sm-2 pt-0"&gt;Radios&lt;/legend&gt; </a:t>
            </a:r>
            <a:br>
              <a:rPr lang="en-US" dirty="0"/>
            </a:br>
            <a:r>
              <a:rPr lang="en-US" dirty="0"/>
              <a:t>&lt;div class="col-sm-10"&gt; </a:t>
            </a:r>
            <a:br>
              <a:rPr lang="en-US" dirty="0"/>
            </a:br>
            <a:r>
              <a:rPr lang="en-US" dirty="0"/>
              <a:t>&lt;div class="form-check"&gt; </a:t>
            </a:r>
            <a:br>
              <a:rPr lang="en-US" dirty="0"/>
            </a:br>
            <a:r>
              <a:rPr lang="en-US" dirty="0"/>
              <a:t>&lt;input class="form-check-input" type="radio" name="</a:t>
            </a:r>
            <a:r>
              <a:rPr lang="en-US" dirty="0" err="1"/>
              <a:t>gridRadios</a:t>
            </a:r>
            <a:r>
              <a:rPr lang="en-US" dirty="0"/>
              <a:t>" id="gridRadios1" value="option1" checked&gt; </a:t>
            </a:r>
            <a:br>
              <a:rPr lang="en-US" dirty="0"/>
            </a:br>
            <a:r>
              <a:rPr lang="en-US" dirty="0"/>
              <a:t>&lt;label class="form-check-label" for="gridRadios1"&gt; </a:t>
            </a:r>
            <a:br>
              <a:rPr lang="en-US" dirty="0"/>
            </a:br>
            <a:r>
              <a:rPr lang="en-US" dirty="0"/>
              <a:t>First radio </a:t>
            </a:r>
            <a:br>
              <a:rPr lang="en-US" dirty="0"/>
            </a:br>
            <a:r>
              <a:rPr lang="en-US" dirty="0"/>
              <a:t>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4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87A-9064-3A48-A2AC-E326FAE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/>
          </a:bodyPr>
          <a:lstStyle/>
          <a:p>
            <a:r>
              <a:rPr lang="en-US" dirty="0"/>
              <a:t>Horizontal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C2E2-FCCA-3B4B-A699-E340283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2904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class="form-check"&gt; </a:t>
            </a:r>
            <a:br>
              <a:rPr lang="en-US" dirty="0"/>
            </a:br>
            <a:r>
              <a:rPr lang="en-US" dirty="0"/>
              <a:t>&lt;input class="form-check-input" type="radio" name="</a:t>
            </a:r>
            <a:r>
              <a:rPr lang="en-US" dirty="0" err="1"/>
              <a:t>gridRadios</a:t>
            </a:r>
            <a:r>
              <a:rPr lang="en-US" dirty="0"/>
              <a:t>" id="gridRadios2" value="option2"&gt; </a:t>
            </a:r>
            <a:br>
              <a:rPr lang="en-US" dirty="0"/>
            </a:br>
            <a:r>
              <a:rPr lang="en-US" dirty="0"/>
              <a:t>&lt;label class="form-check-label" for="gridRadios2"&gt; </a:t>
            </a:r>
            <a:br>
              <a:rPr lang="en-US" dirty="0"/>
            </a:br>
            <a:r>
              <a:rPr lang="en-US" dirty="0"/>
              <a:t>Second radio </a:t>
            </a:r>
            <a:br>
              <a:rPr lang="en-US" dirty="0"/>
            </a:br>
            <a:r>
              <a:rPr lang="en-US" dirty="0"/>
              <a:t>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class="form-check disabled"&gt; </a:t>
            </a:r>
            <a:br>
              <a:rPr lang="en-US" dirty="0"/>
            </a:br>
            <a:r>
              <a:rPr lang="en-US" dirty="0"/>
              <a:t>&lt;input class="form-check-input" type="radio" name="</a:t>
            </a:r>
            <a:r>
              <a:rPr lang="en-US" dirty="0" err="1"/>
              <a:t>gridRadios</a:t>
            </a:r>
            <a:r>
              <a:rPr lang="en-US" dirty="0"/>
              <a:t>" id="gridRadios3" value="option3" disabled&gt; </a:t>
            </a:r>
            <a:br>
              <a:rPr lang="en-US" dirty="0"/>
            </a:br>
            <a:r>
              <a:rPr lang="en-US" dirty="0"/>
              <a:t>&lt;label class="form-check-label" for="gridRadios3"&gt; </a:t>
            </a:r>
            <a:br>
              <a:rPr lang="en-US" dirty="0"/>
            </a:br>
            <a:r>
              <a:rPr lang="en-US" dirty="0"/>
              <a:t>Third disabled radio </a:t>
            </a:r>
            <a:br>
              <a:rPr lang="en-US" dirty="0"/>
            </a:br>
            <a:r>
              <a:rPr lang="en-US" dirty="0"/>
              <a:t>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fieldset</a:t>
            </a:r>
            <a:r>
              <a:rPr lang="en-US" dirty="0"/>
              <a:t>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7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87A-9064-3A48-A2AC-E326FAE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/>
          </a:bodyPr>
          <a:lstStyle/>
          <a:p>
            <a:r>
              <a:rPr lang="en-US" dirty="0"/>
              <a:t>Horizontal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C2E2-FCCA-3B4B-A699-E340283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2904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class="row mb-3"&gt; </a:t>
            </a:r>
            <a:br>
              <a:rPr lang="en-US" dirty="0"/>
            </a:br>
            <a:r>
              <a:rPr lang="en-US" dirty="0"/>
              <a:t>&lt;div class="col-sm-10 offset-sm-2"&gt; </a:t>
            </a:r>
            <a:br>
              <a:rPr lang="en-US" dirty="0"/>
            </a:br>
            <a:r>
              <a:rPr lang="en-US" dirty="0"/>
              <a:t>&lt;div class="form-check"&gt; </a:t>
            </a:r>
            <a:br>
              <a:rPr lang="en-US" dirty="0"/>
            </a:br>
            <a:r>
              <a:rPr lang="en-US" dirty="0"/>
              <a:t>&lt;input class="form-check-input" type="checkbox" id="gridCheck1"&gt; </a:t>
            </a:r>
            <a:br>
              <a:rPr lang="en-US" dirty="0"/>
            </a:br>
            <a:r>
              <a:rPr lang="en-US" dirty="0"/>
              <a:t>&lt;label class="form-check-label" for="gridCheck1"&gt; </a:t>
            </a:r>
            <a:br>
              <a:rPr lang="en-US" dirty="0"/>
            </a:br>
            <a:r>
              <a:rPr lang="en-US" dirty="0"/>
              <a:t>Example checkbox </a:t>
            </a:r>
            <a:br>
              <a:rPr lang="en-US" dirty="0"/>
            </a:br>
            <a:r>
              <a:rPr lang="en-US" dirty="0"/>
              <a:t>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-primary"&gt;Sign in&lt;/button&gt; 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64380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87A-9064-3A48-A2AC-E326FAE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/>
          </a:bodyPr>
          <a:lstStyle/>
          <a:p>
            <a:r>
              <a:rPr lang="en-US" dirty="0"/>
              <a:t>Horizontal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96D05-43A7-DC47-B59F-B43576DB6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0082"/>
            <a:ext cx="9601200" cy="3867664"/>
          </a:xfrm>
        </p:spPr>
      </p:pic>
    </p:spTree>
    <p:extLst>
      <p:ext uri="{BB962C8B-B14F-4D97-AF65-F5344CB8AC3E}">
        <p14:creationId xmlns:p14="http://schemas.microsoft.com/office/powerpoint/2010/main" val="79978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1C8E-6D9E-9541-9F04-9AB5F5BE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314"/>
          </a:xfrm>
        </p:spPr>
        <p:txBody>
          <a:bodyPr>
            <a:normAutofit/>
          </a:bodyPr>
          <a:lstStyle/>
          <a:p>
            <a:r>
              <a:rPr lang="en-US" dirty="0"/>
              <a:t>Horizontal form label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F3FE-ED08-884D-A81F-D4652F22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114"/>
            <a:ext cx="9601200" cy="5344886"/>
          </a:xfrm>
        </p:spPr>
        <p:txBody>
          <a:bodyPr>
            <a:normAutofit/>
          </a:bodyPr>
          <a:lstStyle/>
          <a:p>
            <a:r>
              <a:rPr lang="en-US" dirty="0"/>
              <a:t>Be sure to use .col-form-label-</a:t>
            </a:r>
            <a:r>
              <a:rPr lang="en-US" dirty="0" err="1"/>
              <a:t>sm</a:t>
            </a:r>
            <a:r>
              <a:rPr lang="en-US" dirty="0"/>
              <a:t> or .col-form-label-lg to your &lt;label&gt;s or &lt;legend&gt;s to correctly follow the size of .form-control-lg and .form-control-sm.</a:t>
            </a:r>
          </a:p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&lt;div class="row mb-3"&gt;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colFormLabelSm</a:t>
            </a:r>
            <a:r>
              <a:rPr lang="en-US" dirty="0"/>
              <a:t>" class="col-sm-2 col-form-label col-form-label-</a:t>
            </a:r>
            <a:r>
              <a:rPr lang="en-US" dirty="0" err="1"/>
              <a:t>sm</a:t>
            </a:r>
            <a:r>
              <a:rPr lang="en-US" dirty="0"/>
              <a:t>"&gt;Email&lt;/label&gt; </a:t>
            </a:r>
            <a:br>
              <a:rPr lang="en-US" dirty="0"/>
            </a:br>
            <a:r>
              <a:rPr lang="en-US" dirty="0"/>
              <a:t>&lt;div class="col-sm-10"&gt; </a:t>
            </a:r>
            <a:br>
              <a:rPr lang="en-US" dirty="0"/>
            </a:br>
            <a:r>
              <a:rPr lang="en-US" dirty="0"/>
              <a:t>&lt;div class="col-sm-10"&gt;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class="row mb-3"&gt;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colFormLabel</a:t>
            </a:r>
            <a:r>
              <a:rPr lang="en-US" dirty="0"/>
              <a:t>" class="col-sm-2 col-form-label"&gt;Email&lt;/label&gt; </a:t>
            </a:r>
            <a:br>
              <a:rPr lang="en-US" dirty="0"/>
            </a:br>
            <a:r>
              <a:rPr lang="en-US" dirty="0"/>
              <a:t>&lt;div class="col-sm-10"&gt; </a:t>
            </a:r>
            <a:br>
              <a:rPr lang="en-US" dirty="0"/>
            </a:br>
            <a:r>
              <a:rPr lang="en-US" dirty="0"/>
              <a:t>&lt;input type="email" class="form-control" id="</a:t>
            </a:r>
            <a:r>
              <a:rPr lang="en-US" dirty="0" err="1"/>
              <a:t>colFormLabel</a:t>
            </a:r>
            <a:r>
              <a:rPr lang="en-US" dirty="0"/>
              <a:t>" placeholder="col-form-label"&gt;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77228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1C8E-6D9E-9541-9F04-9AB5F5BE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314"/>
          </a:xfrm>
        </p:spPr>
        <p:txBody>
          <a:bodyPr>
            <a:normAutofit/>
          </a:bodyPr>
          <a:lstStyle/>
          <a:p>
            <a:r>
              <a:rPr lang="en-US" dirty="0"/>
              <a:t>Horizontal form label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F3FE-ED08-884D-A81F-D4652F22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114"/>
            <a:ext cx="9601200" cy="5344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class="row"&gt;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colFormLabelLg</a:t>
            </a:r>
            <a:r>
              <a:rPr lang="en-US" dirty="0"/>
              <a:t>" class="col-sm-2 col-form-label col-form-label-lg"&gt;Email&lt;/label&gt; </a:t>
            </a:r>
            <a:br>
              <a:rPr lang="en-US" dirty="0"/>
            </a:br>
            <a:r>
              <a:rPr lang="en-US" dirty="0"/>
              <a:t>&lt;div class="col-sm-10"&gt; </a:t>
            </a:r>
            <a:br>
              <a:rPr lang="en-US" dirty="0"/>
            </a:br>
            <a:r>
              <a:rPr lang="en-US" dirty="0"/>
              <a:t>&lt;input type="email" class="form-control form-control-lg" id="</a:t>
            </a:r>
            <a:r>
              <a:rPr lang="en-US" dirty="0" err="1"/>
              <a:t>colFormLabelLg</a:t>
            </a:r>
            <a:r>
              <a:rPr lang="en-US" dirty="0"/>
              <a:t>" placeholder="col-form-label-lg"&gt;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5CF9D-8ADA-A449-BBB7-BA2F4DA6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95057"/>
            <a:ext cx="10033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6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AF0A-0336-044E-A68B-F825E7E8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rmAutofit/>
          </a:bodyPr>
          <a:lstStyle/>
          <a:p>
            <a:r>
              <a:rPr lang="en-US" dirty="0"/>
              <a:t>Column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9E63-298D-1E45-85A4-44BED9CF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229"/>
            <a:ext cx="9601200" cy="5355771"/>
          </a:xfrm>
        </p:spPr>
        <p:txBody>
          <a:bodyPr>
            <a:normAutofit/>
          </a:bodyPr>
          <a:lstStyle/>
          <a:p>
            <a:r>
              <a:rPr lang="en-US" dirty="0"/>
              <a:t>As shown in the previous examples, our grid system allows you to place any number of .cols within a .row. They’ll split the available width equally between them. You may also pick a subset of your columns to take up more or less space, while the remaining .cols equally split the rest, with specific column classes like .col-sm-7.</a:t>
            </a:r>
          </a:p>
          <a:p>
            <a:pPr marL="0" indent="0">
              <a:buNone/>
            </a:pPr>
            <a:r>
              <a:rPr lang="en-US" dirty="0"/>
              <a:t>&lt;div class="row g-3"&gt; </a:t>
            </a:r>
            <a:br>
              <a:rPr lang="en-US" dirty="0"/>
            </a:br>
            <a:r>
              <a:rPr lang="en-US" dirty="0"/>
              <a:t>&lt;div class="col-sm-7"&gt; </a:t>
            </a:r>
            <a:br>
              <a:rPr lang="en-US" dirty="0"/>
            </a:br>
            <a:r>
              <a:rPr lang="en-US" dirty="0"/>
              <a:t>&lt;input type="text" class="form-control" placeholder="City" aria-label="City"&gt;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</a:t>
            </a:r>
            <a:r>
              <a:rPr lang="en-US" dirty="0" err="1"/>
              <a:t>sm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&lt;input type="text" class="form-control" placeholder="State" aria-label="State"&gt;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</a:t>
            </a:r>
            <a:r>
              <a:rPr lang="en-US" dirty="0" err="1"/>
              <a:t>sm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&lt;input type="text" class="form-control" placeholder="Zip" aria-label="Zip"&gt;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198775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AF0A-0336-044E-A68B-F825E7E8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rmAutofit/>
          </a:bodyPr>
          <a:lstStyle/>
          <a:p>
            <a:r>
              <a:rPr lang="en-US" dirty="0"/>
              <a:t>Column sizing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7FF69-2BC1-194C-A850-6866B8A3C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68291"/>
            <a:ext cx="9601200" cy="956393"/>
          </a:xfrm>
        </p:spPr>
      </p:pic>
    </p:spTree>
    <p:extLst>
      <p:ext uri="{BB962C8B-B14F-4D97-AF65-F5344CB8AC3E}">
        <p14:creationId xmlns:p14="http://schemas.microsoft.com/office/powerpoint/2010/main" val="32190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9C01-B684-4742-B56E-20BF5ED7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>
            <a:normAutofit/>
          </a:bodyPr>
          <a:lstStyle/>
          <a:p>
            <a:r>
              <a:rPr lang="en-US" dirty="0"/>
              <a:t>Auto-sizing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429B-55C1-C14D-A90B-377D1AE9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/>
          </a:bodyPr>
          <a:lstStyle/>
          <a:p>
            <a:r>
              <a:rPr lang="en-US" dirty="0"/>
              <a:t>The example below uses a flexbox utility to vertically center the contents and changes .col to .col-auto so that your columns only take up as much space as needed. Put another way, the column sizes itself based on the contents.</a:t>
            </a:r>
          </a:p>
          <a:p>
            <a:pPr marL="0" indent="0">
              <a:buNone/>
            </a:pPr>
            <a:r>
              <a:rPr lang="en-US" dirty="0"/>
              <a:t>&lt;form class="row gy-2 gx-3 align-items-center"&gt; </a:t>
            </a:r>
            <a:br>
              <a:rPr lang="en-US" dirty="0"/>
            </a:br>
            <a:r>
              <a:rPr lang="en-US" dirty="0"/>
              <a:t>&lt;div class="col-auto"&gt;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&lt;input type="text" class="form-control" id="</a:t>
            </a:r>
            <a:r>
              <a:rPr lang="en-US" dirty="0" err="1"/>
              <a:t>autoSizingInput</a:t>
            </a:r>
            <a:r>
              <a:rPr lang="en-US" dirty="0"/>
              <a:t>" placeholder="Jane Doe"&gt;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class="col-auto"&gt; </a:t>
            </a:r>
            <a:br>
              <a:rPr lang="en-US" dirty="0"/>
            </a:b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&lt;div class="input-group-text"&gt;@&lt;/div&gt; </a:t>
            </a:r>
            <a:br>
              <a:rPr lang="en-US" dirty="0"/>
            </a:br>
            <a:r>
              <a:rPr lang="en-US" dirty="0"/>
              <a:t>&lt;input type="text" class="form-control" id="</a:t>
            </a:r>
            <a:r>
              <a:rPr lang="en-US" dirty="0" err="1"/>
              <a:t>autoSizingInputGroup</a:t>
            </a:r>
            <a:r>
              <a:rPr lang="en-US" dirty="0"/>
              <a:t>" placeholder="Username"&gt;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275C-D2DE-6241-A521-25C657F9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E176-0BFF-D042-B698-265F72F1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add div with margins to separate between each field within the form.</a:t>
            </a:r>
          </a:p>
          <a:p>
            <a:pPr marL="0" indent="0">
              <a:buNone/>
            </a:pPr>
            <a:r>
              <a:rPr lang="en-US" dirty="0"/>
              <a:t>&lt;div class="mb-3"&gt;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formGroupExampleInput</a:t>
            </a:r>
            <a:r>
              <a:rPr lang="en-US" dirty="0"/>
              <a:t>" class="form-label"&gt;Example label&lt;/label&gt; </a:t>
            </a:r>
            <a:br>
              <a:rPr lang="en-US" dirty="0"/>
            </a:br>
            <a:r>
              <a:rPr lang="en-US" dirty="0"/>
              <a:t>&lt;input type="</a:t>
            </a:r>
            <a:r>
              <a:rPr lang="en-US" dirty="0" err="1"/>
              <a:t>teXxt</a:t>
            </a:r>
            <a:r>
              <a:rPr lang="en-US" dirty="0"/>
              <a:t>" class="form-control" id="</a:t>
            </a:r>
            <a:r>
              <a:rPr lang="en-US" dirty="0" err="1"/>
              <a:t>formGroupExampleInput</a:t>
            </a:r>
            <a:r>
              <a:rPr lang="en-US" dirty="0"/>
              <a:t>" placeholder="Example input placeholder"&gt;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class="mb-3"&gt; </a:t>
            </a:r>
            <a:br>
              <a:rPr lang="en-US" dirty="0"/>
            </a:br>
            <a:r>
              <a:rPr lang="en-US" dirty="0"/>
              <a:t>&lt;label for="formGroupExampleInput2" class="form-label"&gt;Another label&lt;/label&gt; </a:t>
            </a:r>
            <a:br>
              <a:rPr lang="en-US" dirty="0"/>
            </a:br>
            <a:r>
              <a:rPr lang="en-US" dirty="0"/>
              <a:t>&lt;input type="text" class="form-control" id="formGroupExampleInput2" placeholder="Another input placeholder"&gt;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6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9C01-B684-4742-B56E-20BF5ED7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>
            <a:normAutofit/>
          </a:bodyPr>
          <a:lstStyle/>
          <a:p>
            <a:r>
              <a:rPr lang="en-US" dirty="0"/>
              <a:t>Auto-sizing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429B-55C1-C14D-A90B-377D1AE9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class="col-auto"&gt; </a:t>
            </a:r>
            <a:br>
              <a:rPr lang="en-US" dirty="0"/>
            </a:br>
            <a:r>
              <a:rPr lang="en-US" dirty="0"/>
              <a:t>&lt;select class="form-select" id="</a:t>
            </a:r>
            <a:r>
              <a:rPr lang="en-US" dirty="0" err="1"/>
              <a:t>autoSizingSelect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&lt;option selected&gt;Choose...&lt;/option&gt;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class="col-auto"&gt; </a:t>
            </a:r>
            <a:br>
              <a:rPr lang="en-US" dirty="0"/>
            </a:br>
            <a:r>
              <a:rPr lang="en-US" dirty="0"/>
              <a:t>&lt;div class="form-check"&gt; </a:t>
            </a:r>
            <a:br>
              <a:rPr lang="en-US" dirty="0"/>
            </a:br>
            <a:r>
              <a:rPr lang="en-US" dirty="0"/>
              <a:t>&lt;input class="form-check-input" type="checkbox" id="</a:t>
            </a:r>
            <a:r>
              <a:rPr lang="en-US" dirty="0" err="1"/>
              <a:t>autoSizingCheck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&lt;label class="form-check-label" for="</a:t>
            </a:r>
            <a:r>
              <a:rPr lang="en-US" dirty="0" err="1"/>
              <a:t>autoSizingCheck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Remember me </a:t>
            </a:r>
            <a:br>
              <a:rPr lang="en-US" dirty="0"/>
            </a:br>
            <a:r>
              <a:rPr lang="en-US" dirty="0"/>
              <a:t>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class="col-auto"&gt; </a:t>
            </a:r>
            <a:br>
              <a:rPr lang="en-US" dirty="0"/>
            </a:br>
            <a:r>
              <a:rPr lang="en-US" dirty="0"/>
              <a:t>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6466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9C01-B684-4742-B56E-20BF5ED7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>
            <a:normAutofit/>
          </a:bodyPr>
          <a:lstStyle/>
          <a:p>
            <a:r>
              <a:rPr lang="en-US" dirty="0"/>
              <a:t>Auto-sizing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32B7B-AAF8-D84E-92D6-5CD5CD32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35163"/>
            <a:ext cx="9601200" cy="1387673"/>
          </a:xfrm>
        </p:spPr>
      </p:pic>
    </p:spTree>
    <p:extLst>
      <p:ext uri="{BB962C8B-B14F-4D97-AF65-F5344CB8AC3E}">
        <p14:creationId xmlns:p14="http://schemas.microsoft.com/office/powerpoint/2010/main" val="42847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9C01-B684-4742-B56E-20BF5ED7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>
            <a:normAutofit/>
          </a:bodyPr>
          <a:lstStyle/>
          <a:p>
            <a:r>
              <a:rPr lang="en-US" dirty="0"/>
              <a:t>Auto-sizing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3CE28-E09E-8B4C-9FE5-8C4CFE7D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4441371"/>
          </a:xfrm>
        </p:spPr>
        <p:txBody>
          <a:bodyPr/>
          <a:lstStyle/>
          <a:p>
            <a:r>
              <a:rPr lang="en-US" dirty="0"/>
              <a:t>You can then remix that once again with size-specific column classes.</a:t>
            </a:r>
          </a:p>
          <a:p>
            <a:pPr marL="0" indent="0">
              <a:buNone/>
            </a:pPr>
            <a:r>
              <a:rPr lang="en-US" dirty="0"/>
              <a:t>&lt;form class="row gx-3 gy-2 align-items-center"&gt; </a:t>
            </a:r>
            <a:br>
              <a:rPr lang="en-US" dirty="0"/>
            </a:br>
            <a:r>
              <a:rPr lang="en-US" dirty="0"/>
              <a:t>&lt;div class="col-sm-3"&gt; </a:t>
            </a:r>
            <a:br>
              <a:rPr lang="en-US" dirty="0"/>
            </a:br>
            <a:r>
              <a:rPr lang="en-US" dirty="0"/>
              <a:t>&lt;input type="text" class="form-control" id="</a:t>
            </a:r>
            <a:r>
              <a:rPr lang="en-US" dirty="0" err="1"/>
              <a:t>specificSizeInputName</a:t>
            </a:r>
            <a:r>
              <a:rPr lang="en-US" dirty="0"/>
              <a:t>" placeholder="Jane Doe"&gt;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class="col-sm-3"&gt; </a:t>
            </a:r>
            <a:br>
              <a:rPr lang="en-US" dirty="0"/>
            </a:b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&lt;div class="input-group-text"&gt;@&lt;/div&gt; </a:t>
            </a:r>
            <a:br>
              <a:rPr lang="en-US" dirty="0"/>
            </a:br>
            <a:r>
              <a:rPr lang="en-US" dirty="0"/>
              <a:t>&lt;input type="text" class="form-control" id="</a:t>
            </a:r>
            <a:r>
              <a:rPr lang="en-US" dirty="0" err="1"/>
              <a:t>specificSizeInputGroupUsername</a:t>
            </a:r>
            <a:r>
              <a:rPr lang="en-US" dirty="0"/>
              <a:t>" placeholder="Username"&gt;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1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9C01-B684-4742-B56E-20BF5ED7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>
            <a:normAutofit/>
          </a:bodyPr>
          <a:lstStyle/>
          <a:p>
            <a:r>
              <a:rPr lang="en-US" dirty="0"/>
              <a:t>Auto-sizing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3CE28-E09E-8B4C-9FE5-8C4CFE7D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431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class="col-sm-3"&gt; </a:t>
            </a:r>
            <a:br>
              <a:rPr lang="en-US" dirty="0"/>
            </a:br>
            <a:r>
              <a:rPr lang="en-US" dirty="0"/>
              <a:t>&lt;select class="form-select" id="</a:t>
            </a:r>
            <a:r>
              <a:rPr lang="en-US" dirty="0" err="1"/>
              <a:t>specificSizeSelect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&lt;option selected&gt;Choose...&lt;/option&gt;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class="col-auto"&gt; </a:t>
            </a:r>
            <a:br>
              <a:rPr lang="en-US" dirty="0"/>
            </a:br>
            <a:r>
              <a:rPr lang="en-US" dirty="0"/>
              <a:t>&lt;div class="form-check"&gt; </a:t>
            </a:r>
            <a:br>
              <a:rPr lang="en-US" dirty="0"/>
            </a:br>
            <a:r>
              <a:rPr lang="en-US" dirty="0"/>
              <a:t>&lt;input class="form-check-input" type="checkbox" id="autoSizingCheck2"&gt; </a:t>
            </a:r>
            <a:br>
              <a:rPr lang="en-US" dirty="0"/>
            </a:br>
            <a:r>
              <a:rPr lang="en-US" dirty="0"/>
              <a:t>&lt;label class="form-check-label" for="autoSizingCheck2"&gt; </a:t>
            </a:r>
            <a:br>
              <a:rPr lang="en-US" dirty="0"/>
            </a:br>
            <a:r>
              <a:rPr lang="en-US" dirty="0"/>
              <a:t>Remember me </a:t>
            </a:r>
            <a:br>
              <a:rPr lang="en-US" dirty="0"/>
            </a:br>
            <a:r>
              <a:rPr lang="en-US" dirty="0"/>
              <a:t>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class="col-auto"&gt; </a:t>
            </a:r>
            <a:br>
              <a:rPr lang="en-US" dirty="0"/>
            </a:br>
            <a:r>
              <a:rPr lang="en-US" dirty="0"/>
              <a:t>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5435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9C01-B684-4742-B56E-20BF5ED7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>
            <a:normAutofit/>
          </a:bodyPr>
          <a:lstStyle/>
          <a:p>
            <a:r>
              <a:rPr lang="en-US" dirty="0"/>
              <a:t>Auto-sizing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D0573-D59A-C64D-81D4-18EC3786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0" y="3487737"/>
            <a:ext cx="9575800" cy="1308100"/>
          </a:xfrm>
        </p:spPr>
      </p:pic>
    </p:spTree>
    <p:extLst>
      <p:ext uri="{BB962C8B-B14F-4D97-AF65-F5344CB8AC3E}">
        <p14:creationId xmlns:p14="http://schemas.microsoft.com/office/powerpoint/2010/main" val="85883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898B-198F-6746-B3C4-F25BAF5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Inline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6378-74FE-C44C-A719-9BC0A970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 .row-cols-* classes to create responsive horizontal layouts. By adding gutters, we’ll have gutters in horizontal and vertical directions. On narrow mobile viewports, the .col-12 helps stack the form controls and more. The .align-items-center aligns the form elements to the middle, making the .form-checkbox align properly.</a:t>
            </a:r>
          </a:p>
          <a:p>
            <a:pPr marL="0" indent="0">
              <a:buNone/>
            </a:pPr>
            <a:r>
              <a:rPr lang="en-US" dirty="0"/>
              <a:t>&lt;form class="row row-cols-lg-auto g-3 align-items-center"&gt; </a:t>
            </a:r>
            <a:br>
              <a:rPr lang="en-US" dirty="0"/>
            </a:br>
            <a:r>
              <a:rPr lang="en-US" dirty="0"/>
              <a:t>&lt;div class="col-12"&gt; </a:t>
            </a:r>
            <a:br>
              <a:rPr lang="en-US" dirty="0"/>
            </a:b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&lt;div class="input-group-text"&gt;@&lt;/div&gt; </a:t>
            </a:r>
            <a:br>
              <a:rPr lang="en-US" dirty="0"/>
            </a:br>
            <a:r>
              <a:rPr lang="en-US" dirty="0"/>
              <a:t>&lt;input type="text" class="form-control" id="</a:t>
            </a:r>
            <a:r>
              <a:rPr lang="en-US" dirty="0" err="1"/>
              <a:t>inlineFormInputGroupUsername</a:t>
            </a:r>
            <a:r>
              <a:rPr lang="en-US" dirty="0"/>
              <a:t>" placeholder="Username"&gt;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1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898B-198F-6746-B3C4-F25BAF5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Inline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6378-74FE-C44C-A719-9BC0A970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class="col-12"&gt; </a:t>
            </a:r>
            <a:br>
              <a:rPr lang="en-US" dirty="0"/>
            </a:br>
            <a:r>
              <a:rPr lang="en-US" dirty="0"/>
              <a:t>&lt;select class="form-select" id="</a:t>
            </a:r>
            <a:r>
              <a:rPr lang="en-US" dirty="0" err="1"/>
              <a:t>inlineFormSelectPref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&lt;option selected&gt;Choose...&lt;/option&gt;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class="col-12"&gt; </a:t>
            </a:r>
            <a:br>
              <a:rPr lang="en-US" dirty="0"/>
            </a:br>
            <a:r>
              <a:rPr lang="en-US" dirty="0"/>
              <a:t>&lt;div class="form-check"&gt; </a:t>
            </a:r>
            <a:br>
              <a:rPr lang="en-US" dirty="0"/>
            </a:br>
            <a:r>
              <a:rPr lang="en-US" dirty="0"/>
              <a:t>&lt;input class="form-check-input" type="checkbox" id="</a:t>
            </a:r>
            <a:r>
              <a:rPr lang="en-US" dirty="0" err="1"/>
              <a:t>inlineFormCheck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&lt;label class="form-check-label" for="</a:t>
            </a:r>
            <a:r>
              <a:rPr lang="en-US" dirty="0" err="1"/>
              <a:t>inlineFormCheck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Remember me </a:t>
            </a:r>
            <a:br>
              <a:rPr lang="en-US" dirty="0"/>
            </a:br>
            <a:r>
              <a:rPr lang="en-US" dirty="0"/>
              <a:t>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class="col-12"&gt; </a:t>
            </a:r>
            <a:br>
              <a:rPr lang="en-US" dirty="0"/>
            </a:br>
            <a:r>
              <a:rPr lang="en-US" dirty="0"/>
              <a:t>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52991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898B-198F-6746-B3C4-F25BAF5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Inline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A8B49-438C-6A47-88A3-B9BAD4E9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701010"/>
            <a:ext cx="9601200" cy="926004"/>
          </a:xfrm>
        </p:spPr>
      </p:pic>
    </p:spTree>
    <p:extLst>
      <p:ext uri="{BB962C8B-B14F-4D97-AF65-F5344CB8AC3E}">
        <p14:creationId xmlns:p14="http://schemas.microsoft.com/office/powerpoint/2010/main" val="204125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275C-D2DE-6241-A521-25C657F9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Utilities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A7080-4ED8-B641-B501-5AD78F1F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30727"/>
            <a:ext cx="9601200" cy="2424918"/>
          </a:xfrm>
        </p:spPr>
      </p:pic>
    </p:spTree>
    <p:extLst>
      <p:ext uri="{BB962C8B-B14F-4D97-AF65-F5344CB8AC3E}">
        <p14:creationId xmlns:p14="http://schemas.microsoft.com/office/powerpoint/2010/main" val="14695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D96-3645-3947-BEFC-12840BFF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>
            <a:normAutofit/>
          </a:bodyPr>
          <a:lstStyle/>
          <a:p>
            <a:r>
              <a:rPr lang="en-US" dirty="0"/>
              <a:t>Form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6D2E-C8C0-364D-8594-BBE674B7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add row, columns inside the form.</a:t>
            </a:r>
          </a:p>
          <a:p>
            <a:pPr marL="0" indent="0">
              <a:buNone/>
            </a:pPr>
            <a:r>
              <a:rPr lang="en-US" dirty="0"/>
              <a:t>&lt;div class="row"&gt; </a:t>
            </a:r>
            <a:br>
              <a:rPr lang="en-US" dirty="0"/>
            </a:br>
            <a:r>
              <a:rPr lang="en-US" dirty="0"/>
              <a:t>&lt;div class="col"&gt; </a:t>
            </a:r>
            <a:br>
              <a:rPr lang="en-US" dirty="0"/>
            </a:br>
            <a:r>
              <a:rPr lang="en-US" dirty="0"/>
              <a:t>&lt;input type="text" class="form-control" placeholder="First name”&gt;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class="col"&gt; </a:t>
            </a:r>
            <a:br>
              <a:rPr lang="en-US" dirty="0"/>
            </a:br>
            <a:r>
              <a:rPr lang="en-US" dirty="0"/>
              <a:t>&lt;input type="text" class="form-control" placeholder="Last name”&gt;</a:t>
            </a:r>
          </a:p>
          <a:p>
            <a:pPr marL="0" indent="0">
              <a:buNone/>
            </a:pP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1CDE0-2020-3A4B-9859-FEC8AB93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02629"/>
            <a:ext cx="9893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3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60FD-1702-E845-A4DA-CA1D7F49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Gutters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1283-F8AF-5643-98CD-FA75026A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0714"/>
            <a:ext cx="9601200" cy="4506686"/>
          </a:xfrm>
        </p:spPr>
        <p:txBody>
          <a:bodyPr/>
          <a:lstStyle/>
          <a:p>
            <a:r>
              <a:rPr lang="en-US" dirty="0"/>
              <a:t>you can have control over the gutter width in as well the inline as block direction by adding gutters</a:t>
            </a:r>
          </a:p>
          <a:p>
            <a:pPr marL="0" indent="0">
              <a:buNone/>
            </a:pPr>
            <a:r>
              <a:rPr lang="en-US" dirty="0"/>
              <a:t>&lt;div class="row g-3"&gt; </a:t>
            </a:r>
            <a:br>
              <a:rPr lang="en-US" dirty="0"/>
            </a:br>
            <a:r>
              <a:rPr lang="en-US" dirty="0"/>
              <a:t>&lt;div class="col"&gt; </a:t>
            </a:r>
            <a:br>
              <a:rPr lang="en-US" dirty="0"/>
            </a:br>
            <a:r>
              <a:rPr lang="en-US" dirty="0"/>
              <a:t>&lt;input type="text" class="form-control" placeholder="First name"&gt;</a:t>
            </a:r>
          </a:p>
          <a:p>
            <a:pPr marL="0" indent="0">
              <a:buNone/>
            </a:pP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class="col"&gt; </a:t>
            </a:r>
            <a:br>
              <a:rPr lang="en-US" dirty="0"/>
            </a:br>
            <a:r>
              <a:rPr lang="en-US" dirty="0"/>
              <a:t>&lt;input type="text" class="form-control" placeholder="Last name"&gt;</a:t>
            </a:r>
          </a:p>
          <a:p>
            <a:pPr marL="0" indent="0">
              <a:buNone/>
            </a:pP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F4E2F-CA43-FF44-AACC-197A99DF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48679"/>
            <a:ext cx="9918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5A29-F0CB-F746-8A66-3E9CAAAD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More complex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58BF-0356-8249-9832-B9BBB33D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&lt;form class="row g-3"&gt; </a:t>
            </a:r>
            <a:br>
              <a:rPr lang="en-US" dirty="0"/>
            </a:br>
            <a:r>
              <a:rPr lang="en-US" dirty="0"/>
              <a:t>&lt;div class="col-md-6"&gt; </a:t>
            </a:r>
            <a:br>
              <a:rPr lang="en-US" dirty="0"/>
            </a:br>
            <a:r>
              <a:rPr lang="en-US" dirty="0"/>
              <a:t>&lt;div class="col-md-6"&gt; </a:t>
            </a:r>
            <a:br>
              <a:rPr lang="en-US" dirty="0"/>
            </a:br>
            <a:r>
              <a:rPr lang="en-US" dirty="0"/>
              <a:t>&lt;input type="email" class="form-control" id="inputEmail4"&gt;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class="col-md-6"&gt; </a:t>
            </a:r>
            <a:br>
              <a:rPr lang="en-US" dirty="0"/>
            </a:br>
            <a:r>
              <a:rPr lang="en-US" dirty="0"/>
              <a:t>&lt;label for="inputPassword4" class="form-label"&gt;Password&lt;/label&gt; </a:t>
            </a:r>
            <a:br>
              <a:rPr lang="en-US" dirty="0"/>
            </a:br>
            <a:r>
              <a:rPr lang="en-US" dirty="0"/>
              <a:t>&lt;input type="password" class="form-control" id="inputPassword4"&gt;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class="col-12"&gt;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inputAddress</a:t>
            </a:r>
            <a:r>
              <a:rPr lang="en-US" dirty="0"/>
              <a:t>" class="form-label"&gt;Address&lt;/label&gt; </a:t>
            </a:r>
            <a:br>
              <a:rPr lang="en-US" dirty="0"/>
            </a:br>
            <a:r>
              <a:rPr lang="en-US" dirty="0"/>
              <a:t>&lt;input type="text" class="form-control" id="</a:t>
            </a:r>
            <a:r>
              <a:rPr lang="en-US" dirty="0" err="1"/>
              <a:t>inputAddress</a:t>
            </a:r>
            <a:r>
              <a:rPr lang="en-US" dirty="0"/>
              <a:t>" placeholder="1234 Main St"&gt;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class="col-12"&gt; </a:t>
            </a:r>
            <a:br>
              <a:rPr lang="en-US" dirty="0"/>
            </a:br>
            <a:r>
              <a:rPr lang="en-US" dirty="0"/>
              <a:t>&lt;label for="inputAddress2" class="form-label"&gt;Address 2&lt;/label&gt; </a:t>
            </a:r>
            <a:br>
              <a:rPr lang="en-US" dirty="0"/>
            </a:br>
            <a:r>
              <a:rPr lang="en-US" dirty="0"/>
              <a:t>&lt;input type="text" class="form-control" id="inputAddress2" placeholder="Apartment, studio, or floor"&gt; </a:t>
            </a:r>
            <a:br>
              <a:rPr lang="en-US" dirty="0"/>
            </a:br>
            <a:r>
              <a:rPr lang="en-US" dirty="0"/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532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5A29-F0CB-F746-8A66-3E9CAAAD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More complex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58BF-0356-8249-9832-B9BBB33D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class="col-md-6"&gt;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inputCity</a:t>
            </a:r>
            <a:r>
              <a:rPr lang="en-US" dirty="0"/>
              <a:t>" class="form-label"&gt;City&lt;/label&gt; </a:t>
            </a:r>
            <a:br>
              <a:rPr lang="en-US" dirty="0"/>
            </a:br>
            <a:r>
              <a:rPr lang="en-US" dirty="0"/>
              <a:t>&lt;input type="text" class="form-control" id="</a:t>
            </a:r>
            <a:r>
              <a:rPr lang="en-US" dirty="0" err="1"/>
              <a:t>inputCity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class="col-md-4"&gt;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inputState</a:t>
            </a:r>
            <a:r>
              <a:rPr lang="en-US" dirty="0"/>
              <a:t>" class="form-label"&gt;State&lt;/label&gt; </a:t>
            </a:r>
            <a:br>
              <a:rPr lang="en-US" dirty="0"/>
            </a:br>
            <a:r>
              <a:rPr lang="en-US" dirty="0"/>
              <a:t>&lt;select id="</a:t>
            </a:r>
            <a:r>
              <a:rPr lang="en-US" dirty="0" err="1"/>
              <a:t>inputState</a:t>
            </a:r>
            <a:r>
              <a:rPr lang="en-US" dirty="0"/>
              <a:t>" class="form-select"&gt; </a:t>
            </a:r>
            <a:br>
              <a:rPr lang="en-US" dirty="0"/>
            </a:br>
            <a:r>
              <a:rPr lang="en-US" dirty="0"/>
              <a:t>&lt;option selected&gt;Choose...&lt;/option&gt; </a:t>
            </a:r>
            <a:br>
              <a:rPr lang="en-US" dirty="0"/>
            </a:br>
            <a:r>
              <a:rPr lang="en-US" dirty="0"/>
              <a:t>&lt;option&gt;...&lt;/option&gt; </a:t>
            </a:r>
            <a:br>
              <a:rPr lang="en-US" dirty="0"/>
            </a:b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class="col-md-2"&gt;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inputZip</a:t>
            </a:r>
            <a:r>
              <a:rPr lang="en-US" dirty="0"/>
              <a:t>" class="form-label"&gt;Zip&lt;/label&gt; </a:t>
            </a:r>
            <a:br>
              <a:rPr lang="en-US" dirty="0"/>
            </a:br>
            <a:r>
              <a:rPr lang="en-US" dirty="0"/>
              <a:t>&lt;input type="text" class="form-control" id="</a:t>
            </a:r>
            <a:r>
              <a:rPr lang="en-US" dirty="0" err="1"/>
              <a:t>inputZip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5A29-F0CB-F746-8A66-3E9CAAAD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More complex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58BF-0356-8249-9832-B9BBB33D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class="col-12"&gt; </a:t>
            </a:r>
            <a:br>
              <a:rPr lang="en-US" dirty="0"/>
            </a:br>
            <a:r>
              <a:rPr lang="en-US" dirty="0"/>
              <a:t>&lt;div class="form-check"&gt; </a:t>
            </a:r>
            <a:br>
              <a:rPr lang="en-US" dirty="0"/>
            </a:br>
            <a:r>
              <a:rPr lang="en-US" dirty="0"/>
              <a:t>&lt;input class="form-check-input" type="checkbox" id="</a:t>
            </a:r>
            <a:r>
              <a:rPr lang="en-US" dirty="0" err="1"/>
              <a:t>gridCheck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&lt;label class="form-check-label" for="</a:t>
            </a:r>
            <a:r>
              <a:rPr lang="en-US" dirty="0" err="1"/>
              <a:t>gridCheck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Check me out </a:t>
            </a:r>
            <a:br>
              <a:rPr lang="en-US" dirty="0"/>
            </a:br>
            <a:r>
              <a:rPr lang="en-US" dirty="0"/>
              <a:t>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class="col-12"&gt; </a:t>
            </a:r>
            <a:br>
              <a:rPr lang="en-US" dirty="0"/>
            </a:br>
            <a:r>
              <a:rPr lang="en-US" dirty="0"/>
              <a:t>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-primary"&gt;Sign in&lt;/button&gt;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5A29-F0CB-F746-8A66-3E9CAAAD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More complex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15E2A-A831-384F-A5B3-01DC1065B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58913"/>
            <a:ext cx="9283062" cy="5399087"/>
          </a:xfrm>
        </p:spPr>
      </p:pic>
    </p:spTree>
    <p:extLst>
      <p:ext uri="{BB962C8B-B14F-4D97-AF65-F5344CB8AC3E}">
        <p14:creationId xmlns:p14="http://schemas.microsoft.com/office/powerpoint/2010/main" val="24972563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</TotalTime>
  <Words>2352</Words>
  <Application>Microsoft Macintosh PowerPoint</Application>
  <PresentationFormat>Widescreen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Franklin Gothic Book</vt:lpstr>
      <vt:lpstr>Crop</vt:lpstr>
      <vt:lpstr>layout</vt:lpstr>
      <vt:lpstr>Utilities</vt:lpstr>
      <vt:lpstr>Utilities</vt:lpstr>
      <vt:lpstr>Form grid</vt:lpstr>
      <vt:lpstr>Gutters</vt:lpstr>
      <vt:lpstr>More complex layout</vt:lpstr>
      <vt:lpstr>More complex layout</vt:lpstr>
      <vt:lpstr>More complex layout</vt:lpstr>
      <vt:lpstr>More complex layout</vt:lpstr>
      <vt:lpstr>Horizontal form</vt:lpstr>
      <vt:lpstr>Horizontal form</vt:lpstr>
      <vt:lpstr>Horizontal form</vt:lpstr>
      <vt:lpstr>Horizontal form</vt:lpstr>
      <vt:lpstr>Horizontal form</vt:lpstr>
      <vt:lpstr>Horizontal form label sizing</vt:lpstr>
      <vt:lpstr>Horizontal form label sizing</vt:lpstr>
      <vt:lpstr>Column sizing</vt:lpstr>
      <vt:lpstr>Column sizing</vt:lpstr>
      <vt:lpstr>Auto-sizing</vt:lpstr>
      <vt:lpstr>Auto-sizing</vt:lpstr>
      <vt:lpstr>Auto-sizing</vt:lpstr>
      <vt:lpstr>Auto-sizing</vt:lpstr>
      <vt:lpstr>Auto-sizing</vt:lpstr>
      <vt:lpstr>Auto-sizing</vt:lpstr>
      <vt:lpstr>Inline forms</vt:lpstr>
      <vt:lpstr>Inline forms</vt:lpstr>
      <vt:lpstr>Inline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Microsoft Office User</dc:creator>
  <cp:lastModifiedBy>Microsoft Office User</cp:lastModifiedBy>
  <cp:revision>3</cp:revision>
  <dcterms:created xsi:type="dcterms:W3CDTF">2021-08-11T08:34:01Z</dcterms:created>
  <dcterms:modified xsi:type="dcterms:W3CDTF">2021-08-11T08:57:22Z</dcterms:modified>
</cp:coreProperties>
</file>