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DAA2-1387-0149-ABFB-F2B42DB30D54}"/>
              </a:ext>
            </a:extLst>
          </p:cNvPr>
          <p:cNvSpPr>
            <a:spLocks noGrp="1"/>
          </p:cNvSpPr>
          <p:nvPr>
            <p:ph type="ctrTitle"/>
          </p:nvPr>
        </p:nvSpPr>
        <p:spPr/>
        <p:txBody>
          <a:bodyPr/>
          <a:lstStyle/>
          <a:p>
            <a:r>
              <a:rPr lang="en-US" dirty="0"/>
              <a:t>range</a:t>
            </a:r>
          </a:p>
        </p:txBody>
      </p:sp>
      <p:sp>
        <p:nvSpPr>
          <p:cNvPr id="3" name="Subtitle 2">
            <a:extLst>
              <a:ext uri="{FF2B5EF4-FFF2-40B4-BE49-F238E27FC236}">
                <a16:creationId xmlns:a16="http://schemas.microsoft.com/office/drawing/2014/main" id="{EA164C73-CCD1-654E-B4C5-80BFC6A47138}"/>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215596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7B34-3DD2-8C46-AF2A-420D076A4FAF}"/>
              </a:ext>
            </a:extLst>
          </p:cNvPr>
          <p:cNvSpPr>
            <a:spLocks noGrp="1"/>
          </p:cNvSpPr>
          <p:nvPr>
            <p:ph type="title"/>
          </p:nvPr>
        </p:nvSpPr>
        <p:spPr>
          <a:xfrm>
            <a:off x="1371600" y="685800"/>
            <a:ext cx="9601200" cy="881743"/>
          </a:xfrm>
        </p:spPr>
        <p:txBody>
          <a:bodyPr/>
          <a:lstStyle/>
          <a:p>
            <a:r>
              <a:rPr lang="en-US" dirty="0"/>
              <a:t>Overview</a:t>
            </a:r>
          </a:p>
        </p:txBody>
      </p:sp>
      <p:sp>
        <p:nvSpPr>
          <p:cNvPr id="3" name="Content Placeholder 2">
            <a:extLst>
              <a:ext uri="{FF2B5EF4-FFF2-40B4-BE49-F238E27FC236}">
                <a16:creationId xmlns:a16="http://schemas.microsoft.com/office/drawing/2014/main" id="{E411C662-0786-5B44-B5ED-550A7F66A4C6}"/>
              </a:ext>
            </a:extLst>
          </p:cNvPr>
          <p:cNvSpPr>
            <a:spLocks noGrp="1"/>
          </p:cNvSpPr>
          <p:nvPr>
            <p:ph idx="1"/>
          </p:nvPr>
        </p:nvSpPr>
        <p:spPr>
          <a:xfrm>
            <a:off x="1371600" y="1567543"/>
            <a:ext cx="9601200" cy="4299857"/>
          </a:xfrm>
        </p:spPr>
        <p:txBody>
          <a:bodyPr/>
          <a:lstStyle/>
          <a:p>
            <a:pPr marL="0" indent="0">
              <a:buNone/>
            </a:pPr>
            <a:r>
              <a:rPr lang="en-US" dirty="0"/>
              <a:t>Create custom &lt;input type="range"&gt; controls with .form-range. The track (the background) and thumb (the value) are both styled to appear the same across browsers. As only Firefox supports “filling” their track from the left or right of the thumb as a means to visually indicate progress, bootstrap does not currently support it.</a:t>
            </a:r>
          </a:p>
          <a:p>
            <a:pPr marL="0" indent="0">
              <a:buNone/>
            </a:pPr>
            <a:r>
              <a:rPr lang="en-US" dirty="0"/>
              <a:t>Source code:</a:t>
            </a:r>
          </a:p>
          <a:p>
            <a:pPr marL="0" indent="0">
              <a:buNone/>
            </a:pPr>
            <a:r>
              <a:rPr lang="en-US" dirty="0"/>
              <a:t>&lt;label for="customRange1" class="form-label"&gt;Example range&lt;/label&gt; </a:t>
            </a:r>
            <a:br>
              <a:rPr lang="en-US" dirty="0"/>
            </a:br>
            <a:r>
              <a:rPr lang="en-US" dirty="0"/>
              <a:t>&lt;input type="range" class="form-range" id="customRange1"&gt;</a:t>
            </a:r>
            <a:br>
              <a:rPr lang="en-US" dirty="0"/>
            </a:br>
            <a:endParaRPr lang="en-US" dirty="0"/>
          </a:p>
        </p:txBody>
      </p:sp>
      <p:pic>
        <p:nvPicPr>
          <p:cNvPr id="5" name="Picture 4">
            <a:extLst>
              <a:ext uri="{FF2B5EF4-FFF2-40B4-BE49-F238E27FC236}">
                <a16:creationId xmlns:a16="http://schemas.microsoft.com/office/drawing/2014/main" id="{EA598B65-0133-454E-80B9-6F4398BDCA6A}"/>
              </a:ext>
            </a:extLst>
          </p:cNvPr>
          <p:cNvPicPr>
            <a:picLocks noChangeAspect="1"/>
          </p:cNvPicPr>
          <p:nvPr/>
        </p:nvPicPr>
        <p:blipFill>
          <a:blip r:embed="rId2"/>
          <a:stretch>
            <a:fillRect/>
          </a:stretch>
        </p:blipFill>
        <p:spPr>
          <a:xfrm>
            <a:off x="1371600" y="4372429"/>
            <a:ext cx="9982200" cy="1270000"/>
          </a:xfrm>
          <a:prstGeom prst="rect">
            <a:avLst/>
          </a:prstGeom>
        </p:spPr>
      </p:pic>
    </p:spTree>
    <p:extLst>
      <p:ext uri="{BB962C8B-B14F-4D97-AF65-F5344CB8AC3E}">
        <p14:creationId xmlns:p14="http://schemas.microsoft.com/office/powerpoint/2010/main" val="319578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31F4-51FA-4847-B9DC-2A1119EC5CA2}"/>
              </a:ext>
            </a:extLst>
          </p:cNvPr>
          <p:cNvSpPr>
            <a:spLocks noGrp="1"/>
          </p:cNvSpPr>
          <p:nvPr>
            <p:ph type="title"/>
          </p:nvPr>
        </p:nvSpPr>
        <p:spPr>
          <a:xfrm>
            <a:off x="1371600" y="685800"/>
            <a:ext cx="9601200" cy="783771"/>
          </a:xfrm>
        </p:spPr>
        <p:txBody>
          <a:bodyPr/>
          <a:lstStyle/>
          <a:p>
            <a:r>
              <a:rPr lang="en-US" dirty="0"/>
              <a:t>Disabled</a:t>
            </a:r>
          </a:p>
        </p:txBody>
      </p:sp>
      <p:sp>
        <p:nvSpPr>
          <p:cNvPr id="3" name="Content Placeholder 2">
            <a:extLst>
              <a:ext uri="{FF2B5EF4-FFF2-40B4-BE49-F238E27FC236}">
                <a16:creationId xmlns:a16="http://schemas.microsoft.com/office/drawing/2014/main" id="{BD4D41B2-03DF-C147-9857-7184BD9DE9DD}"/>
              </a:ext>
            </a:extLst>
          </p:cNvPr>
          <p:cNvSpPr>
            <a:spLocks noGrp="1"/>
          </p:cNvSpPr>
          <p:nvPr>
            <p:ph idx="1"/>
          </p:nvPr>
        </p:nvSpPr>
        <p:spPr>
          <a:xfrm>
            <a:off x="1371600" y="1469571"/>
            <a:ext cx="9601200" cy="4397829"/>
          </a:xfrm>
        </p:spPr>
        <p:txBody>
          <a:bodyPr/>
          <a:lstStyle/>
          <a:p>
            <a:pPr marL="0" indent="0">
              <a:buNone/>
            </a:pPr>
            <a:r>
              <a:rPr lang="en-US" dirty="0"/>
              <a:t>Add the disabled </a:t>
            </a:r>
            <a:r>
              <a:rPr lang="en-US" dirty="0" err="1"/>
              <a:t>boolean</a:t>
            </a:r>
            <a:r>
              <a:rPr lang="en-US" dirty="0"/>
              <a:t> attribute on an input to give it a grayed out appearance and remove pointer events.</a:t>
            </a:r>
          </a:p>
          <a:p>
            <a:pPr marL="0" indent="0">
              <a:buNone/>
            </a:pPr>
            <a:r>
              <a:rPr lang="en-US" dirty="0"/>
              <a:t>Source code: </a:t>
            </a:r>
          </a:p>
          <a:p>
            <a:pPr marL="0" indent="0">
              <a:buNone/>
            </a:pPr>
            <a:r>
              <a:rPr lang="en-US" dirty="0"/>
              <a:t>&lt;label for="</a:t>
            </a:r>
            <a:r>
              <a:rPr lang="en-US" dirty="0" err="1"/>
              <a:t>disabledRange</a:t>
            </a:r>
            <a:r>
              <a:rPr lang="en-US" dirty="0"/>
              <a:t>" class="form-label"&gt;Disabled range&lt;/label&gt; </a:t>
            </a:r>
            <a:br>
              <a:rPr lang="en-US" dirty="0"/>
            </a:br>
            <a:r>
              <a:rPr lang="en-US" dirty="0"/>
              <a:t>&lt;input type="range" class="form-range" id="</a:t>
            </a:r>
            <a:r>
              <a:rPr lang="en-US" dirty="0" err="1"/>
              <a:t>disabledRange</a:t>
            </a:r>
            <a:r>
              <a:rPr lang="en-US" dirty="0"/>
              <a:t>" disabled&gt;</a:t>
            </a:r>
            <a:br>
              <a:rPr lang="en-US" dirty="0"/>
            </a:br>
            <a:endParaRPr lang="en-US" dirty="0"/>
          </a:p>
        </p:txBody>
      </p:sp>
    </p:spTree>
    <p:extLst>
      <p:ext uri="{BB962C8B-B14F-4D97-AF65-F5344CB8AC3E}">
        <p14:creationId xmlns:p14="http://schemas.microsoft.com/office/powerpoint/2010/main" val="5628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7E55-5896-7442-A640-57591B80D18F}"/>
              </a:ext>
            </a:extLst>
          </p:cNvPr>
          <p:cNvSpPr>
            <a:spLocks noGrp="1"/>
          </p:cNvSpPr>
          <p:nvPr>
            <p:ph type="title"/>
          </p:nvPr>
        </p:nvSpPr>
        <p:spPr>
          <a:xfrm>
            <a:off x="1371600" y="685800"/>
            <a:ext cx="9601200" cy="762000"/>
          </a:xfrm>
        </p:spPr>
        <p:txBody>
          <a:bodyPr/>
          <a:lstStyle/>
          <a:p>
            <a:r>
              <a:rPr lang="en-US" dirty="0"/>
              <a:t>Min and max</a:t>
            </a:r>
          </a:p>
        </p:txBody>
      </p:sp>
      <p:sp>
        <p:nvSpPr>
          <p:cNvPr id="3" name="Content Placeholder 2">
            <a:extLst>
              <a:ext uri="{FF2B5EF4-FFF2-40B4-BE49-F238E27FC236}">
                <a16:creationId xmlns:a16="http://schemas.microsoft.com/office/drawing/2014/main" id="{368C5E59-F2D1-9742-B982-E7CDB67585D1}"/>
              </a:ext>
            </a:extLst>
          </p:cNvPr>
          <p:cNvSpPr>
            <a:spLocks noGrp="1"/>
          </p:cNvSpPr>
          <p:nvPr>
            <p:ph idx="1"/>
          </p:nvPr>
        </p:nvSpPr>
        <p:spPr>
          <a:xfrm>
            <a:off x="1371600" y="1447800"/>
            <a:ext cx="9601200" cy="4419600"/>
          </a:xfrm>
        </p:spPr>
        <p:txBody>
          <a:bodyPr/>
          <a:lstStyle/>
          <a:p>
            <a:pPr marL="0" indent="0">
              <a:buNone/>
            </a:pPr>
            <a:r>
              <a:rPr lang="en-US" dirty="0"/>
              <a:t>Range inputs have implicit values for min and max—0 and 100, respectively. You may specify new values for those using the min and max attributes.</a:t>
            </a:r>
          </a:p>
          <a:p>
            <a:pPr marL="0" indent="0">
              <a:buNone/>
            </a:pPr>
            <a:r>
              <a:rPr lang="en-US" dirty="0"/>
              <a:t>Source code:</a:t>
            </a:r>
          </a:p>
          <a:p>
            <a:pPr marL="0" indent="0">
              <a:buNone/>
            </a:pPr>
            <a:r>
              <a:rPr lang="en-US" dirty="0"/>
              <a:t>&lt;label for="customRange2" class="form-label"&gt;Example range&lt;/label&gt; </a:t>
            </a:r>
            <a:br>
              <a:rPr lang="en-US" dirty="0"/>
            </a:br>
            <a:r>
              <a:rPr lang="en-US" dirty="0"/>
              <a:t>&lt;input type="range" class="form-range" min="0" max="5" id="customRange2"&gt;</a:t>
            </a:r>
            <a:br>
              <a:rPr lang="en-US" dirty="0"/>
            </a:br>
            <a:endParaRPr lang="en-US" dirty="0"/>
          </a:p>
        </p:txBody>
      </p:sp>
    </p:spTree>
    <p:extLst>
      <p:ext uri="{BB962C8B-B14F-4D97-AF65-F5344CB8AC3E}">
        <p14:creationId xmlns:p14="http://schemas.microsoft.com/office/powerpoint/2010/main" val="371377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DC12-56C0-B94E-B412-ABF3A50255D7}"/>
              </a:ext>
            </a:extLst>
          </p:cNvPr>
          <p:cNvSpPr>
            <a:spLocks noGrp="1"/>
          </p:cNvSpPr>
          <p:nvPr>
            <p:ph type="title"/>
          </p:nvPr>
        </p:nvSpPr>
        <p:spPr>
          <a:xfrm>
            <a:off x="1371600" y="685800"/>
            <a:ext cx="9601200" cy="816429"/>
          </a:xfrm>
        </p:spPr>
        <p:txBody>
          <a:bodyPr/>
          <a:lstStyle/>
          <a:p>
            <a:r>
              <a:rPr lang="en-US" dirty="0"/>
              <a:t>Steps</a:t>
            </a:r>
          </a:p>
        </p:txBody>
      </p:sp>
      <p:sp>
        <p:nvSpPr>
          <p:cNvPr id="3" name="Content Placeholder 2">
            <a:extLst>
              <a:ext uri="{FF2B5EF4-FFF2-40B4-BE49-F238E27FC236}">
                <a16:creationId xmlns:a16="http://schemas.microsoft.com/office/drawing/2014/main" id="{6374956D-6DD6-484F-9CD7-BC7A0F448FB0}"/>
              </a:ext>
            </a:extLst>
          </p:cNvPr>
          <p:cNvSpPr>
            <a:spLocks noGrp="1"/>
          </p:cNvSpPr>
          <p:nvPr>
            <p:ph idx="1"/>
          </p:nvPr>
        </p:nvSpPr>
        <p:spPr>
          <a:xfrm>
            <a:off x="1371600" y="1502229"/>
            <a:ext cx="9601200" cy="4365171"/>
          </a:xfrm>
        </p:spPr>
        <p:txBody>
          <a:bodyPr/>
          <a:lstStyle/>
          <a:p>
            <a:pPr marL="0" indent="0">
              <a:buNone/>
            </a:pPr>
            <a:r>
              <a:rPr lang="en-US"/>
              <a:t>By </a:t>
            </a:r>
            <a:r>
              <a:rPr lang="en-US" dirty="0"/>
              <a:t>default, range inputs “snap” to integer values. To change this, you can specify a step value. In the example below, we double the number of steps by using step="0.5".</a:t>
            </a:r>
          </a:p>
          <a:p>
            <a:pPr marL="0" indent="0">
              <a:buNone/>
            </a:pPr>
            <a:endParaRPr lang="en-US" dirty="0"/>
          </a:p>
          <a:p>
            <a:pPr marL="0" indent="0">
              <a:buNone/>
            </a:pPr>
            <a:r>
              <a:rPr lang="en-US" dirty="0"/>
              <a:t>&lt;label for="customRange3" class="form-label"&gt;Example range&lt;/label&gt; </a:t>
            </a:r>
            <a:br>
              <a:rPr lang="en-US" dirty="0"/>
            </a:br>
            <a:r>
              <a:rPr lang="en-US" dirty="0"/>
              <a:t>&lt;input type="range" class="form-range" min="0" max="5" step="0.5" id="customRange3"&gt;</a:t>
            </a:r>
            <a:br>
              <a:rPr lang="en-US" dirty="0"/>
            </a:br>
            <a:endParaRPr lang="en-US" dirty="0"/>
          </a:p>
        </p:txBody>
      </p:sp>
    </p:spTree>
    <p:extLst>
      <p:ext uri="{BB962C8B-B14F-4D97-AF65-F5344CB8AC3E}">
        <p14:creationId xmlns:p14="http://schemas.microsoft.com/office/powerpoint/2010/main" val="23846752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TotalTime>
  <Words>324</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Franklin Gothic Book</vt:lpstr>
      <vt:lpstr>Crop</vt:lpstr>
      <vt:lpstr>range</vt:lpstr>
      <vt:lpstr>Overview</vt:lpstr>
      <vt:lpstr>Disabled</vt:lpstr>
      <vt:lpstr>Min and max</vt:lpstr>
      <vt:lpstr>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dc:title>
  <dc:creator>Microsoft Office User</dc:creator>
  <cp:lastModifiedBy>Microsoft Office User</cp:lastModifiedBy>
  <cp:revision>1</cp:revision>
  <dcterms:created xsi:type="dcterms:W3CDTF">2021-08-10T18:33:07Z</dcterms:created>
  <dcterms:modified xsi:type="dcterms:W3CDTF">2021-08-10T18:36:25Z</dcterms:modified>
</cp:coreProperties>
</file>