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000"/>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8/11/21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8/11/21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8/11/21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8/11/21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8/11/21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0F6D0-9EBE-D945-B0E9-8D1FDABD29B2}"/>
              </a:ext>
            </a:extLst>
          </p:cNvPr>
          <p:cNvSpPr>
            <a:spLocks noGrp="1"/>
          </p:cNvSpPr>
          <p:nvPr>
            <p:ph type="ctrTitle"/>
          </p:nvPr>
        </p:nvSpPr>
        <p:spPr/>
        <p:txBody>
          <a:bodyPr/>
          <a:lstStyle/>
          <a:p>
            <a:r>
              <a:rPr lang="en-US" dirty="0"/>
              <a:t>validation</a:t>
            </a:r>
          </a:p>
        </p:txBody>
      </p:sp>
      <p:sp>
        <p:nvSpPr>
          <p:cNvPr id="3" name="Subtitle 2">
            <a:extLst>
              <a:ext uri="{FF2B5EF4-FFF2-40B4-BE49-F238E27FC236}">
                <a16:creationId xmlns:a16="http://schemas.microsoft.com/office/drawing/2014/main" id="{DE3F6BAF-95B5-8A44-BC04-2EF8E6DEA307}"/>
              </a:ext>
            </a:extLst>
          </p:cNvPr>
          <p:cNvSpPr>
            <a:spLocks noGrp="1"/>
          </p:cNvSpPr>
          <p:nvPr>
            <p:ph type="subTitle" idx="1"/>
          </p:nvPr>
        </p:nvSpPr>
        <p:spPr/>
        <p:txBody>
          <a:bodyPr/>
          <a:lstStyle/>
          <a:p>
            <a:r>
              <a:rPr lang="en-US" dirty="0"/>
              <a:t>Taught by </a:t>
            </a:r>
            <a:r>
              <a:rPr lang="en-US" dirty="0" err="1"/>
              <a:t>Yossef</a:t>
            </a:r>
            <a:r>
              <a:rPr lang="en-US" dirty="0"/>
              <a:t> Ayman </a:t>
            </a:r>
            <a:r>
              <a:rPr lang="en-US" dirty="0" err="1"/>
              <a:t>Zedan</a:t>
            </a:r>
            <a:endParaRPr lang="en-US" dirty="0"/>
          </a:p>
        </p:txBody>
      </p:sp>
    </p:spTree>
    <p:extLst>
      <p:ext uri="{BB962C8B-B14F-4D97-AF65-F5344CB8AC3E}">
        <p14:creationId xmlns:p14="http://schemas.microsoft.com/office/powerpoint/2010/main" val="2605452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E8CBD-06F8-B14B-9E9A-D86EF2EBBF07}"/>
              </a:ext>
            </a:extLst>
          </p:cNvPr>
          <p:cNvSpPr>
            <a:spLocks noGrp="1"/>
          </p:cNvSpPr>
          <p:nvPr>
            <p:ph type="title"/>
          </p:nvPr>
        </p:nvSpPr>
        <p:spPr>
          <a:xfrm>
            <a:off x="1371600" y="685800"/>
            <a:ext cx="9601200" cy="762000"/>
          </a:xfrm>
        </p:spPr>
        <p:txBody>
          <a:bodyPr>
            <a:normAutofit/>
          </a:bodyPr>
          <a:lstStyle/>
          <a:p>
            <a:r>
              <a:rPr lang="en-US" dirty="0"/>
              <a:t>Server side</a:t>
            </a:r>
          </a:p>
        </p:txBody>
      </p:sp>
      <p:sp>
        <p:nvSpPr>
          <p:cNvPr id="3" name="Content Placeholder 2">
            <a:extLst>
              <a:ext uri="{FF2B5EF4-FFF2-40B4-BE49-F238E27FC236}">
                <a16:creationId xmlns:a16="http://schemas.microsoft.com/office/drawing/2014/main" id="{75D2B06D-4092-9745-A70E-CB6AD48E4759}"/>
              </a:ext>
            </a:extLst>
          </p:cNvPr>
          <p:cNvSpPr>
            <a:spLocks noGrp="1"/>
          </p:cNvSpPr>
          <p:nvPr>
            <p:ph idx="1"/>
          </p:nvPr>
        </p:nvSpPr>
        <p:spPr>
          <a:xfrm>
            <a:off x="1371600" y="1447800"/>
            <a:ext cx="9601200" cy="5410200"/>
          </a:xfrm>
        </p:spPr>
        <p:txBody>
          <a:bodyPr/>
          <a:lstStyle/>
          <a:p>
            <a:r>
              <a:rPr lang="en-US" dirty="0"/>
              <a:t>We recommend using client-side validation, but in case you require server-side validation, you can indicate invalid and valid form fields with .is-invalid and .is-valid. Note that .invalid-feedback is also supported with these classes.</a:t>
            </a:r>
          </a:p>
          <a:p>
            <a:pPr marL="0" indent="0">
              <a:buNone/>
            </a:pPr>
            <a:r>
              <a:rPr lang="en-US" dirty="0"/>
              <a:t>Source code:</a:t>
            </a:r>
          </a:p>
          <a:p>
            <a:pPr marL="0" indent="0">
              <a:buNone/>
            </a:pPr>
            <a:r>
              <a:rPr lang="en-US" dirty="0"/>
              <a:t>&lt;form class="row g-3"&gt; </a:t>
            </a:r>
            <a:br>
              <a:rPr lang="en-US" dirty="0"/>
            </a:br>
            <a:r>
              <a:rPr lang="en-US" dirty="0"/>
              <a:t>&lt;div class="col-md-4"&gt; </a:t>
            </a:r>
            <a:br>
              <a:rPr lang="en-US" dirty="0"/>
            </a:br>
            <a:r>
              <a:rPr lang="en-US" dirty="0"/>
              <a:t>&lt;label for="validationServer01" class="form-label"&gt;First name&lt;/label&gt; </a:t>
            </a:r>
            <a:br>
              <a:rPr lang="en-US" dirty="0"/>
            </a:br>
            <a:r>
              <a:rPr lang="en-US" dirty="0"/>
              <a:t>&lt;input type="text" class="form-control is-valid" id="validationServer01" value="Mark" required&gt; </a:t>
            </a:r>
            <a:br>
              <a:rPr lang="en-US" dirty="0"/>
            </a:br>
            <a:r>
              <a:rPr lang="en-US" dirty="0"/>
              <a:t>&lt;div class="valid-feedback"&gt; </a:t>
            </a:r>
            <a:br>
              <a:rPr lang="en-US" dirty="0"/>
            </a:br>
            <a:r>
              <a:rPr lang="en-US" dirty="0"/>
              <a:t>Looks good! </a:t>
            </a:r>
            <a:br>
              <a:rPr lang="en-US" dirty="0"/>
            </a:br>
            <a:r>
              <a:rPr lang="en-US" dirty="0"/>
              <a:t>&lt;/div&gt; </a:t>
            </a:r>
            <a:br>
              <a:rPr lang="en-US" dirty="0"/>
            </a:br>
            <a:r>
              <a:rPr lang="en-US" dirty="0"/>
              <a:t>&lt;/div&gt; </a:t>
            </a:r>
            <a:br>
              <a:rPr lang="en-US" dirty="0"/>
            </a:br>
            <a:endParaRPr lang="en-US" dirty="0"/>
          </a:p>
        </p:txBody>
      </p:sp>
    </p:spTree>
    <p:extLst>
      <p:ext uri="{BB962C8B-B14F-4D97-AF65-F5344CB8AC3E}">
        <p14:creationId xmlns:p14="http://schemas.microsoft.com/office/powerpoint/2010/main" val="2523385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E8CBD-06F8-B14B-9E9A-D86EF2EBBF07}"/>
              </a:ext>
            </a:extLst>
          </p:cNvPr>
          <p:cNvSpPr>
            <a:spLocks noGrp="1"/>
          </p:cNvSpPr>
          <p:nvPr>
            <p:ph type="title"/>
          </p:nvPr>
        </p:nvSpPr>
        <p:spPr>
          <a:xfrm>
            <a:off x="1371600" y="685800"/>
            <a:ext cx="9601200" cy="762000"/>
          </a:xfrm>
        </p:spPr>
        <p:txBody>
          <a:bodyPr>
            <a:normAutofit/>
          </a:bodyPr>
          <a:lstStyle/>
          <a:p>
            <a:r>
              <a:rPr lang="en-US" dirty="0"/>
              <a:t>Server side</a:t>
            </a:r>
          </a:p>
        </p:txBody>
      </p:sp>
      <p:sp>
        <p:nvSpPr>
          <p:cNvPr id="3" name="Content Placeholder 2">
            <a:extLst>
              <a:ext uri="{FF2B5EF4-FFF2-40B4-BE49-F238E27FC236}">
                <a16:creationId xmlns:a16="http://schemas.microsoft.com/office/drawing/2014/main" id="{75D2B06D-4092-9745-A70E-CB6AD48E4759}"/>
              </a:ext>
            </a:extLst>
          </p:cNvPr>
          <p:cNvSpPr>
            <a:spLocks noGrp="1"/>
          </p:cNvSpPr>
          <p:nvPr>
            <p:ph idx="1"/>
          </p:nvPr>
        </p:nvSpPr>
        <p:spPr>
          <a:xfrm>
            <a:off x="1371600" y="1447800"/>
            <a:ext cx="9601200" cy="5410200"/>
          </a:xfrm>
        </p:spPr>
        <p:txBody>
          <a:bodyPr>
            <a:normAutofit lnSpcReduction="10000"/>
          </a:bodyPr>
          <a:lstStyle/>
          <a:p>
            <a:pPr marL="0" indent="0">
              <a:buNone/>
            </a:pPr>
            <a:r>
              <a:rPr lang="en-US" dirty="0"/>
              <a:t>&lt;div class="col-md-4"&gt; </a:t>
            </a:r>
            <a:br>
              <a:rPr lang="en-US" dirty="0"/>
            </a:br>
            <a:r>
              <a:rPr lang="en-US" dirty="0"/>
              <a:t>&lt;label for="validationServer02" class="form-label"&gt;Last name&lt;/label&gt; </a:t>
            </a:r>
            <a:br>
              <a:rPr lang="en-US" dirty="0"/>
            </a:br>
            <a:r>
              <a:rPr lang="en-US" dirty="0"/>
              <a:t>&lt;input type="text" class="form-control is-valid" id="validationServer02" value="Otto" required&gt; </a:t>
            </a:r>
            <a:br>
              <a:rPr lang="en-US" dirty="0"/>
            </a:br>
            <a:r>
              <a:rPr lang="en-US" dirty="0"/>
              <a:t>&lt;div class="valid-feedback"&gt; </a:t>
            </a:r>
            <a:br>
              <a:rPr lang="en-US" dirty="0"/>
            </a:br>
            <a:r>
              <a:rPr lang="en-US" dirty="0"/>
              <a:t>Looks good! </a:t>
            </a:r>
            <a:br>
              <a:rPr lang="en-US" dirty="0"/>
            </a:br>
            <a:r>
              <a:rPr lang="en-US" dirty="0"/>
              <a:t>&lt;/div&gt; </a:t>
            </a:r>
            <a:br>
              <a:rPr lang="en-US" dirty="0"/>
            </a:br>
            <a:r>
              <a:rPr lang="en-US" dirty="0"/>
              <a:t>&lt;/div&gt; </a:t>
            </a:r>
            <a:br>
              <a:rPr lang="en-US" dirty="0"/>
            </a:br>
            <a:r>
              <a:rPr lang="en-US" dirty="0"/>
              <a:t>&lt;div class="col-md-4"&gt; </a:t>
            </a:r>
            <a:br>
              <a:rPr lang="en-US" dirty="0"/>
            </a:br>
            <a:r>
              <a:rPr lang="en-US" dirty="0"/>
              <a:t>&lt;label for="</a:t>
            </a:r>
            <a:r>
              <a:rPr lang="en-US" dirty="0" err="1"/>
              <a:t>validationServerUsername</a:t>
            </a:r>
            <a:r>
              <a:rPr lang="en-US" dirty="0"/>
              <a:t>" class="form-label"&gt;Username&lt;/label&gt; </a:t>
            </a:r>
            <a:br>
              <a:rPr lang="en-US" dirty="0"/>
            </a:br>
            <a:r>
              <a:rPr lang="en-US" dirty="0"/>
              <a:t>&lt;div class="input-group has-validation"&gt; </a:t>
            </a:r>
            <a:br>
              <a:rPr lang="en-US" dirty="0"/>
            </a:br>
            <a:r>
              <a:rPr lang="en-US" dirty="0"/>
              <a:t>&lt;span class="input-group-text" id="inputGroupPrepend3"&gt;@&lt;/span&gt; </a:t>
            </a:r>
            <a:br>
              <a:rPr lang="en-US" dirty="0"/>
            </a:br>
            <a:r>
              <a:rPr lang="en-US" dirty="0"/>
              <a:t>&lt;input type="text" class="form-control is-invalid" id="</a:t>
            </a:r>
            <a:r>
              <a:rPr lang="en-US" dirty="0" err="1"/>
              <a:t>validationServerUsername</a:t>
            </a:r>
            <a:r>
              <a:rPr lang="en-US" dirty="0"/>
              <a:t>" required&gt; </a:t>
            </a:r>
            <a:br>
              <a:rPr lang="en-US" dirty="0"/>
            </a:br>
            <a:r>
              <a:rPr lang="en-US" dirty="0"/>
              <a:t>&lt;div id="</a:t>
            </a:r>
            <a:r>
              <a:rPr lang="en-US" dirty="0" err="1"/>
              <a:t>validationServerUsernameFeedback</a:t>
            </a:r>
            <a:r>
              <a:rPr lang="en-US" dirty="0"/>
              <a:t>" class="invalid-feedback"&gt; </a:t>
            </a:r>
            <a:br>
              <a:rPr lang="en-US" dirty="0"/>
            </a:br>
            <a:r>
              <a:rPr lang="en-US" dirty="0"/>
              <a:t>Please choose a username. </a:t>
            </a:r>
            <a:br>
              <a:rPr lang="en-US" dirty="0"/>
            </a:br>
            <a:r>
              <a:rPr lang="en-US" dirty="0"/>
              <a:t>&lt;/div&gt; </a:t>
            </a:r>
            <a:br>
              <a:rPr lang="en-US" dirty="0"/>
            </a:br>
            <a:r>
              <a:rPr lang="en-US" dirty="0"/>
              <a:t>&lt;/div&gt; </a:t>
            </a:r>
            <a:br>
              <a:rPr lang="en-US" dirty="0"/>
            </a:br>
            <a:r>
              <a:rPr lang="en-US" dirty="0"/>
              <a:t>&lt;/div&gt; </a:t>
            </a:r>
          </a:p>
        </p:txBody>
      </p:sp>
    </p:spTree>
    <p:extLst>
      <p:ext uri="{BB962C8B-B14F-4D97-AF65-F5344CB8AC3E}">
        <p14:creationId xmlns:p14="http://schemas.microsoft.com/office/powerpoint/2010/main" val="2202266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E8CBD-06F8-B14B-9E9A-D86EF2EBBF07}"/>
              </a:ext>
            </a:extLst>
          </p:cNvPr>
          <p:cNvSpPr>
            <a:spLocks noGrp="1"/>
          </p:cNvSpPr>
          <p:nvPr>
            <p:ph type="title"/>
          </p:nvPr>
        </p:nvSpPr>
        <p:spPr>
          <a:xfrm>
            <a:off x="1371600" y="685800"/>
            <a:ext cx="9601200" cy="762000"/>
          </a:xfrm>
        </p:spPr>
        <p:txBody>
          <a:bodyPr>
            <a:normAutofit/>
          </a:bodyPr>
          <a:lstStyle/>
          <a:p>
            <a:r>
              <a:rPr lang="en-US" dirty="0"/>
              <a:t>Server side</a:t>
            </a:r>
          </a:p>
        </p:txBody>
      </p:sp>
      <p:sp>
        <p:nvSpPr>
          <p:cNvPr id="3" name="Content Placeholder 2">
            <a:extLst>
              <a:ext uri="{FF2B5EF4-FFF2-40B4-BE49-F238E27FC236}">
                <a16:creationId xmlns:a16="http://schemas.microsoft.com/office/drawing/2014/main" id="{75D2B06D-4092-9745-A70E-CB6AD48E4759}"/>
              </a:ext>
            </a:extLst>
          </p:cNvPr>
          <p:cNvSpPr>
            <a:spLocks noGrp="1"/>
          </p:cNvSpPr>
          <p:nvPr>
            <p:ph idx="1"/>
          </p:nvPr>
        </p:nvSpPr>
        <p:spPr>
          <a:xfrm>
            <a:off x="1371600" y="1447800"/>
            <a:ext cx="9601200" cy="5410200"/>
          </a:xfrm>
        </p:spPr>
        <p:txBody>
          <a:bodyPr>
            <a:normAutofit/>
          </a:bodyPr>
          <a:lstStyle/>
          <a:p>
            <a:pPr marL="0" indent="0">
              <a:buNone/>
            </a:pPr>
            <a:r>
              <a:rPr lang="en-US" dirty="0"/>
              <a:t>&lt;div class="col-md-6"&gt; </a:t>
            </a:r>
            <a:br>
              <a:rPr lang="en-US" dirty="0"/>
            </a:br>
            <a:r>
              <a:rPr lang="en-US" dirty="0"/>
              <a:t>&lt;label for="validationServer03" class="form-label"&gt;City&lt;/label&gt; </a:t>
            </a:r>
            <a:br>
              <a:rPr lang="en-US" dirty="0"/>
            </a:br>
            <a:r>
              <a:rPr lang="en-US" dirty="0"/>
              <a:t>&lt;input type="text" class="form-control is-invalid" id="validationServer03" required&gt; </a:t>
            </a:r>
            <a:br>
              <a:rPr lang="en-US" dirty="0"/>
            </a:br>
            <a:r>
              <a:rPr lang="en-US" dirty="0"/>
              <a:t>&lt;div id="validationServer03Feedback" class="invalid-feedback"&gt; </a:t>
            </a:r>
            <a:br>
              <a:rPr lang="en-US" dirty="0"/>
            </a:br>
            <a:r>
              <a:rPr lang="en-US" dirty="0"/>
              <a:t>Please provide a valid city. </a:t>
            </a:r>
            <a:br>
              <a:rPr lang="en-US" dirty="0"/>
            </a:br>
            <a:r>
              <a:rPr lang="en-US" dirty="0"/>
              <a:t>&lt;/div&gt; </a:t>
            </a:r>
            <a:br>
              <a:rPr lang="en-US" dirty="0"/>
            </a:br>
            <a:r>
              <a:rPr lang="en-US" dirty="0"/>
              <a:t>&lt;/div&gt; </a:t>
            </a:r>
            <a:br>
              <a:rPr lang="en-US" dirty="0"/>
            </a:br>
            <a:r>
              <a:rPr lang="en-US" dirty="0"/>
              <a:t>&lt;div class="col-md-3"&gt; </a:t>
            </a:r>
            <a:br>
              <a:rPr lang="en-US" dirty="0"/>
            </a:br>
            <a:r>
              <a:rPr lang="en-US" dirty="0"/>
              <a:t>&lt;label for="validationServer04" class="form-label"&gt;State&lt;/label&gt; </a:t>
            </a:r>
            <a:br>
              <a:rPr lang="en-US" dirty="0"/>
            </a:br>
            <a:r>
              <a:rPr lang="en-US" dirty="0"/>
              <a:t>&lt;select class="form-select is-invalid" id="validationServer04" required&gt; </a:t>
            </a:r>
            <a:br>
              <a:rPr lang="en-US" dirty="0"/>
            </a:br>
            <a:r>
              <a:rPr lang="en-US" dirty="0"/>
              <a:t>&lt;option selected disabled value=""&gt;Choose...&lt;/option&gt; </a:t>
            </a:r>
            <a:br>
              <a:rPr lang="en-US" dirty="0"/>
            </a:br>
            <a:r>
              <a:rPr lang="en-US" dirty="0"/>
              <a:t>&lt;option&gt;...&lt;/option&gt; </a:t>
            </a:r>
            <a:br>
              <a:rPr lang="en-US" dirty="0"/>
            </a:br>
            <a:r>
              <a:rPr lang="en-US" dirty="0"/>
              <a:t>&lt;/select&gt; </a:t>
            </a:r>
            <a:br>
              <a:rPr lang="en-US" dirty="0"/>
            </a:br>
            <a:r>
              <a:rPr lang="en-US" dirty="0"/>
              <a:t>&lt;div id="validationServer04Feedback" class="invalid-feedback"&gt; </a:t>
            </a:r>
            <a:br>
              <a:rPr lang="en-US" dirty="0"/>
            </a:br>
            <a:r>
              <a:rPr lang="en-US" dirty="0"/>
              <a:t>Please select a valid state. </a:t>
            </a:r>
            <a:br>
              <a:rPr lang="en-US" dirty="0"/>
            </a:br>
            <a:r>
              <a:rPr lang="en-US" dirty="0"/>
              <a:t>&lt;/div&gt; </a:t>
            </a:r>
            <a:br>
              <a:rPr lang="en-US" dirty="0"/>
            </a:br>
            <a:r>
              <a:rPr lang="en-US" dirty="0"/>
              <a:t>&lt;/div&gt; </a:t>
            </a:r>
            <a:br>
              <a:rPr lang="en-US" dirty="0"/>
            </a:br>
            <a:endParaRPr lang="en-US" dirty="0"/>
          </a:p>
        </p:txBody>
      </p:sp>
    </p:spTree>
    <p:extLst>
      <p:ext uri="{BB962C8B-B14F-4D97-AF65-F5344CB8AC3E}">
        <p14:creationId xmlns:p14="http://schemas.microsoft.com/office/powerpoint/2010/main" val="1727712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E8CBD-06F8-B14B-9E9A-D86EF2EBBF07}"/>
              </a:ext>
            </a:extLst>
          </p:cNvPr>
          <p:cNvSpPr>
            <a:spLocks noGrp="1"/>
          </p:cNvSpPr>
          <p:nvPr>
            <p:ph type="title"/>
          </p:nvPr>
        </p:nvSpPr>
        <p:spPr>
          <a:xfrm>
            <a:off x="1371600" y="685800"/>
            <a:ext cx="9601200" cy="762000"/>
          </a:xfrm>
        </p:spPr>
        <p:txBody>
          <a:bodyPr>
            <a:normAutofit/>
          </a:bodyPr>
          <a:lstStyle/>
          <a:p>
            <a:r>
              <a:rPr lang="en-US" dirty="0"/>
              <a:t>Server side</a:t>
            </a:r>
          </a:p>
        </p:txBody>
      </p:sp>
      <p:sp>
        <p:nvSpPr>
          <p:cNvPr id="3" name="Content Placeholder 2">
            <a:extLst>
              <a:ext uri="{FF2B5EF4-FFF2-40B4-BE49-F238E27FC236}">
                <a16:creationId xmlns:a16="http://schemas.microsoft.com/office/drawing/2014/main" id="{75D2B06D-4092-9745-A70E-CB6AD48E4759}"/>
              </a:ext>
            </a:extLst>
          </p:cNvPr>
          <p:cNvSpPr>
            <a:spLocks noGrp="1"/>
          </p:cNvSpPr>
          <p:nvPr>
            <p:ph idx="1"/>
          </p:nvPr>
        </p:nvSpPr>
        <p:spPr>
          <a:xfrm>
            <a:off x="1371600" y="1447800"/>
            <a:ext cx="9601200" cy="5410200"/>
          </a:xfrm>
        </p:spPr>
        <p:txBody>
          <a:bodyPr>
            <a:normAutofit lnSpcReduction="10000"/>
          </a:bodyPr>
          <a:lstStyle/>
          <a:p>
            <a:pPr marL="0" indent="0">
              <a:buNone/>
            </a:pPr>
            <a:r>
              <a:rPr lang="en-US" dirty="0"/>
              <a:t>&lt;div class="col-md-3"&gt; </a:t>
            </a:r>
            <a:br>
              <a:rPr lang="en-US" dirty="0"/>
            </a:br>
            <a:r>
              <a:rPr lang="en-US" dirty="0"/>
              <a:t>&lt;label for="validationServer05" class="form-label"&gt;Zip&lt;/label&gt; </a:t>
            </a:r>
            <a:br>
              <a:rPr lang="en-US" dirty="0"/>
            </a:br>
            <a:r>
              <a:rPr lang="en-US" dirty="0"/>
              <a:t>&lt;input type="text" class="form-control is-invalid" id="validationServer05" required&gt; </a:t>
            </a:r>
            <a:br>
              <a:rPr lang="en-US" dirty="0"/>
            </a:br>
            <a:r>
              <a:rPr lang="en-US" dirty="0"/>
              <a:t>&lt;div id="validationServer05Feedback" class="invalid-feedback"&gt; </a:t>
            </a:r>
            <a:br>
              <a:rPr lang="en-US" dirty="0"/>
            </a:br>
            <a:r>
              <a:rPr lang="en-US" dirty="0"/>
              <a:t>Please provide a valid zip. </a:t>
            </a:r>
            <a:br>
              <a:rPr lang="en-US" dirty="0"/>
            </a:br>
            <a:r>
              <a:rPr lang="en-US" dirty="0"/>
              <a:t>&lt;/div&gt; </a:t>
            </a:r>
            <a:br>
              <a:rPr lang="en-US" dirty="0"/>
            </a:br>
            <a:r>
              <a:rPr lang="en-US" dirty="0"/>
              <a:t>&lt;/div&gt; </a:t>
            </a:r>
            <a:br>
              <a:rPr lang="en-US" dirty="0"/>
            </a:br>
            <a:r>
              <a:rPr lang="en-US" dirty="0"/>
              <a:t>&lt;div class="col-12"&gt; </a:t>
            </a:r>
            <a:br>
              <a:rPr lang="en-US" dirty="0"/>
            </a:br>
            <a:r>
              <a:rPr lang="en-US" dirty="0"/>
              <a:t>&lt;div class="form-check"&gt; </a:t>
            </a:r>
            <a:br>
              <a:rPr lang="en-US" dirty="0"/>
            </a:br>
            <a:r>
              <a:rPr lang="en-US" dirty="0"/>
              <a:t>&lt;input class="form-check-input is-invalid" type="checkbox" value="" id="invalidCheck3" required&gt; </a:t>
            </a:r>
            <a:br>
              <a:rPr lang="en-US" dirty="0"/>
            </a:br>
            <a:r>
              <a:rPr lang="en-US" dirty="0"/>
              <a:t>&lt;label class="form-check-label" for="invalidCheck3"&gt; </a:t>
            </a:r>
            <a:br>
              <a:rPr lang="en-US" dirty="0"/>
            </a:br>
            <a:r>
              <a:rPr lang="en-US" dirty="0"/>
              <a:t>Agree to terms and conditions </a:t>
            </a:r>
            <a:br>
              <a:rPr lang="en-US" dirty="0"/>
            </a:br>
            <a:r>
              <a:rPr lang="en-US" dirty="0"/>
              <a:t>&lt;/label&gt; </a:t>
            </a:r>
            <a:br>
              <a:rPr lang="en-US" dirty="0"/>
            </a:br>
            <a:r>
              <a:rPr lang="en-US" dirty="0"/>
              <a:t>&lt;div id="invalidCheck3Feedback" class="invalid-feedback"&gt; </a:t>
            </a:r>
            <a:br>
              <a:rPr lang="en-US" dirty="0"/>
            </a:br>
            <a:r>
              <a:rPr lang="en-US" dirty="0"/>
              <a:t>You must agree before submitting. </a:t>
            </a:r>
            <a:br>
              <a:rPr lang="en-US" dirty="0"/>
            </a:br>
            <a:r>
              <a:rPr lang="en-US" dirty="0"/>
              <a:t>&lt;/div&gt; </a:t>
            </a:r>
            <a:br>
              <a:rPr lang="en-US" dirty="0"/>
            </a:br>
            <a:r>
              <a:rPr lang="en-US" dirty="0"/>
              <a:t>&lt;/div&gt; </a:t>
            </a:r>
            <a:br>
              <a:rPr lang="en-US" dirty="0"/>
            </a:br>
            <a:r>
              <a:rPr lang="en-US" dirty="0"/>
              <a:t>&lt;/div&gt; </a:t>
            </a:r>
          </a:p>
        </p:txBody>
      </p:sp>
    </p:spTree>
    <p:extLst>
      <p:ext uri="{BB962C8B-B14F-4D97-AF65-F5344CB8AC3E}">
        <p14:creationId xmlns:p14="http://schemas.microsoft.com/office/powerpoint/2010/main" val="2524489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E8CBD-06F8-B14B-9E9A-D86EF2EBBF07}"/>
              </a:ext>
            </a:extLst>
          </p:cNvPr>
          <p:cNvSpPr>
            <a:spLocks noGrp="1"/>
          </p:cNvSpPr>
          <p:nvPr>
            <p:ph type="title"/>
          </p:nvPr>
        </p:nvSpPr>
        <p:spPr>
          <a:xfrm>
            <a:off x="1371600" y="685800"/>
            <a:ext cx="9601200" cy="762000"/>
          </a:xfrm>
        </p:spPr>
        <p:txBody>
          <a:bodyPr>
            <a:normAutofit/>
          </a:bodyPr>
          <a:lstStyle/>
          <a:p>
            <a:r>
              <a:rPr lang="en-US" dirty="0"/>
              <a:t>Server side</a:t>
            </a:r>
          </a:p>
        </p:txBody>
      </p:sp>
      <p:sp>
        <p:nvSpPr>
          <p:cNvPr id="3" name="Content Placeholder 2">
            <a:extLst>
              <a:ext uri="{FF2B5EF4-FFF2-40B4-BE49-F238E27FC236}">
                <a16:creationId xmlns:a16="http://schemas.microsoft.com/office/drawing/2014/main" id="{75D2B06D-4092-9745-A70E-CB6AD48E4759}"/>
              </a:ext>
            </a:extLst>
          </p:cNvPr>
          <p:cNvSpPr>
            <a:spLocks noGrp="1"/>
          </p:cNvSpPr>
          <p:nvPr>
            <p:ph idx="1"/>
          </p:nvPr>
        </p:nvSpPr>
        <p:spPr>
          <a:xfrm>
            <a:off x="1371600" y="1447800"/>
            <a:ext cx="9601200" cy="5410200"/>
          </a:xfrm>
        </p:spPr>
        <p:txBody>
          <a:bodyPr>
            <a:normAutofit/>
          </a:bodyPr>
          <a:lstStyle/>
          <a:p>
            <a:pPr marL="0" indent="0">
              <a:buNone/>
            </a:pPr>
            <a:r>
              <a:rPr lang="en-US" dirty="0"/>
              <a:t>&lt;div class="col-12"&gt; </a:t>
            </a:r>
            <a:br>
              <a:rPr lang="en-US" dirty="0"/>
            </a:br>
            <a:r>
              <a:rPr lang="en-US" dirty="0"/>
              <a:t>&lt;button class="</a:t>
            </a:r>
            <a:r>
              <a:rPr lang="en-US" dirty="0" err="1"/>
              <a:t>btn</a:t>
            </a:r>
            <a:r>
              <a:rPr lang="en-US" dirty="0"/>
              <a:t> </a:t>
            </a:r>
            <a:r>
              <a:rPr lang="en-US" dirty="0" err="1"/>
              <a:t>btn</a:t>
            </a:r>
            <a:r>
              <a:rPr lang="en-US" dirty="0"/>
              <a:t>-primary" type="submit"&gt;Submit form&lt;/button&gt; </a:t>
            </a:r>
            <a:br>
              <a:rPr lang="en-US" dirty="0"/>
            </a:br>
            <a:r>
              <a:rPr lang="en-US" dirty="0"/>
              <a:t>&lt;/div&gt; </a:t>
            </a:r>
            <a:br>
              <a:rPr lang="en-US" dirty="0"/>
            </a:br>
            <a:r>
              <a:rPr lang="en-US" dirty="0"/>
              <a:t>&lt;/form&gt;</a:t>
            </a:r>
            <a:br>
              <a:rPr lang="en-US" dirty="0"/>
            </a:br>
            <a:endParaRPr lang="en-US" dirty="0"/>
          </a:p>
        </p:txBody>
      </p:sp>
      <p:pic>
        <p:nvPicPr>
          <p:cNvPr id="5" name="Picture 4">
            <a:extLst>
              <a:ext uri="{FF2B5EF4-FFF2-40B4-BE49-F238E27FC236}">
                <a16:creationId xmlns:a16="http://schemas.microsoft.com/office/drawing/2014/main" id="{EE05470E-387D-174B-918F-04AE77BC768A}"/>
              </a:ext>
            </a:extLst>
          </p:cNvPr>
          <p:cNvPicPr>
            <a:picLocks noChangeAspect="1"/>
          </p:cNvPicPr>
          <p:nvPr/>
        </p:nvPicPr>
        <p:blipFill>
          <a:blip r:embed="rId2"/>
          <a:stretch>
            <a:fillRect/>
          </a:stretch>
        </p:blipFill>
        <p:spPr>
          <a:xfrm>
            <a:off x="1371600" y="2699657"/>
            <a:ext cx="8882743" cy="4047832"/>
          </a:xfrm>
          <a:prstGeom prst="rect">
            <a:avLst/>
          </a:prstGeom>
        </p:spPr>
      </p:pic>
    </p:spTree>
    <p:extLst>
      <p:ext uri="{BB962C8B-B14F-4D97-AF65-F5344CB8AC3E}">
        <p14:creationId xmlns:p14="http://schemas.microsoft.com/office/powerpoint/2010/main" val="3595717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8BCB0-8B56-764C-BD4E-8D24D0B7E492}"/>
              </a:ext>
            </a:extLst>
          </p:cNvPr>
          <p:cNvSpPr>
            <a:spLocks noGrp="1"/>
          </p:cNvSpPr>
          <p:nvPr>
            <p:ph type="title"/>
          </p:nvPr>
        </p:nvSpPr>
        <p:spPr>
          <a:xfrm>
            <a:off x="1371600" y="685800"/>
            <a:ext cx="9601200" cy="729343"/>
          </a:xfrm>
        </p:spPr>
        <p:txBody>
          <a:bodyPr/>
          <a:lstStyle/>
          <a:p>
            <a:r>
              <a:rPr lang="en-US" dirty="0"/>
              <a:t>Supported elements</a:t>
            </a:r>
          </a:p>
        </p:txBody>
      </p:sp>
      <p:sp>
        <p:nvSpPr>
          <p:cNvPr id="3" name="Content Placeholder 2">
            <a:extLst>
              <a:ext uri="{FF2B5EF4-FFF2-40B4-BE49-F238E27FC236}">
                <a16:creationId xmlns:a16="http://schemas.microsoft.com/office/drawing/2014/main" id="{EBCA108E-1904-8842-9D4F-DCCC5E08990D}"/>
              </a:ext>
            </a:extLst>
          </p:cNvPr>
          <p:cNvSpPr>
            <a:spLocks noGrp="1"/>
          </p:cNvSpPr>
          <p:nvPr>
            <p:ph idx="1"/>
          </p:nvPr>
        </p:nvSpPr>
        <p:spPr>
          <a:xfrm>
            <a:off x="1371600" y="1338943"/>
            <a:ext cx="9601200" cy="5519057"/>
          </a:xfrm>
        </p:spPr>
        <p:txBody>
          <a:bodyPr>
            <a:normAutofit/>
          </a:bodyPr>
          <a:lstStyle/>
          <a:p>
            <a:r>
              <a:rPr lang="en-US" dirty="0"/>
              <a:t>Validation styles are available for the following form controls and components:</a:t>
            </a:r>
          </a:p>
          <a:p>
            <a:r>
              <a:rPr lang="en-US" dirty="0"/>
              <a:t>&lt;input&gt;s and &lt;</a:t>
            </a:r>
            <a:r>
              <a:rPr lang="en-US" dirty="0" err="1"/>
              <a:t>textarea</a:t>
            </a:r>
            <a:r>
              <a:rPr lang="en-US" dirty="0"/>
              <a:t>&gt;s with .form-control (including up to one .form-control in input groups)</a:t>
            </a:r>
          </a:p>
          <a:p>
            <a:r>
              <a:rPr lang="en-US" dirty="0"/>
              <a:t>&lt;select&gt;s with .form-select</a:t>
            </a:r>
          </a:p>
          <a:p>
            <a:r>
              <a:rPr lang="en-US" dirty="0"/>
              <a:t>.form-checks</a:t>
            </a:r>
          </a:p>
          <a:p>
            <a:pPr marL="0" indent="0">
              <a:buNone/>
            </a:pPr>
            <a:r>
              <a:rPr lang="en-US" dirty="0"/>
              <a:t>Source code:</a:t>
            </a:r>
          </a:p>
          <a:p>
            <a:pPr marL="0" indent="0">
              <a:buNone/>
            </a:pPr>
            <a:r>
              <a:rPr lang="en-US" dirty="0"/>
              <a:t>&lt;form class="was-validated"&gt; </a:t>
            </a:r>
            <a:br>
              <a:rPr lang="en-US" dirty="0"/>
            </a:br>
            <a:r>
              <a:rPr lang="en-US" dirty="0"/>
              <a:t>&lt;div class="mb-3"&gt; </a:t>
            </a:r>
            <a:br>
              <a:rPr lang="en-US" dirty="0"/>
            </a:br>
            <a:r>
              <a:rPr lang="en-US" dirty="0"/>
              <a:t>&lt;label for="</a:t>
            </a:r>
            <a:r>
              <a:rPr lang="en-US" dirty="0" err="1"/>
              <a:t>validationTextarea</a:t>
            </a:r>
            <a:r>
              <a:rPr lang="en-US" dirty="0"/>
              <a:t>" class="form-label"&gt;</a:t>
            </a:r>
            <a:r>
              <a:rPr lang="en-US" dirty="0" err="1"/>
              <a:t>Textarea</a:t>
            </a:r>
            <a:r>
              <a:rPr lang="en-US" dirty="0"/>
              <a:t>&lt;/label&gt; </a:t>
            </a:r>
            <a:br>
              <a:rPr lang="en-US" dirty="0"/>
            </a:br>
            <a:r>
              <a:rPr lang="en-US" dirty="0"/>
              <a:t>&lt;</a:t>
            </a:r>
            <a:r>
              <a:rPr lang="en-US" dirty="0" err="1"/>
              <a:t>textarea</a:t>
            </a:r>
            <a:r>
              <a:rPr lang="en-US" dirty="0"/>
              <a:t> class="form-control is-invalid" id="</a:t>
            </a:r>
            <a:r>
              <a:rPr lang="en-US" dirty="0" err="1"/>
              <a:t>validationTextarea</a:t>
            </a:r>
            <a:r>
              <a:rPr lang="en-US" dirty="0"/>
              <a:t>" placeholder="Required example </a:t>
            </a:r>
            <a:r>
              <a:rPr lang="en-US" dirty="0" err="1"/>
              <a:t>textarea</a:t>
            </a:r>
            <a:r>
              <a:rPr lang="en-US" dirty="0"/>
              <a:t>" required&gt;&lt;/</a:t>
            </a:r>
            <a:r>
              <a:rPr lang="en-US" dirty="0" err="1"/>
              <a:t>textarea</a:t>
            </a:r>
            <a:r>
              <a:rPr lang="en-US" dirty="0"/>
              <a:t>&gt; </a:t>
            </a:r>
            <a:br>
              <a:rPr lang="en-US" dirty="0"/>
            </a:br>
            <a:r>
              <a:rPr lang="en-US" dirty="0"/>
              <a:t>&lt;div class="invalid-feedback"&gt; </a:t>
            </a:r>
            <a:br>
              <a:rPr lang="en-US" dirty="0"/>
            </a:br>
            <a:r>
              <a:rPr lang="en-US" dirty="0"/>
              <a:t>Please enter a message in the </a:t>
            </a:r>
            <a:r>
              <a:rPr lang="en-US" dirty="0" err="1"/>
              <a:t>textarea</a:t>
            </a:r>
            <a:r>
              <a:rPr lang="en-US" dirty="0"/>
              <a:t>. </a:t>
            </a:r>
            <a:br>
              <a:rPr lang="en-US" dirty="0"/>
            </a:br>
            <a:r>
              <a:rPr lang="en-US" dirty="0"/>
              <a:t>&lt;/div&gt; </a:t>
            </a:r>
            <a:br>
              <a:rPr lang="en-US" dirty="0"/>
            </a:br>
            <a:r>
              <a:rPr lang="en-US" dirty="0"/>
              <a:t>&lt;/div&gt; </a:t>
            </a:r>
            <a:br>
              <a:rPr lang="en-US" dirty="0"/>
            </a:br>
            <a:endParaRPr lang="en-US" dirty="0"/>
          </a:p>
        </p:txBody>
      </p:sp>
    </p:spTree>
    <p:extLst>
      <p:ext uri="{BB962C8B-B14F-4D97-AF65-F5344CB8AC3E}">
        <p14:creationId xmlns:p14="http://schemas.microsoft.com/office/powerpoint/2010/main" val="3865928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8BCB0-8B56-764C-BD4E-8D24D0B7E492}"/>
              </a:ext>
            </a:extLst>
          </p:cNvPr>
          <p:cNvSpPr>
            <a:spLocks noGrp="1"/>
          </p:cNvSpPr>
          <p:nvPr>
            <p:ph type="title"/>
          </p:nvPr>
        </p:nvSpPr>
        <p:spPr>
          <a:xfrm>
            <a:off x="1371600" y="685800"/>
            <a:ext cx="9601200" cy="729343"/>
          </a:xfrm>
        </p:spPr>
        <p:txBody>
          <a:bodyPr/>
          <a:lstStyle/>
          <a:p>
            <a:r>
              <a:rPr lang="en-US" dirty="0"/>
              <a:t>Supported elements</a:t>
            </a:r>
          </a:p>
        </p:txBody>
      </p:sp>
      <p:sp>
        <p:nvSpPr>
          <p:cNvPr id="3" name="Content Placeholder 2">
            <a:extLst>
              <a:ext uri="{FF2B5EF4-FFF2-40B4-BE49-F238E27FC236}">
                <a16:creationId xmlns:a16="http://schemas.microsoft.com/office/drawing/2014/main" id="{EBCA108E-1904-8842-9D4F-DCCC5E08990D}"/>
              </a:ext>
            </a:extLst>
          </p:cNvPr>
          <p:cNvSpPr>
            <a:spLocks noGrp="1"/>
          </p:cNvSpPr>
          <p:nvPr>
            <p:ph idx="1"/>
          </p:nvPr>
        </p:nvSpPr>
        <p:spPr>
          <a:xfrm>
            <a:off x="1371600" y="1338943"/>
            <a:ext cx="9601200" cy="5519057"/>
          </a:xfrm>
        </p:spPr>
        <p:txBody>
          <a:bodyPr>
            <a:normAutofit/>
          </a:bodyPr>
          <a:lstStyle/>
          <a:p>
            <a:pPr marL="0" indent="0">
              <a:buNone/>
            </a:pPr>
            <a:r>
              <a:rPr lang="en-US" dirty="0"/>
              <a:t>&lt;div class="form-check mb-3"&gt; </a:t>
            </a:r>
            <a:br>
              <a:rPr lang="en-US" dirty="0"/>
            </a:br>
            <a:r>
              <a:rPr lang="en-US" dirty="0"/>
              <a:t>&lt;input type="checkbox" class="form-check-input" id="validationFormCheck1" required&gt; </a:t>
            </a:r>
            <a:br>
              <a:rPr lang="en-US" dirty="0"/>
            </a:br>
            <a:r>
              <a:rPr lang="en-US" dirty="0"/>
              <a:t>&lt;label class="form-check-label" for="validationFormCheck1"&gt;Check this checkbox&lt;/label&gt; </a:t>
            </a:r>
            <a:br>
              <a:rPr lang="en-US" dirty="0"/>
            </a:br>
            <a:r>
              <a:rPr lang="en-US" dirty="0"/>
              <a:t>&lt;div class="invalid-feedback"&gt;Example invalid feedback text&lt;/div&gt; </a:t>
            </a:r>
            <a:br>
              <a:rPr lang="en-US" dirty="0"/>
            </a:br>
            <a:r>
              <a:rPr lang="en-US" dirty="0"/>
              <a:t>&lt;/div&gt; </a:t>
            </a:r>
            <a:br>
              <a:rPr lang="en-US" dirty="0"/>
            </a:br>
            <a:r>
              <a:rPr lang="en-US" dirty="0"/>
              <a:t>&lt;div class="form-check"&gt; </a:t>
            </a:r>
            <a:br>
              <a:rPr lang="en-US" dirty="0"/>
            </a:br>
            <a:r>
              <a:rPr lang="en-US" dirty="0"/>
              <a:t>&lt;input type="radio" class="form-check-input" id="validationFormCheck2" name="radio-stacked" required&gt; </a:t>
            </a:r>
            <a:br>
              <a:rPr lang="en-US" dirty="0"/>
            </a:br>
            <a:r>
              <a:rPr lang="en-US" dirty="0"/>
              <a:t>&lt;label class="form-check-label" for="validationFormCheck2"&gt;Toggle this radio&lt;/label&gt; </a:t>
            </a:r>
            <a:br>
              <a:rPr lang="en-US" dirty="0"/>
            </a:br>
            <a:r>
              <a:rPr lang="en-US" dirty="0"/>
              <a:t>&lt;/div&gt; </a:t>
            </a:r>
            <a:br>
              <a:rPr lang="en-US" dirty="0"/>
            </a:br>
            <a:r>
              <a:rPr lang="en-US" dirty="0"/>
              <a:t>&lt;div class="form-check mb-3"&gt; </a:t>
            </a:r>
            <a:br>
              <a:rPr lang="en-US" dirty="0"/>
            </a:br>
            <a:r>
              <a:rPr lang="en-US" dirty="0"/>
              <a:t>&lt;input type="radio" class="form-check-input" id="validationFormCheck3" name="radio-stacked" required&gt; </a:t>
            </a:r>
            <a:br>
              <a:rPr lang="en-US" dirty="0"/>
            </a:br>
            <a:r>
              <a:rPr lang="en-US" dirty="0"/>
              <a:t>&lt;label class="form-check-label" for="validationFormCheck3"&gt;Or toggle this other radio&lt;/label&gt; </a:t>
            </a:r>
            <a:br>
              <a:rPr lang="en-US" dirty="0"/>
            </a:br>
            <a:r>
              <a:rPr lang="en-US" dirty="0"/>
              <a:t>&lt;div class="invalid-feedback"&gt;More example invalid feedback text&lt;/div&gt; </a:t>
            </a:r>
            <a:br>
              <a:rPr lang="en-US" dirty="0"/>
            </a:br>
            <a:r>
              <a:rPr lang="en-US" dirty="0"/>
              <a:t>&lt;/div&gt; </a:t>
            </a:r>
          </a:p>
        </p:txBody>
      </p:sp>
    </p:spTree>
    <p:extLst>
      <p:ext uri="{BB962C8B-B14F-4D97-AF65-F5344CB8AC3E}">
        <p14:creationId xmlns:p14="http://schemas.microsoft.com/office/powerpoint/2010/main" val="3091566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8BCB0-8B56-764C-BD4E-8D24D0B7E492}"/>
              </a:ext>
            </a:extLst>
          </p:cNvPr>
          <p:cNvSpPr>
            <a:spLocks noGrp="1"/>
          </p:cNvSpPr>
          <p:nvPr>
            <p:ph type="title"/>
          </p:nvPr>
        </p:nvSpPr>
        <p:spPr>
          <a:xfrm>
            <a:off x="1371600" y="685800"/>
            <a:ext cx="9601200" cy="729343"/>
          </a:xfrm>
        </p:spPr>
        <p:txBody>
          <a:bodyPr/>
          <a:lstStyle/>
          <a:p>
            <a:r>
              <a:rPr lang="en-US" dirty="0"/>
              <a:t>Supported elements</a:t>
            </a:r>
          </a:p>
        </p:txBody>
      </p:sp>
      <p:sp>
        <p:nvSpPr>
          <p:cNvPr id="3" name="Content Placeholder 2">
            <a:extLst>
              <a:ext uri="{FF2B5EF4-FFF2-40B4-BE49-F238E27FC236}">
                <a16:creationId xmlns:a16="http://schemas.microsoft.com/office/drawing/2014/main" id="{EBCA108E-1904-8842-9D4F-DCCC5E08990D}"/>
              </a:ext>
            </a:extLst>
          </p:cNvPr>
          <p:cNvSpPr>
            <a:spLocks noGrp="1"/>
          </p:cNvSpPr>
          <p:nvPr>
            <p:ph idx="1"/>
          </p:nvPr>
        </p:nvSpPr>
        <p:spPr>
          <a:xfrm>
            <a:off x="1371600" y="1338943"/>
            <a:ext cx="9601200" cy="5519057"/>
          </a:xfrm>
        </p:spPr>
        <p:txBody>
          <a:bodyPr>
            <a:normAutofit/>
          </a:bodyPr>
          <a:lstStyle/>
          <a:p>
            <a:pPr marL="0" indent="0">
              <a:buNone/>
            </a:pPr>
            <a:r>
              <a:rPr lang="en-US" dirty="0"/>
              <a:t>&lt;div class="mb-3"&gt; </a:t>
            </a:r>
            <a:br>
              <a:rPr lang="en-US" dirty="0"/>
            </a:br>
            <a:r>
              <a:rPr lang="en-US" dirty="0"/>
              <a:t>&lt;select class="form-select" required &gt; </a:t>
            </a:r>
            <a:br>
              <a:rPr lang="en-US" dirty="0"/>
            </a:br>
            <a:r>
              <a:rPr lang="en-US" dirty="0"/>
              <a:t>&lt;option value=""&gt;Open this select menu&lt;/option&gt; </a:t>
            </a:r>
            <a:br>
              <a:rPr lang="en-US" dirty="0"/>
            </a:br>
            <a:r>
              <a:rPr lang="en-US" dirty="0"/>
              <a:t>&lt;option value="1"&gt;One&lt;/option&gt; </a:t>
            </a:r>
            <a:br>
              <a:rPr lang="en-US" dirty="0"/>
            </a:br>
            <a:r>
              <a:rPr lang="en-US" dirty="0"/>
              <a:t>&lt;/select&gt; </a:t>
            </a:r>
            <a:br>
              <a:rPr lang="en-US" dirty="0"/>
            </a:br>
            <a:r>
              <a:rPr lang="en-US" dirty="0"/>
              <a:t>&lt;div class="invalid-feedback"&gt;Example invalid select feedback&lt;/div&gt; </a:t>
            </a:r>
            <a:br>
              <a:rPr lang="en-US" dirty="0"/>
            </a:br>
            <a:r>
              <a:rPr lang="en-US" dirty="0"/>
              <a:t>&lt;/div&gt; </a:t>
            </a:r>
            <a:br>
              <a:rPr lang="en-US" dirty="0"/>
            </a:br>
            <a:r>
              <a:rPr lang="en-US" dirty="0"/>
              <a:t>&lt;div class="mb-3"&gt; </a:t>
            </a:r>
            <a:br>
              <a:rPr lang="en-US" dirty="0"/>
            </a:br>
            <a:r>
              <a:rPr lang="en-US" dirty="0"/>
              <a:t>&lt;input type="file" class="form-control" required&gt; </a:t>
            </a:r>
            <a:br>
              <a:rPr lang="en-US" dirty="0"/>
            </a:br>
            <a:r>
              <a:rPr lang="en-US" dirty="0"/>
              <a:t>&lt;div class="invalid-feedback"&gt;Example invalid form file feedback&lt;/div&gt; </a:t>
            </a:r>
            <a:br>
              <a:rPr lang="en-US" dirty="0"/>
            </a:br>
            <a:r>
              <a:rPr lang="en-US" dirty="0"/>
              <a:t>&lt;/div&gt; </a:t>
            </a:r>
            <a:br>
              <a:rPr lang="en-US" dirty="0"/>
            </a:br>
            <a:r>
              <a:rPr lang="en-US" dirty="0"/>
              <a:t>&lt;div class="mb-3"&gt; </a:t>
            </a:r>
            <a:br>
              <a:rPr lang="en-US" dirty="0"/>
            </a:br>
            <a:r>
              <a:rPr lang="en-US" dirty="0"/>
              <a:t>&lt;button class="</a:t>
            </a:r>
            <a:r>
              <a:rPr lang="en-US" dirty="0" err="1"/>
              <a:t>btn</a:t>
            </a:r>
            <a:r>
              <a:rPr lang="en-US" dirty="0"/>
              <a:t> </a:t>
            </a:r>
            <a:r>
              <a:rPr lang="en-US" dirty="0" err="1"/>
              <a:t>btn</a:t>
            </a:r>
            <a:r>
              <a:rPr lang="en-US" dirty="0"/>
              <a:t>-primary" type="submit" disabled&gt;Submit form&lt;/button&gt; </a:t>
            </a:r>
            <a:br>
              <a:rPr lang="en-US" dirty="0"/>
            </a:br>
            <a:r>
              <a:rPr lang="en-US" dirty="0"/>
              <a:t>&lt;/div&gt; </a:t>
            </a:r>
            <a:br>
              <a:rPr lang="en-US" dirty="0"/>
            </a:br>
            <a:r>
              <a:rPr lang="en-US" dirty="0"/>
              <a:t>&lt;/form&gt;</a:t>
            </a:r>
            <a:br>
              <a:rPr lang="en-US" dirty="0"/>
            </a:br>
            <a:endParaRPr lang="en-US" dirty="0"/>
          </a:p>
        </p:txBody>
      </p:sp>
    </p:spTree>
    <p:extLst>
      <p:ext uri="{BB962C8B-B14F-4D97-AF65-F5344CB8AC3E}">
        <p14:creationId xmlns:p14="http://schemas.microsoft.com/office/powerpoint/2010/main" val="3672482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8BCB0-8B56-764C-BD4E-8D24D0B7E492}"/>
              </a:ext>
            </a:extLst>
          </p:cNvPr>
          <p:cNvSpPr>
            <a:spLocks noGrp="1"/>
          </p:cNvSpPr>
          <p:nvPr>
            <p:ph type="title"/>
          </p:nvPr>
        </p:nvSpPr>
        <p:spPr>
          <a:xfrm>
            <a:off x="1371600" y="685800"/>
            <a:ext cx="9601200" cy="729343"/>
          </a:xfrm>
        </p:spPr>
        <p:txBody>
          <a:bodyPr/>
          <a:lstStyle/>
          <a:p>
            <a:r>
              <a:rPr lang="en-US" dirty="0"/>
              <a:t>Supported elements</a:t>
            </a:r>
          </a:p>
        </p:txBody>
      </p:sp>
      <p:pic>
        <p:nvPicPr>
          <p:cNvPr id="5" name="Content Placeholder 4">
            <a:extLst>
              <a:ext uri="{FF2B5EF4-FFF2-40B4-BE49-F238E27FC236}">
                <a16:creationId xmlns:a16="http://schemas.microsoft.com/office/drawing/2014/main" id="{186E23B3-7904-0A48-A2A0-451BF3F192B4}"/>
              </a:ext>
            </a:extLst>
          </p:cNvPr>
          <p:cNvPicPr>
            <a:picLocks noGrp="1" noChangeAspect="1"/>
          </p:cNvPicPr>
          <p:nvPr>
            <p:ph idx="1"/>
          </p:nvPr>
        </p:nvPicPr>
        <p:blipFill>
          <a:blip r:embed="rId2"/>
          <a:stretch>
            <a:fillRect/>
          </a:stretch>
        </p:blipFill>
        <p:spPr>
          <a:xfrm>
            <a:off x="1371600" y="1415143"/>
            <a:ext cx="7630886" cy="5170237"/>
          </a:xfrm>
        </p:spPr>
      </p:pic>
    </p:spTree>
    <p:extLst>
      <p:ext uri="{BB962C8B-B14F-4D97-AF65-F5344CB8AC3E}">
        <p14:creationId xmlns:p14="http://schemas.microsoft.com/office/powerpoint/2010/main" val="2602421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8BCB0-8B56-764C-BD4E-8D24D0B7E492}"/>
              </a:ext>
            </a:extLst>
          </p:cNvPr>
          <p:cNvSpPr>
            <a:spLocks noGrp="1"/>
          </p:cNvSpPr>
          <p:nvPr>
            <p:ph type="title"/>
          </p:nvPr>
        </p:nvSpPr>
        <p:spPr>
          <a:xfrm>
            <a:off x="1371600" y="685800"/>
            <a:ext cx="9601200" cy="729343"/>
          </a:xfrm>
        </p:spPr>
        <p:txBody>
          <a:bodyPr/>
          <a:lstStyle/>
          <a:p>
            <a:r>
              <a:rPr lang="en-US" dirty="0"/>
              <a:t>Tooltips</a:t>
            </a:r>
          </a:p>
        </p:txBody>
      </p:sp>
      <p:sp>
        <p:nvSpPr>
          <p:cNvPr id="4" name="Content Placeholder 3">
            <a:extLst>
              <a:ext uri="{FF2B5EF4-FFF2-40B4-BE49-F238E27FC236}">
                <a16:creationId xmlns:a16="http://schemas.microsoft.com/office/drawing/2014/main" id="{B9DAE55C-5501-8D4F-93B1-340B5E63939B}"/>
              </a:ext>
            </a:extLst>
          </p:cNvPr>
          <p:cNvSpPr>
            <a:spLocks noGrp="1"/>
          </p:cNvSpPr>
          <p:nvPr>
            <p:ph idx="1"/>
          </p:nvPr>
        </p:nvSpPr>
        <p:spPr>
          <a:xfrm>
            <a:off x="1371600" y="1415143"/>
            <a:ext cx="9601200" cy="5442857"/>
          </a:xfrm>
        </p:spPr>
        <p:txBody>
          <a:bodyPr/>
          <a:lstStyle/>
          <a:p>
            <a:pPr marL="0" indent="0">
              <a:buNone/>
            </a:pPr>
            <a:r>
              <a:rPr lang="en-US" dirty="0"/>
              <a:t>If your form layout allows it, you can swap the .{</a:t>
            </a:r>
            <a:r>
              <a:rPr lang="en-US" dirty="0" err="1"/>
              <a:t>valid|invalid</a:t>
            </a:r>
            <a:r>
              <a:rPr lang="en-US" dirty="0"/>
              <a:t>}-feedback classes for .{</a:t>
            </a:r>
            <a:r>
              <a:rPr lang="en-US" dirty="0" err="1"/>
              <a:t>valid|invalid</a:t>
            </a:r>
            <a:r>
              <a:rPr lang="en-US" dirty="0"/>
              <a:t>}-tooltip classes to display validation feedback in a styled tooltip. Be sure to have a parent with position: relative on it for tooltip positioning. In the example below, our column classes have this already, but your project may require an alternative setup.</a:t>
            </a:r>
          </a:p>
          <a:p>
            <a:pPr marL="0" indent="0">
              <a:buNone/>
            </a:pPr>
            <a:r>
              <a:rPr lang="en-US" dirty="0"/>
              <a:t>&lt;form class="row g-3 needs-validation" </a:t>
            </a:r>
            <a:r>
              <a:rPr lang="en-US" dirty="0" err="1"/>
              <a:t>novalidate</a:t>
            </a:r>
            <a:r>
              <a:rPr lang="en-US" dirty="0"/>
              <a:t>&gt; </a:t>
            </a:r>
            <a:br>
              <a:rPr lang="en-US" dirty="0"/>
            </a:br>
            <a:r>
              <a:rPr lang="en-US" dirty="0"/>
              <a:t>&lt;div class="col-md-4 position-relative"&gt; </a:t>
            </a:r>
            <a:br>
              <a:rPr lang="en-US" dirty="0"/>
            </a:br>
            <a:r>
              <a:rPr lang="en-US" dirty="0"/>
              <a:t>&lt;label for="validationTooltip01" class="form-label"&gt;First name&lt;/label&gt; </a:t>
            </a:r>
            <a:br>
              <a:rPr lang="en-US" dirty="0"/>
            </a:br>
            <a:r>
              <a:rPr lang="en-US" dirty="0"/>
              <a:t>&lt;input type="text" class="form-control" id="validationTooltip01" value="Mark" required&gt; </a:t>
            </a:r>
            <a:br>
              <a:rPr lang="en-US" dirty="0"/>
            </a:br>
            <a:r>
              <a:rPr lang="en-US" dirty="0"/>
              <a:t>&lt;div class="valid-tooltip"&gt; </a:t>
            </a:r>
            <a:br>
              <a:rPr lang="en-US" dirty="0"/>
            </a:br>
            <a:r>
              <a:rPr lang="en-US" dirty="0"/>
              <a:t>Looks good! </a:t>
            </a:r>
            <a:br>
              <a:rPr lang="en-US" dirty="0"/>
            </a:br>
            <a:r>
              <a:rPr lang="en-US" dirty="0"/>
              <a:t>&lt;/div&gt; </a:t>
            </a:r>
            <a:br>
              <a:rPr lang="en-US" dirty="0"/>
            </a:br>
            <a:r>
              <a:rPr lang="en-US" dirty="0"/>
              <a:t>&lt;/div&gt; </a:t>
            </a:r>
            <a:br>
              <a:rPr lang="en-US" dirty="0"/>
            </a:br>
            <a:endParaRPr lang="en-US" dirty="0"/>
          </a:p>
        </p:txBody>
      </p:sp>
    </p:spTree>
    <p:extLst>
      <p:ext uri="{BB962C8B-B14F-4D97-AF65-F5344CB8AC3E}">
        <p14:creationId xmlns:p14="http://schemas.microsoft.com/office/powerpoint/2010/main" val="4054757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08CE-D6C4-4444-AF02-4E84BD285B1D}"/>
              </a:ext>
            </a:extLst>
          </p:cNvPr>
          <p:cNvSpPr>
            <a:spLocks noGrp="1"/>
          </p:cNvSpPr>
          <p:nvPr>
            <p:ph type="title"/>
          </p:nvPr>
        </p:nvSpPr>
        <p:spPr>
          <a:xfrm>
            <a:off x="1371600" y="685800"/>
            <a:ext cx="9601200" cy="751114"/>
          </a:xfrm>
        </p:spPr>
        <p:txBody>
          <a:bodyPr>
            <a:normAutofit/>
          </a:bodyPr>
          <a:lstStyle/>
          <a:p>
            <a:r>
              <a:rPr lang="en-US" dirty="0"/>
              <a:t>Custom styles</a:t>
            </a:r>
          </a:p>
        </p:txBody>
      </p:sp>
      <p:sp>
        <p:nvSpPr>
          <p:cNvPr id="3" name="Content Placeholder 2">
            <a:extLst>
              <a:ext uri="{FF2B5EF4-FFF2-40B4-BE49-F238E27FC236}">
                <a16:creationId xmlns:a16="http://schemas.microsoft.com/office/drawing/2014/main" id="{736A271A-D3CE-414E-8B40-1B2F627816B1}"/>
              </a:ext>
            </a:extLst>
          </p:cNvPr>
          <p:cNvSpPr>
            <a:spLocks noGrp="1"/>
          </p:cNvSpPr>
          <p:nvPr>
            <p:ph idx="1"/>
          </p:nvPr>
        </p:nvSpPr>
        <p:spPr>
          <a:xfrm>
            <a:off x="1371600" y="1436914"/>
            <a:ext cx="9601200" cy="5344886"/>
          </a:xfrm>
        </p:spPr>
        <p:txBody>
          <a:bodyPr>
            <a:normAutofit lnSpcReduction="10000"/>
          </a:bodyPr>
          <a:lstStyle/>
          <a:p>
            <a:r>
              <a:rPr lang="en-US" dirty="0"/>
              <a:t>For custom Bootstrap form validation messages, you’ll need to add the </a:t>
            </a:r>
            <a:r>
              <a:rPr lang="en-US" dirty="0" err="1"/>
              <a:t>novalidate</a:t>
            </a:r>
            <a:r>
              <a:rPr lang="en-US" dirty="0"/>
              <a:t> </a:t>
            </a:r>
            <a:r>
              <a:rPr lang="en-US" dirty="0" err="1"/>
              <a:t>boolean</a:t>
            </a:r>
            <a:r>
              <a:rPr lang="en-US" dirty="0"/>
              <a:t> attribute to your &lt;form&gt;. This disables the browser default feedback tooltips, but still provides access to the form validation APIs in JavaScript. Try to submit the form below; our JavaScript will intercept the submit button and relay feedback to you. When attempting to submit, you’ll see the :invalid and :valid styles applied to your form controls.</a:t>
            </a:r>
          </a:p>
          <a:p>
            <a:r>
              <a:rPr lang="en-US" dirty="0"/>
              <a:t>Custom feedback styles apply custom colors, borders, focus styles, and background icons to better communicate feedback. Background icons for &lt;select&gt;s are only available with .form-select, and not .form-control.</a:t>
            </a:r>
          </a:p>
          <a:p>
            <a:r>
              <a:rPr lang="en-US" dirty="0"/>
              <a:t>Add this </a:t>
            </a:r>
            <a:r>
              <a:rPr lang="en-US" dirty="0" err="1"/>
              <a:t>Javascript</a:t>
            </a:r>
            <a:r>
              <a:rPr lang="en-US" dirty="0"/>
              <a:t> code to make the validation work:</a:t>
            </a:r>
          </a:p>
          <a:p>
            <a:pPr marL="0" indent="0">
              <a:buNone/>
            </a:pPr>
            <a:r>
              <a:rPr lang="en-US" dirty="0"/>
              <a:t>(function () { 'use strict' // Fetch all the forms we want to apply custom Bootstrap validation styles to var forms = </a:t>
            </a:r>
            <a:r>
              <a:rPr lang="en-US" dirty="0" err="1"/>
              <a:t>document.querySelectorAll</a:t>
            </a:r>
            <a:r>
              <a:rPr lang="en-US" dirty="0"/>
              <a:t>('.needs-validation') // Loop over them and prevent submission </a:t>
            </a:r>
            <a:r>
              <a:rPr lang="en-US" dirty="0" err="1"/>
              <a:t>Array.prototype.slice.call</a:t>
            </a:r>
            <a:r>
              <a:rPr lang="en-US" dirty="0"/>
              <a:t>(forms) .</a:t>
            </a:r>
            <a:r>
              <a:rPr lang="en-US" dirty="0" err="1"/>
              <a:t>forEach</a:t>
            </a:r>
            <a:r>
              <a:rPr lang="en-US" dirty="0"/>
              <a:t>(function (form) { </a:t>
            </a:r>
            <a:r>
              <a:rPr lang="en-US" dirty="0" err="1"/>
              <a:t>form.addEventListener</a:t>
            </a:r>
            <a:r>
              <a:rPr lang="en-US" dirty="0"/>
              <a:t>('submit', function (event) { if (!</a:t>
            </a:r>
            <a:r>
              <a:rPr lang="en-US" dirty="0" err="1"/>
              <a:t>form.checkValidity</a:t>
            </a:r>
            <a:r>
              <a:rPr lang="en-US" dirty="0"/>
              <a:t>()) { </a:t>
            </a:r>
            <a:r>
              <a:rPr lang="en-US" dirty="0" err="1"/>
              <a:t>event.preventDefault</a:t>
            </a:r>
            <a:r>
              <a:rPr lang="en-US" dirty="0"/>
              <a:t>() </a:t>
            </a:r>
            <a:r>
              <a:rPr lang="en-US" dirty="0" err="1"/>
              <a:t>event.stopPropagation</a:t>
            </a:r>
            <a:r>
              <a:rPr lang="en-US" dirty="0"/>
              <a:t>() } </a:t>
            </a:r>
            <a:r>
              <a:rPr lang="en-US" dirty="0" err="1"/>
              <a:t>form.classList.add</a:t>
            </a:r>
            <a:r>
              <a:rPr lang="en-US" dirty="0"/>
              <a:t>('was-validated') }, false) }) })()</a:t>
            </a:r>
            <a:br>
              <a:rPr lang="en-US" dirty="0"/>
            </a:br>
            <a:endParaRPr lang="en-US" dirty="0"/>
          </a:p>
        </p:txBody>
      </p:sp>
    </p:spTree>
    <p:extLst>
      <p:ext uri="{BB962C8B-B14F-4D97-AF65-F5344CB8AC3E}">
        <p14:creationId xmlns:p14="http://schemas.microsoft.com/office/powerpoint/2010/main" val="687114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8BCB0-8B56-764C-BD4E-8D24D0B7E492}"/>
              </a:ext>
            </a:extLst>
          </p:cNvPr>
          <p:cNvSpPr>
            <a:spLocks noGrp="1"/>
          </p:cNvSpPr>
          <p:nvPr>
            <p:ph type="title"/>
          </p:nvPr>
        </p:nvSpPr>
        <p:spPr>
          <a:xfrm>
            <a:off x="1371600" y="685800"/>
            <a:ext cx="9601200" cy="729343"/>
          </a:xfrm>
        </p:spPr>
        <p:txBody>
          <a:bodyPr/>
          <a:lstStyle/>
          <a:p>
            <a:r>
              <a:rPr lang="en-US" dirty="0"/>
              <a:t>Tooltips</a:t>
            </a:r>
          </a:p>
        </p:txBody>
      </p:sp>
      <p:sp>
        <p:nvSpPr>
          <p:cNvPr id="4" name="Content Placeholder 3">
            <a:extLst>
              <a:ext uri="{FF2B5EF4-FFF2-40B4-BE49-F238E27FC236}">
                <a16:creationId xmlns:a16="http://schemas.microsoft.com/office/drawing/2014/main" id="{B9DAE55C-5501-8D4F-93B1-340B5E63939B}"/>
              </a:ext>
            </a:extLst>
          </p:cNvPr>
          <p:cNvSpPr>
            <a:spLocks noGrp="1"/>
          </p:cNvSpPr>
          <p:nvPr>
            <p:ph idx="1"/>
          </p:nvPr>
        </p:nvSpPr>
        <p:spPr>
          <a:xfrm>
            <a:off x="1371600" y="1415143"/>
            <a:ext cx="9601200" cy="5442857"/>
          </a:xfrm>
        </p:spPr>
        <p:txBody>
          <a:bodyPr/>
          <a:lstStyle/>
          <a:p>
            <a:pPr marL="0" indent="0">
              <a:buNone/>
            </a:pPr>
            <a:r>
              <a:rPr lang="en-US" dirty="0"/>
              <a:t>&lt;div class="col-md-4 position-relative"&gt; </a:t>
            </a:r>
            <a:br>
              <a:rPr lang="en-US" dirty="0"/>
            </a:br>
            <a:r>
              <a:rPr lang="en-US" dirty="0"/>
              <a:t>&lt;label for="validationTooltip02" class="form-label"&gt;Last name&lt;/label&gt; </a:t>
            </a:r>
            <a:br>
              <a:rPr lang="en-US" dirty="0"/>
            </a:br>
            <a:r>
              <a:rPr lang="en-US" dirty="0"/>
              <a:t>&lt;input type="text" class="form-control" id="validationTooltip02" value="Otto" required&gt; </a:t>
            </a:r>
            <a:br>
              <a:rPr lang="en-US" dirty="0"/>
            </a:br>
            <a:r>
              <a:rPr lang="en-US" dirty="0"/>
              <a:t>&lt;div class="valid-tooltip"&gt; </a:t>
            </a:r>
            <a:br>
              <a:rPr lang="en-US" dirty="0"/>
            </a:br>
            <a:r>
              <a:rPr lang="en-US" dirty="0"/>
              <a:t>Looks good! </a:t>
            </a:r>
            <a:br>
              <a:rPr lang="en-US" dirty="0"/>
            </a:br>
            <a:r>
              <a:rPr lang="en-US" dirty="0"/>
              <a:t>&lt;/div&gt; </a:t>
            </a:r>
            <a:br>
              <a:rPr lang="en-US" dirty="0"/>
            </a:br>
            <a:r>
              <a:rPr lang="en-US" dirty="0"/>
              <a:t>&lt;/div&gt; </a:t>
            </a:r>
            <a:br>
              <a:rPr lang="en-US" dirty="0"/>
            </a:br>
            <a:r>
              <a:rPr lang="en-US" dirty="0"/>
              <a:t>&lt;div class="col-md-4 position-relative"&gt; </a:t>
            </a:r>
            <a:br>
              <a:rPr lang="en-US" dirty="0"/>
            </a:br>
            <a:r>
              <a:rPr lang="en-US" dirty="0"/>
              <a:t>&lt;label for="</a:t>
            </a:r>
            <a:r>
              <a:rPr lang="en-US" dirty="0" err="1"/>
              <a:t>validationTooltipUsername</a:t>
            </a:r>
            <a:r>
              <a:rPr lang="en-US" dirty="0"/>
              <a:t>" class="form-label"&gt;Username&lt;/label&gt; </a:t>
            </a:r>
            <a:br>
              <a:rPr lang="en-US" dirty="0"/>
            </a:br>
            <a:r>
              <a:rPr lang="en-US" dirty="0"/>
              <a:t>&lt;div class="input-group has-validation"&gt; </a:t>
            </a:r>
            <a:br>
              <a:rPr lang="en-US" dirty="0"/>
            </a:br>
            <a:r>
              <a:rPr lang="en-US" dirty="0"/>
              <a:t>&lt;span class="input-group-text" id="</a:t>
            </a:r>
            <a:r>
              <a:rPr lang="en-US" dirty="0" err="1"/>
              <a:t>validationTooltipUsernamePrepend</a:t>
            </a:r>
            <a:r>
              <a:rPr lang="en-US" dirty="0"/>
              <a:t>"&gt;@&lt;/span&gt; </a:t>
            </a:r>
            <a:br>
              <a:rPr lang="en-US" dirty="0"/>
            </a:br>
            <a:r>
              <a:rPr lang="en-US" dirty="0"/>
              <a:t>&lt;input type="text" class="form-control" id="</a:t>
            </a:r>
            <a:r>
              <a:rPr lang="en-US" dirty="0" err="1"/>
              <a:t>validationTooltipUsername</a:t>
            </a:r>
            <a:r>
              <a:rPr lang="en-US" dirty="0"/>
              <a:t>” required&gt; </a:t>
            </a:r>
            <a:br>
              <a:rPr lang="en-US" dirty="0"/>
            </a:br>
            <a:r>
              <a:rPr lang="en-US" dirty="0"/>
              <a:t>&lt;div class="invalid-tooltip"&gt; </a:t>
            </a:r>
            <a:br>
              <a:rPr lang="en-US" dirty="0"/>
            </a:br>
            <a:r>
              <a:rPr lang="en-US" dirty="0"/>
              <a:t>Please choose a unique and valid username. </a:t>
            </a:r>
            <a:br>
              <a:rPr lang="en-US" dirty="0"/>
            </a:br>
            <a:r>
              <a:rPr lang="en-US" dirty="0"/>
              <a:t>&lt;/div&gt; </a:t>
            </a:r>
            <a:br>
              <a:rPr lang="en-US" dirty="0"/>
            </a:br>
            <a:r>
              <a:rPr lang="en-US" dirty="0"/>
              <a:t>&lt;/div&gt; </a:t>
            </a:r>
            <a:br>
              <a:rPr lang="en-US" dirty="0"/>
            </a:br>
            <a:r>
              <a:rPr lang="en-US" dirty="0"/>
              <a:t>&lt;/div&gt; </a:t>
            </a:r>
          </a:p>
        </p:txBody>
      </p:sp>
    </p:spTree>
    <p:extLst>
      <p:ext uri="{BB962C8B-B14F-4D97-AF65-F5344CB8AC3E}">
        <p14:creationId xmlns:p14="http://schemas.microsoft.com/office/powerpoint/2010/main" val="1893113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8BCB0-8B56-764C-BD4E-8D24D0B7E492}"/>
              </a:ext>
            </a:extLst>
          </p:cNvPr>
          <p:cNvSpPr>
            <a:spLocks noGrp="1"/>
          </p:cNvSpPr>
          <p:nvPr>
            <p:ph type="title"/>
          </p:nvPr>
        </p:nvSpPr>
        <p:spPr>
          <a:xfrm>
            <a:off x="1371600" y="685800"/>
            <a:ext cx="9601200" cy="729343"/>
          </a:xfrm>
        </p:spPr>
        <p:txBody>
          <a:bodyPr/>
          <a:lstStyle/>
          <a:p>
            <a:r>
              <a:rPr lang="en-US" dirty="0"/>
              <a:t>Tooltips</a:t>
            </a:r>
          </a:p>
        </p:txBody>
      </p:sp>
      <p:sp>
        <p:nvSpPr>
          <p:cNvPr id="4" name="Content Placeholder 3">
            <a:extLst>
              <a:ext uri="{FF2B5EF4-FFF2-40B4-BE49-F238E27FC236}">
                <a16:creationId xmlns:a16="http://schemas.microsoft.com/office/drawing/2014/main" id="{B9DAE55C-5501-8D4F-93B1-340B5E63939B}"/>
              </a:ext>
            </a:extLst>
          </p:cNvPr>
          <p:cNvSpPr>
            <a:spLocks noGrp="1"/>
          </p:cNvSpPr>
          <p:nvPr>
            <p:ph idx="1"/>
          </p:nvPr>
        </p:nvSpPr>
        <p:spPr>
          <a:xfrm>
            <a:off x="1371600" y="1415143"/>
            <a:ext cx="9601200" cy="5442857"/>
          </a:xfrm>
        </p:spPr>
        <p:txBody>
          <a:bodyPr/>
          <a:lstStyle/>
          <a:p>
            <a:pPr marL="0" indent="0">
              <a:buNone/>
            </a:pPr>
            <a:r>
              <a:rPr lang="en-US" dirty="0"/>
              <a:t>&lt;div class="col-md-6 position-relative"&gt; </a:t>
            </a:r>
            <a:br>
              <a:rPr lang="en-US" dirty="0"/>
            </a:br>
            <a:r>
              <a:rPr lang="en-US" dirty="0"/>
              <a:t>&lt;label for="validationTooltip03" class="form-label"&gt;City&lt;/label&gt; </a:t>
            </a:r>
            <a:br>
              <a:rPr lang="en-US" dirty="0"/>
            </a:br>
            <a:r>
              <a:rPr lang="en-US" dirty="0"/>
              <a:t>&lt;input type="text" class="form-control" id="validationTooltip03" required&gt; </a:t>
            </a:r>
            <a:br>
              <a:rPr lang="en-US" dirty="0"/>
            </a:br>
            <a:r>
              <a:rPr lang="en-US" dirty="0"/>
              <a:t>&lt;div class="invalid-tooltip"&gt; </a:t>
            </a:r>
            <a:br>
              <a:rPr lang="en-US" dirty="0"/>
            </a:br>
            <a:r>
              <a:rPr lang="en-US" dirty="0"/>
              <a:t>Please provide a valid city. </a:t>
            </a:r>
            <a:br>
              <a:rPr lang="en-US" dirty="0"/>
            </a:br>
            <a:r>
              <a:rPr lang="en-US" dirty="0"/>
              <a:t>&lt;/div&gt; </a:t>
            </a:r>
            <a:br>
              <a:rPr lang="en-US" dirty="0"/>
            </a:br>
            <a:r>
              <a:rPr lang="en-US" dirty="0"/>
              <a:t>&lt;/div&gt; </a:t>
            </a:r>
            <a:br>
              <a:rPr lang="en-US" dirty="0"/>
            </a:br>
            <a:r>
              <a:rPr lang="en-US" dirty="0"/>
              <a:t>&lt;div class="col-md-3 position-relative"&gt; </a:t>
            </a:r>
            <a:br>
              <a:rPr lang="en-US" dirty="0"/>
            </a:br>
            <a:r>
              <a:rPr lang="en-US" dirty="0"/>
              <a:t>&lt;label for="validationTooltip04" class="form-label"&gt;State&lt;/label&gt; </a:t>
            </a:r>
            <a:br>
              <a:rPr lang="en-US" dirty="0"/>
            </a:br>
            <a:r>
              <a:rPr lang="en-US" dirty="0"/>
              <a:t>&lt;select class="form-select" id="validationTooltip04" required&gt; </a:t>
            </a:r>
            <a:br>
              <a:rPr lang="en-US" dirty="0"/>
            </a:br>
            <a:r>
              <a:rPr lang="en-US" dirty="0"/>
              <a:t>&lt;option selected disabled value=""&gt;Choose...&lt;/option&gt; </a:t>
            </a:r>
            <a:br>
              <a:rPr lang="en-US" dirty="0"/>
            </a:br>
            <a:r>
              <a:rPr lang="en-US" dirty="0"/>
              <a:t>&lt;option&gt;...&lt;/option&gt; </a:t>
            </a:r>
            <a:br>
              <a:rPr lang="en-US" dirty="0"/>
            </a:br>
            <a:r>
              <a:rPr lang="en-US" dirty="0"/>
              <a:t>&lt;/select&gt; </a:t>
            </a:r>
            <a:br>
              <a:rPr lang="en-US" dirty="0"/>
            </a:br>
            <a:r>
              <a:rPr lang="en-US" dirty="0"/>
              <a:t>&lt;div class="invalid-tooltip"&gt; </a:t>
            </a:r>
            <a:br>
              <a:rPr lang="en-US" dirty="0"/>
            </a:br>
            <a:r>
              <a:rPr lang="en-US" dirty="0"/>
              <a:t>Please select a valid state. </a:t>
            </a:r>
            <a:br>
              <a:rPr lang="en-US" dirty="0"/>
            </a:br>
            <a:r>
              <a:rPr lang="en-US" dirty="0"/>
              <a:t>&lt;/div&gt; </a:t>
            </a:r>
            <a:br>
              <a:rPr lang="en-US" dirty="0"/>
            </a:br>
            <a:r>
              <a:rPr lang="en-US" dirty="0"/>
              <a:t>&lt;/div&gt; </a:t>
            </a:r>
          </a:p>
        </p:txBody>
      </p:sp>
    </p:spTree>
    <p:extLst>
      <p:ext uri="{BB962C8B-B14F-4D97-AF65-F5344CB8AC3E}">
        <p14:creationId xmlns:p14="http://schemas.microsoft.com/office/powerpoint/2010/main" val="480114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8BCB0-8B56-764C-BD4E-8D24D0B7E492}"/>
              </a:ext>
            </a:extLst>
          </p:cNvPr>
          <p:cNvSpPr>
            <a:spLocks noGrp="1"/>
          </p:cNvSpPr>
          <p:nvPr>
            <p:ph type="title"/>
          </p:nvPr>
        </p:nvSpPr>
        <p:spPr>
          <a:xfrm>
            <a:off x="1371600" y="685800"/>
            <a:ext cx="9601200" cy="729343"/>
          </a:xfrm>
        </p:spPr>
        <p:txBody>
          <a:bodyPr/>
          <a:lstStyle/>
          <a:p>
            <a:r>
              <a:rPr lang="en-US" dirty="0"/>
              <a:t>Tooltips</a:t>
            </a:r>
          </a:p>
        </p:txBody>
      </p:sp>
      <p:sp>
        <p:nvSpPr>
          <p:cNvPr id="4" name="Content Placeholder 3">
            <a:extLst>
              <a:ext uri="{FF2B5EF4-FFF2-40B4-BE49-F238E27FC236}">
                <a16:creationId xmlns:a16="http://schemas.microsoft.com/office/drawing/2014/main" id="{B9DAE55C-5501-8D4F-93B1-340B5E63939B}"/>
              </a:ext>
            </a:extLst>
          </p:cNvPr>
          <p:cNvSpPr>
            <a:spLocks noGrp="1"/>
          </p:cNvSpPr>
          <p:nvPr>
            <p:ph idx="1"/>
          </p:nvPr>
        </p:nvSpPr>
        <p:spPr>
          <a:xfrm>
            <a:off x="1371600" y="1415143"/>
            <a:ext cx="9601200" cy="5442857"/>
          </a:xfrm>
        </p:spPr>
        <p:txBody>
          <a:bodyPr/>
          <a:lstStyle/>
          <a:p>
            <a:pPr marL="0" indent="0">
              <a:buNone/>
            </a:pPr>
            <a:r>
              <a:rPr lang="en-US" dirty="0"/>
              <a:t>&lt;div class="col-md-3 position-relative"&gt; </a:t>
            </a:r>
            <a:br>
              <a:rPr lang="en-US" dirty="0"/>
            </a:br>
            <a:r>
              <a:rPr lang="en-US" dirty="0"/>
              <a:t>&lt;label for="validationTooltip05" class="form-label"&gt;Zip&lt;/label&gt; </a:t>
            </a:r>
            <a:br>
              <a:rPr lang="en-US" dirty="0"/>
            </a:br>
            <a:r>
              <a:rPr lang="en-US" dirty="0"/>
              <a:t>&lt;input type="text" class="form-control" id="validationTooltip05" required&gt; </a:t>
            </a:r>
            <a:br>
              <a:rPr lang="en-US" dirty="0"/>
            </a:br>
            <a:r>
              <a:rPr lang="en-US" dirty="0"/>
              <a:t>&lt;div class="invalid-tooltip"&gt; </a:t>
            </a:r>
            <a:br>
              <a:rPr lang="en-US" dirty="0"/>
            </a:br>
            <a:r>
              <a:rPr lang="en-US" dirty="0"/>
              <a:t>Please provide a valid zip. </a:t>
            </a:r>
            <a:br>
              <a:rPr lang="en-US" dirty="0"/>
            </a:br>
            <a:r>
              <a:rPr lang="en-US" dirty="0"/>
              <a:t>&lt;/div&gt; </a:t>
            </a:r>
            <a:br>
              <a:rPr lang="en-US" dirty="0"/>
            </a:br>
            <a:r>
              <a:rPr lang="en-US" dirty="0"/>
              <a:t>&lt;/div&gt; </a:t>
            </a:r>
            <a:br>
              <a:rPr lang="en-US" dirty="0"/>
            </a:br>
            <a:r>
              <a:rPr lang="en-US" dirty="0"/>
              <a:t>&lt;div class="col-12"&gt; </a:t>
            </a:r>
            <a:br>
              <a:rPr lang="en-US" dirty="0"/>
            </a:br>
            <a:r>
              <a:rPr lang="en-US" dirty="0"/>
              <a:t>&lt;button class="</a:t>
            </a:r>
            <a:r>
              <a:rPr lang="en-US" dirty="0" err="1"/>
              <a:t>btn</a:t>
            </a:r>
            <a:r>
              <a:rPr lang="en-US" dirty="0"/>
              <a:t> </a:t>
            </a:r>
            <a:r>
              <a:rPr lang="en-US" dirty="0" err="1"/>
              <a:t>btn</a:t>
            </a:r>
            <a:r>
              <a:rPr lang="en-US"/>
              <a:t>-primary" type="submit"&gt;Submit form&lt;/button&gt; </a:t>
            </a:r>
            <a:br>
              <a:rPr lang="en-US"/>
            </a:br>
            <a:r>
              <a:rPr lang="en-US"/>
              <a:t>&lt;/div&gt; </a:t>
            </a:r>
            <a:br>
              <a:rPr lang="en-US"/>
            </a:br>
            <a:r>
              <a:rPr lang="en-US"/>
              <a:t>&lt;/form&gt;</a:t>
            </a:r>
            <a:br>
              <a:rPr lang="en-US"/>
            </a:br>
            <a:endParaRPr lang="en-US" dirty="0"/>
          </a:p>
        </p:txBody>
      </p:sp>
    </p:spTree>
    <p:extLst>
      <p:ext uri="{BB962C8B-B14F-4D97-AF65-F5344CB8AC3E}">
        <p14:creationId xmlns:p14="http://schemas.microsoft.com/office/powerpoint/2010/main" val="3183757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FDD8E-3B8E-C448-BEF2-A1A5CB5AEC8F}"/>
              </a:ext>
            </a:extLst>
          </p:cNvPr>
          <p:cNvSpPr>
            <a:spLocks noGrp="1"/>
          </p:cNvSpPr>
          <p:nvPr>
            <p:ph type="title"/>
          </p:nvPr>
        </p:nvSpPr>
        <p:spPr>
          <a:xfrm>
            <a:off x="1371600" y="685800"/>
            <a:ext cx="9601200" cy="707571"/>
          </a:xfrm>
        </p:spPr>
        <p:txBody>
          <a:bodyPr/>
          <a:lstStyle/>
          <a:p>
            <a:r>
              <a:rPr lang="en-US" dirty="0"/>
              <a:t>Basic Example</a:t>
            </a:r>
          </a:p>
        </p:txBody>
      </p:sp>
      <p:sp>
        <p:nvSpPr>
          <p:cNvPr id="3" name="Content Placeholder 2">
            <a:extLst>
              <a:ext uri="{FF2B5EF4-FFF2-40B4-BE49-F238E27FC236}">
                <a16:creationId xmlns:a16="http://schemas.microsoft.com/office/drawing/2014/main" id="{9EDF0FCF-FB06-A243-89F2-8BE064CC674E}"/>
              </a:ext>
            </a:extLst>
          </p:cNvPr>
          <p:cNvSpPr>
            <a:spLocks noGrp="1"/>
          </p:cNvSpPr>
          <p:nvPr>
            <p:ph idx="1"/>
          </p:nvPr>
        </p:nvSpPr>
        <p:spPr>
          <a:xfrm>
            <a:off x="1371600" y="1404257"/>
            <a:ext cx="9601200" cy="5464629"/>
          </a:xfrm>
        </p:spPr>
        <p:txBody>
          <a:bodyPr>
            <a:normAutofit/>
          </a:bodyPr>
          <a:lstStyle/>
          <a:p>
            <a:pPr marL="0" indent="0">
              <a:buNone/>
            </a:pPr>
            <a:r>
              <a:rPr lang="en-US" dirty="0"/>
              <a:t>&lt;form class="row g-3 needs-validation" </a:t>
            </a:r>
            <a:r>
              <a:rPr lang="en-US" dirty="0" err="1"/>
              <a:t>novalidate</a:t>
            </a:r>
            <a:r>
              <a:rPr lang="en-US" dirty="0"/>
              <a:t>&gt; </a:t>
            </a:r>
            <a:br>
              <a:rPr lang="en-US" dirty="0"/>
            </a:br>
            <a:r>
              <a:rPr lang="en-US" dirty="0"/>
              <a:t>&lt;div class="col-md-4"&gt; </a:t>
            </a:r>
            <a:br>
              <a:rPr lang="en-US" dirty="0"/>
            </a:br>
            <a:r>
              <a:rPr lang="en-US" dirty="0"/>
              <a:t>&lt;label for="validationCustom01" class="form-label"&gt;First name&lt;/label&gt; </a:t>
            </a:r>
            <a:br>
              <a:rPr lang="en-US" dirty="0"/>
            </a:br>
            <a:r>
              <a:rPr lang="en-US" dirty="0"/>
              <a:t>&lt;input type="text" class="form-control" id="validationCustom01" value="Mark" required&gt; </a:t>
            </a:r>
            <a:br>
              <a:rPr lang="en-US" dirty="0"/>
            </a:br>
            <a:r>
              <a:rPr lang="en-US" dirty="0"/>
              <a:t>&lt;div class="valid-feedback"&gt; </a:t>
            </a:r>
            <a:br>
              <a:rPr lang="en-US" dirty="0"/>
            </a:br>
            <a:r>
              <a:rPr lang="en-US" dirty="0"/>
              <a:t>Looks good! </a:t>
            </a:r>
            <a:br>
              <a:rPr lang="en-US" dirty="0"/>
            </a:br>
            <a:r>
              <a:rPr lang="en-US" dirty="0"/>
              <a:t>&lt;/div&gt; </a:t>
            </a:r>
            <a:br>
              <a:rPr lang="en-US" dirty="0"/>
            </a:br>
            <a:r>
              <a:rPr lang="en-US" dirty="0"/>
              <a:t>&lt;/div&gt; </a:t>
            </a:r>
            <a:br>
              <a:rPr lang="en-US" dirty="0"/>
            </a:br>
            <a:r>
              <a:rPr lang="en-US" dirty="0"/>
              <a:t>&lt;div class="col-md-4"&gt; </a:t>
            </a:r>
            <a:br>
              <a:rPr lang="en-US" dirty="0"/>
            </a:br>
            <a:r>
              <a:rPr lang="en-US" dirty="0"/>
              <a:t>&lt;label for="validationCustom02" class="form-label"&gt;Last name&lt;/label&gt; </a:t>
            </a:r>
            <a:br>
              <a:rPr lang="en-US" dirty="0"/>
            </a:br>
            <a:r>
              <a:rPr lang="en-US" dirty="0"/>
              <a:t>&lt;input type="text" class="form-control" id="validationCustom02" value="Otto" required&gt; </a:t>
            </a:r>
            <a:br>
              <a:rPr lang="en-US" dirty="0"/>
            </a:br>
            <a:r>
              <a:rPr lang="en-US" dirty="0"/>
              <a:t>&lt;div class="valid-feedback"&gt; </a:t>
            </a:r>
            <a:br>
              <a:rPr lang="en-US" dirty="0"/>
            </a:br>
            <a:r>
              <a:rPr lang="en-US" dirty="0"/>
              <a:t>Looks good! </a:t>
            </a:r>
            <a:br>
              <a:rPr lang="en-US" dirty="0"/>
            </a:br>
            <a:r>
              <a:rPr lang="en-US" dirty="0"/>
              <a:t>&lt;/div&gt; </a:t>
            </a:r>
            <a:br>
              <a:rPr lang="en-US" dirty="0"/>
            </a:br>
            <a:r>
              <a:rPr lang="en-US" dirty="0"/>
              <a:t>&lt;/div&gt; </a:t>
            </a:r>
          </a:p>
        </p:txBody>
      </p:sp>
    </p:spTree>
    <p:extLst>
      <p:ext uri="{BB962C8B-B14F-4D97-AF65-F5344CB8AC3E}">
        <p14:creationId xmlns:p14="http://schemas.microsoft.com/office/powerpoint/2010/main" val="1912359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FDD8E-3B8E-C448-BEF2-A1A5CB5AEC8F}"/>
              </a:ext>
            </a:extLst>
          </p:cNvPr>
          <p:cNvSpPr>
            <a:spLocks noGrp="1"/>
          </p:cNvSpPr>
          <p:nvPr>
            <p:ph type="title"/>
          </p:nvPr>
        </p:nvSpPr>
        <p:spPr>
          <a:xfrm>
            <a:off x="1371600" y="685800"/>
            <a:ext cx="9601200" cy="707571"/>
          </a:xfrm>
        </p:spPr>
        <p:txBody>
          <a:bodyPr/>
          <a:lstStyle/>
          <a:p>
            <a:r>
              <a:rPr lang="en-US" dirty="0"/>
              <a:t>Basic Example</a:t>
            </a:r>
          </a:p>
        </p:txBody>
      </p:sp>
      <p:sp>
        <p:nvSpPr>
          <p:cNvPr id="3" name="Content Placeholder 2">
            <a:extLst>
              <a:ext uri="{FF2B5EF4-FFF2-40B4-BE49-F238E27FC236}">
                <a16:creationId xmlns:a16="http://schemas.microsoft.com/office/drawing/2014/main" id="{9EDF0FCF-FB06-A243-89F2-8BE064CC674E}"/>
              </a:ext>
            </a:extLst>
          </p:cNvPr>
          <p:cNvSpPr>
            <a:spLocks noGrp="1"/>
          </p:cNvSpPr>
          <p:nvPr>
            <p:ph idx="1"/>
          </p:nvPr>
        </p:nvSpPr>
        <p:spPr>
          <a:xfrm>
            <a:off x="1371600" y="1404257"/>
            <a:ext cx="9601200" cy="5464629"/>
          </a:xfrm>
        </p:spPr>
        <p:txBody>
          <a:bodyPr>
            <a:normAutofit/>
          </a:bodyPr>
          <a:lstStyle/>
          <a:p>
            <a:pPr marL="0" indent="0">
              <a:buNone/>
            </a:pPr>
            <a:r>
              <a:rPr lang="en-US" dirty="0"/>
              <a:t>&lt;div class="col-md-4"&gt; </a:t>
            </a:r>
            <a:br>
              <a:rPr lang="en-US" dirty="0"/>
            </a:br>
            <a:r>
              <a:rPr lang="en-US" dirty="0"/>
              <a:t>&lt;label for="</a:t>
            </a:r>
            <a:r>
              <a:rPr lang="en-US" dirty="0" err="1"/>
              <a:t>validationCustomUsername</a:t>
            </a:r>
            <a:r>
              <a:rPr lang="en-US" dirty="0"/>
              <a:t>" class="form-label"&gt;Username&lt;/label&gt; </a:t>
            </a:r>
            <a:br>
              <a:rPr lang="en-US" dirty="0"/>
            </a:br>
            <a:r>
              <a:rPr lang="en-US" dirty="0"/>
              <a:t>&lt;div class="input-group has-validation"&gt; </a:t>
            </a:r>
            <a:br>
              <a:rPr lang="en-US" dirty="0"/>
            </a:br>
            <a:r>
              <a:rPr lang="en-US" dirty="0"/>
              <a:t>&lt;span class="input-group-text" id="</a:t>
            </a:r>
            <a:r>
              <a:rPr lang="en-US" dirty="0" err="1"/>
              <a:t>inputGroupPrepend</a:t>
            </a:r>
            <a:r>
              <a:rPr lang="en-US" dirty="0"/>
              <a:t>"&gt;@&lt;/span&gt; </a:t>
            </a:r>
            <a:br>
              <a:rPr lang="en-US" dirty="0"/>
            </a:br>
            <a:r>
              <a:rPr lang="en-US" dirty="0"/>
              <a:t>&lt;input type="text" class="form-control" id="</a:t>
            </a:r>
            <a:r>
              <a:rPr lang="en-US" dirty="0" err="1"/>
              <a:t>validationCustomUsername</a:t>
            </a:r>
            <a:r>
              <a:rPr lang="en-US" dirty="0"/>
              <a:t>" aria-</a:t>
            </a:r>
            <a:r>
              <a:rPr lang="en-US" dirty="0" err="1"/>
              <a:t>describedby</a:t>
            </a:r>
            <a:r>
              <a:rPr lang="en-US" dirty="0"/>
              <a:t>="</a:t>
            </a:r>
            <a:r>
              <a:rPr lang="en-US" dirty="0" err="1"/>
              <a:t>inputGroupPrepend</a:t>
            </a:r>
            <a:r>
              <a:rPr lang="en-US" dirty="0"/>
              <a:t>" required&gt; </a:t>
            </a:r>
            <a:br>
              <a:rPr lang="en-US" dirty="0"/>
            </a:br>
            <a:r>
              <a:rPr lang="en-US" dirty="0"/>
              <a:t>&lt;div class="invalid-feedback"&gt; </a:t>
            </a:r>
            <a:br>
              <a:rPr lang="en-US" dirty="0"/>
            </a:br>
            <a:r>
              <a:rPr lang="en-US" dirty="0"/>
              <a:t>Please choose a username. </a:t>
            </a:r>
            <a:br>
              <a:rPr lang="en-US" dirty="0"/>
            </a:br>
            <a:r>
              <a:rPr lang="en-US" dirty="0"/>
              <a:t>&lt;/div&gt; </a:t>
            </a:r>
            <a:br>
              <a:rPr lang="en-US" dirty="0"/>
            </a:br>
            <a:r>
              <a:rPr lang="en-US" dirty="0"/>
              <a:t>&lt;/div&gt; </a:t>
            </a:r>
            <a:br>
              <a:rPr lang="en-US" dirty="0"/>
            </a:br>
            <a:r>
              <a:rPr lang="en-US" dirty="0"/>
              <a:t>&lt;/div&gt; </a:t>
            </a:r>
            <a:br>
              <a:rPr lang="en-US" dirty="0"/>
            </a:br>
            <a:r>
              <a:rPr lang="en-US" dirty="0"/>
              <a:t>&lt;div class="col-md-6"&gt; </a:t>
            </a:r>
            <a:br>
              <a:rPr lang="en-US" dirty="0"/>
            </a:br>
            <a:r>
              <a:rPr lang="en-US" dirty="0"/>
              <a:t>&lt;label for="validationCustom03" class="form-label"&gt;City&lt;/label&gt; </a:t>
            </a:r>
            <a:br>
              <a:rPr lang="en-US" dirty="0"/>
            </a:br>
            <a:r>
              <a:rPr lang="en-US" dirty="0"/>
              <a:t>&lt;input type="text" class="form-control" id="validationCustom03" required&gt; </a:t>
            </a:r>
            <a:br>
              <a:rPr lang="en-US" dirty="0"/>
            </a:br>
            <a:r>
              <a:rPr lang="en-US" dirty="0"/>
              <a:t>&lt;div class="invalid-feedback"&gt; </a:t>
            </a:r>
            <a:br>
              <a:rPr lang="en-US" dirty="0"/>
            </a:br>
            <a:r>
              <a:rPr lang="en-US" dirty="0"/>
              <a:t>Please provide a valid city. </a:t>
            </a:r>
            <a:br>
              <a:rPr lang="en-US" dirty="0"/>
            </a:br>
            <a:r>
              <a:rPr lang="en-US" dirty="0"/>
              <a:t>&lt;/div&gt; </a:t>
            </a:r>
            <a:br>
              <a:rPr lang="en-US" dirty="0"/>
            </a:br>
            <a:r>
              <a:rPr lang="en-US" dirty="0"/>
              <a:t>&lt;/div&gt; </a:t>
            </a:r>
          </a:p>
        </p:txBody>
      </p:sp>
    </p:spTree>
    <p:extLst>
      <p:ext uri="{BB962C8B-B14F-4D97-AF65-F5344CB8AC3E}">
        <p14:creationId xmlns:p14="http://schemas.microsoft.com/office/powerpoint/2010/main" val="2021134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FDD8E-3B8E-C448-BEF2-A1A5CB5AEC8F}"/>
              </a:ext>
            </a:extLst>
          </p:cNvPr>
          <p:cNvSpPr>
            <a:spLocks noGrp="1"/>
          </p:cNvSpPr>
          <p:nvPr>
            <p:ph type="title"/>
          </p:nvPr>
        </p:nvSpPr>
        <p:spPr>
          <a:xfrm>
            <a:off x="1371600" y="685800"/>
            <a:ext cx="9601200" cy="707571"/>
          </a:xfrm>
        </p:spPr>
        <p:txBody>
          <a:bodyPr/>
          <a:lstStyle/>
          <a:p>
            <a:r>
              <a:rPr lang="en-US" dirty="0"/>
              <a:t>Basic Example</a:t>
            </a:r>
          </a:p>
        </p:txBody>
      </p:sp>
      <p:sp>
        <p:nvSpPr>
          <p:cNvPr id="3" name="Content Placeholder 2">
            <a:extLst>
              <a:ext uri="{FF2B5EF4-FFF2-40B4-BE49-F238E27FC236}">
                <a16:creationId xmlns:a16="http://schemas.microsoft.com/office/drawing/2014/main" id="{9EDF0FCF-FB06-A243-89F2-8BE064CC674E}"/>
              </a:ext>
            </a:extLst>
          </p:cNvPr>
          <p:cNvSpPr>
            <a:spLocks noGrp="1"/>
          </p:cNvSpPr>
          <p:nvPr>
            <p:ph idx="1"/>
          </p:nvPr>
        </p:nvSpPr>
        <p:spPr>
          <a:xfrm>
            <a:off x="1371600" y="1404257"/>
            <a:ext cx="9601200" cy="5464629"/>
          </a:xfrm>
        </p:spPr>
        <p:txBody>
          <a:bodyPr>
            <a:normAutofit/>
          </a:bodyPr>
          <a:lstStyle/>
          <a:p>
            <a:pPr marL="0" indent="0">
              <a:buNone/>
            </a:pPr>
            <a:r>
              <a:rPr lang="en-US" dirty="0"/>
              <a:t>&lt;div class="col-md-3"&gt; </a:t>
            </a:r>
            <a:br>
              <a:rPr lang="en-US" dirty="0"/>
            </a:br>
            <a:r>
              <a:rPr lang="en-US" dirty="0"/>
              <a:t>&lt;label for="validationCustom04" class="form-label"&gt;State&lt;/label&gt; </a:t>
            </a:r>
            <a:br>
              <a:rPr lang="en-US" dirty="0"/>
            </a:br>
            <a:r>
              <a:rPr lang="en-US" dirty="0"/>
              <a:t>&lt;select class="form-select" id="validationCustom04" required&gt; </a:t>
            </a:r>
            <a:br>
              <a:rPr lang="en-US" dirty="0"/>
            </a:br>
            <a:r>
              <a:rPr lang="en-US" dirty="0"/>
              <a:t>&lt;option selected disabled value=""&gt;Choose...&lt;/option&gt; </a:t>
            </a:r>
            <a:br>
              <a:rPr lang="en-US" dirty="0"/>
            </a:br>
            <a:r>
              <a:rPr lang="en-US" dirty="0"/>
              <a:t>&lt;option&gt;...&lt;/option&gt; </a:t>
            </a:r>
            <a:br>
              <a:rPr lang="en-US" dirty="0"/>
            </a:br>
            <a:r>
              <a:rPr lang="en-US" dirty="0"/>
              <a:t>&lt;/select&gt; </a:t>
            </a:r>
            <a:br>
              <a:rPr lang="en-US" dirty="0"/>
            </a:br>
            <a:r>
              <a:rPr lang="en-US" dirty="0"/>
              <a:t>&lt;div class="invalid-feedback"&gt; </a:t>
            </a:r>
            <a:br>
              <a:rPr lang="en-US" dirty="0"/>
            </a:br>
            <a:r>
              <a:rPr lang="en-US" dirty="0"/>
              <a:t>Please select a valid state. </a:t>
            </a:r>
            <a:br>
              <a:rPr lang="en-US" dirty="0"/>
            </a:br>
            <a:r>
              <a:rPr lang="en-US" dirty="0"/>
              <a:t>&lt;/div&gt; </a:t>
            </a:r>
            <a:br>
              <a:rPr lang="en-US" dirty="0"/>
            </a:br>
            <a:r>
              <a:rPr lang="en-US" dirty="0"/>
              <a:t>&lt;/div&gt; </a:t>
            </a:r>
            <a:br>
              <a:rPr lang="en-US" dirty="0"/>
            </a:br>
            <a:r>
              <a:rPr lang="en-US" dirty="0"/>
              <a:t>&lt;div class="col-md-3"&gt; </a:t>
            </a:r>
            <a:br>
              <a:rPr lang="en-US" dirty="0"/>
            </a:br>
            <a:r>
              <a:rPr lang="en-US" dirty="0"/>
              <a:t>&lt;label for="validationCustom05" class="form-label"&gt;Zip&lt;/label&gt; </a:t>
            </a:r>
            <a:br>
              <a:rPr lang="en-US" dirty="0"/>
            </a:br>
            <a:r>
              <a:rPr lang="en-US" dirty="0"/>
              <a:t>&lt;input type="text" class="form-control" id="validationCustom05" required&gt; </a:t>
            </a:r>
            <a:br>
              <a:rPr lang="en-US" dirty="0"/>
            </a:br>
            <a:r>
              <a:rPr lang="en-US" dirty="0"/>
              <a:t>&lt;div class="invalid-feedback"&gt; </a:t>
            </a:r>
            <a:br>
              <a:rPr lang="en-US" dirty="0"/>
            </a:br>
            <a:r>
              <a:rPr lang="en-US" dirty="0"/>
              <a:t>Please provide a valid zip. </a:t>
            </a:r>
            <a:br>
              <a:rPr lang="en-US" dirty="0"/>
            </a:br>
            <a:r>
              <a:rPr lang="en-US" dirty="0"/>
              <a:t>&lt;/div&gt; </a:t>
            </a:r>
            <a:br>
              <a:rPr lang="en-US" dirty="0"/>
            </a:br>
            <a:r>
              <a:rPr lang="en-US" dirty="0"/>
              <a:t>&lt;/div&gt; </a:t>
            </a:r>
            <a:br>
              <a:rPr lang="en-US" dirty="0"/>
            </a:br>
            <a:endParaRPr lang="en-US" dirty="0"/>
          </a:p>
        </p:txBody>
      </p:sp>
    </p:spTree>
    <p:extLst>
      <p:ext uri="{BB962C8B-B14F-4D97-AF65-F5344CB8AC3E}">
        <p14:creationId xmlns:p14="http://schemas.microsoft.com/office/powerpoint/2010/main" val="3887675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FDD8E-3B8E-C448-BEF2-A1A5CB5AEC8F}"/>
              </a:ext>
            </a:extLst>
          </p:cNvPr>
          <p:cNvSpPr>
            <a:spLocks noGrp="1"/>
          </p:cNvSpPr>
          <p:nvPr>
            <p:ph type="title"/>
          </p:nvPr>
        </p:nvSpPr>
        <p:spPr>
          <a:xfrm>
            <a:off x="1371600" y="685800"/>
            <a:ext cx="9601200" cy="707571"/>
          </a:xfrm>
        </p:spPr>
        <p:txBody>
          <a:bodyPr/>
          <a:lstStyle/>
          <a:p>
            <a:r>
              <a:rPr lang="en-US" dirty="0"/>
              <a:t>Basic Example</a:t>
            </a:r>
          </a:p>
        </p:txBody>
      </p:sp>
      <p:sp>
        <p:nvSpPr>
          <p:cNvPr id="3" name="Content Placeholder 2">
            <a:extLst>
              <a:ext uri="{FF2B5EF4-FFF2-40B4-BE49-F238E27FC236}">
                <a16:creationId xmlns:a16="http://schemas.microsoft.com/office/drawing/2014/main" id="{9EDF0FCF-FB06-A243-89F2-8BE064CC674E}"/>
              </a:ext>
            </a:extLst>
          </p:cNvPr>
          <p:cNvSpPr>
            <a:spLocks noGrp="1"/>
          </p:cNvSpPr>
          <p:nvPr>
            <p:ph idx="1"/>
          </p:nvPr>
        </p:nvSpPr>
        <p:spPr>
          <a:xfrm>
            <a:off x="1371600" y="1404257"/>
            <a:ext cx="9601200" cy="5464629"/>
          </a:xfrm>
        </p:spPr>
        <p:txBody>
          <a:bodyPr>
            <a:normAutofit/>
          </a:bodyPr>
          <a:lstStyle/>
          <a:p>
            <a:pPr marL="0" indent="0">
              <a:buNone/>
            </a:pPr>
            <a:r>
              <a:rPr lang="en-US" dirty="0"/>
              <a:t>&lt;div class="col-12"&gt; </a:t>
            </a:r>
            <a:br>
              <a:rPr lang="en-US" dirty="0"/>
            </a:br>
            <a:r>
              <a:rPr lang="en-US" dirty="0"/>
              <a:t>&lt;div class="form-check"&gt; </a:t>
            </a:r>
            <a:br>
              <a:rPr lang="en-US" dirty="0"/>
            </a:br>
            <a:r>
              <a:rPr lang="en-US" dirty="0"/>
              <a:t>&lt;input class="form-check-input" type="checkbox" value="" id="</a:t>
            </a:r>
            <a:r>
              <a:rPr lang="en-US" dirty="0" err="1"/>
              <a:t>invalidCheck</a:t>
            </a:r>
            <a:r>
              <a:rPr lang="en-US" dirty="0"/>
              <a:t>" required&gt; </a:t>
            </a:r>
            <a:br>
              <a:rPr lang="en-US" dirty="0"/>
            </a:br>
            <a:r>
              <a:rPr lang="en-US" dirty="0"/>
              <a:t>&lt;label class="form-check-label" for="</a:t>
            </a:r>
            <a:r>
              <a:rPr lang="en-US" dirty="0" err="1"/>
              <a:t>invalidCheck</a:t>
            </a:r>
            <a:r>
              <a:rPr lang="en-US" dirty="0"/>
              <a:t>"&gt; </a:t>
            </a:r>
            <a:br>
              <a:rPr lang="en-US" dirty="0"/>
            </a:br>
            <a:r>
              <a:rPr lang="en-US" dirty="0"/>
              <a:t>Agree to terms and conditions </a:t>
            </a:r>
            <a:br>
              <a:rPr lang="en-US" dirty="0"/>
            </a:br>
            <a:r>
              <a:rPr lang="en-US" dirty="0"/>
              <a:t>&lt;/label&gt; </a:t>
            </a:r>
            <a:br>
              <a:rPr lang="en-US" dirty="0"/>
            </a:br>
            <a:r>
              <a:rPr lang="en-US" dirty="0"/>
              <a:t>&lt;div class="invalid-feedback"&gt; </a:t>
            </a:r>
            <a:br>
              <a:rPr lang="en-US" dirty="0"/>
            </a:br>
            <a:r>
              <a:rPr lang="en-US" dirty="0"/>
              <a:t>You must agree before submitting. </a:t>
            </a:r>
            <a:br>
              <a:rPr lang="en-US" dirty="0"/>
            </a:br>
            <a:r>
              <a:rPr lang="en-US" dirty="0"/>
              <a:t>&lt;/div&gt; </a:t>
            </a:r>
            <a:br>
              <a:rPr lang="en-US" dirty="0"/>
            </a:br>
            <a:r>
              <a:rPr lang="en-US" dirty="0"/>
              <a:t>&lt;/div&gt; </a:t>
            </a:r>
            <a:br>
              <a:rPr lang="en-US" dirty="0"/>
            </a:br>
            <a:r>
              <a:rPr lang="en-US" dirty="0"/>
              <a:t>&lt;/div&gt; </a:t>
            </a:r>
            <a:br>
              <a:rPr lang="en-US" dirty="0"/>
            </a:br>
            <a:r>
              <a:rPr lang="en-US" dirty="0"/>
              <a:t>&lt;div class="col-12"&gt; </a:t>
            </a:r>
            <a:br>
              <a:rPr lang="en-US" dirty="0"/>
            </a:br>
            <a:r>
              <a:rPr lang="en-US" dirty="0"/>
              <a:t>&lt;button class="</a:t>
            </a:r>
            <a:r>
              <a:rPr lang="en-US" dirty="0" err="1"/>
              <a:t>btn</a:t>
            </a:r>
            <a:r>
              <a:rPr lang="en-US" dirty="0"/>
              <a:t> </a:t>
            </a:r>
            <a:r>
              <a:rPr lang="en-US" dirty="0" err="1"/>
              <a:t>btn</a:t>
            </a:r>
            <a:r>
              <a:rPr lang="en-US" dirty="0"/>
              <a:t>-primary" type="submit"&gt;Submit form&lt;/button&gt; </a:t>
            </a:r>
            <a:br>
              <a:rPr lang="en-US" dirty="0"/>
            </a:br>
            <a:r>
              <a:rPr lang="en-US" dirty="0"/>
              <a:t>&lt;/div&gt; </a:t>
            </a:r>
            <a:br>
              <a:rPr lang="en-US" dirty="0"/>
            </a:br>
            <a:r>
              <a:rPr lang="en-US" dirty="0"/>
              <a:t>&lt;/form&gt;</a:t>
            </a:r>
          </a:p>
        </p:txBody>
      </p:sp>
    </p:spTree>
    <p:extLst>
      <p:ext uri="{BB962C8B-B14F-4D97-AF65-F5344CB8AC3E}">
        <p14:creationId xmlns:p14="http://schemas.microsoft.com/office/powerpoint/2010/main" val="3399355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FDD8E-3B8E-C448-BEF2-A1A5CB5AEC8F}"/>
              </a:ext>
            </a:extLst>
          </p:cNvPr>
          <p:cNvSpPr>
            <a:spLocks noGrp="1"/>
          </p:cNvSpPr>
          <p:nvPr>
            <p:ph type="title"/>
          </p:nvPr>
        </p:nvSpPr>
        <p:spPr>
          <a:xfrm>
            <a:off x="1371600" y="685800"/>
            <a:ext cx="9601200" cy="707571"/>
          </a:xfrm>
        </p:spPr>
        <p:txBody>
          <a:bodyPr/>
          <a:lstStyle/>
          <a:p>
            <a:r>
              <a:rPr lang="en-US" dirty="0"/>
              <a:t>Basic Example</a:t>
            </a:r>
          </a:p>
        </p:txBody>
      </p:sp>
      <p:pic>
        <p:nvPicPr>
          <p:cNvPr id="5" name="Content Placeholder 4">
            <a:extLst>
              <a:ext uri="{FF2B5EF4-FFF2-40B4-BE49-F238E27FC236}">
                <a16:creationId xmlns:a16="http://schemas.microsoft.com/office/drawing/2014/main" id="{ADBCB899-0D47-5A47-9491-7643FD5270EB}"/>
              </a:ext>
            </a:extLst>
          </p:cNvPr>
          <p:cNvPicPr>
            <a:picLocks noGrp="1" noChangeAspect="1"/>
          </p:cNvPicPr>
          <p:nvPr>
            <p:ph idx="1"/>
          </p:nvPr>
        </p:nvPicPr>
        <p:blipFill>
          <a:blip r:embed="rId2"/>
          <a:stretch>
            <a:fillRect/>
          </a:stretch>
        </p:blipFill>
        <p:spPr>
          <a:xfrm>
            <a:off x="1371600" y="2023056"/>
            <a:ext cx="9601200" cy="4227939"/>
          </a:xfrm>
        </p:spPr>
      </p:pic>
    </p:spTree>
    <p:extLst>
      <p:ext uri="{BB962C8B-B14F-4D97-AF65-F5344CB8AC3E}">
        <p14:creationId xmlns:p14="http://schemas.microsoft.com/office/powerpoint/2010/main" val="4127100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01FD1-64D9-594B-854B-7BB5BEAD8C26}"/>
              </a:ext>
            </a:extLst>
          </p:cNvPr>
          <p:cNvSpPr>
            <a:spLocks noGrp="1"/>
          </p:cNvSpPr>
          <p:nvPr>
            <p:ph type="title"/>
          </p:nvPr>
        </p:nvSpPr>
        <p:spPr>
          <a:xfrm>
            <a:off x="1371600" y="685800"/>
            <a:ext cx="9601200" cy="772886"/>
          </a:xfrm>
        </p:spPr>
        <p:txBody>
          <a:bodyPr/>
          <a:lstStyle/>
          <a:p>
            <a:r>
              <a:rPr lang="en-US" dirty="0"/>
              <a:t>Browser defaults</a:t>
            </a:r>
          </a:p>
        </p:txBody>
      </p:sp>
      <p:sp>
        <p:nvSpPr>
          <p:cNvPr id="3" name="Content Placeholder 2">
            <a:extLst>
              <a:ext uri="{FF2B5EF4-FFF2-40B4-BE49-F238E27FC236}">
                <a16:creationId xmlns:a16="http://schemas.microsoft.com/office/drawing/2014/main" id="{AE06D362-B31F-5147-8B1D-AADCF421C971}"/>
              </a:ext>
            </a:extLst>
          </p:cNvPr>
          <p:cNvSpPr>
            <a:spLocks noGrp="1"/>
          </p:cNvSpPr>
          <p:nvPr>
            <p:ph idx="1"/>
          </p:nvPr>
        </p:nvSpPr>
        <p:spPr>
          <a:xfrm>
            <a:off x="1371600" y="1458686"/>
            <a:ext cx="9601200" cy="4408714"/>
          </a:xfrm>
        </p:spPr>
        <p:txBody>
          <a:bodyPr/>
          <a:lstStyle/>
          <a:p>
            <a:r>
              <a:rPr lang="en-US" dirty="0"/>
              <a:t>Not interested in custom validation feedback messages or writing JavaScript to change form behaviors? All good, you can use the browser defaults. Try submitting the form below. Depending on your browser and OS, you’ll see a slightly different style of feedback.</a:t>
            </a:r>
          </a:p>
          <a:p>
            <a:r>
              <a:rPr lang="en-US" dirty="0"/>
              <a:t>While these feedback styles cannot be styled with CSS, you can still customize the feedback text through JavaScript.</a:t>
            </a:r>
          </a:p>
          <a:p>
            <a:r>
              <a:rPr lang="en-US" dirty="0"/>
              <a:t>Delete validations and feedbacks</a:t>
            </a:r>
          </a:p>
        </p:txBody>
      </p:sp>
    </p:spTree>
    <p:extLst>
      <p:ext uri="{BB962C8B-B14F-4D97-AF65-F5344CB8AC3E}">
        <p14:creationId xmlns:p14="http://schemas.microsoft.com/office/powerpoint/2010/main" val="3279382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01FD1-64D9-594B-854B-7BB5BEAD8C26}"/>
              </a:ext>
            </a:extLst>
          </p:cNvPr>
          <p:cNvSpPr>
            <a:spLocks noGrp="1"/>
          </p:cNvSpPr>
          <p:nvPr>
            <p:ph type="title"/>
          </p:nvPr>
        </p:nvSpPr>
        <p:spPr>
          <a:xfrm>
            <a:off x="1371600" y="685800"/>
            <a:ext cx="9601200" cy="772886"/>
          </a:xfrm>
        </p:spPr>
        <p:txBody>
          <a:bodyPr/>
          <a:lstStyle/>
          <a:p>
            <a:r>
              <a:rPr lang="en-US" dirty="0"/>
              <a:t>Browser defaults</a:t>
            </a:r>
          </a:p>
        </p:txBody>
      </p:sp>
      <p:pic>
        <p:nvPicPr>
          <p:cNvPr id="5" name="Content Placeholder 4">
            <a:extLst>
              <a:ext uri="{FF2B5EF4-FFF2-40B4-BE49-F238E27FC236}">
                <a16:creationId xmlns:a16="http://schemas.microsoft.com/office/drawing/2014/main" id="{31AB813D-6615-3545-A2E8-0D70FE7DC565}"/>
              </a:ext>
            </a:extLst>
          </p:cNvPr>
          <p:cNvPicPr>
            <a:picLocks noGrp="1" noChangeAspect="1"/>
          </p:cNvPicPr>
          <p:nvPr>
            <p:ph idx="1"/>
          </p:nvPr>
        </p:nvPicPr>
        <p:blipFill>
          <a:blip r:embed="rId2"/>
          <a:stretch>
            <a:fillRect/>
          </a:stretch>
        </p:blipFill>
        <p:spPr>
          <a:xfrm>
            <a:off x="1371600" y="1918040"/>
            <a:ext cx="9601200" cy="3490232"/>
          </a:xfrm>
        </p:spPr>
      </p:pic>
    </p:spTree>
    <p:extLst>
      <p:ext uri="{BB962C8B-B14F-4D97-AF65-F5344CB8AC3E}">
        <p14:creationId xmlns:p14="http://schemas.microsoft.com/office/powerpoint/2010/main" val="18993310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39</TotalTime>
  <Words>2438</Words>
  <Application>Microsoft Macintosh PowerPoint</Application>
  <PresentationFormat>Widescreen</PresentationFormat>
  <Paragraphs>54</Paragraphs>
  <Slides>22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22</vt:i4>
      </vt:variant>
    </vt:vector>
  </HeadingPairs>
  <TitlesOfParts>
    <vt:vector size="24" baseType="lpstr">
      <vt:lpstr>Franklin Gothic Book</vt:lpstr>
      <vt:lpstr>Crop</vt:lpstr>
      <vt:lpstr>validation</vt:lpstr>
      <vt:lpstr>Custom styles</vt:lpstr>
      <vt:lpstr>Basic Example</vt:lpstr>
      <vt:lpstr>Basic Example</vt:lpstr>
      <vt:lpstr>Basic Example</vt:lpstr>
      <vt:lpstr>Basic Example</vt:lpstr>
      <vt:lpstr>Basic Example</vt:lpstr>
      <vt:lpstr>Browser defaults</vt:lpstr>
      <vt:lpstr>Browser defaults</vt:lpstr>
      <vt:lpstr>Server side</vt:lpstr>
      <vt:lpstr>Server side</vt:lpstr>
      <vt:lpstr>Server side</vt:lpstr>
      <vt:lpstr>Server side</vt:lpstr>
      <vt:lpstr>Server side</vt:lpstr>
      <vt:lpstr>Supported elements</vt:lpstr>
      <vt:lpstr>Supported elements</vt:lpstr>
      <vt:lpstr>Supported elements</vt:lpstr>
      <vt:lpstr>Supported elements</vt:lpstr>
      <vt:lpstr>Tooltips</vt:lpstr>
      <vt:lpstr>Tooltips</vt:lpstr>
      <vt:lpstr>Tooltips</vt:lpstr>
      <vt:lpstr>Tooltips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validation</dc:title>
  <dc:creator>Microsoft Office User</dc:creator>
  <cp:lastModifiedBy>Microsoft Office User</cp:lastModifiedBy>
  <cp:revision>3</cp:revision>
  <dcterms:created xsi:type="dcterms:W3CDTF">2021-08-11T08:58:03Z</dcterms:created>
  <dcterms:modified xsi:type="dcterms:W3CDTF">2021-08-11T09:37:14Z</dcterms:modified>
</cp:coreProperties>
</file>