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0/helpers/clearfix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C68B-251D-BF45-B547-FBA0F4894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3F21B-AED1-A04B-A8B7-498F5CB70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6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BB1-8102-0C49-AB5A-72FCE122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justify-content-around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94756-F60D-AA44-BEDF-4883DD1B5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16742"/>
            <a:ext cx="8166100" cy="1092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FC6E2B-2A25-994B-8976-03C32FA2CD07}"/>
              </a:ext>
            </a:extLst>
          </p:cNvPr>
          <p:cNvSpPr txBox="1"/>
          <p:nvPr/>
        </p:nvSpPr>
        <p:spPr>
          <a:xfrm>
            <a:off x="1578429" y="2993571"/>
            <a:ext cx="738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justify-content-around, the spaces of the three colors have the same width</a:t>
            </a:r>
          </a:p>
        </p:txBody>
      </p:sp>
    </p:spTree>
    <p:extLst>
      <p:ext uri="{BB962C8B-B14F-4D97-AF65-F5344CB8AC3E}">
        <p14:creationId xmlns:p14="http://schemas.microsoft.com/office/powerpoint/2010/main" val="236940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3446-28A9-F740-BD51-9AD93D0A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justify-content-between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A097-8834-494C-8897-0D1A7F0A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no space from the left at the right, it just moves the items far away to make all the spaces have the same width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2130C-4553-6743-8F16-AB1F1150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62300"/>
            <a:ext cx="7607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0F65-3DF3-7143-818A-B04ED2AC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justify-content-evenly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9657-A495-E943-97D0-AAA31E06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justify-content-evenly, The spaces of the right and left are double of the space between the items. This means </a:t>
            </a:r>
            <a:r>
              <a:rPr lang="en-US" dirty="0">
                <a:solidFill>
                  <a:srgbClr val="FF0000"/>
                </a:solidFill>
              </a:rPr>
              <a:t>red = 2*blue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BFAC5-AAC3-4F43-9BAC-17E56A13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77722"/>
            <a:ext cx="8115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3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C8F9-1418-0E46-8A9D-B3215ADA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4490-2B82-A84A-8C12-3F950231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343"/>
            <a:ext cx="9601200" cy="5181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add &lt;div class=“row”&gt;</a:t>
            </a:r>
          </a:p>
          <a:p>
            <a:pPr marL="0" indent="0">
              <a:buNone/>
            </a:pPr>
            <a:r>
              <a:rPr lang="en-US" dirty="0"/>
              <a:t>&lt;div class=“col-4”&gt;</a:t>
            </a:r>
          </a:p>
          <a:p>
            <a:pPr marL="0" indent="0">
              <a:buNone/>
            </a:pPr>
            <a:r>
              <a:rPr lang="en-US" dirty="0"/>
              <a:t>Col 3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 class=“col-4”&gt;</a:t>
            </a:r>
          </a:p>
          <a:p>
            <a:pPr marL="0" indent="0">
              <a:buNone/>
            </a:pPr>
            <a:r>
              <a:rPr lang="en-US" dirty="0"/>
              <a:t>Col 3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 class=“col-3”&gt;</a:t>
            </a:r>
          </a:p>
          <a:p>
            <a:pPr marL="0" indent="0">
              <a:buNone/>
            </a:pPr>
            <a:r>
              <a:rPr lang="en-US" dirty="0"/>
              <a:t>Col 3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7689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0E36-AC91-B545-84CC-05566763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EAF9-AF3B-4B47-A75F-9D2B3B6B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we want to break the row after the second column, instead of using &lt;</a:t>
            </a:r>
            <a:r>
              <a:rPr lang="en-US" dirty="0" err="1"/>
              <a:t>br</a:t>
            </a:r>
            <a:r>
              <a:rPr lang="en-US" dirty="0"/>
              <a:t>&gt;, we can use &lt;div class="w-100 d-none d-md-block"&gt;&lt;/div&gt; to  Force next columns to break to new line.</a:t>
            </a:r>
          </a:p>
          <a:p>
            <a:pPr marL="0" indent="0">
              <a:buNone/>
            </a:pPr>
            <a:r>
              <a:rPr lang="en-US" dirty="0"/>
              <a:t>Inside bootstrap website, you can find d-none d-md-block, we will talk about them when we reach the display in utilities because they have their own explanation</a:t>
            </a:r>
          </a:p>
        </p:txBody>
      </p:sp>
    </p:spTree>
    <p:extLst>
      <p:ext uri="{BB962C8B-B14F-4D97-AF65-F5344CB8AC3E}">
        <p14:creationId xmlns:p14="http://schemas.microsoft.com/office/powerpoint/2010/main" val="220992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B8F3-0036-7441-82AE-75D581B2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0600"/>
          </a:xfrm>
        </p:spPr>
        <p:txBody>
          <a:bodyPr/>
          <a:lstStyle/>
          <a:p>
            <a:r>
              <a:rPr lang="en-US" dirty="0"/>
              <a:t>Reordering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70E6-F5D4-A243-9563-92D7EF49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3114"/>
            <a:ext cx="9601200" cy="4354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 .order- classes for controlling the </a:t>
            </a:r>
            <a:r>
              <a:rPr lang="en-US" b="1" dirty="0"/>
              <a:t>visual order</a:t>
            </a:r>
            <a:r>
              <a:rPr lang="en-US" dirty="0"/>
              <a:t> of your content. These classes are responsive, so you can set the order by breakpoint (e.g., .order-1.order-md-2). Includes support for 1 through 5 across all six grid tiers.</a:t>
            </a:r>
          </a:p>
          <a:p>
            <a:pPr marL="0" indent="0">
              <a:buNone/>
            </a:pPr>
            <a:r>
              <a:rPr lang="en-US" dirty="0"/>
              <a:t>That means that we can order the column as it has the option to do so. Just add order-number from 1 up to 5.</a:t>
            </a:r>
          </a:p>
          <a:p>
            <a:pPr marL="0" indent="0">
              <a:buNone/>
            </a:pPr>
            <a:r>
              <a:rPr lang="en-US" dirty="0"/>
              <a:t>For example, &lt;div class="row"&gt;</a:t>
            </a:r>
          </a:p>
          <a:p>
            <a:pPr marL="0" indent="0">
              <a:buNone/>
            </a:pPr>
            <a:r>
              <a:rPr lang="en-US" dirty="0"/>
              <a:t> &lt;div class="col"&gt; First in DOM, no order applied &lt;/div&gt;</a:t>
            </a:r>
          </a:p>
          <a:p>
            <a:pPr marL="0" indent="0">
              <a:buNone/>
            </a:pPr>
            <a:r>
              <a:rPr lang="en-US" dirty="0"/>
              <a:t> &lt;div class="col order-5"&gt; Second in DOM, with a larger order &lt;/div&gt;</a:t>
            </a:r>
          </a:p>
          <a:p>
            <a:pPr marL="0" indent="0">
              <a:buNone/>
            </a:pPr>
            <a:r>
              <a:rPr lang="en-US" dirty="0"/>
              <a:t> &lt;div class="col order-1"&gt; Third in DOM, with an order of 1 &lt;/div&gt;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9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2BAC-6A71-F14D-80A2-6CC926C6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7314"/>
          </a:xfrm>
        </p:spPr>
        <p:txBody>
          <a:bodyPr/>
          <a:lstStyle/>
          <a:p>
            <a:r>
              <a:rPr lang="en-US" dirty="0"/>
              <a:t>Reordering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AD75-57B8-B849-9B1C-D545CED1C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3114"/>
            <a:ext cx="9601200" cy="4354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also responsive .order-first and .order-last classes that change the order of an element by applying order: -1 and order: 6, respectively. These classes can also be intermixed with the numbered .order-* classes as needed.</a:t>
            </a:r>
          </a:p>
          <a:p>
            <a:pPr marL="0" indent="0">
              <a:buNone/>
            </a:pPr>
            <a:r>
              <a:rPr lang="en-US" dirty="0"/>
              <a:t>This means that we can use order-first to make it always at the beginning and order-last to make it always at the end. For example, </a:t>
            </a:r>
          </a:p>
          <a:p>
            <a:pPr marL="0" indent="0">
              <a:buNone/>
            </a:pPr>
            <a:r>
              <a:rPr lang="en-US" dirty="0"/>
              <a:t>&lt;div class="row"&gt;</a:t>
            </a:r>
          </a:p>
          <a:p>
            <a:pPr marL="0" indent="0">
              <a:buNone/>
            </a:pPr>
            <a:r>
              <a:rPr lang="en-US" dirty="0"/>
              <a:t> &lt;div class="col order-last"&gt; First in DOM, ordered last &lt;/div&gt;</a:t>
            </a:r>
          </a:p>
          <a:p>
            <a:pPr marL="0" indent="0">
              <a:buNone/>
            </a:pPr>
            <a:r>
              <a:rPr lang="en-US" dirty="0"/>
              <a:t> &lt;div class="col"&gt; Second in DOM, unordered &lt;/div&gt;</a:t>
            </a:r>
          </a:p>
          <a:p>
            <a:pPr marL="0" indent="0">
              <a:buNone/>
            </a:pPr>
            <a:r>
              <a:rPr lang="en-US" dirty="0"/>
              <a:t> &lt;div class="col order-first"&gt; Third in DOM, ordered first &lt;/div&gt;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659920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84A2-185C-364F-837B-F326E486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>
            <a:normAutofit fontScale="90000"/>
          </a:bodyPr>
          <a:lstStyle/>
          <a:p>
            <a:r>
              <a:rPr lang="en-US" dirty="0"/>
              <a:t>Offsetting columns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A37B-EF13-4F4C-B23C-50E795DC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44522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Move columns to the right using .offset-* classes. These classes increase the left margin of a column by * columns. For example, .offset-md-4 moves .col-md-4 over four columns. Number can be from zero up to 4</a:t>
            </a:r>
          </a:p>
          <a:p>
            <a:pPr marL="0" indent="0">
              <a:buNone/>
            </a:pPr>
            <a:r>
              <a:rPr lang="en-US" dirty="0"/>
              <a:t>This means that these classes add more left margin to the column in order to move it to the right. For example, </a:t>
            </a:r>
          </a:p>
          <a:p>
            <a:pPr marL="0" indent="0">
              <a:buNone/>
            </a:pPr>
            <a:r>
              <a:rPr lang="en-US" dirty="0"/>
              <a:t>&lt;div class="row"&gt; </a:t>
            </a:r>
          </a:p>
          <a:p>
            <a:pPr marL="0" indent="0">
              <a:buNone/>
            </a:pPr>
            <a:r>
              <a:rPr lang="en-US" dirty="0"/>
              <a:t>&lt;div class="col-md-4"&gt;.col-md-4&lt;/div&gt; </a:t>
            </a:r>
          </a:p>
          <a:p>
            <a:pPr marL="0" indent="0">
              <a:buNone/>
            </a:pPr>
            <a:r>
              <a:rPr lang="en-US" dirty="0"/>
              <a:t>&lt;div class="col-md-4 offset-4"&gt;.col-md-4 .offset-4&lt;/div&gt;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</p:txBody>
      </p:sp>
    </p:spTree>
    <p:extLst>
      <p:ext uri="{BB962C8B-B14F-4D97-AF65-F5344CB8AC3E}">
        <p14:creationId xmlns:p14="http://schemas.microsoft.com/office/powerpoint/2010/main" val="375580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9A2A-2AD2-4044-AF31-CF00F48E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>
            <a:normAutofit fontScale="90000"/>
          </a:bodyPr>
          <a:lstStyle/>
          <a:p>
            <a:r>
              <a:rPr lang="en-US" dirty="0"/>
              <a:t>Offsetting columns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B546-7E56-E24B-B17B-6BCE64275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4441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also use the breakpoints for the responsive design of the Offsetting columns by using offset-breakpoint-number. Number can be from zero up to 4</a:t>
            </a:r>
          </a:p>
        </p:txBody>
      </p:sp>
    </p:spTree>
    <p:extLst>
      <p:ext uri="{BB962C8B-B14F-4D97-AF65-F5344CB8AC3E}">
        <p14:creationId xmlns:p14="http://schemas.microsoft.com/office/powerpoint/2010/main" val="164487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F457-31E5-F74C-BF5D-DE7AEE11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8829"/>
          </a:xfrm>
        </p:spPr>
        <p:txBody>
          <a:bodyPr>
            <a:normAutofit fontScale="90000"/>
          </a:bodyPr>
          <a:lstStyle/>
          <a:p>
            <a:r>
              <a:rPr lang="en-US" dirty="0"/>
              <a:t>Margin utilities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8FB7-11DD-C740-8D2C-4B3A12D0A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4629"/>
            <a:ext cx="9601200" cy="42127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add margin-left, we use </a:t>
            </a:r>
            <a:r>
              <a:rPr lang="en-US" dirty="0" err="1"/>
              <a:t>ms</a:t>
            </a:r>
            <a:r>
              <a:rPr lang="en-US" dirty="0"/>
              <a:t>-* in which stands for start, we can use from 0 up to 5 and also we can use </a:t>
            </a:r>
            <a:r>
              <a:rPr lang="en-US" dirty="0" err="1"/>
              <a:t>ms</a:t>
            </a:r>
            <a:r>
              <a:rPr lang="en-US" dirty="0"/>
              <a:t>-auto</a:t>
            </a:r>
          </a:p>
          <a:p>
            <a:pPr marL="0" indent="0">
              <a:buNone/>
            </a:pPr>
            <a:r>
              <a:rPr lang="en-US" dirty="0"/>
              <a:t>We use m-* from all directions, mt-* for top, mb-* for bottom, </a:t>
            </a:r>
            <a:r>
              <a:rPr lang="en-US" dirty="0" err="1"/>
              <a:t>ms</a:t>
            </a:r>
            <a:r>
              <a:rPr lang="en-US" dirty="0"/>
              <a:t>-* for left and me-* for right in which e stands for end.</a:t>
            </a:r>
          </a:p>
          <a:p>
            <a:pPr marL="0" indent="0">
              <a:buNone/>
            </a:pPr>
            <a:r>
              <a:rPr lang="en-US" dirty="0"/>
              <a:t>Let’s give an example for </a:t>
            </a:r>
            <a:r>
              <a:rPr lang="en-US" dirty="0" err="1"/>
              <a:t>ms</a:t>
            </a:r>
            <a:r>
              <a:rPr lang="en-US" dirty="0"/>
              <a:t>-auto. &lt;div class="row"&gt; </a:t>
            </a:r>
          </a:p>
          <a:p>
            <a:pPr marL="0" indent="0">
              <a:buNone/>
            </a:pPr>
            <a:r>
              <a:rPr lang="en-US" dirty="0"/>
              <a:t>&lt;div class="col-md-4"&gt;.col-md-4&lt;/div&gt; </a:t>
            </a:r>
          </a:p>
          <a:p>
            <a:pPr marL="0" indent="0">
              <a:buNone/>
            </a:pPr>
            <a:r>
              <a:rPr lang="en-US" dirty="0"/>
              <a:t>&lt;div class="col-md-4 </a:t>
            </a:r>
            <a:r>
              <a:rPr lang="en-US" dirty="0" err="1"/>
              <a:t>ms</a:t>
            </a:r>
            <a:r>
              <a:rPr lang="en-US" dirty="0"/>
              <a:t>-auto"&gt;.col-md-4 .</a:t>
            </a:r>
            <a:r>
              <a:rPr lang="en-US" dirty="0" err="1"/>
              <a:t>ms</a:t>
            </a:r>
            <a:r>
              <a:rPr lang="en-US" dirty="0"/>
              <a:t>-auto&lt;/div&gt;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  <a:p>
            <a:pPr marL="0" indent="0">
              <a:buNone/>
            </a:pPr>
            <a:r>
              <a:rPr lang="en-US" dirty="0"/>
              <a:t>We can also use specific breakpoints by using m-breakpoint-*</a:t>
            </a:r>
          </a:p>
        </p:txBody>
      </p:sp>
    </p:spTree>
    <p:extLst>
      <p:ext uri="{BB962C8B-B14F-4D97-AF65-F5344CB8AC3E}">
        <p14:creationId xmlns:p14="http://schemas.microsoft.com/office/powerpoint/2010/main" val="341064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A62C-11B3-424C-9794-2C515CB4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8829"/>
          </a:xfrm>
        </p:spPr>
        <p:txBody>
          <a:bodyPr>
            <a:normAutofit fontScale="90000"/>
          </a:bodyPr>
          <a:lstStyle/>
          <a:p>
            <a:r>
              <a:rPr lang="en-US" dirty="0"/>
              <a:t>Vertical alignment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B679-6387-3446-9049-544AC5CEB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want to align the items vertically and it will be aligned at the top, center or even bottom according to the parent element which will be almost &lt;div class=“row”&gt;&lt;/div&gt;.</a:t>
            </a:r>
          </a:p>
          <a:p>
            <a:pPr marL="0" indent="0">
              <a:buNone/>
            </a:pPr>
            <a:r>
              <a:rPr lang="en-US" dirty="0"/>
              <a:t>Class of row has display: flex;</a:t>
            </a:r>
          </a:p>
          <a:p>
            <a:pPr marL="0" indent="0">
              <a:buNone/>
            </a:pPr>
            <a:r>
              <a:rPr lang="en-US" dirty="0"/>
              <a:t>Now in CSS, we just need to specify align-items: </a:t>
            </a:r>
            <a:r>
              <a:rPr lang="en-US" dirty="0">
                <a:solidFill>
                  <a:srgbClr val="FF0000"/>
                </a:solidFill>
              </a:rPr>
              <a:t>The property</a:t>
            </a:r>
            <a:r>
              <a:rPr lang="en-US" dirty="0">
                <a:solidFill>
                  <a:schemeClr val="tx1"/>
                </a:solidFill>
              </a:rPr>
              <a:t>; The property can be center, top or start.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make sure to add a height to the row to ensure it is really working. For example, &lt;div class=“row” style=“height: 500px”&gt;&lt;/div&gt;.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 add align-items: center; We use align-items-center beside to the row. For example, </a:t>
            </a:r>
            <a:r>
              <a:rPr lang="en-US" dirty="0"/>
              <a:t>&lt;div class=“row align-items-center</a:t>
            </a:r>
            <a:r>
              <a:rPr lang="en-US" dirty="0">
                <a:solidFill>
                  <a:schemeClr val="tx1"/>
                </a:solidFill>
              </a:rPr>
              <a:t>” style=“height: 500px”&gt;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class=“col”&gt;Col 1&lt;/div&gt;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class=“col”&gt;Col 1&lt;/div&gt;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Try it, it will be fun</a:t>
            </a:r>
          </a:p>
        </p:txBody>
      </p:sp>
    </p:spTree>
    <p:extLst>
      <p:ext uri="{BB962C8B-B14F-4D97-AF65-F5344CB8AC3E}">
        <p14:creationId xmlns:p14="http://schemas.microsoft.com/office/powerpoint/2010/main" val="686421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B2AD-F2E2-F44D-8C59-18348CEA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Clearfix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E21D-51CA-414E-B3FF-62B0E4A0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246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classes can be used together with utilities to create responsive floated images. Make sure to wrap the content in a </a:t>
            </a:r>
            <a:r>
              <a:rPr lang="en-US" dirty="0">
                <a:highlight>
                  <a:srgbClr val="C0C0C0"/>
                </a:highlight>
              </a:rPr>
              <a:t> </a:t>
            </a:r>
            <a:r>
              <a:rPr lang="en-US" u="sng" dirty="0">
                <a:solidFill>
                  <a:schemeClr val="tx1"/>
                </a:solidFill>
                <a:highlight>
                  <a:srgbClr val="C0C0C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.clearfix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 </a:t>
            </a:r>
            <a:r>
              <a:rPr lang="en-US" dirty="0"/>
              <a:t>wrapper to clear the float if the text is shorter. </a:t>
            </a:r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clearfix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class="col-md-6 float-md-end mb-3 ms-md-3" alt="..."&gt; </a:t>
            </a:r>
            <a:br>
              <a:rPr lang="en-US" dirty="0"/>
            </a:b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A paragraph of placeholder text. We're using it here to show the use of the </a:t>
            </a:r>
            <a:r>
              <a:rPr lang="en-US" dirty="0" err="1"/>
              <a:t>clearfix</a:t>
            </a:r>
            <a:r>
              <a:rPr lang="en-US" dirty="0"/>
              <a:t> class. We're adding quite a few meaningless phrases here to demonstrate how the columns interact here with the floated image. </a:t>
            </a:r>
            <a:br>
              <a:rPr lang="en-US" dirty="0"/>
            </a:b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A paragraph of placeholder text. We're using it here to show the use of the </a:t>
            </a:r>
            <a:r>
              <a:rPr lang="en-US" dirty="0" err="1"/>
              <a:t>clearfix</a:t>
            </a:r>
            <a:r>
              <a:rPr lang="en-US" dirty="0"/>
              <a:t> class. We're adding quite a few meaningless phrases here to demonstrate how the columns interact here with the floated image. </a:t>
            </a:r>
            <a:br>
              <a:rPr lang="en-US" dirty="0"/>
            </a:br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6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8E74-A715-D244-9904-171C6671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Clearfix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D0B4-2BC6-4444-8F2D-A8D70FE2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A paragraph of placeholder text. We're using it here to show the use of the </a:t>
            </a:r>
            <a:r>
              <a:rPr lang="en-US" dirty="0" err="1"/>
              <a:t>clearfix</a:t>
            </a:r>
            <a:r>
              <a:rPr lang="en-US" dirty="0"/>
              <a:t> class. We're adding quite a few meaningless phrases here to demonstrate how the columns interact here with the floated image. </a:t>
            </a:r>
            <a:br>
              <a:rPr lang="en-US" dirty="0"/>
            </a:b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62647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D0A6-6B8D-1049-B417-EF2C32E8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alignment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C867-2427-E84D-96C8-17926269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align items to the top, we use align-items-start and for the bottom we use align-items-end</a:t>
            </a:r>
          </a:p>
          <a:p>
            <a:pPr marL="0" indent="0">
              <a:buNone/>
            </a:pPr>
            <a:r>
              <a:rPr lang="en-US" dirty="0"/>
              <a:t>Source code for the top: </a:t>
            </a:r>
          </a:p>
          <a:p>
            <a:pPr marL="0" indent="0">
              <a:buNone/>
            </a:pPr>
            <a:r>
              <a:rPr lang="en-US" dirty="0"/>
              <a:t>&lt;div class="row align-items-start” style=”height: 500px;”&gt;</a:t>
            </a:r>
          </a:p>
          <a:p>
            <a:pPr marL="0" indent="0">
              <a:buNone/>
            </a:pPr>
            <a:r>
              <a:rPr lang="en-US" dirty="0"/>
              <a:t> &lt;div class="col"&gt; One of three columns &lt;/div&gt;</a:t>
            </a:r>
          </a:p>
          <a:p>
            <a:pPr marL="0" indent="0">
              <a:buNone/>
            </a:pPr>
            <a:r>
              <a:rPr lang="en-US" dirty="0"/>
              <a:t> &lt;div class="col"&gt; One of three columns &lt;/div&gt; </a:t>
            </a:r>
          </a:p>
          <a:p>
            <a:pPr marL="0" indent="0">
              <a:buNone/>
            </a:pPr>
            <a:r>
              <a:rPr lang="en-US" dirty="0"/>
              <a:t>&lt;div class="col"&gt; One of three columns &lt;/div&gt;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</p:txBody>
      </p:sp>
    </p:spTree>
    <p:extLst>
      <p:ext uri="{BB962C8B-B14F-4D97-AF65-F5344CB8AC3E}">
        <p14:creationId xmlns:p14="http://schemas.microsoft.com/office/powerpoint/2010/main" val="412348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602D-7614-A441-8F91-5F777C52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alignment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A870-F7DC-4844-96EB-C080CDA0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 code for the bottom: </a:t>
            </a:r>
          </a:p>
          <a:p>
            <a:pPr marL="0" indent="0">
              <a:buNone/>
            </a:pPr>
            <a:r>
              <a:rPr lang="en-US" dirty="0"/>
              <a:t>&lt;div class="row align-items-end” style=”height: 500px;”&gt; </a:t>
            </a:r>
          </a:p>
          <a:p>
            <a:pPr marL="0" indent="0">
              <a:buNone/>
            </a:pPr>
            <a:r>
              <a:rPr lang="en-US" dirty="0"/>
              <a:t>&lt;div class="col"&gt; One of three columns &lt;/div&gt;</a:t>
            </a:r>
          </a:p>
          <a:p>
            <a:pPr marL="0" indent="0">
              <a:buNone/>
            </a:pPr>
            <a:r>
              <a:rPr lang="en-US" dirty="0"/>
              <a:t> &lt;div class="col"&gt; One of three columns &lt;/div&gt; </a:t>
            </a:r>
          </a:p>
          <a:p>
            <a:pPr marL="0" indent="0">
              <a:buNone/>
            </a:pPr>
            <a:r>
              <a:rPr lang="en-US" dirty="0"/>
              <a:t>&lt;div class="col"&gt; One of three columns &lt;/div&gt;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5698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21C8-554B-C944-AFEF-B109963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E375-2434-6647-8706-81E482E7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6771"/>
            <a:ext cx="9601200" cy="42454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we learned how to align all items, what if we want to align just custom number of items or even add align-items-position and change the alignment for a custom number of elements? We use align-self-position beside to the row. Position can be start, center and end. For example,  </a:t>
            </a:r>
          </a:p>
          <a:p>
            <a:pPr marL="0" indent="0">
              <a:buNone/>
            </a:pPr>
            <a:r>
              <a:rPr lang="en-US" dirty="0"/>
              <a:t>&lt;div class="row align-items-end” style=”height: 500px;”&gt; </a:t>
            </a:r>
          </a:p>
          <a:p>
            <a:pPr marL="0" indent="0">
              <a:buNone/>
            </a:pPr>
            <a:r>
              <a:rPr lang="en-US" dirty="0"/>
              <a:t>&lt;div class="col align-self-start"&gt; One of three columns &lt;/div&gt;</a:t>
            </a:r>
          </a:p>
          <a:p>
            <a:pPr marL="0" indent="0">
              <a:buNone/>
            </a:pPr>
            <a:r>
              <a:rPr lang="en-US" dirty="0"/>
              <a:t> &lt;div class="col align-self-center "&gt; One of three columns &lt;/div&gt; </a:t>
            </a:r>
          </a:p>
          <a:p>
            <a:pPr marL="0" indent="0">
              <a:buNone/>
            </a:pPr>
            <a:r>
              <a:rPr lang="en-US" dirty="0"/>
              <a:t>&lt;div class="col"&gt; One of three columns &lt;/div&gt;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8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FCBB-A390-C741-96C6-C011D62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647F-8533-E041-8C11-265BB332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7543"/>
            <a:ext cx="9601200" cy="5203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CSS, horizontal alignment is added by using display: flex; and then </a:t>
            </a:r>
          </a:p>
          <a:p>
            <a:pPr marL="0" indent="0">
              <a:buNone/>
            </a:pPr>
            <a:r>
              <a:rPr lang="en-US" dirty="0"/>
              <a:t>justify-content: </a:t>
            </a:r>
            <a:r>
              <a:rPr lang="en-US" dirty="0">
                <a:solidFill>
                  <a:srgbClr val="FF0000"/>
                </a:solidFill>
              </a:rPr>
              <a:t>The property</a:t>
            </a:r>
            <a:r>
              <a:rPr lang="en-US" dirty="0"/>
              <a:t>; The property can be flex end, start, center, space around,</a:t>
            </a:r>
          </a:p>
          <a:p>
            <a:pPr marL="0" indent="0">
              <a:buNone/>
            </a:pPr>
            <a:r>
              <a:rPr lang="en-US" dirty="0"/>
              <a:t>Space between or space evenly.</a:t>
            </a:r>
          </a:p>
          <a:p>
            <a:pPr marL="0" indent="0">
              <a:buNone/>
            </a:pPr>
            <a:r>
              <a:rPr lang="en-US" dirty="0"/>
              <a:t>Let’s test them all and know the differences</a:t>
            </a:r>
          </a:p>
          <a:p>
            <a:pPr marL="0" indent="0">
              <a:buNone/>
            </a:pPr>
            <a:r>
              <a:rPr lang="en-US" dirty="0"/>
              <a:t>Classes of justify content in bootstrap 5: justify-content-start, justify-content-center, justify-content-end, justify-content-around, justify-content-between and justify-content-evenly.</a:t>
            </a:r>
          </a:p>
          <a:p>
            <a:pPr marL="0" indent="0">
              <a:buNone/>
            </a:pPr>
            <a:r>
              <a:rPr lang="en-US" dirty="0"/>
              <a:t>They are added beside to the class of row. For example, </a:t>
            </a:r>
          </a:p>
          <a:p>
            <a:pPr marL="0" indent="0">
              <a:buNone/>
            </a:pPr>
            <a:r>
              <a:rPr lang="en-US" dirty="0"/>
              <a:t>&lt;div class="row justify-content-around"&gt;</a:t>
            </a:r>
          </a:p>
          <a:p>
            <a:pPr marL="0" indent="0">
              <a:buNone/>
            </a:pPr>
            <a:r>
              <a:rPr lang="en-US" dirty="0"/>
              <a:t> &lt;div class="col-4"&gt; One of two columns &lt;/div&gt;</a:t>
            </a:r>
          </a:p>
          <a:p>
            <a:pPr marL="0" indent="0">
              <a:buNone/>
            </a:pPr>
            <a:r>
              <a:rPr lang="en-US" dirty="0"/>
              <a:t> &lt;div class="col-4"&gt; One of two columns &lt;/div&gt;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2328-DB7F-4B45-9A43-7ED90D3C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2371"/>
          </a:xfrm>
        </p:spPr>
        <p:txBody>
          <a:bodyPr/>
          <a:lstStyle/>
          <a:p>
            <a:r>
              <a:rPr lang="en-US" dirty="0"/>
              <a:t>justify-content-start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1490E-E456-C944-A4EC-3BE153009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98171"/>
            <a:ext cx="7759700" cy="1117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49AE5-974D-EB4D-A2BE-0655F30E51BD}"/>
              </a:ext>
            </a:extLst>
          </p:cNvPr>
          <p:cNvSpPr txBox="1"/>
          <p:nvPr/>
        </p:nvSpPr>
        <p:spPr>
          <a:xfrm>
            <a:off x="1371600" y="3320143"/>
            <a:ext cx="978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justify-content-start align items at the left side of the page</a:t>
            </a:r>
          </a:p>
        </p:txBody>
      </p:sp>
    </p:spTree>
    <p:extLst>
      <p:ext uri="{BB962C8B-B14F-4D97-AF65-F5344CB8AC3E}">
        <p14:creationId xmlns:p14="http://schemas.microsoft.com/office/powerpoint/2010/main" val="204468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FF5C-C484-B647-BDC1-4BC33B19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justify-content-center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B3F5-2804-9A4B-ACA0-9A952E499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4419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justify-content-center moves the items to the center of the width of the parent element but doesn’t effect the text-align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9F54F-13F4-1341-B15E-21465346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7371"/>
            <a:ext cx="8026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1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6E38-D4ED-8F40-A768-6F18923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9946-E2DE-4F48-85B0-8087DBB6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justify-content-end moves the items to right of width of the parent element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D1646-45C9-5A48-99DD-7A75508D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09750"/>
            <a:ext cx="8102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254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</TotalTime>
  <Words>1513</Words>
  <Application>Microsoft Macintosh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Columns</vt:lpstr>
      <vt:lpstr>Vertical alignment </vt:lpstr>
      <vt:lpstr>Vertical alignment </vt:lpstr>
      <vt:lpstr>Vertical alignment </vt:lpstr>
      <vt:lpstr>Align-self</vt:lpstr>
      <vt:lpstr>Horizontal alignment</vt:lpstr>
      <vt:lpstr>justify-content-start</vt:lpstr>
      <vt:lpstr>justify-content-center</vt:lpstr>
      <vt:lpstr>justify-content-end</vt:lpstr>
      <vt:lpstr>justify-content-around</vt:lpstr>
      <vt:lpstr>justify-content-between</vt:lpstr>
      <vt:lpstr>justify-content-evenly</vt:lpstr>
      <vt:lpstr>Breaking the line</vt:lpstr>
      <vt:lpstr>Breaking the line</vt:lpstr>
      <vt:lpstr>Reordering</vt:lpstr>
      <vt:lpstr>Reordering</vt:lpstr>
      <vt:lpstr>Offsetting columns </vt:lpstr>
      <vt:lpstr>Offsetting columns </vt:lpstr>
      <vt:lpstr>Margin utilities </vt:lpstr>
      <vt:lpstr>Clearfix</vt:lpstr>
      <vt:lpstr>Clearfix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Columns</dc:title>
  <dc:creator>Microsoft Office User</dc:creator>
  <cp:lastModifiedBy>Microsoft Office User</cp:lastModifiedBy>
  <cp:revision>5</cp:revision>
  <dcterms:created xsi:type="dcterms:W3CDTF">2021-08-02T13:38:33Z</dcterms:created>
  <dcterms:modified xsi:type="dcterms:W3CDTF">2021-08-02T14:28:26Z</dcterms:modified>
</cp:coreProperties>
</file>