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000"/>
  </p:normalViewPr>
  <p:slideViewPr>
    <p:cSldViewPr snapToGrid="0" snapToObjects="1">
      <p:cViewPr varScale="1">
        <p:scale>
          <a:sx n="121" d="100"/>
          <a:sy n="121" d="100"/>
        </p:scale>
        <p:origin x="200"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E653-A866-2A4A-987B-D300FE2F4A85}"/>
              </a:ext>
            </a:extLst>
          </p:cNvPr>
          <p:cNvSpPr>
            <a:spLocks noGrp="1"/>
          </p:cNvSpPr>
          <p:nvPr>
            <p:ph type="ctrTitle"/>
          </p:nvPr>
        </p:nvSpPr>
        <p:spPr/>
        <p:txBody>
          <a:bodyPr/>
          <a:lstStyle/>
          <a:p>
            <a:r>
              <a:rPr lang="en-US" dirty="0"/>
              <a:t>Grid</a:t>
            </a:r>
          </a:p>
        </p:txBody>
      </p:sp>
      <p:sp>
        <p:nvSpPr>
          <p:cNvPr id="3" name="Subtitle 2">
            <a:extLst>
              <a:ext uri="{FF2B5EF4-FFF2-40B4-BE49-F238E27FC236}">
                <a16:creationId xmlns:a16="http://schemas.microsoft.com/office/drawing/2014/main" id="{320588D1-325F-2142-B2F7-3F97A1114830}"/>
              </a:ext>
            </a:extLst>
          </p:cNvPr>
          <p:cNvSpPr>
            <a:spLocks noGrp="1"/>
          </p:cNvSpPr>
          <p:nvPr>
            <p:ph type="subTitle" idx="1"/>
          </p:nvPr>
        </p:nvSpPr>
        <p:spPr/>
        <p:txBody>
          <a:bodyPr/>
          <a:lstStyle/>
          <a:p>
            <a:r>
              <a:rPr lang="en-US" dirty="0"/>
              <a:t>Taught by </a:t>
            </a:r>
            <a:r>
              <a:rPr lang="en-US" dirty="0" err="1"/>
              <a:t>Yossef</a:t>
            </a:r>
            <a:r>
              <a:rPr lang="en-US" dirty="0"/>
              <a:t> Ayman </a:t>
            </a:r>
            <a:r>
              <a:rPr lang="en-US" dirty="0" err="1"/>
              <a:t>Zedan</a:t>
            </a:r>
            <a:endParaRPr lang="en-US" dirty="0"/>
          </a:p>
        </p:txBody>
      </p:sp>
    </p:spTree>
    <p:extLst>
      <p:ext uri="{BB962C8B-B14F-4D97-AF65-F5344CB8AC3E}">
        <p14:creationId xmlns:p14="http://schemas.microsoft.com/office/powerpoint/2010/main" val="2599424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F992-EDD1-7742-AC27-42EDAF409F41}"/>
              </a:ext>
            </a:extLst>
          </p:cNvPr>
          <p:cNvSpPr>
            <a:spLocks noGrp="1"/>
          </p:cNvSpPr>
          <p:nvPr>
            <p:ph type="title"/>
          </p:nvPr>
        </p:nvSpPr>
        <p:spPr/>
        <p:txBody>
          <a:bodyPr/>
          <a:lstStyle/>
          <a:p>
            <a:r>
              <a:rPr lang="en-US" dirty="0"/>
              <a:t>Row columns variable according to the width of the content</a:t>
            </a:r>
          </a:p>
        </p:txBody>
      </p:sp>
      <p:sp>
        <p:nvSpPr>
          <p:cNvPr id="3" name="Content Placeholder 2">
            <a:extLst>
              <a:ext uri="{FF2B5EF4-FFF2-40B4-BE49-F238E27FC236}">
                <a16:creationId xmlns:a16="http://schemas.microsoft.com/office/drawing/2014/main" id="{658F5796-CE0F-BD4A-A2DD-F52D556FCC34}"/>
              </a:ext>
            </a:extLst>
          </p:cNvPr>
          <p:cNvSpPr>
            <a:spLocks noGrp="1"/>
          </p:cNvSpPr>
          <p:nvPr>
            <p:ph idx="1"/>
          </p:nvPr>
        </p:nvSpPr>
        <p:spPr>
          <a:xfrm>
            <a:off x="1371600" y="2285999"/>
            <a:ext cx="9601200" cy="4386943"/>
          </a:xfrm>
        </p:spPr>
        <p:txBody>
          <a:bodyPr>
            <a:normAutofit/>
          </a:bodyPr>
          <a:lstStyle/>
          <a:p>
            <a:pPr marL="0" indent="0">
              <a:buNone/>
            </a:pPr>
            <a:r>
              <a:rPr lang="en-US" dirty="0"/>
              <a:t>We can also add row-cols-auto that makes all of the col inside variable width according to the content, for example: </a:t>
            </a:r>
          </a:p>
          <a:p>
            <a:pPr marL="0" indent="0">
              <a:buNone/>
            </a:pPr>
            <a:r>
              <a:rPr lang="en-US" dirty="0"/>
              <a:t>&lt;div class="row row-cols-auto"&gt;</a:t>
            </a:r>
          </a:p>
          <a:p>
            <a:pPr marL="0" indent="0">
              <a:buNone/>
            </a:pPr>
            <a:r>
              <a:rPr lang="en-US" dirty="0"/>
              <a:t> &lt;div class="col"&gt;Column&lt;/div&gt; </a:t>
            </a:r>
          </a:p>
          <a:p>
            <a:pPr marL="0" indent="0">
              <a:buNone/>
            </a:pPr>
            <a:r>
              <a:rPr lang="en-US" dirty="0"/>
              <a:t>&lt;div class="col"&gt;Column&lt;/div&gt;</a:t>
            </a:r>
          </a:p>
          <a:p>
            <a:pPr marL="0" indent="0">
              <a:buNone/>
            </a:pPr>
            <a:r>
              <a:rPr lang="en-US" dirty="0"/>
              <a:t> &lt;div class="col"&gt;Column&lt;/div&gt;</a:t>
            </a:r>
          </a:p>
          <a:p>
            <a:pPr marL="0" indent="0">
              <a:buNone/>
            </a:pPr>
            <a:r>
              <a:rPr lang="en-US" dirty="0"/>
              <a:t> &lt;div class="col"&gt;Column&lt;/div&gt;</a:t>
            </a:r>
          </a:p>
          <a:p>
            <a:pPr marL="0" indent="0">
              <a:buNone/>
            </a:pPr>
            <a:r>
              <a:rPr lang="en-US" dirty="0"/>
              <a:t> &lt;/div&gt; </a:t>
            </a:r>
            <a:br>
              <a:rPr lang="en-US" dirty="0"/>
            </a:br>
            <a:endParaRPr lang="en-US" dirty="0"/>
          </a:p>
        </p:txBody>
      </p:sp>
    </p:spTree>
    <p:extLst>
      <p:ext uri="{BB962C8B-B14F-4D97-AF65-F5344CB8AC3E}">
        <p14:creationId xmlns:p14="http://schemas.microsoft.com/office/powerpoint/2010/main" val="58159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F06FB-98EE-9943-90D4-AA1C4575AF0A}"/>
              </a:ext>
            </a:extLst>
          </p:cNvPr>
          <p:cNvSpPr>
            <a:spLocks noGrp="1"/>
          </p:cNvSpPr>
          <p:nvPr>
            <p:ph type="title"/>
          </p:nvPr>
        </p:nvSpPr>
        <p:spPr/>
        <p:txBody>
          <a:bodyPr/>
          <a:lstStyle/>
          <a:p>
            <a:r>
              <a:rPr lang="en-US" dirty="0"/>
              <a:t>Col-number in row-cols-</a:t>
            </a:r>
          </a:p>
        </p:txBody>
      </p:sp>
      <p:sp>
        <p:nvSpPr>
          <p:cNvPr id="3" name="Content Placeholder 2">
            <a:extLst>
              <a:ext uri="{FF2B5EF4-FFF2-40B4-BE49-F238E27FC236}">
                <a16:creationId xmlns:a16="http://schemas.microsoft.com/office/drawing/2014/main" id="{876F310C-CA6F-B142-BB8B-CE5529378485}"/>
              </a:ext>
            </a:extLst>
          </p:cNvPr>
          <p:cNvSpPr>
            <a:spLocks noGrp="1"/>
          </p:cNvSpPr>
          <p:nvPr>
            <p:ph idx="1"/>
          </p:nvPr>
        </p:nvSpPr>
        <p:spPr/>
        <p:txBody>
          <a:bodyPr/>
          <a:lstStyle/>
          <a:p>
            <a:pPr marL="0" indent="0">
              <a:buNone/>
            </a:pPr>
            <a:r>
              <a:rPr lang="en-US" dirty="0"/>
              <a:t>We can also use col-number inside the row-cols. For example, we have row-cols-4 and we want column to occupy space of two columns, we can simply add col-6.</a:t>
            </a:r>
          </a:p>
          <a:p>
            <a:pPr marL="0" indent="0">
              <a:buNone/>
            </a:pPr>
            <a:r>
              <a:rPr lang="en-US" dirty="0">
                <a:solidFill>
                  <a:srgbClr val="FF0000"/>
                </a:solidFill>
              </a:rPr>
              <a:t>&lt;div class="row row-cols-4"&gt;</a:t>
            </a:r>
          </a:p>
          <a:p>
            <a:pPr marL="0" indent="0">
              <a:buNone/>
            </a:pPr>
            <a:r>
              <a:rPr lang="en-US" dirty="0">
                <a:solidFill>
                  <a:srgbClr val="FF0000"/>
                </a:solidFill>
              </a:rPr>
              <a:t>&lt;div class="col"&gt;Column&lt;/div&gt;</a:t>
            </a:r>
          </a:p>
          <a:p>
            <a:pPr marL="0" indent="0">
              <a:buNone/>
            </a:pPr>
            <a:r>
              <a:rPr lang="en-US" dirty="0">
                <a:solidFill>
                  <a:srgbClr val="FF0000"/>
                </a:solidFill>
              </a:rPr>
              <a:t>&lt;div class="col"&gt;Column&lt;/div&gt;</a:t>
            </a:r>
          </a:p>
          <a:p>
            <a:pPr marL="0" indent="0">
              <a:buNone/>
            </a:pPr>
            <a:r>
              <a:rPr lang="en-US" dirty="0">
                <a:solidFill>
                  <a:srgbClr val="FF0000"/>
                </a:solidFill>
              </a:rPr>
              <a:t>&lt;div class="col-6"&gt;Column&lt;/div&gt;</a:t>
            </a:r>
          </a:p>
          <a:p>
            <a:pPr marL="0" indent="0">
              <a:buNone/>
            </a:pPr>
            <a:r>
              <a:rPr lang="en-US" dirty="0">
                <a:solidFill>
                  <a:srgbClr val="FF0000"/>
                </a:solidFill>
              </a:rPr>
              <a:t>&lt;div class="col"&gt;Column&lt;/div&gt;</a:t>
            </a:r>
          </a:p>
          <a:p>
            <a:pPr marL="0" indent="0">
              <a:buNone/>
            </a:pPr>
            <a:r>
              <a:rPr lang="en-US" dirty="0">
                <a:solidFill>
                  <a:srgbClr val="FF0000"/>
                </a:solidFill>
              </a:rPr>
              <a:t>&lt;/div&gt; </a:t>
            </a:r>
          </a:p>
        </p:txBody>
      </p:sp>
    </p:spTree>
    <p:extLst>
      <p:ext uri="{BB962C8B-B14F-4D97-AF65-F5344CB8AC3E}">
        <p14:creationId xmlns:p14="http://schemas.microsoft.com/office/powerpoint/2010/main" val="2257498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4896-FE61-E64B-9AC8-2092DCC287EF}"/>
              </a:ext>
            </a:extLst>
          </p:cNvPr>
          <p:cNvSpPr>
            <a:spLocks noGrp="1"/>
          </p:cNvSpPr>
          <p:nvPr>
            <p:ph type="title"/>
          </p:nvPr>
        </p:nvSpPr>
        <p:spPr/>
        <p:txBody>
          <a:bodyPr/>
          <a:lstStyle/>
          <a:p>
            <a:r>
              <a:rPr lang="en-US" dirty="0"/>
              <a:t>Breakpoints inside row-cols</a:t>
            </a:r>
          </a:p>
        </p:txBody>
      </p:sp>
      <p:sp>
        <p:nvSpPr>
          <p:cNvPr id="3" name="Content Placeholder 2">
            <a:extLst>
              <a:ext uri="{FF2B5EF4-FFF2-40B4-BE49-F238E27FC236}">
                <a16:creationId xmlns:a16="http://schemas.microsoft.com/office/drawing/2014/main" id="{E7E730EA-3979-3B4F-B3EA-9D961D2DC2F8}"/>
              </a:ext>
            </a:extLst>
          </p:cNvPr>
          <p:cNvSpPr>
            <a:spLocks noGrp="1"/>
          </p:cNvSpPr>
          <p:nvPr>
            <p:ph idx="1"/>
          </p:nvPr>
        </p:nvSpPr>
        <p:spPr>
          <a:xfrm>
            <a:off x="1371600" y="1371600"/>
            <a:ext cx="9601200" cy="5246914"/>
          </a:xfrm>
        </p:spPr>
        <p:txBody>
          <a:bodyPr/>
          <a:lstStyle/>
          <a:p>
            <a:pPr marL="0" indent="0">
              <a:buNone/>
            </a:pPr>
            <a:r>
              <a:rPr lang="en-US" dirty="0"/>
              <a:t>We can use breakpoints to adjust the number of columns according to the width of the screen. To add a breakpoint, we use row-cols-breakpoint-number</a:t>
            </a:r>
          </a:p>
          <a:p>
            <a:pPr marL="0" indent="0">
              <a:buNone/>
            </a:pPr>
            <a:r>
              <a:rPr lang="en-US" dirty="0"/>
              <a:t>For example, </a:t>
            </a:r>
            <a:r>
              <a:rPr lang="en-US" dirty="0">
                <a:solidFill>
                  <a:srgbClr val="FF0000"/>
                </a:solidFill>
              </a:rPr>
              <a:t>&lt;div class="row row-cols-1 row-cols-sm-2 row-cols-md-4"&gt;</a:t>
            </a:r>
          </a:p>
          <a:p>
            <a:pPr marL="0" indent="0">
              <a:buNone/>
            </a:pPr>
            <a:r>
              <a:rPr lang="en-US" dirty="0">
                <a:solidFill>
                  <a:srgbClr val="FF0000"/>
                </a:solidFill>
              </a:rPr>
              <a:t> &lt;div class="col"&gt;Column&lt;/div&gt;</a:t>
            </a:r>
          </a:p>
          <a:p>
            <a:pPr marL="0" indent="0">
              <a:buNone/>
            </a:pPr>
            <a:r>
              <a:rPr lang="en-US" dirty="0">
                <a:solidFill>
                  <a:srgbClr val="FF0000"/>
                </a:solidFill>
              </a:rPr>
              <a:t> &lt;div class="col"&gt;Column&lt;/div&gt;</a:t>
            </a:r>
          </a:p>
          <a:p>
            <a:pPr marL="0" indent="0">
              <a:buNone/>
            </a:pPr>
            <a:r>
              <a:rPr lang="en-US" dirty="0">
                <a:solidFill>
                  <a:srgbClr val="FF0000"/>
                </a:solidFill>
              </a:rPr>
              <a:t> &lt;div class="col"&gt;Column&lt;/div&gt; </a:t>
            </a:r>
          </a:p>
          <a:p>
            <a:pPr marL="0" indent="0">
              <a:buNone/>
            </a:pPr>
            <a:r>
              <a:rPr lang="en-US" dirty="0">
                <a:solidFill>
                  <a:srgbClr val="FF0000"/>
                </a:solidFill>
              </a:rPr>
              <a:t>&lt;div class="col"&gt;Column&lt;/div&gt; </a:t>
            </a:r>
          </a:p>
          <a:p>
            <a:pPr marL="0" indent="0">
              <a:buNone/>
            </a:pPr>
            <a:r>
              <a:rPr lang="en-US" dirty="0">
                <a:solidFill>
                  <a:srgbClr val="FF0000"/>
                </a:solidFill>
              </a:rPr>
              <a:t>&lt;/div&gt;</a:t>
            </a:r>
          </a:p>
          <a:p>
            <a:pPr marL="0" indent="0">
              <a:buNone/>
            </a:pPr>
            <a:r>
              <a:rPr lang="en-US" dirty="0">
                <a:solidFill>
                  <a:schemeClr val="tx1"/>
                </a:solidFill>
              </a:rPr>
              <a:t>From </a:t>
            </a:r>
            <a:r>
              <a:rPr lang="en-US" dirty="0" err="1">
                <a:solidFill>
                  <a:schemeClr val="tx1"/>
                </a:solidFill>
              </a:rPr>
              <a:t>xxl</a:t>
            </a:r>
            <a:r>
              <a:rPr lang="en-US" dirty="0">
                <a:solidFill>
                  <a:schemeClr val="tx1"/>
                </a:solidFill>
              </a:rPr>
              <a:t> to md, we have 4 columns. From md to </a:t>
            </a:r>
            <a:r>
              <a:rPr lang="en-US" dirty="0" err="1">
                <a:solidFill>
                  <a:schemeClr val="tx1"/>
                </a:solidFill>
              </a:rPr>
              <a:t>sm</a:t>
            </a:r>
            <a:r>
              <a:rPr lang="en-US" dirty="0">
                <a:solidFill>
                  <a:schemeClr val="tx1"/>
                </a:solidFill>
              </a:rPr>
              <a:t>, 2 columns and from </a:t>
            </a:r>
            <a:r>
              <a:rPr lang="en-US" dirty="0" err="1">
                <a:solidFill>
                  <a:schemeClr val="tx1"/>
                </a:solidFill>
              </a:rPr>
              <a:t>sm</a:t>
            </a:r>
            <a:r>
              <a:rPr lang="en-US" dirty="0">
                <a:solidFill>
                  <a:schemeClr val="tx1"/>
                </a:solidFill>
              </a:rPr>
              <a:t> to </a:t>
            </a:r>
            <a:r>
              <a:rPr lang="en-US" dirty="0" err="1">
                <a:solidFill>
                  <a:schemeClr val="tx1"/>
                </a:solidFill>
              </a:rPr>
              <a:t>xs</a:t>
            </a:r>
            <a:r>
              <a:rPr lang="en-US" dirty="0">
                <a:solidFill>
                  <a:schemeClr val="tx1"/>
                </a:solidFill>
              </a:rPr>
              <a:t>, 1 column</a:t>
            </a:r>
          </a:p>
          <a:p>
            <a:pPr marL="0" indent="0">
              <a:buNone/>
            </a:pPr>
            <a:endParaRPr lang="en-US" dirty="0">
              <a:solidFill>
                <a:srgbClr val="FF0000"/>
              </a:solidFill>
            </a:endParaRPr>
          </a:p>
        </p:txBody>
      </p:sp>
    </p:spTree>
    <p:extLst>
      <p:ext uri="{BB962C8B-B14F-4D97-AF65-F5344CB8AC3E}">
        <p14:creationId xmlns:p14="http://schemas.microsoft.com/office/powerpoint/2010/main" val="1620447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E83A-97CD-7F40-89A1-65B1BCC48673}"/>
              </a:ext>
            </a:extLst>
          </p:cNvPr>
          <p:cNvSpPr>
            <a:spLocks noGrp="1"/>
          </p:cNvSpPr>
          <p:nvPr>
            <p:ph type="title"/>
          </p:nvPr>
        </p:nvSpPr>
        <p:spPr/>
        <p:txBody>
          <a:bodyPr/>
          <a:lstStyle/>
          <a:p>
            <a:r>
              <a:rPr lang="en-US" dirty="0"/>
              <a:t>Nesting method</a:t>
            </a:r>
          </a:p>
        </p:txBody>
      </p:sp>
      <p:sp>
        <p:nvSpPr>
          <p:cNvPr id="3" name="Content Placeholder 2">
            <a:extLst>
              <a:ext uri="{FF2B5EF4-FFF2-40B4-BE49-F238E27FC236}">
                <a16:creationId xmlns:a16="http://schemas.microsoft.com/office/drawing/2014/main" id="{17E1E9DD-8F18-4745-ABE7-FDD8EF9508E0}"/>
              </a:ext>
            </a:extLst>
          </p:cNvPr>
          <p:cNvSpPr>
            <a:spLocks noGrp="1"/>
          </p:cNvSpPr>
          <p:nvPr>
            <p:ph idx="1"/>
          </p:nvPr>
        </p:nvSpPr>
        <p:spPr>
          <a:xfrm>
            <a:off x="1371600" y="1447800"/>
            <a:ext cx="9601200" cy="5334000"/>
          </a:xfrm>
        </p:spPr>
        <p:txBody>
          <a:bodyPr/>
          <a:lstStyle/>
          <a:p>
            <a:pPr marL="0" indent="0">
              <a:buNone/>
            </a:pPr>
            <a:r>
              <a:rPr lang="en-US" dirty="0"/>
              <a:t>Let’s give an example for the nesting method using the image mentioned below</a:t>
            </a:r>
          </a:p>
          <a:p>
            <a:pPr marL="0" indent="0">
              <a:buNone/>
            </a:pPr>
            <a:endParaRPr lang="en-US" dirty="0"/>
          </a:p>
        </p:txBody>
      </p:sp>
      <p:pic>
        <p:nvPicPr>
          <p:cNvPr id="5" name="Picture 4">
            <a:extLst>
              <a:ext uri="{FF2B5EF4-FFF2-40B4-BE49-F238E27FC236}">
                <a16:creationId xmlns:a16="http://schemas.microsoft.com/office/drawing/2014/main" id="{D7D0EBF6-E771-BE48-9854-1AAE69BA3969}"/>
              </a:ext>
            </a:extLst>
          </p:cNvPr>
          <p:cNvPicPr>
            <a:picLocks noChangeAspect="1"/>
          </p:cNvPicPr>
          <p:nvPr/>
        </p:nvPicPr>
        <p:blipFill>
          <a:blip r:embed="rId2"/>
          <a:stretch>
            <a:fillRect/>
          </a:stretch>
        </p:blipFill>
        <p:spPr>
          <a:xfrm>
            <a:off x="1371600" y="1847647"/>
            <a:ext cx="10282518" cy="4534305"/>
          </a:xfrm>
          <a:prstGeom prst="rect">
            <a:avLst/>
          </a:prstGeom>
        </p:spPr>
      </p:pic>
    </p:spTree>
    <p:extLst>
      <p:ext uri="{BB962C8B-B14F-4D97-AF65-F5344CB8AC3E}">
        <p14:creationId xmlns:p14="http://schemas.microsoft.com/office/powerpoint/2010/main" val="146347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7F1F-08F6-6643-BFB4-7200003F1D07}"/>
              </a:ext>
            </a:extLst>
          </p:cNvPr>
          <p:cNvSpPr>
            <a:spLocks noGrp="1"/>
          </p:cNvSpPr>
          <p:nvPr>
            <p:ph type="title"/>
          </p:nvPr>
        </p:nvSpPr>
        <p:spPr>
          <a:xfrm>
            <a:off x="1371600" y="160283"/>
            <a:ext cx="9601200" cy="1485900"/>
          </a:xfrm>
        </p:spPr>
        <p:txBody>
          <a:bodyPr/>
          <a:lstStyle/>
          <a:p>
            <a:r>
              <a:rPr lang="en-US" dirty="0"/>
              <a:t>Nesting method</a:t>
            </a:r>
          </a:p>
        </p:txBody>
      </p:sp>
      <p:sp>
        <p:nvSpPr>
          <p:cNvPr id="3" name="Content Placeholder 2">
            <a:extLst>
              <a:ext uri="{FF2B5EF4-FFF2-40B4-BE49-F238E27FC236}">
                <a16:creationId xmlns:a16="http://schemas.microsoft.com/office/drawing/2014/main" id="{21D2A5F7-67FF-CA40-9D85-4E730FAF7383}"/>
              </a:ext>
            </a:extLst>
          </p:cNvPr>
          <p:cNvSpPr>
            <a:spLocks noGrp="1"/>
          </p:cNvSpPr>
          <p:nvPr>
            <p:ph idx="1"/>
          </p:nvPr>
        </p:nvSpPr>
        <p:spPr>
          <a:xfrm>
            <a:off x="1371600" y="1030015"/>
            <a:ext cx="9601200" cy="5827986"/>
          </a:xfrm>
        </p:spPr>
        <p:txBody>
          <a:bodyPr>
            <a:normAutofit/>
          </a:bodyPr>
          <a:lstStyle/>
          <a:p>
            <a:pPr marL="0" indent="0">
              <a:buNone/>
            </a:pPr>
            <a:r>
              <a:rPr lang="en-US" dirty="0"/>
              <a:t>In this image we have two columns, col-4 and col-8. Inside col-8, we have a new row with two new col-6. the image in the previous slide shows that we can use the nesting method to create advanced and professional grid system</a:t>
            </a:r>
          </a:p>
          <a:p>
            <a:pPr marL="0" indent="0">
              <a:buNone/>
            </a:pPr>
            <a:r>
              <a:rPr lang="en-US" dirty="0"/>
              <a:t>This is the nesting method. For example source code.</a:t>
            </a:r>
          </a:p>
          <a:p>
            <a:r>
              <a:rPr lang="en-US" dirty="0">
                <a:solidFill>
                  <a:srgbClr val="FF0000"/>
                </a:solidFill>
              </a:rPr>
              <a:t>&lt;div class="row"&gt;</a:t>
            </a:r>
          </a:p>
          <a:p>
            <a:r>
              <a:rPr lang="en-US" dirty="0">
                <a:solidFill>
                  <a:srgbClr val="FF0000"/>
                </a:solidFill>
              </a:rPr>
              <a:t>&lt;div class="col-4" style="border: 4px solid red;"&gt;Col-4&lt;/div&gt;</a:t>
            </a:r>
          </a:p>
          <a:p>
            <a:r>
              <a:rPr lang="en-US" dirty="0">
                <a:solidFill>
                  <a:srgbClr val="FF0000"/>
                </a:solidFill>
              </a:rPr>
              <a:t>&lt;div class="col-8" style="border: 4px solid black;"&gt;</a:t>
            </a:r>
          </a:p>
          <a:p>
            <a:r>
              <a:rPr lang="en-US" dirty="0">
                <a:solidFill>
                  <a:srgbClr val="FF0000"/>
                </a:solidFill>
              </a:rPr>
              <a:t>&lt;div class="row" &gt;</a:t>
            </a:r>
          </a:p>
          <a:p>
            <a:r>
              <a:rPr lang="en-US" dirty="0">
                <a:solidFill>
                  <a:srgbClr val="FF0000"/>
                </a:solidFill>
              </a:rPr>
              <a:t>&lt;div class="col-6"&gt;Col-6 inside col-8&lt;/div&gt;</a:t>
            </a:r>
          </a:p>
          <a:p>
            <a:r>
              <a:rPr lang="en-US" dirty="0">
                <a:solidFill>
                  <a:srgbClr val="FF0000"/>
                </a:solidFill>
              </a:rPr>
              <a:t>&lt;div class="col-6"&gt;Col-6 inside col-8&lt;/div&gt;</a:t>
            </a:r>
          </a:p>
          <a:p>
            <a:r>
              <a:rPr lang="en-US" dirty="0">
                <a:solidFill>
                  <a:srgbClr val="FF0000"/>
                </a:solidFill>
              </a:rPr>
              <a:t>&lt;/div&gt;</a:t>
            </a:r>
          </a:p>
          <a:p>
            <a:r>
              <a:rPr lang="en-US" dirty="0">
                <a:solidFill>
                  <a:srgbClr val="FF0000"/>
                </a:solidFill>
              </a:rPr>
              <a:t>&lt;/div&gt;</a:t>
            </a:r>
          </a:p>
          <a:p>
            <a:r>
              <a:rPr lang="en-US" dirty="0">
                <a:solidFill>
                  <a:srgbClr val="FF0000"/>
                </a:solidFill>
              </a:rPr>
              <a:t>&lt;/div&gt;</a:t>
            </a:r>
          </a:p>
          <a:p>
            <a:pPr marL="0" indent="0">
              <a:buNone/>
            </a:pPr>
            <a:endParaRPr lang="en-US" dirty="0"/>
          </a:p>
        </p:txBody>
      </p:sp>
    </p:spTree>
    <p:extLst>
      <p:ext uri="{BB962C8B-B14F-4D97-AF65-F5344CB8AC3E}">
        <p14:creationId xmlns:p14="http://schemas.microsoft.com/office/powerpoint/2010/main" val="361343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1BCC1-230C-C947-8679-F843C9894D84}"/>
              </a:ext>
            </a:extLst>
          </p:cNvPr>
          <p:cNvSpPr>
            <a:spLocks noGrp="1"/>
          </p:cNvSpPr>
          <p:nvPr>
            <p:ph type="title"/>
          </p:nvPr>
        </p:nvSpPr>
        <p:spPr/>
        <p:txBody>
          <a:bodyPr/>
          <a:lstStyle/>
          <a:p>
            <a:r>
              <a:rPr lang="en-US" dirty="0"/>
              <a:t>What do we really need in CSS to add grid system?</a:t>
            </a:r>
          </a:p>
        </p:txBody>
      </p:sp>
      <p:sp>
        <p:nvSpPr>
          <p:cNvPr id="3" name="Content Placeholder 2">
            <a:extLst>
              <a:ext uri="{FF2B5EF4-FFF2-40B4-BE49-F238E27FC236}">
                <a16:creationId xmlns:a16="http://schemas.microsoft.com/office/drawing/2014/main" id="{3E6EDF2B-AD76-AE4B-A654-5ABE5F9C4C88}"/>
              </a:ext>
            </a:extLst>
          </p:cNvPr>
          <p:cNvSpPr>
            <a:spLocks noGrp="1"/>
          </p:cNvSpPr>
          <p:nvPr>
            <p:ph idx="1"/>
          </p:nvPr>
        </p:nvSpPr>
        <p:spPr/>
        <p:txBody>
          <a:bodyPr/>
          <a:lstStyle/>
          <a:p>
            <a:pPr marL="0" indent="0">
              <a:buNone/>
            </a:pPr>
            <a:r>
              <a:rPr lang="en-US" dirty="0"/>
              <a:t>We need a class which has display: flex; inside the CSS. This is exactly the same as the class of row in bootstrap.. So, to add a grid system we use &lt;div class=“row”&gt;&lt;/div&gt;</a:t>
            </a:r>
          </a:p>
          <a:p>
            <a:pPr marL="0" indent="0">
              <a:buNone/>
            </a:pPr>
            <a:endParaRPr lang="en-US" dirty="0"/>
          </a:p>
        </p:txBody>
      </p:sp>
    </p:spTree>
    <p:extLst>
      <p:ext uri="{BB962C8B-B14F-4D97-AF65-F5344CB8AC3E}">
        <p14:creationId xmlns:p14="http://schemas.microsoft.com/office/powerpoint/2010/main" val="2153500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2408-815C-684F-8DA8-67ED94E6403C}"/>
              </a:ext>
            </a:extLst>
          </p:cNvPr>
          <p:cNvSpPr>
            <a:spLocks noGrp="1"/>
          </p:cNvSpPr>
          <p:nvPr>
            <p:ph type="title"/>
          </p:nvPr>
        </p:nvSpPr>
        <p:spPr>
          <a:xfrm>
            <a:off x="1371600" y="685800"/>
            <a:ext cx="9601200" cy="859971"/>
          </a:xfrm>
        </p:spPr>
        <p:txBody>
          <a:bodyPr/>
          <a:lstStyle/>
          <a:p>
            <a:r>
              <a:rPr lang="en-US" dirty="0"/>
              <a:t>How to add columns of the same width</a:t>
            </a:r>
          </a:p>
        </p:txBody>
      </p:sp>
      <p:sp>
        <p:nvSpPr>
          <p:cNvPr id="3" name="Content Placeholder 2">
            <a:extLst>
              <a:ext uri="{FF2B5EF4-FFF2-40B4-BE49-F238E27FC236}">
                <a16:creationId xmlns:a16="http://schemas.microsoft.com/office/drawing/2014/main" id="{2895F2C2-E824-C34A-A7FD-DBFF0426FCCA}"/>
              </a:ext>
            </a:extLst>
          </p:cNvPr>
          <p:cNvSpPr>
            <a:spLocks noGrp="1"/>
          </p:cNvSpPr>
          <p:nvPr>
            <p:ph idx="1"/>
          </p:nvPr>
        </p:nvSpPr>
        <p:spPr>
          <a:xfrm>
            <a:off x="1371600" y="1545771"/>
            <a:ext cx="9601200" cy="5170715"/>
          </a:xfrm>
        </p:spPr>
        <p:txBody>
          <a:bodyPr>
            <a:normAutofit fontScale="92500" lnSpcReduction="20000"/>
          </a:bodyPr>
          <a:lstStyle/>
          <a:p>
            <a:pPr marL="0" indent="0">
              <a:buNone/>
            </a:pPr>
            <a:r>
              <a:rPr lang="en-US" dirty="0"/>
              <a:t>To add columns inside the row class, we use col class. To add classes of col, we can add</a:t>
            </a:r>
          </a:p>
          <a:p>
            <a:r>
              <a:rPr lang="en-US" dirty="0"/>
              <a:t>&lt;div class="row"&gt;</a:t>
            </a:r>
          </a:p>
          <a:p>
            <a:r>
              <a:rPr lang="en-US" dirty="0"/>
              <a:t>&lt;div class="col"&gt;</a:t>
            </a:r>
          </a:p>
          <a:p>
            <a:r>
              <a:rPr lang="en-US" dirty="0"/>
              <a:t>Col 1</a:t>
            </a:r>
          </a:p>
          <a:p>
            <a:r>
              <a:rPr lang="en-US" dirty="0"/>
              <a:t>&lt;/div&gt;</a:t>
            </a:r>
          </a:p>
          <a:p>
            <a:r>
              <a:rPr lang="en-US" dirty="0"/>
              <a:t>&lt;div class="col"&gt;</a:t>
            </a:r>
          </a:p>
          <a:p>
            <a:r>
              <a:rPr lang="en-US" dirty="0"/>
              <a:t>Col 2</a:t>
            </a:r>
          </a:p>
          <a:p>
            <a:r>
              <a:rPr lang="en-US" dirty="0"/>
              <a:t>&lt;/div&gt;</a:t>
            </a:r>
          </a:p>
          <a:p>
            <a:r>
              <a:rPr lang="en-US" dirty="0"/>
              <a:t>&lt;div class="col"&gt;</a:t>
            </a:r>
          </a:p>
          <a:p>
            <a:r>
              <a:rPr lang="en-US" dirty="0"/>
              <a:t>Col 3</a:t>
            </a:r>
          </a:p>
          <a:p>
            <a:r>
              <a:rPr lang="en-US" dirty="0"/>
              <a:t>&lt;/div&gt;</a:t>
            </a:r>
          </a:p>
          <a:p>
            <a:r>
              <a:rPr lang="en-US" dirty="0"/>
              <a:t>&lt;/div&gt;</a:t>
            </a:r>
          </a:p>
          <a:p>
            <a:pPr marL="0" indent="0">
              <a:buNone/>
            </a:pPr>
            <a:r>
              <a:rPr lang="en-US" dirty="0"/>
              <a:t>Now you can check out the web page to find that we have 3 columns of exactly the same width</a:t>
            </a:r>
          </a:p>
        </p:txBody>
      </p:sp>
    </p:spTree>
    <p:extLst>
      <p:ext uri="{BB962C8B-B14F-4D97-AF65-F5344CB8AC3E}">
        <p14:creationId xmlns:p14="http://schemas.microsoft.com/office/powerpoint/2010/main" val="3454439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583B-F1DE-0B43-BAB6-E2137F4AB5AD}"/>
              </a:ext>
            </a:extLst>
          </p:cNvPr>
          <p:cNvSpPr>
            <a:spLocks noGrp="1"/>
          </p:cNvSpPr>
          <p:nvPr>
            <p:ph type="title"/>
          </p:nvPr>
        </p:nvSpPr>
        <p:spPr>
          <a:xfrm>
            <a:off x="1371600" y="685800"/>
            <a:ext cx="9601200" cy="881743"/>
          </a:xfrm>
        </p:spPr>
        <p:txBody>
          <a:bodyPr>
            <a:normAutofit fontScale="90000"/>
          </a:bodyPr>
          <a:lstStyle/>
          <a:p>
            <a:r>
              <a:rPr lang="en-US" dirty="0"/>
              <a:t>Setting column width</a:t>
            </a:r>
            <a:br>
              <a:rPr lang="en-US" dirty="0"/>
            </a:br>
            <a:endParaRPr lang="en-US" dirty="0"/>
          </a:p>
        </p:txBody>
      </p:sp>
      <p:sp>
        <p:nvSpPr>
          <p:cNvPr id="3" name="Content Placeholder 2">
            <a:extLst>
              <a:ext uri="{FF2B5EF4-FFF2-40B4-BE49-F238E27FC236}">
                <a16:creationId xmlns:a16="http://schemas.microsoft.com/office/drawing/2014/main" id="{9DCEEAFE-6FAF-5B4B-96E1-A4F75DF34BDE}"/>
              </a:ext>
            </a:extLst>
          </p:cNvPr>
          <p:cNvSpPr>
            <a:spLocks noGrp="1"/>
          </p:cNvSpPr>
          <p:nvPr>
            <p:ph idx="1"/>
          </p:nvPr>
        </p:nvSpPr>
        <p:spPr>
          <a:xfrm>
            <a:off x="1371600" y="1436914"/>
            <a:ext cx="9601200" cy="4430486"/>
          </a:xfrm>
        </p:spPr>
        <p:txBody>
          <a:bodyPr/>
          <a:lstStyle/>
          <a:p>
            <a:pPr marL="0" indent="0">
              <a:buNone/>
            </a:pPr>
            <a:r>
              <a:rPr lang="en-US" dirty="0"/>
              <a:t>Now we would love to know how we can edit the width of the column. Same as if I don’t want them all to have the same width.. The maximum number of columns for numbers inside the screen is 12. If we go and add 13 columns, the layout will be broken. </a:t>
            </a:r>
          </a:p>
          <a:p>
            <a:pPr marL="0" indent="0">
              <a:buNone/>
            </a:pPr>
            <a:r>
              <a:rPr lang="en-US" dirty="0"/>
              <a:t>There is from col-1 up to col-12. To find how much this column occupies from the screen, you can use this formula  (X/12) x 100. The X variable is the number which the number beside to col-  . If we type col-6 and then add two &lt;div class=”col”&gt;&lt;/div&gt;.</a:t>
            </a:r>
          </a:p>
          <a:p>
            <a:pPr marL="0" indent="0">
              <a:buNone/>
            </a:pPr>
            <a:r>
              <a:rPr lang="en-US" dirty="0"/>
              <a:t>They col classes will have the same width but the col-6 width will not ever change</a:t>
            </a:r>
          </a:p>
        </p:txBody>
      </p:sp>
    </p:spTree>
    <p:extLst>
      <p:ext uri="{BB962C8B-B14F-4D97-AF65-F5344CB8AC3E}">
        <p14:creationId xmlns:p14="http://schemas.microsoft.com/office/powerpoint/2010/main" val="296966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B3CB-D427-0D42-A400-31388DA8CC1E}"/>
              </a:ext>
            </a:extLst>
          </p:cNvPr>
          <p:cNvSpPr>
            <a:spLocks noGrp="1"/>
          </p:cNvSpPr>
          <p:nvPr>
            <p:ph type="title"/>
          </p:nvPr>
        </p:nvSpPr>
        <p:spPr/>
        <p:txBody>
          <a:bodyPr/>
          <a:lstStyle/>
          <a:p>
            <a:r>
              <a:rPr lang="en-US" dirty="0"/>
              <a:t>What about the responsive design</a:t>
            </a:r>
          </a:p>
        </p:txBody>
      </p:sp>
      <p:sp>
        <p:nvSpPr>
          <p:cNvPr id="3" name="Content Placeholder 2">
            <a:extLst>
              <a:ext uri="{FF2B5EF4-FFF2-40B4-BE49-F238E27FC236}">
                <a16:creationId xmlns:a16="http://schemas.microsoft.com/office/drawing/2014/main" id="{03F49786-0624-254F-B200-70D1C060EDBA}"/>
              </a:ext>
            </a:extLst>
          </p:cNvPr>
          <p:cNvSpPr>
            <a:spLocks noGrp="1"/>
          </p:cNvSpPr>
          <p:nvPr>
            <p:ph idx="1"/>
          </p:nvPr>
        </p:nvSpPr>
        <p:spPr>
          <a:xfrm>
            <a:off x="1371600" y="2285999"/>
            <a:ext cx="9601200" cy="4452257"/>
          </a:xfrm>
        </p:spPr>
        <p:txBody>
          <a:bodyPr/>
          <a:lstStyle/>
          <a:p>
            <a:pPr marL="0" indent="0">
              <a:buNone/>
            </a:pPr>
            <a:r>
              <a:rPr lang="en-US" dirty="0"/>
              <a:t>Now we can talk about if I make a column of 12 for the large screen but I want it to have col-6 for the medium.. This is where also we can use the breakpoints. We know about the screen from x-small to the XX-large.</a:t>
            </a:r>
          </a:p>
          <a:p>
            <a:pPr marL="0" indent="0">
              <a:buNone/>
            </a:pPr>
            <a:r>
              <a:rPr lang="en-US" dirty="0"/>
              <a:t>There is col-breakpoint-number. The number can be from 1 to 12 and the breakpoint can be </a:t>
            </a:r>
            <a:r>
              <a:rPr lang="en-US" dirty="0" err="1"/>
              <a:t>sm</a:t>
            </a:r>
            <a:r>
              <a:rPr lang="en-US" dirty="0"/>
              <a:t>, md, lg, xl, </a:t>
            </a:r>
            <a:r>
              <a:rPr lang="en-US" dirty="0" err="1"/>
              <a:t>xxl</a:t>
            </a:r>
            <a:r>
              <a:rPr lang="en-US" dirty="0"/>
              <a:t>. For the </a:t>
            </a:r>
            <a:r>
              <a:rPr lang="en-US" dirty="0" err="1"/>
              <a:t>xs</a:t>
            </a:r>
            <a:r>
              <a:rPr lang="en-US" dirty="0"/>
              <a:t>, we do not type anything.</a:t>
            </a:r>
          </a:p>
          <a:p>
            <a:pPr marL="0" indent="0">
              <a:buNone/>
            </a:pPr>
            <a:r>
              <a:rPr lang="en-US" dirty="0"/>
              <a:t>If I add class &lt;div class=“col-xxl-6”&gt;&lt;/div&gt;, this column will have width 50% of the screen from more than </a:t>
            </a:r>
            <a:r>
              <a:rPr lang="en-US" dirty="0" err="1"/>
              <a:t>xxl</a:t>
            </a:r>
            <a:r>
              <a:rPr lang="en-US" dirty="0"/>
              <a:t> until we reach the minimum point of the </a:t>
            </a:r>
            <a:r>
              <a:rPr lang="en-US" dirty="0" err="1"/>
              <a:t>xxl</a:t>
            </a:r>
            <a:endParaRPr lang="en-US" dirty="0"/>
          </a:p>
          <a:p>
            <a:pPr marL="0" indent="0">
              <a:buNone/>
            </a:pPr>
            <a:r>
              <a:rPr lang="en-US" dirty="0"/>
              <a:t>If I add class &lt;div class=“col-xl-6”&gt;&lt;/div&gt;, this column will have width 50% of the screen from more than </a:t>
            </a:r>
            <a:r>
              <a:rPr lang="en-US" dirty="0" err="1"/>
              <a:t>xxl</a:t>
            </a:r>
            <a:r>
              <a:rPr lang="en-US" dirty="0"/>
              <a:t> until we reach the minimum point of the xl</a:t>
            </a:r>
          </a:p>
          <a:p>
            <a:pPr marL="0" indent="0">
              <a:buNone/>
            </a:pPr>
            <a:r>
              <a:rPr lang="en-US" dirty="0"/>
              <a:t>So, if we want a column to have a width from more than </a:t>
            </a:r>
            <a:r>
              <a:rPr lang="en-US" dirty="0" err="1"/>
              <a:t>xxl</a:t>
            </a:r>
            <a:r>
              <a:rPr lang="en-US" dirty="0"/>
              <a:t> to xl, we can just use col-xl-</a:t>
            </a:r>
          </a:p>
          <a:p>
            <a:pPr marL="0" indent="0">
              <a:buNone/>
            </a:pPr>
            <a:r>
              <a:rPr lang="en-US" dirty="0"/>
              <a:t>Instead of using col-</a:t>
            </a:r>
            <a:r>
              <a:rPr lang="en-US" dirty="0" err="1"/>
              <a:t>xxl</a:t>
            </a:r>
            <a:r>
              <a:rPr lang="en-US" dirty="0"/>
              <a:t>- col-xl. The same method for any breakpoint</a:t>
            </a:r>
          </a:p>
        </p:txBody>
      </p:sp>
    </p:spTree>
    <p:extLst>
      <p:ext uri="{BB962C8B-B14F-4D97-AF65-F5344CB8AC3E}">
        <p14:creationId xmlns:p14="http://schemas.microsoft.com/office/powerpoint/2010/main" val="141306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8D70-84DE-5B4E-9AB5-EF38F7DA3684}"/>
              </a:ext>
            </a:extLst>
          </p:cNvPr>
          <p:cNvSpPr>
            <a:spLocks noGrp="1"/>
          </p:cNvSpPr>
          <p:nvPr>
            <p:ph type="title"/>
          </p:nvPr>
        </p:nvSpPr>
        <p:spPr>
          <a:xfrm>
            <a:off x="1371600" y="685800"/>
            <a:ext cx="9601200" cy="968829"/>
          </a:xfrm>
        </p:spPr>
        <p:txBody>
          <a:bodyPr/>
          <a:lstStyle/>
          <a:p>
            <a:r>
              <a:rPr lang="en-US" dirty="0"/>
              <a:t>Different width according to the screen</a:t>
            </a:r>
          </a:p>
        </p:txBody>
      </p:sp>
      <p:sp>
        <p:nvSpPr>
          <p:cNvPr id="3" name="Content Placeholder 2">
            <a:extLst>
              <a:ext uri="{FF2B5EF4-FFF2-40B4-BE49-F238E27FC236}">
                <a16:creationId xmlns:a16="http://schemas.microsoft.com/office/drawing/2014/main" id="{BB969CFA-7FCC-3C4B-A806-1A316886D3D3}"/>
              </a:ext>
            </a:extLst>
          </p:cNvPr>
          <p:cNvSpPr>
            <a:spLocks noGrp="1"/>
          </p:cNvSpPr>
          <p:nvPr>
            <p:ph idx="1"/>
          </p:nvPr>
        </p:nvSpPr>
        <p:spPr>
          <a:xfrm>
            <a:off x="1371600" y="1654629"/>
            <a:ext cx="9601200" cy="4212771"/>
          </a:xfrm>
        </p:spPr>
        <p:txBody>
          <a:bodyPr/>
          <a:lstStyle/>
          <a:p>
            <a:pPr marL="0" indent="0">
              <a:buNone/>
            </a:pPr>
            <a:r>
              <a:rPr lang="en-US" dirty="0"/>
              <a:t>To make different column width according to the size of the screen, we use col-breakpoint-number and </a:t>
            </a:r>
            <a:r>
              <a:rPr lang="en-US" dirty="0" err="1"/>
              <a:t>Ofcourse</a:t>
            </a:r>
            <a:r>
              <a:rPr lang="en-US" dirty="0"/>
              <a:t> we know that. Let’s give a small quiz that you can solve. Hint: add a background color to ensure from the width</a:t>
            </a:r>
          </a:p>
          <a:p>
            <a:pPr marL="0" indent="0">
              <a:buNone/>
            </a:pPr>
            <a:r>
              <a:rPr lang="en-US" dirty="0">
                <a:solidFill>
                  <a:srgbClr val="FF0000"/>
                </a:solidFill>
              </a:rPr>
              <a:t>Question: build a column that has 12 from largest to </a:t>
            </a:r>
            <a:r>
              <a:rPr lang="en-US" dirty="0" err="1">
                <a:solidFill>
                  <a:srgbClr val="FF0000"/>
                </a:solidFill>
              </a:rPr>
              <a:t>xxl</a:t>
            </a:r>
            <a:r>
              <a:rPr lang="en-US" dirty="0">
                <a:solidFill>
                  <a:srgbClr val="FF0000"/>
                </a:solidFill>
              </a:rPr>
              <a:t>, 6 from </a:t>
            </a:r>
            <a:r>
              <a:rPr lang="en-US" dirty="0" err="1">
                <a:solidFill>
                  <a:srgbClr val="FF0000"/>
                </a:solidFill>
              </a:rPr>
              <a:t>xxl</a:t>
            </a:r>
            <a:r>
              <a:rPr lang="en-US" dirty="0">
                <a:solidFill>
                  <a:srgbClr val="FF0000"/>
                </a:solidFill>
              </a:rPr>
              <a:t> to xl, 7 from xl to lg, 4 from lg to md, 8 from md to </a:t>
            </a:r>
            <a:r>
              <a:rPr lang="en-US" dirty="0" err="1">
                <a:solidFill>
                  <a:srgbClr val="FF0000"/>
                </a:solidFill>
              </a:rPr>
              <a:t>sm</a:t>
            </a:r>
            <a:r>
              <a:rPr lang="en-US" dirty="0">
                <a:solidFill>
                  <a:srgbClr val="FF0000"/>
                </a:solidFill>
              </a:rPr>
              <a:t> and 5 from the small to </a:t>
            </a:r>
            <a:r>
              <a:rPr lang="en-US" dirty="0" err="1">
                <a:solidFill>
                  <a:srgbClr val="FF0000"/>
                </a:solidFill>
              </a:rPr>
              <a:t>xs</a:t>
            </a:r>
            <a:endParaRPr lang="en-US" dirty="0">
              <a:solidFill>
                <a:srgbClr val="FF0000"/>
              </a:solidFill>
            </a:endParaRPr>
          </a:p>
          <a:p>
            <a:pPr marL="0" indent="0">
              <a:buNone/>
            </a:pPr>
            <a:r>
              <a:rPr lang="en-US" dirty="0"/>
              <a:t>Answer: &lt;div class="col-xxl-6 col-xl-6 col-lg-7 col-md-4 col-sm-8 col-5"&gt;&lt;/div&gt;</a:t>
            </a:r>
          </a:p>
          <a:p>
            <a:pPr marL="0" indent="0">
              <a:buNone/>
            </a:pPr>
            <a:r>
              <a:rPr lang="en-US" dirty="0"/>
              <a:t>Now we added many breakpoints inside just one div element</a:t>
            </a:r>
          </a:p>
        </p:txBody>
      </p:sp>
    </p:spTree>
    <p:extLst>
      <p:ext uri="{BB962C8B-B14F-4D97-AF65-F5344CB8AC3E}">
        <p14:creationId xmlns:p14="http://schemas.microsoft.com/office/powerpoint/2010/main" val="61531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BF5C1-59F8-8149-9556-FCCE549DD3EC}"/>
              </a:ext>
            </a:extLst>
          </p:cNvPr>
          <p:cNvSpPr>
            <a:spLocks noGrp="1"/>
          </p:cNvSpPr>
          <p:nvPr>
            <p:ph type="title"/>
          </p:nvPr>
        </p:nvSpPr>
        <p:spPr>
          <a:xfrm>
            <a:off x="1371600" y="685800"/>
            <a:ext cx="9601200" cy="990600"/>
          </a:xfrm>
        </p:spPr>
        <p:txBody>
          <a:bodyPr>
            <a:normAutofit fontScale="90000"/>
          </a:bodyPr>
          <a:lstStyle/>
          <a:p>
            <a:r>
              <a:rPr lang="en-US" dirty="0"/>
              <a:t>Variable width content</a:t>
            </a:r>
            <a:br>
              <a:rPr lang="en-US" dirty="0"/>
            </a:br>
            <a:endParaRPr lang="en-US" dirty="0"/>
          </a:p>
        </p:txBody>
      </p:sp>
      <p:sp>
        <p:nvSpPr>
          <p:cNvPr id="3" name="Content Placeholder 2">
            <a:extLst>
              <a:ext uri="{FF2B5EF4-FFF2-40B4-BE49-F238E27FC236}">
                <a16:creationId xmlns:a16="http://schemas.microsoft.com/office/drawing/2014/main" id="{D7108300-F96C-2341-B6B9-67E215F73389}"/>
              </a:ext>
            </a:extLst>
          </p:cNvPr>
          <p:cNvSpPr>
            <a:spLocks noGrp="1"/>
          </p:cNvSpPr>
          <p:nvPr>
            <p:ph idx="1"/>
          </p:nvPr>
        </p:nvSpPr>
        <p:spPr>
          <a:xfrm>
            <a:off x="1371600" y="1393371"/>
            <a:ext cx="9601200" cy="4474029"/>
          </a:xfrm>
        </p:spPr>
        <p:txBody>
          <a:bodyPr/>
          <a:lstStyle/>
          <a:p>
            <a:pPr marL="0" indent="0">
              <a:buNone/>
            </a:pPr>
            <a:r>
              <a:rPr lang="en-US" dirty="0"/>
              <a:t>To make a column that has Variable width according to the content, we use col-auto. We can also use a breakpoint like col-md-auto and we can also use responsive grid system that just has variable width for </a:t>
            </a:r>
            <a:r>
              <a:rPr lang="en-US" dirty="0" err="1"/>
              <a:t>xxl</a:t>
            </a:r>
            <a:r>
              <a:rPr lang="en-US" dirty="0"/>
              <a:t> screens </a:t>
            </a:r>
          </a:p>
          <a:p>
            <a:pPr marL="0" indent="0">
              <a:buNone/>
            </a:pPr>
            <a:r>
              <a:rPr lang="en-US" dirty="0">
                <a:solidFill>
                  <a:srgbClr val="FF0000"/>
                </a:solidFill>
              </a:rPr>
              <a:t>Example: &lt;div class="col-</a:t>
            </a:r>
            <a:r>
              <a:rPr lang="en-US" dirty="0" err="1">
                <a:solidFill>
                  <a:srgbClr val="FF0000"/>
                </a:solidFill>
              </a:rPr>
              <a:t>xxl</a:t>
            </a:r>
            <a:r>
              <a:rPr lang="en-US" dirty="0">
                <a:solidFill>
                  <a:srgbClr val="FF0000"/>
                </a:solidFill>
              </a:rPr>
              <a:t>-auto col-xl-5 col-8"&gt;&lt;/div&gt;</a:t>
            </a:r>
          </a:p>
          <a:p>
            <a:pPr marL="0" indent="0">
              <a:buNone/>
            </a:pPr>
            <a:endParaRPr lang="en-US" dirty="0"/>
          </a:p>
        </p:txBody>
      </p:sp>
    </p:spTree>
    <p:extLst>
      <p:ext uri="{BB962C8B-B14F-4D97-AF65-F5344CB8AC3E}">
        <p14:creationId xmlns:p14="http://schemas.microsoft.com/office/powerpoint/2010/main" val="356410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863B-FFDD-6B46-B0D1-EFA0D5F8D72D}"/>
              </a:ext>
            </a:extLst>
          </p:cNvPr>
          <p:cNvSpPr>
            <a:spLocks noGrp="1"/>
          </p:cNvSpPr>
          <p:nvPr>
            <p:ph type="title"/>
          </p:nvPr>
        </p:nvSpPr>
        <p:spPr>
          <a:xfrm>
            <a:off x="1371600" y="685800"/>
            <a:ext cx="9601200" cy="751114"/>
          </a:xfrm>
        </p:spPr>
        <p:txBody>
          <a:bodyPr>
            <a:normAutofit fontScale="90000"/>
          </a:bodyPr>
          <a:lstStyle/>
          <a:p>
            <a:r>
              <a:rPr lang="en-US" dirty="0"/>
              <a:t>Stacked to horizontal</a:t>
            </a:r>
            <a:br>
              <a:rPr lang="en-US" dirty="0"/>
            </a:br>
            <a:endParaRPr lang="en-US" dirty="0"/>
          </a:p>
        </p:txBody>
      </p:sp>
      <p:sp>
        <p:nvSpPr>
          <p:cNvPr id="3" name="Content Placeholder 2">
            <a:extLst>
              <a:ext uri="{FF2B5EF4-FFF2-40B4-BE49-F238E27FC236}">
                <a16:creationId xmlns:a16="http://schemas.microsoft.com/office/drawing/2014/main" id="{5AB3FF12-0E5C-5347-9740-9139C8DCBA6A}"/>
              </a:ext>
            </a:extLst>
          </p:cNvPr>
          <p:cNvSpPr>
            <a:spLocks noGrp="1"/>
          </p:cNvSpPr>
          <p:nvPr>
            <p:ph idx="1"/>
          </p:nvPr>
        </p:nvSpPr>
        <p:spPr>
          <a:xfrm>
            <a:off x="1371600" y="1262743"/>
            <a:ext cx="9601200" cy="5344886"/>
          </a:xfrm>
        </p:spPr>
        <p:txBody>
          <a:bodyPr/>
          <a:lstStyle/>
          <a:p>
            <a:pPr marL="0" indent="0">
              <a:buNone/>
            </a:pPr>
            <a:r>
              <a:rPr lang="en-US" dirty="0"/>
              <a:t>We want to add a class that has just col class for a specific breakpoint. We know that if we add 2 col, they will have the same width. Now we want them to have col just for a specific screen, we can use col-breakpoint</a:t>
            </a:r>
          </a:p>
          <a:p>
            <a:pPr marL="0" indent="0">
              <a:buNone/>
            </a:pPr>
            <a:r>
              <a:rPr lang="en-US" dirty="0">
                <a:solidFill>
                  <a:srgbClr val="FF0000"/>
                </a:solidFill>
              </a:rPr>
              <a:t>For example: &lt;div class="row"&gt; &lt;div class="col-</a:t>
            </a:r>
            <a:r>
              <a:rPr lang="en-US" dirty="0" err="1">
                <a:solidFill>
                  <a:srgbClr val="FF0000"/>
                </a:solidFill>
              </a:rPr>
              <a:t>sm</a:t>
            </a:r>
            <a:r>
              <a:rPr lang="en-US" dirty="0">
                <a:solidFill>
                  <a:srgbClr val="FF0000"/>
                </a:solidFill>
              </a:rPr>
              <a:t>"&gt;col-</a:t>
            </a:r>
            <a:r>
              <a:rPr lang="en-US" dirty="0" err="1">
                <a:solidFill>
                  <a:srgbClr val="FF0000"/>
                </a:solidFill>
              </a:rPr>
              <a:t>sm</a:t>
            </a:r>
            <a:r>
              <a:rPr lang="en-US" dirty="0">
                <a:solidFill>
                  <a:srgbClr val="FF0000"/>
                </a:solidFill>
              </a:rPr>
              <a:t>&lt;/div&gt;</a:t>
            </a:r>
          </a:p>
          <a:p>
            <a:pPr marL="0" indent="0">
              <a:buNone/>
            </a:pPr>
            <a:r>
              <a:rPr lang="en-US" dirty="0">
                <a:solidFill>
                  <a:srgbClr val="FF0000"/>
                </a:solidFill>
              </a:rPr>
              <a:t> &lt;div class="col-</a:t>
            </a:r>
            <a:r>
              <a:rPr lang="en-US" dirty="0" err="1">
                <a:solidFill>
                  <a:srgbClr val="FF0000"/>
                </a:solidFill>
              </a:rPr>
              <a:t>sm</a:t>
            </a:r>
            <a:r>
              <a:rPr lang="en-US" dirty="0">
                <a:solidFill>
                  <a:srgbClr val="FF0000"/>
                </a:solidFill>
              </a:rPr>
              <a:t>"&gt;col-</a:t>
            </a:r>
            <a:r>
              <a:rPr lang="en-US" dirty="0" err="1">
                <a:solidFill>
                  <a:srgbClr val="FF0000"/>
                </a:solidFill>
              </a:rPr>
              <a:t>sm</a:t>
            </a:r>
            <a:r>
              <a:rPr lang="en-US" dirty="0">
                <a:solidFill>
                  <a:srgbClr val="FF0000"/>
                </a:solidFill>
              </a:rPr>
              <a:t>&lt;/div&gt; </a:t>
            </a:r>
          </a:p>
          <a:p>
            <a:pPr marL="0" indent="0">
              <a:buNone/>
            </a:pPr>
            <a:r>
              <a:rPr lang="en-US" dirty="0">
                <a:solidFill>
                  <a:srgbClr val="FF0000"/>
                </a:solidFill>
              </a:rPr>
              <a:t>&lt;div class="col-</a:t>
            </a:r>
            <a:r>
              <a:rPr lang="en-US" dirty="0" err="1">
                <a:solidFill>
                  <a:srgbClr val="FF0000"/>
                </a:solidFill>
              </a:rPr>
              <a:t>sm</a:t>
            </a:r>
            <a:r>
              <a:rPr lang="en-US" dirty="0">
                <a:solidFill>
                  <a:srgbClr val="FF0000"/>
                </a:solidFill>
              </a:rPr>
              <a:t>"&gt;col-</a:t>
            </a:r>
            <a:r>
              <a:rPr lang="en-US" dirty="0" err="1">
                <a:solidFill>
                  <a:srgbClr val="FF0000"/>
                </a:solidFill>
              </a:rPr>
              <a:t>sm</a:t>
            </a:r>
            <a:r>
              <a:rPr lang="en-US" dirty="0">
                <a:solidFill>
                  <a:srgbClr val="FF0000"/>
                </a:solidFill>
              </a:rPr>
              <a:t>&lt;/div&gt;</a:t>
            </a:r>
          </a:p>
          <a:p>
            <a:pPr marL="0" indent="0">
              <a:buNone/>
            </a:pPr>
            <a:r>
              <a:rPr lang="en-US" dirty="0">
                <a:solidFill>
                  <a:srgbClr val="FF0000"/>
                </a:solidFill>
              </a:rPr>
              <a:t> &lt;/div&gt;</a:t>
            </a:r>
          </a:p>
          <a:p>
            <a:pPr marL="0" indent="0">
              <a:buNone/>
            </a:pPr>
            <a:r>
              <a:rPr lang="en-US" dirty="0">
                <a:solidFill>
                  <a:srgbClr val="FF0000"/>
                </a:solidFill>
              </a:rPr>
              <a:t>We can also use</a:t>
            </a:r>
          </a:p>
          <a:p>
            <a:pPr marL="0" indent="0">
              <a:buNone/>
            </a:pPr>
            <a:r>
              <a:rPr lang="en-US" dirty="0">
                <a:solidFill>
                  <a:srgbClr val="FF0000"/>
                </a:solidFill>
              </a:rPr>
              <a:t>&lt;div class="row"&gt;</a:t>
            </a:r>
          </a:p>
          <a:p>
            <a:pPr marL="0" indent="0">
              <a:buNone/>
            </a:pPr>
            <a:r>
              <a:rPr lang="en-US" dirty="0">
                <a:solidFill>
                  <a:srgbClr val="FF0000"/>
                </a:solidFill>
              </a:rPr>
              <a:t> &lt;div class="col-xl col-lg-6 col-4"&gt;Col-xl col-lg-6 col-4&lt;/div&gt; </a:t>
            </a:r>
          </a:p>
          <a:p>
            <a:pPr marL="0" indent="0">
              <a:buNone/>
            </a:pPr>
            <a:r>
              <a:rPr lang="en-US" dirty="0">
                <a:solidFill>
                  <a:srgbClr val="FF0000"/>
                </a:solidFill>
              </a:rPr>
              <a:t>&lt;/div&gt;</a:t>
            </a:r>
          </a:p>
          <a:p>
            <a:pPr marL="0" indent="0">
              <a:buNone/>
            </a:pPr>
            <a:endParaRPr lang="en-US" dirty="0">
              <a:solidFill>
                <a:srgbClr val="FF0000"/>
              </a:solidFill>
            </a:endParaRPr>
          </a:p>
        </p:txBody>
      </p:sp>
    </p:spTree>
    <p:extLst>
      <p:ext uri="{BB962C8B-B14F-4D97-AF65-F5344CB8AC3E}">
        <p14:creationId xmlns:p14="http://schemas.microsoft.com/office/powerpoint/2010/main" val="1353161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26FBD-29C3-024B-95E1-8B7C2999F6E7}"/>
              </a:ext>
            </a:extLst>
          </p:cNvPr>
          <p:cNvSpPr>
            <a:spLocks noGrp="1"/>
          </p:cNvSpPr>
          <p:nvPr>
            <p:ph type="title"/>
          </p:nvPr>
        </p:nvSpPr>
        <p:spPr>
          <a:xfrm>
            <a:off x="1371600" y="685800"/>
            <a:ext cx="9601200" cy="903514"/>
          </a:xfrm>
        </p:spPr>
        <p:txBody>
          <a:bodyPr>
            <a:normAutofit fontScale="90000"/>
          </a:bodyPr>
          <a:lstStyle/>
          <a:p>
            <a:r>
              <a:rPr lang="en-US" dirty="0"/>
              <a:t>Row columns</a:t>
            </a:r>
            <a:br>
              <a:rPr lang="en-US" dirty="0"/>
            </a:br>
            <a:endParaRPr lang="en-US" dirty="0"/>
          </a:p>
        </p:txBody>
      </p:sp>
      <p:sp>
        <p:nvSpPr>
          <p:cNvPr id="3" name="Content Placeholder 2">
            <a:extLst>
              <a:ext uri="{FF2B5EF4-FFF2-40B4-BE49-F238E27FC236}">
                <a16:creationId xmlns:a16="http://schemas.microsoft.com/office/drawing/2014/main" id="{FD64E5D2-6C25-CB42-B9BA-483008DF436C}"/>
              </a:ext>
            </a:extLst>
          </p:cNvPr>
          <p:cNvSpPr>
            <a:spLocks noGrp="1"/>
          </p:cNvSpPr>
          <p:nvPr>
            <p:ph idx="1"/>
          </p:nvPr>
        </p:nvSpPr>
        <p:spPr>
          <a:xfrm>
            <a:off x="1371600" y="1447800"/>
            <a:ext cx="9601200" cy="4887686"/>
          </a:xfrm>
        </p:spPr>
        <p:txBody>
          <a:bodyPr>
            <a:normAutofit/>
          </a:bodyPr>
          <a:lstStyle/>
          <a:p>
            <a:pPr marL="0" indent="0">
              <a:buNone/>
            </a:pPr>
            <a:r>
              <a:rPr lang="en-US" dirty="0"/>
              <a:t>Row columns is how we can control the number of columns inside the screen when using just col class. We want to use col but just 2 columns to occupy the screen and if I add the third one, the layout to be broken. </a:t>
            </a:r>
          </a:p>
          <a:p>
            <a:pPr marL="0" indent="0">
              <a:buNone/>
            </a:pPr>
            <a:r>
              <a:rPr lang="en-US" dirty="0"/>
              <a:t>We use :</a:t>
            </a:r>
          </a:p>
          <a:p>
            <a:pPr marL="0" indent="0">
              <a:buNone/>
            </a:pPr>
            <a:r>
              <a:rPr lang="en-US" dirty="0">
                <a:solidFill>
                  <a:srgbClr val="FF0000"/>
                </a:solidFill>
              </a:rPr>
              <a:t>&lt;div class="row row-cols-3"&gt;</a:t>
            </a:r>
          </a:p>
          <a:p>
            <a:pPr marL="0" indent="0">
              <a:buNone/>
            </a:pPr>
            <a:r>
              <a:rPr lang="en-US" dirty="0">
                <a:solidFill>
                  <a:srgbClr val="FF0000"/>
                </a:solidFill>
              </a:rPr>
              <a:t>&lt;div class=”col”&gt;&lt;/div&gt;</a:t>
            </a:r>
          </a:p>
          <a:p>
            <a:pPr marL="0" indent="0">
              <a:buNone/>
            </a:pPr>
            <a:r>
              <a:rPr lang="en-US" dirty="0">
                <a:solidFill>
                  <a:srgbClr val="FF0000"/>
                </a:solidFill>
              </a:rPr>
              <a:t>&lt;div class=”col”&gt;&lt;/div&gt;</a:t>
            </a:r>
          </a:p>
          <a:p>
            <a:pPr marL="0" indent="0">
              <a:buNone/>
            </a:pPr>
            <a:r>
              <a:rPr lang="en-US" dirty="0">
                <a:solidFill>
                  <a:srgbClr val="FF0000"/>
                </a:solidFill>
              </a:rPr>
              <a:t>&lt;div class=”col”&gt;&lt;/div&gt;</a:t>
            </a:r>
          </a:p>
          <a:p>
            <a:pPr marL="0" indent="0">
              <a:buNone/>
            </a:pPr>
            <a:r>
              <a:rPr lang="en-US" dirty="0">
                <a:solidFill>
                  <a:srgbClr val="FF0000"/>
                </a:solidFill>
              </a:rPr>
              <a:t>&lt;/div&gt;</a:t>
            </a:r>
          </a:p>
          <a:p>
            <a:pPr marL="0" indent="0">
              <a:buNone/>
            </a:pPr>
            <a:r>
              <a:rPr lang="en-US" dirty="0">
                <a:solidFill>
                  <a:srgbClr val="FF0000"/>
                </a:solidFill>
              </a:rPr>
              <a:t>This says that I want to have just 3 columns of the screen, if we add the fourth, the layout will be broken</a:t>
            </a:r>
          </a:p>
        </p:txBody>
      </p:sp>
    </p:spTree>
    <p:extLst>
      <p:ext uri="{BB962C8B-B14F-4D97-AF65-F5344CB8AC3E}">
        <p14:creationId xmlns:p14="http://schemas.microsoft.com/office/powerpoint/2010/main" val="307087930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61</TotalTime>
  <Words>1334</Words>
  <Application>Microsoft Macintosh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Franklin Gothic Book</vt:lpstr>
      <vt:lpstr>Crop</vt:lpstr>
      <vt:lpstr>Grid</vt:lpstr>
      <vt:lpstr>What do we really need in CSS to add grid system?</vt:lpstr>
      <vt:lpstr>How to add columns of the same width</vt:lpstr>
      <vt:lpstr>Setting column width </vt:lpstr>
      <vt:lpstr>What about the responsive design</vt:lpstr>
      <vt:lpstr>Different width according to the screen</vt:lpstr>
      <vt:lpstr>Variable width content </vt:lpstr>
      <vt:lpstr>Stacked to horizontal </vt:lpstr>
      <vt:lpstr>Row columns </vt:lpstr>
      <vt:lpstr>Row columns variable according to the width of the content</vt:lpstr>
      <vt:lpstr>Col-number in row-cols-</vt:lpstr>
      <vt:lpstr>Breakpoints inside row-cols</vt:lpstr>
      <vt:lpstr>Nesting method</vt:lpstr>
      <vt:lpstr>Nesting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Grid</dc:title>
  <dc:creator>Microsoft Office User</dc:creator>
  <cp:lastModifiedBy>Microsoft Office User</cp:lastModifiedBy>
  <cp:revision>4</cp:revision>
  <dcterms:created xsi:type="dcterms:W3CDTF">2021-08-02T04:53:56Z</dcterms:created>
  <dcterms:modified xsi:type="dcterms:W3CDTF">2021-08-02T05:55:13Z</dcterms:modified>
</cp:coreProperties>
</file>