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8/11/21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8/11/21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8/11/21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FE84-3E6D-3842-878A-4AB387E87BC9}"/>
              </a:ext>
            </a:extLst>
          </p:cNvPr>
          <p:cNvSpPr>
            <a:spLocks noGrp="1"/>
          </p:cNvSpPr>
          <p:nvPr>
            <p:ph type="ctrTitle"/>
          </p:nvPr>
        </p:nvSpPr>
        <p:spPr/>
        <p:txBody>
          <a:bodyPr/>
          <a:lstStyle/>
          <a:p>
            <a:r>
              <a:rPr lang="en-US" dirty="0"/>
              <a:t>flex</a:t>
            </a:r>
          </a:p>
        </p:txBody>
      </p:sp>
      <p:sp>
        <p:nvSpPr>
          <p:cNvPr id="3" name="Subtitle 2">
            <a:extLst>
              <a:ext uri="{FF2B5EF4-FFF2-40B4-BE49-F238E27FC236}">
                <a16:creationId xmlns:a16="http://schemas.microsoft.com/office/drawing/2014/main" id="{2BD55251-73D6-B64D-9C6F-77F66E0F84C1}"/>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946630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7D1D-E930-1843-9D6B-EA2554A4360C}"/>
              </a:ext>
            </a:extLst>
          </p:cNvPr>
          <p:cNvSpPr>
            <a:spLocks noGrp="1"/>
          </p:cNvSpPr>
          <p:nvPr>
            <p:ph type="title"/>
          </p:nvPr>
        </p:nvSpPr>
        <p:spPr>
          <a:xfrm>
            <a:off x="1371600" y="685800"/>
            <a:ext cx="9601200" cy="664029"/>
          </a:xfrm>
        </p:spPr>
        <p:txBody>
          <a:bodyPr>
            <a:normAutofit fontScale="90000"/>
          </a:bodyPr>
          <a:lstStyle/>
          <a:p>
            <a:r>
              <a:rPr lang="en-US" dirty="0"/>
              <a:t>Justify content</a:t>
            </a:r>
          </a:p>
        </p:txBody>
      </p:sp>
      <p:sp>
        <p:nvSpPr>
          <p:cNvPr id="3" name="Content Placeholder 2">
            <a:extLst>
              <a:ext uri="{FF2B5EF4-FFF2-40B4-BE49-F238E27FC236}">
                <a16:creationId xmlns:a16="http://schemas.microsoft.com/office/drawing/2014/main" id="{46F35A82-6D90-3348-94A4-F21B2566EA43}"/>
              </a:ext>
            </a:extLst>
          </p:cNvPr>
          <p:cNvSpPr>
            <a:spLocks noGrp="1"/>
          </p:cNvSpPr>
          <p:nvPr>
            <p:ph idx="1"/>
          </p:nvPr>
        </p:nvSpPr>
        <p:spPr>
          <a:xfrm>
            <a:off x="1371600" y="1262743"/>
            <a:ext cx="9601200" cy="4604657"/>
          </a:xfrm>
        </p:spPr>
        <p:txBody>
          <a:bodyPr/>
          <a:lstStyle/>
          <a:p>
            <a:r>
              <a:rPr lang="en-US" dirty="0"/>
              <a:t>Use justify-content utilities on flexbox containers to change the alignment of flex items on the main axis (the x-axis to start, y-axis if flex-direction: column). Choose from start (browser default), end, center, between, around, or evenly.</a:t>
            </a:r>
          </a:p>
          <a:p>
            <a:pPr marL="0" indent="0">
              <a:buNone/>
            </a:pPr>
            <a:r>
              <a:rPr lang="en-US" dirty="0"/>
              <a:t>&lt;div class="d-flex justify-content-start"&gt;...&lt;/div&gt; </a:t>
            </a:r>
            <a:br>
              <a:rPr lang="en-US" dirty="0"/>
            </a:br>
            <a:r>
              <a:rPr lang="en-US" dirty="0"/>
              <a:t>&lt;div class="d-flex justify-content-end"&gt;...&lt;/div&gt; </a:t>
            </a:r>
            <a:br>
              <a:rPr lang="en-US" dirty="0"/>
            </a:br>
            <a:r>
              <a:rPr lang="en-US" dirty="0"/>
              <a:t>&lt;div class="d-flex justify-content-center"&gt;...&lt;/div&gt; </a:t>
            </a:r>
            <a:br>
              <a:rPr lang="en-US" dirty="0"/>
            </a:br>
            <a:r>
              <a:rPr lang="en-US" dirty="0"/>
              <a:t>&lt;div class="d-flex justify-content-between"&gt;...&lt;/div&gt; </a:t>
            </a:r>
            <a:br>
              <a:rPr lang="en-US" dirty="0"/>
            </a:br>
            <a:r>
              <a:rPr lang="en-US" dirty="0"/>
              <a:t>&lt;div class="d-flex justify-content-around"&gt;...&lt;/div&gt; </a:t>
            </a:r>
            <a:br>
              <a:rPr lang="en-US" dirty="0"/>
            </a:br>
            <a:r>
              <a:rPr lang="en-US" dirty="0"/>
              <a:t>&lt;div class="d-flex justify-content-evenly"&gt;...&lt;/div&gt; </a:t>
            </a:r>
            <a:br>
              <a:rPr lang="en-US" dirty="0"/>
            </a:br>
            <a:endParaRPr lang="en-US" dirty="0"/>
          </a:p>
        </p:txBody>
      </p:sp>
    </p:spTree>
    <p:extLst>
      <p:ext uri="{BB962C8B-B14F-4D97-AF65-F5344CB8AC3E}">
        <p14:creationId xmlns:p14="http://schemas.microsoft.com/office/powerpoint/2010/main" val="150843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7D1D-E930-1843-9D6B-EA2554A4360C}"/>
              </a:ext>
            </a:extLst>
          </p:cNvPr>
          <p:cNvSpPr>
            <a:spLocks noGrp="1"/>
          </p:cNvSpPr>
          <p:nvPr>
            <p:ph type="title"/>
          </p:nvPr>
        </p:nvSpPr>
        <p:spPr>
          <a:xfrm>
            <a:off x="1371600" y="685800"/>
            <a:ext cx="9601200" cy="664029"/>
          </a:xfrm>
        </p:spPr>
        <p:txBody>
          <a:bodyPr>
            <a:normAutofit fontScale="90000"/>
          </a:bodyPr>
          <a:lstStyle/>
          <a:p>
            <a:r>
              <a:rPr lang="en-US" dirty="0"/>
              <a:t>Justify content</a:t>
            </a:r>
          </a:p>
        </p:txBody>
      </p:sp>
      <p:pic>
        <p:nvPicPr>
          <p:cNvPr id="5" name="Content Placeholder 4">
            <a:extLst>
              <a:ext uri="{FF2B5EF4-FFF2-40B4-BE49-F238E27FC236}">
                <a16:creationId xmlns:a16="http://schemas.microsoft.com/office/drawing/2014/main" id="{D929E05D-8ED4-A944-8A7F-B90F133C9B0C}"/>
              </a:ext>
            </a:extLst>
          </p:cNvPr>
          <p:cNvPicPr>
            <a:picLocks noGrp="1" noChangeAspect="1"/>
          </p:cNvPicPr>
          <p:nvPr>
            <p:ph idx="1"/>
          </p:nvPr>
        </p:nvPicPr>
        <p:blipFill>
          <a:blip r:embed="rId2"/>
          <a:stretch>
            <a:fillRect/>
          </a:stretch>
        </p:blipFill>
        <p:spPr>
          <a:xfrm>
            <a:off x="2378857" y="1415143"/>
            <a:ext cx="7586686" cy="4605337"/>
          </a:xfrm>
        </p:spPr>
      </p:pic>
    </p:spTree>
    <p:extLst>
      <p:ext uri="{BB962C8B-B14F-4D97-AF65-F5344CB8AC3E}">
        <p14:creationId xmlns:p14="http://schemas.microsoft.com/office/powerpoint/2010/main" val="274149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Responsive justify-content</a:t>
            </a:r>
          </a:p>
        </p:txBody>
      </p:sp>
      <p:sp>
        <p:nvSpPr>
          <p:cNvPr id="3" name="Content Placeholder 2">
            <a:extLst>
              <a:ext uri="{FF2B5EF4-FFF2-40B4-BE49-F238E27FC236}">
                <a16:creationId xmlns:a16="http://schemas.microsoft.com/office/drawing/2014/main" id="{88EB94A0-D349-5848-8282-9E2616E3C961}"/>
              </a:ext>
            </a:extLst>
          </p:cNvPr>
          <p:cNvSpPr>
            <a:spLocks noGrp="1"/>
          </p:cNvSpPr>
          <p:nvPr>
            <p:ph idx="1"/>
          </p:nvPr>
        </p:nvSpPr>
        <p:spPr>
          <a:xfrm>
            <a:off x="1371600" y="1426029"/>
            <a:ext cx="9601200" cy="4441371"/>
          </a:xfrm>
        </p:spPr>
        <p:txBody>
          <a:bodyPr/>
          <a:lstStyle/>
          <a:p>
            <a:r>
              <a:rPr lang="en-US" dirty="0"/>
              <a:t>.justify-content-</a:t>
            </a:r>
            <a:r>
              <a:rPr lang="en-US" dirty="0" err="1"/>
              <a:t>sm</a:t>
            </a:r>
            <a:r>
              <a:rPr lang="en-US" dirty="0"/>
              <a:t>-start</a:t>
            </a:r>
          </a:p>
          <a:p>
            <a:r>
              <a:rPr lang="en-US" dirty="0"/>
              <a:t>.justify-content-</a:t>
            </a:r>
            <a:r>
              <a:rPr lang="en-US" dirty="0" err="1"/>
              <a:t>sm</a:t>
            </a:r>
            <a:r>
              <a:rPr lang="en-US" dirty="0"/>
              <a:t>-end</a:t>
            </a:r>
          </a:p>
          <a:p>
            <a:pPr marL="0" indent="0">
              <a:buNone/>
            </a:pPr>
            <a:r>
              <a:rPr lang="en-US" dirty="0"/>
              <a:t>And so on…..</a:t>
            </a:r>
          </a:p>
          <a:p>
            <a:pPr marL="0" indent="0">
              <a:buNone/>
            </a:pPr>
            <a:endParaRPr lang="en-US" dirty="0"/>
          </a:p>
        </p:txBody>
      </p:sp>
    </p:spTree>
    <p:extLst>
      <p:ext uri="{BB962C8B-B14F-4D97-AF65-F5344CB8AC3E}">
        <p14:creationId xmlns:p14="http://schemas.microsoft.com/office/powerpoint/2010/main" val="96953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Align items</a:t>
            </a:r>
          </a:p>
        </p:txBody>
      </p:sp>
      <p:sp>
        <p:nvSpPr>
          <p:cNvPr id="3" name="Content Placeholder 2">
            <a:extLst>
              <a:ext uri="{FF2B5EF4-FFF2-40B4-BE49-F238E27FC236}">
                <a16:creationId xmlns:a16="http://schemas.microsoft.com/office/drawing/2014/main" id="{88EB94A0-D349-5848-8282-9E2616E3C961}"/>
              </a:ext>
            </a:extLst>
          </p:cNvPr>
          <p:cNvSpPr>
            <a:spLocks noGrp="1"/>
          </p:cNvSpPr>
          <p:nvPr>
            <p:ph idx="1"/>
          </p:nvPr>
        </p:nvSpPr>
        <p:spPr>
          <a:xfrm>
            <a:off x="1371600" y="1426029"/>
            <a:ext cx="9601200" cy="4441371"/>
          </a:xfrm>
        </p:spPr>
        <p:txBody>
          <a:bodyPr/>
          <a:lstStyle/>
          <a:p>
            <a:r>
              <a:rPr lang="en-US" dirty="0"/>
              <a:t>Use align-items utilities on flexbox containers to change the alignment of flex items on the cross axis (the y-axis to start, x-axis if flex-direction: column). Choose from start, end, center, baseline, or stretch (browser default).</a:t>
            </a:r>
          </a:p>
          <a:p>
            <a:pPr marL="0" indent="0">
              <a:buNone/>
            </a:pPr>
            <a:r>
              <a:rPr lang="en-US" dirty="0"/>
              <a:t>&lt;div class="d-flex align-items-start"&gt;...&lt;/div&gt; </a:t>
            </a:r>
            <a:br>
              <a:rPr lang="en-US" dirty="0"/>
            </a:br>
            <a:r>
              <a:rPr lang="en-US" dirty="0"/>
              <a:t>&lt;div class="d-flex align-items-end"&gt;...&lt;/div&gt; </a:t>
            </a:r>
            <a:br>
              <a:rPr lang="en-US" dirty="0"/>
            </a:br>
            <a:r>
              <a:rPr lang="en-US" dirty="0"/>
              <a:t>&lt;div class="d-flex align-items-center"&gt;...&lt;/div&gt; </a:t>
            </a:r>
            <a:br>
              <a:rPr lang="en-US" dirty="0"/>
            </a:br>
            <a:r>
              <a:rPr lang="en-US" dirty="0"/>
              <a:t>&lt;div class="d-flex align-items-baseline"&gt;...&lt;/div&gt; </a:t>
            </a:r>
            <a:br>
              <a:rPr lang="en-US" dirty="0"/>
            </a:br>
            <a:r>
              <a:rPr lang="en-US" dirty="0"/>
              <a:t>&lt;div class="d-flex align-items-stretch"&gt;...&lt;/div&gt; </a:t>
            </a:r>
            <a:br>
              <a:rPr lang="en-US" dirty="0"/>
            </a:br>
            <a:endParaRPr lang="en-US" dirty="0"/>
          </a:p>
        </p:txBody>
      </p:sp>
    </p:spTree>
    <p:extLst>
      <p:ext uri="{BB962C8B-B14F-4D97-AF65-F5344CB8AC3E}">
        <p14:creationId xmlns:p14="http://schemas.microsoft.com/office/powerpoint/2010/main" val="30424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Align items</a:t>
            </a:r>
          </a:p>
        </p:txBody>
      </p:sp>
      <p:pic>
        <p:nvPicPr>
          <p:cNvPr id="5" name="Content Placeholder 4">
            <a:extLst>
              <a:ext uri="{FF2B5EF4-FFF2-40B4-BE49-F238E27FC236}">
                <a16:creationId xmlns:a16="http://schemas.microsoft.com/office/drawing/2014/main" id="{7BD335EB-69C8-3F47-AE66-825A6B95397D}"/>
              </a:ext>
            </a:extLst>
          </p:cNvPr>
          <p:cNvPicPr>
            <a:picLocks noGrp="1" noChangeAspect="1"/>
          </p:cNvPicPr>
          <p:nvPr>
            <p:ph idx="1"/>
          </p:nvPr>
        </p:nvPicPr>
        <p:blipFill>
          <a:blip r:embed="rId2"/>
          <a:stretch>
            <a:fillRect/>
          </a:stretch>
        </p:blipFill>
        <p:spPr>
          <a:xfrm>
            <a:off x="3274091" y="1425575"/>
            <a:ext cx="5796217" cy="4441825"/>
          </a:xfrm>
        </p:spPr>
      </p:pic>
    </p:spTree>
    <p:extLst>
      <p:ext uri="{BB962C8B-B14F-4D97-AF65-F5344CB8AC3E}">
        <p14:creationId xmlns:p14="http://schemas.microsoft.com/office/powerpoint/2010/main" val="157125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Responsive Align items</a:t>
            </a:r>
          </a:p>
        </p:txBody>
      </p:sp>
      <p:sp>
        <p:nvSpPr>
          <p:cNvPr id="4" name="Content Placeholder 3">
            <a:extLst>
              <a:ext uri="{FF2B5EF4-FFF2-40B4-BE49-F238E27FC236}">
                <a16:creationId xmlns:a16="http://schemas.microsoft.com/office/drawing/2014/main" id="{BD83E730-439C-8742-AFF1-596820A2C897}"/>
              </a:ext>
            </a:extLst>
          </p:cNvPr>
          <p:cNvSpPr>
            <a:spLocks noGrp="1"/>
          </p:cNvSpPr>
          <p:nvPr>
            <p:ph idx="1"/>
          </p:nvPr>
        </p:nvSpPr>
        <p:spPr>
          <a:xfrm>
            <a:off x="1371600" y="1426029"/>
            <a:ext cx="9601200" cy="4441371"/>
          </a:xfrm>
        </p:spPr>
        <p:txBody>
          <a:bodyPr/>
          <a:lstStyle/>
          <a:p>
            <a:r>
              <a:rPr lang="en-US" dirty="0"/>
              <a:t>.align-items-</a:t>
            </a:r>
            <a:r>
              <a:rPr lang="en-US" dirty="0" err="1"/>
              <a:t>sm</a:t>
            </a:r>
            <a:r>
              <a:rPr lang="en-US" dirty="0"/>
              <a:t>-start</a:t>
            </a:r>
          </a:p>
          <a:p>
            <a:r>
              <a:rPr lang="en-US" dirty="0"/>
              <a:t>.align-items-md-start</a:t>
            </a:r>
          </a:p>
          <a:p>
            <a:r>
              <a:rPr lang="en-US" dirty="0"/>
              <a:t>.align-items-lg-start</a:t>
            </a:r>
          </a:p>
          <a:p>
            <a:r>
              <a:rPr lang="en-US" dirty="0"/>
              <a:t>.align-items-xl-start</a:t>
            </a:r>
          </a:p>
          <a:p>
            <a:r>
              <a:rPr lang="en-US" dirty="0"/>
              <a:t>.align-items-</a:t>
            </a:r>
            <a:r>
              <a:rPr lang="en-US" dirty="0" err="1"/>
              <a:t>xxl</a:t>
            </a:r>
            <a:r>
              <a:rPr lang="en-US" dirty="0"/>
              <a:t>-start</a:t>
            </a:r>
          </a:p>
          <a:p>
            <a:br>
              <a:rPr lang="en-US" dirty="0"/>
            </a:br>
            <a:endParaRPr lang="en-US" dirty="0"/>
          </a:p>
          <a:p>
            <a:endParaRPr lang="en-US" dirty="0"/>
          </a:p>
        </p:txBody>
      </p:sp>
    </p:spTree>
    <p:extLst>
      <p:ext uri="{BB962C8B-B14F-4D97-AF65-F5344CB8AC3E}">
        <p14:creationId xmlns:p14="http://schemas.microsoft.com/office/powerpoint/2010/main" val="229525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Align Self</a:t>
            </a:r>
          </a:p>
        </p:txBody>
      </p:sp>
      <p:sp>
        <p:nvSpPr>
          <p:cNvPr id="4" name="Content Placeholder 3">
            <a:extLst>
              <a:ext uri="{FF2B5EF4-FFF2-40B4-BE49-F238E27FC236}">
                <a16:creationId xmlns:a16="http://schemas.microsoft.com/office/drawing/2014/main" id="{BD83E730-439C-8742-AFF1-596820A2C897}"/>
              </a:ext>
            </a:extLst>
          </p:cNvPr>
          <p:cNvSpPr>
            <a:spLocks noGrp="1"/>
          </p:cNvSpPr>
          <p:nvPr>
            <p:ph idx="1"/>
          </p:nvPr>
        </p:nvSpPr>
        <p:spPr>
          <a:xfrm>
            <a:off x="1371600" y="1426029"/>
            <a:ext cx="9601200" cy="4441371"/>
          </a:xfrm>
        </p:spPr>
        <p:txBody>
          <a:bodyPr/>
          <a:lstStyle/>
          <a:p>
            <a:r>
              <a:rPr lang="en-US" dirty="0"/>
              <a:t>Use align-self utilities on flexbox items to individually change their alignment on the cross axis (the y-axis to start, x-axis if flex-direction: column). Choose from the same options as align-items: start, end, center, baseline, or stretch (browser default).</a:t>
            </a:r>
          </a:p>
          <a:p>
            <a:pPr marL="0" indent="0">
              <a:buNone/>
            </a:pPr>
            <a:r>
              <a:rPr lang="en-US" dirty="0"/>
              <a:t>&lt;div class="align-self-start"&gt;Aligned flex item&lt;/div&gt; </a:t>
            </a:r>
            <a:br>
              <a:rPr lang="en-US" dirty="0"/>
            </a:br>
            <a:r>
              <a:rPr lang="en-US" dirty="0"/>
              <a:t>&lt;div class="align-self-end"&gt;Aligned flex item&lt;/div&gt; </a:t>
            </a:r>
            <a:br>
              <a:rPr lang="en-US" dirty="0"/>
            </a:br>
            <a:r>
              <a:rPr lang="en-US" dirty="0"/>
              <a:t>&lt;div class="align-self-center"&gt;Aligned flex item&lt;/div&gt; </a:t>
            </a:r>
            <a:br>
              <a:rPr lang="en-US" dirty="0"/>
            </a:br>
            <a:r>
              <a:rPr lang="en-US" dirty="0"/>
              <a:t>&lt;div class="align-self-baseline"&gt;Aligned flex item&lt;/div&gt; </a:t>
            </a:r>
            <a:br>
              <a:rPr lang="en-US" dirty="0"/>
            </a:br>
            <a:r>
              <a:rPr lang="en-US" dirty="0"/>
              <a:t>&lt;div class="align-self-stretch"&gt;Aligned flex item&lt;/div&gt; </a:t>
            </a:r>
            <a:br>
              <a:rPr lang="en-US" dirty="0"/>
            </a:br>
            <a:endParaRPr lang="en-US" dirty="0"/>
          </a:p>
        </p:txBody>
      </p:sp>
    </p:spTree>
    <p:extLst>
      <p:ext uri="{BB962C8B-B14F-4D97-AF65-F5344CB8AC3E}">
        <p14:creationId xmlns:p14="http://schemas.microsoft.com/office/powerpoint/2010/main" val="387163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Align Self</a:t>
            </a:r>
          </a:p>
        </p:txBody>
      </p:sp>
      <p:pic>
        <p:nvPicPr>
          <p:cNvPr id="5" name="Content Placeholder 4">
            <a:extLst>
              <a:ext uri="{FF2B5EF4-FFF2-40B4-BE49-F238E27FC236}">
                <a16:creationId xmlns:a16="http://schemas.microsoft.com/office/drawing/2014/main" id="{44BC30D0-8B12-D84D-BAFF-16B0BC289047}"/>
              </a:ext>
            </a:extLst>
          </p:cNvPr>
          <p:cNvPicPr>
            <a:picLocks noGrp="1" noChangeAspect="1"/>
          </p:cNvPicPr>
          <p:nvPr>
            <p:ph idx="1"/>
          </p:nvPr>
        </p:nvPicPr>
        <p:blipFill>
          <a:blip r:embed="rId2"/>
          <a:stretch>
            <a:fillRect/>
          </a:stretch>
        </p:blipFill>
        <p:spPr>
          <a:xfrm>
            <a:off x="3120360" y="1425575"/>
            <a:ext cx="6103680" cy="4441825"/>
          </a:xfrm>
        </p:spPr>
      </p:pic>
    </p:spTree>
    <p:extLst>
      <p:ext uri="{BB962C8B-B14F-4D97-AF65-F5344CB8AC3E}">
        <p14:creationId xmlns:p14="http://schemas.microsoft.com/office/powerpoint/2010/main" val="2456951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Responsive Align Self</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.align-self-</a:t>
            </a:r>
            <a:r>
              <a:rPr lang="en-US" dirty="0" err="1"/>
              <a:t>sm</a:t>
            </a:r>
            <a:r>
              <a:rPr lang="en-US" dirty="0"/>
              <a:t>-start</a:t>
            </a:r>
          </a:p>
          <a:p>
            <a:pPr marL="0" indent="0">
              <a:buNone/>
            </a:pPr>
            <a:r>
              <a:rPr lang="en-US" dirty="0"/>
              <a:t>.align-self-md-start</a:t>
            </a:r>
          </a:p>
          <a:p>
            <a:pPr marL="0" indent="0">
              <a:buNone/>
            </a:pPr>
            <a:r>
              <a:rPr lang="en-US" dirty="0"/>
              <a:t>.align-self-lg-start</a:t>
            </a:r>
          </a:p>
          <a:p>
            <a:pPr marL="0" indent="0">
              <a:buNone/>
            </a:pPr>
            <a:r>
              <a:rPr lang="en-US" dirty="0"/>
              <a:t>.align-self-xl-start</a:t>
            </a:r>
          </a:p>
          <a:p>
            <a:pPr marL="0" indent="0">
              <a:buNone/>
            </a:pPr>
            <a:r>
              <a:rPr lang="en-US" dirty="0"/>
              <a:t>.align-self-</a:t>
            </a:r>
            <a:r>
              <a:rPr lang="en-US" dirty="0" err="1"/>
              <a:t>xxl</a:t>
            </a:r>
            <a:r>
              <a:rPr lang="en-US" dirty="0"/>
              <a:t>-start</a:t>
            </a:r>
          </a:p>
          <a:p>
            <a:pPr marL="0" indent="0">
              <a:buNone/>
            </a:pPr>
            <a:endParaRPr lang="en-US" dirty="0"/>
          </a:p>
        </p:txBody>
      </p:sp>
    </p:spTree>
    <p:extLst>
      <p:ext uri="{BB962C8B-B14F-4D97-AF65-F5344CB8AC3E}">
        <p14:creationId xmlns:p14="http://schemas.microsoft.com/office/powerpoint/2010/main" val="1207866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Fill</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r>
              <a:rPr lang="en-US" dirty="0"/>
              <a:t>Use the .flex-fill class on a series of sibling elements to force them into widths equal to their content (or equal widths if their content does not surpass their border-boxes) while taking up all available horizontal space.</a:t>
            </a:r>
          </a:p>
          <a:p>
            <a:pPr marL="0" indent="0">
              <a:buNone/>
            </a:pPr>
            <a:r>
              <a:rPr lang="en-US" dirty="0"/>
              <a:t>&lt;div class="d-flex bd-highlight"&gt; </a:t>
            </a:r>
            <a:br>
              <a:rPr lang="en-US" dirty="0"/>
            </a:br>
            <a:r>
              <a:rPr lang="en-US" dirty="0"/>
              <a:t>&lt;div class="p-2 flex-fill bd-highlight"&gt;Flex item with a lot of content&lt;/div&gt; </a:t>
            </a:r>
            <a:br>
              <a:rPr lang="en-US" dirty="0"/>
            </a:br>
            <a:r>
              <a:rPr lang="en-US" dirty="0"/>
              <a:t>&lt;div class="p-2 flex-fill bd-highlight"&gt;Flex item&lt;/div&gt; </a:t>
            </a:r>
            <a:br>
              <a:rPr lang="en-US" dirty="0"/>
            </a:br>
            <a:r>
              <a:rPr lang="en-US" dirty="0"/>
              <a:t>&lt;div class="p-2 flex-fill bd-highlight"&gt;Flex item&lt;/div&gt; </a:t>
            </a:r>
            <a:br>
              <a:rPr lang="en-US" dirty="0"/>
            </a:br>
            <a:r>
              <a:rPr lang="en-US" dirty="0"/>
              <a:t>&lt;/div&gt;</a:t>
            </a:r>
            <a:br>
              <a:rPr lang="en-US" dirty="0"/>
            </a:br>
            <a:endParaRPr lang="en-US" dirty="0"/>
          </a:p>
        </p:txBody>
      </p:sp>
    </p:spTree>
    <p:extLst>
      <p:ext uri="{BB962C8B-B14F-4D97-AF65-F5344CB8AC3E}">
        <p14:creationId xmlns:p14="http://schemas.microsoft.com/office/powerpoint/2010/main" val="393618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9C0C-E515-5545-A6FA-2F00731750C1}"/>
              </a:ext>
            </a:extLst>
          </p:cNvPr>
          <p:cNvSpPr>
            <a:spLocks noGrp="1"/>
          </p:cNvSpPr>
          <p:nvPr>
            <p:ph type="title"/>
          </p:nvPr>
        </p:nvSpPr>
        <p:spPr>
          <a:xfrm>
            <a:off x="1371600" y="685800"/>
            <a:ext cx="9601200" cy="783771"/>
          </a:xfrm>
        </p:spPr>
        <p:txBody>
          <a:bodyPr>
            <a:normAutofit/>
          </a:bodyPr>
          <a:lstStyle/>
          <a:p>
            <a:r>
              <a:rPr lang="en-US" dirty="0"/>
              <a:t>Enable flex behaviors</a:t>
            </a:r>
          </a:p>
        </p:txBody>
      </p:sp>
      <p:sp>
        <p:nvSpPr>
          <p:cNvPr id="3" name="Content Placeholder 2">
            <a:extLst>
              <a:ext uri="{FF2B5EF4-FFF2-40B4-BE49-F238E27FC236}">
                <a16:creationId xmlns:a16="http://schemas.microsoft.com/office/drawing/2014/main" id="{71284941-8E63-9B4C-9082-AEE1140D4A3E}"/>
              </a:ext>
            </a:extLst>
          </p:cNvPr>
          <p:cNvSpPr>
            <a:spLocks noGrp="1"/>
          </p:cNvSpPr>
          <p:nvPr>
            <p:ph idx="1"/>
          </p:nvPr>
        </p:nvSpPr>
        <p:spPr>
          <a:xfrm>
            <a:off x="1371600" y="1469571"/>
            <a:ext cx="9601200" cy="4397829"/>
          </a:xfrm>
        </p:spPr>
        <p:txBody>
          <a:bodyPr>
            <a:normAutofit lnSpcReduction="10000"/>
          </a:bodyPr>
          <a:lstStyle/>
          <a:p>
            <a:r>
              <a:rPr lang="en-US" dirty="0"/>
              <a:t>Apply display utilities to create a flexbox container and transform </a:t>
            </a:r>
            <a:r>
              <a:rPr lang="en-US" b="1" dirty="0"/>
              <a:t>direct children elements</a:t>
            </a:r>
            <a:r>
              <a:rPr lang="en-US" dirty="0"/>
              <a:t> into flex items. Flex containers and items are able to be modified further with additional flex properties.</a:t>
            </a:r>
          </a:p>
          <a:p>
            <a:pPr marL="0" indent="0">
              <a:buNone/>
            </a:pPr>
            <a:r>
              <a:rPr lang="en-US" dirty="0"/>
              <a:t>&lt;div class="d-flex p-2"&gt;I'm a flexbox container!&lt;/div&gt;</a:t>
            </a:r>
            <a:br>
              <a:rPr lang="en-US" dirty="0"/>
            </a:br>
            <a:r>
              <a:rPr lang="en-US" dirty="0"/>
              <a:t>&lt;div class="d-inline-flex p-2 bd-highlight"&gt;I'm an inline flexbox container!&lt;/div&gt;</a:t>
            </a:r>
            <a:br>
              <a:rPr lang="en-US" dirty="0"/>
            </a:br>
            <a:r>
              <a:rPr lang="en-US" dirty="0">
                <a:solidFill>
                  <a:srgbClr val="FF0000"/>
                </a:solidFill>
              </a:rPr>
              <a:t>Responsive variations also exist for .d-flex and .d-inline-flex.</a:t>
            </a:r>
          </a:p>
          <a:p>
            <a:pPr marL="0" indent="0">
              <a:buNone/>
            </a:pPr>
            <a:r>
              <a:rPr lang="en-US" dirty="0"/>
              <a:t>.d-flex</a:t>
            </a:r>
          </a:p>
          <a:p>
            <a:pPr marL="0" indent="0">
              <a:buNone/>
            </a:pPr>
            <a:r>
              <a:rPr lang="en-US" dirty="0"/>
              <a:t>.d-inline-flex</a:t>
            </a:r>
          </a:p>
          <a:p>
            <a:pPr marL="0" indent="0">
              <a:buNone/>
            </a:pPr>
            <a:r>
              <a:rPr lang="en-US" dirty="0"/>
              <a:t>.d-</a:t>
            </a:r>
            <a:r>
              <a:rPr lang="en-US" dirty="0" err="1"/>
              <a:t>sm</a:t>
            </a:r>
            <a:r>
              <a:rPr lang="en-US" dirty="0"/>
              <a:t>-flex</a:t>
            </a:r>
          </a:p>
          <a:p>
            <a:pPr marL="0" indent="0">
              <a:buNone/>
            </a:pPr>
            <a:r>
              <a:rPr lang="en-US" dirty="0"/>
              <a:t>.d-</a:t>
            </a:r>
            <a:r>
              <a:rPr lang="en-US" dirty="0" err="1"/>
              <a:t>sm</a:t>
            </a:r>
            <a:r>
              <a:rPr lang="en-US" dirty="0"/>
              <a:t>-inline-flex</a:t>
            </a:r>
          </a:p>
          <a:p>
            <a:pPr marL="0" indent="0">
              <a:buNone/>
            </a:pPr>
            <a:r>
              <a:rPr lang="en-US" dirty="0"/>
              <a:t>.d-md-flex</a:t>
            </a:r>
          </a:p>
          <a:p>
            <a:pPr marL="0" indent="0">
              <a:buNone/>
            </a:pPr>
            <a:r>
              <a:rPr lang="en-US" dirty="0">
                <a:solidFill>
                  <a:schemeClr val="tx1"/>
                </a:solidFill>
              </a:rPr>
              <a:t>And so on…</a:t>
            </a:r>
          </a:p>
        </p:txBody>
      </p:sp>
    </p:spTree>
    <p:extLst>
      <p:ext uri="{BB962C8B-B14F-4D97-AF65-F5344CB8AC3E}">
        <p14:creationId xmlns:p14="http://schemas.microsoft.com/office/powerpoint/2010/main" val="1187120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Fill</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r>
              <a:rPr lang="en-US" dirty="0"/>
              <a:t>Use the .flex-fill class on a series of sibling elements to force them into widths equal to their content (or equal widths if their content does not surpass their border-boxes) while taking up all available horizontal space.</a:t>
            </a:r>
          </a:p>
          <a:p>
            <a:pPr marL="0" indent="0">
              <a:buNone/>
            </a:pPr>
            <a:r>
              <a:rPr lang="en-US"/>
              <a:t>&lt;div class="d-flex bd-highlight"&gt; </a:t>
            </a:r>
            <a:br>
              <a:rPr lang="en-US"/>
            </a:br>
            <a:r>
              <a:rPr lang="en-US"/>
              <a:t>&lt;div class="p-2 flex-fill bd-highlight"&gt;Flex item with a lot of content&lt;/div&gt; </a:t>
            </a:r>
            <a:br>
              <a:rPr lang="en-US"/>
            </a:br>
            <a:r>
              <a:rPr lang="en-US"/>
              <a:t>&lt;div class="p-2 flex-fill bd-highlight"&gt;Flex item&lt;/div&gt; </a:t>
            </a:r>
            <a:br>
              <a:rPr lang="en-US"/>
            </a:br>
            <a:r>
              <a:rPr lang="en-US"/>
              <a:t>&lt;div class="p-2 flex-fill bd-highlight"&gt;Flex item&lt;/div&gt; </a:t>
            </a:r>
            <a:br>
              <a:rPr lang="en-US"/>
            </a:br>
            <a:r>
              <a:rPr lang="en-US"/>
              <a:t>&lt;/div&gt;</a:t>
            </a:r>
            <a:br>
              <a:rPr lang="en-US"/>
            </a:br>
            <a:endParaRPr lang="en-US" dirty="0"/>
          </a:p>
        </p:txBody>
      </p:sp>
      <p:pic>
        <p:nvPicPr>
          <p:cNvPr id="5" name="Picture 4">
            <a:extLst>
              <a:ext uri="{FF2B5EF4-FFF2-40B4-BE49-F238E27FC236}">
                <a16:creationId xmlns:a16="http://schemas.microsoft.com/office/drawing/2014/main" id="{673A5DE2-439A-A04B-9771-AFEBB11F66AE}"/>
              </a:ext>
            </a:extLst>
          </p:cNvPr>
          <p:cNvPicPr>
            <a:picLocks noChangeAspect="1"/>
          </p:cNvPicPr>
          <p:nvPr/>
        </p:nvPicPr>
        <p:blipFill>
          <a:blip r:embed="rId2"/>
          <a:stretch>
            <a:fillRect/>
          </a:stretch>
        </p:blipFill>
        <p:spPr>
          <a:xfrm>
            <a:off x="1371600" y="4530271"/>
            <a:ext cx="10033000" cy="1041400"/>
          </a:xfrm>
          <a:prstGeom prst="rect">
            <a:avLst/>
          </a:prstGeom>
        </p:spPr>
      </p:pic>
    </p:spTree>
    <p:extLst>
      <p:ext uri="{BB962C8B-B14F-4D97-AF65-F5344CB8AC3E}">
        <p14:creationId xmlns:p14="http://schemas.microsoft.com/office/powerpoint/2010/main" val="315505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Responsive Fill</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.flex-fill</a:t>
            </a:r>
          </a:p>
          <a:p>
            <a:pPr marL="0" indent="0">
              <a:buNone/>
            </a:pPr>
            <a:r>
              <a:rPr lang="en-US" dirty="0"/>
              <a:t>.flex-</a:t>
            </a:r>
            <a:r>
              <a:rPr lang="en-US" dirty="0" err="1"/>
              <a:t>sm</a:t>
            </a:r>
            <a:r>
              <a:rPr lang="en-US" dirty="0"/>
              <a:t>-fill</a:t>
            </a:r>
          </a:p>
          <a:p>
            <a:pPr marL="0" indent="0">
              <a:buNone/>
            </a:pPr>
            <a:r>
              <a:rPr lang="en-US" dirty="0"/>
              <a:t>.flex-md-fill</a:t>
            </a:r>
          </a:p>
          <a:p>
            <a:pPr marL="0" indent="0">
              <a:buNone/>
            </a:pPr>
            <a:r>
              <a:rPr lang="en-US" dirty="0"/>
              <a:t>.flex-lg-fill</a:t>
            </a:r>
          </a:p>
          <a:p>
            <a:pPr marL="0" indent="0">
              <a:buNone/>
            </a:pPr>
            <a:r>
              <a:rPr lang="en-US" dirty="0"/>
              <a:t>.flex-xl-fill</a:t>
            </a:r>
          </a:p>
          <a:p>
            <a:pPr marL="0" indent="0">
              <a:buNone/>
            </a:pPr>
            <a:r>
              <a:rPr lang="en-US" dirty="0"/>
              <a:t>.flex-</a:t>
            </a:r>
            <a:r>
              <a:rPr lang="en-US" dirty="0" err="1"/>
              <a:t>xxl</a:t>
            </a:r>
            <a:r>
              <a:rPr lang="en-US" dirty="0"/>
              <a:t>-fill</a:t>
            </a:r>
          </a:p>
          <a:p>
            <a:pPr marL="0" indent="0">
              <a:buNone/>
            </a:pPr>
            <a:endParaRPr lang="en-US" dirty="0"/>
          </a:p>
        </p:txBody>
      </p:sp>
    </p:spTree>
    <p:extLst>
      <p:ext uri="{BB962C8B-B14F-4D97-AF65-F5344CB8AC3E}">
        <p14:creationId xmlns:p14="http://schemas.microsoft.com/office/powerpoint/2010/main" val="1153243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Grow and shrink</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Use .flex-grow-* utilities to toggle a flex item’s ability to grow to fill available space. In the example below, the .flex-grow-1 elements uses all available space it can, while allowing the remaining two flex items their necessary space.</a:t>
            </a:r>
          </a:p>
          <a:p>
            <a:pPr marL="0" indent="0">
              <a:buNone/>
            </a:pPr>
            <a:r>
              <a:rPr lang="en-US" dirty="0"/>
              <a:t>&lt;div class="d-flex bd-highlight"&gt; </a:t>
            </a:r>
            <a:br>
              <a:rPr lang="en-US" dirty="0"/>
            </a:br>
            <a:r>
              <a:rPr lang="en-US" dirty="0"/>
              <a:t>&lt;div class="p-2 flex-grow-1 bd-highlight"&gt;Flex item&lt;/div&gt; </a:t>
            </a:r>
            <a:br>
              <a:rPr lang="en-US" dirty="0"/>
            </a:br>
            <a:r>
              <a:rPr lang="en-US" dirty="0"/>
              <a:t>&lt;div class="p-2 bd-highlight"&gt;Flex item&lt;/div&gt; </a:t>
            </a:r>
            <a:br>
              <a:rPr lang="en-US" dirty="0"/>
            </a:br>
            <a:r>
              <a:rPr lang="en-US" dirty="0"/>
              <a:t>&lt;div class="p-2 bd-highlight"&gt;Third flex item&lt;/div&gt; </a:t>
            </a:r>
            <a:br>
              <a:rPr lang="en-US" dirty="0"/>
            </a:br>
            <a:r>
              <a:rPr lang="en-US" dirty="0"/>
              <a:t>&lt;/div&gt;</a:t>
            </a:r>
            <a:br>
              <a:rPr lang="en-US" dirty="0"/>
            </a:br>
            <a:endParaRPr lang="en-US" dirty="0"/>
          </a:p>
        </p:txBody>
      </p:sp>
      <p:pic>
        <p:nvPicPr>
          <p:cNvPr id="5" name="Picture 4">
            <a:extLst>
              <a:ext uri="{FF2B5EF4-FFF2-40B4-BE49-F238E27FC236}">
                <a16:creationId xmlns:a16="http://schemas.microsoft.com/office/drawing/2014/main" id="{C310DC40-EFA8-6A40-BE9A-A055892DD15B}"/>
              </a:ext>
            </a:extLst>
          </p:cNvPr>
          <p:cNvPicPr>
            <a:picLocks noChangeAspect="1"/>
          </p:cNvPicPr>
          <p:nvPr/>
        </p:nvPicPr>
        <p:blipFill>
          <a:blip r:embed="rId2"/>
          <a:stretch>
            <a:fillRect/>
          </a:stretch>
        </p:blipFill>
        <p:spPr>
          <a:xfrm>
            <a:off x="1371600" y="4619171"/>
            <a:ext cx="9969500" cy="812800"/>
          </a:xfrm>
          <a:prstGeom prst="rect">
            <a:avLst/>
          </a:prstGeom>
        </p:spPr>
      </p:pic>
    </p:spTree>
    <p:extLst>
      <p:ext uri="{BB962C8B-B14F-4D97-AF65-F5344CB8AC3E}">
        <p14:creationId xmlns:p14="http://schemas.microsoft.com/office/powerpoint/2010/main" val="3990912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Grow and shrink</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Use .flex-shrink-* utilities to toggle a flex item’s ability to shrink if necessary. In the example below, the second flex item with .flex-shrink-1 is forced to wrap its contents to a new line, “shrinking” to allow more space for the previous flex item with .w-100.</a:t>
            </a:r>
          </a:p>
          <a:p>
            <a:pPr marL="0" indent="0">
              <a:buNone/>
            </a:pPr>
            <a:r>
              <a:rPr lang="en-US" dirty="0"/>
              <a:t>&lt;div class="d-flex bd-highlight"&gt; </a:t>
            </a:r>
            <a:br>
              <a:rPr lang="en-US" dirty="0"/>
            </a:br>
            <a:r>
              <a:rPr lang="en-US" dirty="0"/>
              <a:t>&lt;div class="p-2 w-100 bd-highlight"&gt;Flex item&lt;/div&gt; </a:t>
            </a:r>
            <a:br>
              <a:rPr lang="en-US" dirty="0"/>
            </a:br>
            <a:r>
              <a:rPr lang="en-US" dirty="0"/>
              <a:t>&lt;div class="p-2 flex-shrink-1 bd-highlight"&gt;Flex item&lt;/div&gt; </a:t>
            </a:r>
            <a:br>
              <a:rPr lang="en-US" dirty="0"/>
            </a:br>
            <a:r>
              <a:rPr lang="en-US" dirty="0"/>
              <a:t>&lt;/div&gt;</a:t>
            </a:r>
            <a:br>
              <a:rPr lang="en-US" dirty="0"/>
            </a:br>
            <a:endParaRPr lang="en-US" dirty="0"/>
          </a:p>
        </p:txBody>
      </p:sp>
      <p:pic>
        <p:nvPicPr>
          <p:cNvPr id="6" name="Picture 5">
            <a:extLst>
              <a:ext uri="{FF2B5EF4-FFF2-40B4-BE49-F238E27FC236}">
                <a16:creationId xmlns:a16="http://schemas.microsoft.com/office/drawing/2014/main" id="{D79C5506-4C87-0042-A166-0B6763790A30}"/>
              </a:ext>
            </a:extLst>
          </p:cNvPr>
          <p:cNvPicPr>
            <a:picLocks noChangeAspect="1"/>
          </p:cNvPicPr>
          <p:nvPr/>
        </p:nvPicPr>
        <p:blipFill>
          <a:blip r:embed="rId2"/>
          <a:stretch>
            <a:fillRect/>
          </a:stretch>
        </p:blipFill>
        <p:spPr>
          <a:xfrm>
            <a:off x="1371600" y="4212772"/>
            <a:ext cx="9931400" cy="1066800"/>
          </a:xfrm>
          <a:prstGeom prst="rect">
            <a:avLst/>
          </a:prstGeom>
        </p:spPr>
      </p:pic>
    </p:spTree>
    <p:extLst>
      <p:ext uri="{BB962C8B-B14F-4D97-AF65-F5344CB8AC3E}">
        <p14:creationId xmlns:p14="http://schemas.microsoft.com/office/powerpoint/2010/main" val="1425487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lstStyle/>
          <a:p>
            <a:r>
              <a:rPr lang="en-US" dirty="0"/>
              <a:t>Responsive Grow and shrink</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.flex-{</a:t>
            </a:r>
            <a:r>
              <a:rPr lang="en-US" dirty="0" err="1"/>
              <a:t>grow|shrink</a:t>
            </a:r>
            <a:r>
              <a:rPr lang="en-US" dirty="0"/>
              <a:t>}-*</a:t>
            </a:r>
          </a:p>
          <a:p>
            <a:pPr marL="0" indent="0">
              <a:buNone/>
            </a:pPr>
            <a:r>
              <a:rPr lang="en-US" dirty="0"/>
              <a:t>.flex-</a:t>
            </a:r>
            <a:r>
              <a:rPr lang="en-US" dirty="0" err="1"/>
              <a:t>sm</a:t>
            </a:r>
            <a:r>
              <a:rPr lang="en-US" dirty="0"/>
              <a:t>-{</a:t>
            </a:r>
            <a:r>
              <a:rPr lang="en-US" dirty="0" err="1"/>
              <a:t>grow|shrink</a:t>
            </a:r>
            <a:r>
              <a:rPr lang="en-US" dirty="0"/>
              <a:t>}-*</a:t>
            </a:r>
          </a:p>
          <a:p>
            <a:pPr marL="0" indent="0">
              <a:buNone/>
            </a:pPr>
            <a:r>
              <a:rPr lang="en-US" dirty="0"/>
              <a:t>.flex-md-{</a:t>
            </a:r>
            <a:r>
              <a:rPr lang="en-US" dirty="0" err="1"/>
              <a:t>grow|shrink</a:t>
            </a:r>
            <a:r>
              <a:rPr lang="en-US" dirty="0"/>
              <a:t>}-*</a:t>
            </a:r>
          </a:p>
          <a:p>
            <a:pPr marL="0" indent="0">
              <a:buNone/>
            </a:pPr>
            <a:r>
              <a:rPr lang="en-US" dirty="0"/>
              <a:t>.flex-lg-{</a:t>
            </a:r>
            <a:r>
              <a:rPr lang="en-US" dirty="0" err="1"/>
              <a:t>grow|shrink</a:t>
            </a:r>
            <a:r>
              <a:rPr lang="en-US" dirty="0"/>
              <a:t>}-*, xl and </a:t>
            </a:r>
            <a:r>
              <a:rPr lang="en-US" dirty="0" err="1"/>
              <a:t>xxl</a:t>
            </a:r>
            <a:endParaRPr lang="en-US" dirty="0"/>
          </a:p>
          <a:p>
            <a:pPr marL="0" indent="0">
              <a:buNone/>
            </a:pPr>
            <a:endParaRPr lang="en-US" dirty="0"/>
          </a:p>
        </p:txBody>
      </p:sp>
    </p:spTree>
    <p:extLst>
      <p:ext uri="{BB962C8B-B14F-4D97-AF65-F5344CB8AC3E}">
        <p14:creationId xmlns:p14="http://schemas.microsoft.com/office/powerpoint/2010/main" val="1515510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Auto margins</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r>
              <a:rPr lang="en-US" dirty="0"/>
              <a:t>Flexbox can do some pretty awesome things when you mix flex alignments with auto margins. Shown below are three examples of controlling flex items via auto margins: default (no auto margin), pushing two items to the right (.me-auto), and pushing two items to the left (.</a:t>
            </a:r>
            <a:r>
              <a:rPr lang="en-US" dirty="0" err="1"/>
              <a:t>ms</a:t>
            </a:r>
            <a:r>
              <a:rPr lang="en-US" dirty="0"/>
              <a:t>-auto).</a:t>
            </a:r>
          </a:p>
          <a:p>
            <a:pPr marL="0" indent="0">
              <a:buNone/>
            </a:pPr>
            <a:endParaRPr lang="en-US" dirty="0"/>
          </a:p>
        </p:txBody>
      </p:sp>
    </p:spTree>
    <p:extLst>
      <p:ext uri="{BB962C8B-B14F-4D97-AF65-F5344CB8AC3E}">
        <p14:creationId xmlns:p14="http://schemas.microsoft.com/office/powerpoint/2010/main" val="297262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Basic flex </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&lt;div class="d-flex bd-highlight mb-3"&gt; </a:t>
            </a:r>
            <a:br>
              <a:rPr lang="en-US" dirty="0"/>
            </a:br>
            <a:r>
              <a:rPr lang="en-US" dirty="0"/>
              <a:t>&lt;div class="p-2 bd-highlight"&gt;Flex item&lt;/div&gt; </a:t>
            </a:r>
            <a:br>
              <a:rPr lang="en-US" dirty="0"/>
            </a:br>
            <a:r>
              <a:rPr lang="en-US" dirty="0"/>
              <a:t>&lt;div class="p-2 bd-highlight"&gt;Flex item&lt;/div&gt; </a:t>
            </a:r>
            <a:br>
              <a:rPr lang="en-US" dirty="0"/>
            </a:br>
            <a:r>
              <a:rPr lang="en-US" dirty="0"/>
              <a:t>&lt;div class="p-2 bd-highlight"&gt;Flex item&lt;/div&gt; </a:t>
            </a:r>
            <a:br>
              <a:rPr lang="en-US" dirty="0"/>
            </a:br>
            <a:r>
              <a:rPr lang="en-US" dirty="0"/>
              <a:t>&lt;/div&gt; </a:t>
            </a:r>
            <a:br>
              <a:rPr lang="en-US" dirty="0"/>
            </a:br>
            <a:endParaRPr lang="en-US" dirty="0"/>
          </a:p>
        </p:txBody>
      </p:sp>
      <p:pic>
        <p:nvPicPr>
          <p:cNvPr id="5" name="Picture 4">
            <a:extLst>
              <a:ext uri="{FF2B5EF4-FFF2-40B4-BE49-F238E27FC236}">
                <a16:creationId xmlns:a16="http://schemas.microsoft.com/office/drawing/2014/main" id="{B2635B51-ADA6-964D-96DD-9BB71255F4E8}"/>
              </a:ext>
            </a:extLst>
          </p:cNvPr>
          <p:cNvPicPr>
            <a:picLocks noChangeAspect="1"/>
          </p:cNvPicPr>
          <p:nvPr/>
        </p:nvPicPr>
        <p:blipFill>
          <a:blip r:embed="rId2"/>
          <a:stretch>
            <a:fillRect/>
          </a:stretch>
        </p:blipFill>
        <p:spPr>
          <a:xfrm>
            <a:off x="1371600" y="3429000"/>
            <a:ext cx="9944100" cy="698500"/>
          </a:xfrm>
          <a:prstGeom prst="rect">
            <a:avLst/>
          </a:prstGeom>
        </p:spPr>
      </p:pic>
    </p:spTree>
    <p:extLst>
      <p:ext uri="{BB962C8B-B14F-4D97-AF65-F5344CB8AC3E}">
        <p14:creationId xmlns:p14="http://schemas.microsoft.com/office/powerpoint/2010/main" val="3377610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Margin right (end) auto</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&lt;div class="d-flex bd-highlight mb-3"&gt; </a:t>
            </a:r>
            <a:br>
              <a:rPr lang="en-US" dirty="0"/>
            </a:br>
            <a:r>
              <a:rPr lang="en-US" dirty="0"/>
              <a:t>&lt;div class="me-auto p-2 bd-highlight"&gt;Flex item&lt;/div&gt; </a:t>
            </a:r>
            <a:br>
              <a:rPr lang="en-US" dirty="0"/>
            </a:br>
            <a:r>
              <a:rPr lang="en-US" dirty="0"/>
              <a:t>&lt;div class="p-2 bd-highlight"&gt;Flex item&lt;/div&gt; </a:t>
            </a:r>
            <a:br>
              <a:rPr lang="en-US" dirty="0"/>
            </a:br>
            <a:r>
              <a:rPr lang="en-US" dirty="0"/>
              <a:t>&lt;div class="p-2 bd-highlight"&gt;Flex item&lt;/div&gt; </a:t>
            </a:r>
            <a:br>
              <a:rPr lang="en-US" dirty="0"/>
            </a:br>
            <a:r>
              <a:rPr lang="en-US" dirty="0"/>
              <a:t>&lt;/div&gt; </a:t>
            </a:r>
            <a:br>
              <a:rPr lang="en-US" dirty="0"/>
            </a:br>
            <a:endParaRPr lang="en-US" dirty="0"/>
          </a:p>
        </p:txBody>
      </p:sp>
      <p:pic>
        <p:nvPicPr>
          <p:cNvPr id="6" name="Picture 5">
            <a:extLst>
              <a:ext uri="{FF2B5EF4-FFF2-40B4-BE49-F238E27FC236}">
                <a16:creationId xmlns:a16="http://schemas.microsoft.com/office/drawing/2014/main" id="{94CD5371-0FB4-0C4E-A30C-65A010EA0F1F}"/>
              </a:ext>
            </a:extLst>
          </p:cNvPr>
          <p:cNvPicPr>
            <a:picLocks noChangeAspect="1"/>
          </p:cNvPicPr>
          <p:nvPr/>
        </p:nvPicPr>
        <p:blipFill>
          <a:blip r:embed="rId2"/>
          <a:stretch>
            <a:fillRect/>
          </a:stretch>
        </p:blipFill>
        <p:spPr>
          <a:xfrm>
            <a:off x="1371600" y="3429000"/>
            <a:ext cx="9867900" cy="749300"/>
          </a:xfrm>
          <a:prstGeom prst="rect">
            <a:avLst/>
          </a:prstGeom>
        </p:spPr>
      </p:pic>
    </p:spTree>
    <p:extLst>
      <p:ext uri="{BB962C8B-B14F-4D97-AF65-F5344CB8AC3E}">
        <p14:creationId xmlns:p14="http://schemas.microsoft.com/office/powerpoint/2010/main" val="2563017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Margin left (start) auto</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&lt;div class="d-flex bd-highlight mb-3"&gt; </a:t>
            </a:r>
            <a:br>
              <a:rPr lang="en-US" dirty="0"/>
            </a:br>
            <a:r>
              <a:rPr lang="en-US" dirty="0"/>
              <a:t>&lt;div class="p-2 bd-highlight"&gt;Flex item&lt;/div&gt; </a:t>
            </a:r>
            <a:br>
              <a:rPr lang="en-US" dirty="0"/>
            </a:br>
            <a:r>
              <a:rPr lang="en-US" dirty="0"/>
              <a:t>&lt;div class="p-2 bd-highlight"&gt;Flex item&lt;/div&gt; </a:t>
            </a:r>
            <a:br>
              <a:rPr lang="en-US" dirty="0"/>
            </a:br>
            <a:r>
              <a:rPr lang="en-US" dirty="0"/>
              <a:t>&lt;div class="</a:t>
            </a:r>
            <a:r>
              <a:rPr lang="en-US" dirty="0" err="1"/>
              <a:t>ms</a:t>
            </a:r>
            <a:r>
              <a:rPr lang="en-US" dirty="0"/>
              <a:t>-auto p-2 bd-highlight"&gt;Flex item&lt;/div&gt; </a:t>
            </a:r>
            <a:br>
              <a:rPr lang="en-US" dirty="0"/>
            </a:br>
            <a:r>
              <a:rPr lang="en-US" dirty="0"/>
              <a:t>&lt;/div&gt;</a:t>
            </a:r>
            <a:br>
              <a:rPr lang="en-US" dirty="0"/>
            </a:br>
            <a:endParaRPr lang="en-US" dirty="0"/>
          </a:p>
        </p:txBody>
      </p:sp>
      <p:pic>
        <p:nvPicPr>
          <p:cNvPr id="5" name="Picture 4">
            <a:extLst>
              <a:ext uri="{FF2B5EF4-FFF2-40B4-BE49-F238E27FC236}">
                <a16:creationId xmlns:a16="http://schemas.microsoft.com/office/drawing/2014/main" id="{1413925D-2A2A-CE46-98D2-E0B92CDA2A50}"/>
              </a:ext>
            </a:extLst>
          </p:cNvPr>
          <p:cNvPicPr>
            <a:picLocks noChangeAspect="1"/>
          </p:cNvPicPr>
          <p:nvPr/>
        </p:nvPicPr>
        <p:blipFill>
          <a:blip r:embed="rId2"/>
          <a:stretch>
            <a:fillRect/>
          </a:stretch>
        </p:blipFill>
        <p:spPr>
          <a:xfrm>
            <a:off x="1371600" y="3429000"/>
            <a:ext cx="9893300" cy="749300"/>
          </a:xfrm>
          <a:prstGeom prst="rect">
            <a:avLst/>
          </a:prstGeom>
        </p:spPr>
      </p:pic>
    </p:spTree>
    <p:extLst>
      <p:ext uri="{BB962C8B-B14F-4D97-AF65-F5344CB8AC3E}">
        <p14:creationId xmlns:p14="http://schemas.microsoft.com/office/powerpoint/2010/main" val="3478442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With align items</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Vertically move one flex item to the top or bottom of a container by mixing align-items, flex-direction: column, and margin-top: auto or margin-bottom: auto.</a:t>
            </a:r>
          </a:p>
          <a:p>
            <a:pPr marL="0" indent="0">
              <a:buNone/>
            </a:pPr>
            <a:r>
              <a:rPr lang="en-US" dirty="0"/>
              <a:t>&lt;div class="d-flex align-items-start flex-column bd-highlight mb-3" style="height: 200px;"&gt; </a:t>
            </a:r>
            <a:br>
              <a:rPr lang="en-US" dirty="0"/>
            </a:br>
            <a:r>
              <a:rPr lang="en-US" dirty="0"/>
              <a:t>&lt;div class="mb-auto p-2 bd-highlight"&gt;Flex item&lt;/div&gt; </a:t>
            </a:r>
            <a:br>
              <a:rPr lang="en-US" dirty="0"/>
            </a:br>
            <a:r>
              <a:rPr lang="en-US" dirty="0"/>
              <a:t>&lt;div class="p-2 bd-highlight"&gt;Flex item&lt;/div&gt; </a:t>
            </a:r>
            <a:br>
              <a:rPr lang="en-US" dirty="0"/>
            </a:br>
            <a:r>
              <a:rPr lang="en-US" dirty="0"/>
              <a:t>&lt;div class="p-2 bd-highlight"&gt;Flex item&lt;/div&gt; </a:t>
            </a:r>
            <a:br>
              <a:rPr lang="en-US" dirty="0"/>
            </a:br>
            <a:r>
              <a:rPr lang="en-US" dirty="0"/>
              <a:t>&lt;/div&gt; </a:t>
            </a:r>
            <a:br>
              <a:rPr lang="en-US" dirty="0"/>
            </a:br>
            <a:endParaRPr lang="en-US" dirty="0"/>
          </a:p>
        </p:txBody>
      </p:sp>
      <p:pic>
        <p:nvPicPr>
          <p:cNvPr id="6" name="Picture 5">
            <a:extLst>
              <a:ext uri="{FF2B5EF4-FFF2-40B4-BE49-F238E27FC236}">
                <a16:creationId xmlns:a16="http://schemas.microsoft.com/office/drawing/2014/main" id="{86763C83-CBE4-B344-8ADB-D9DEF49C8B49}"/>
              </a:ext>
            </a:extLst>
          </p:cNvPr>
          <p:cNvPicPr>
            <a:picLocks noChangeAspect="1"/>
          </p:cNvPicPr>
          <p:nvPr/>
        </p:nvPicPr>
        <p:blipFill>
          <a:blip r:embed="rId2"/>
          <a:stretch>
            <a:fillRect/>
          </a:stretch>
        </p:blipFill>
        <p:spPr>
          <a:xfrm>
            <a:off x="7650843" y="3035300"/>
            <a:ext cx="3835400" cy="2832100"/>
          </a:xfrm>
          <a:prstGeom prst="rect">
            <a:avLst/>
          </a:prstGeom>
        </p:spPr>
      </p:pic>
    </p:spTree>
    <p:extLst>
      <p:ext uri="{BB962C8B-B14F-4D97-AF65-F5344CB8AC3E}">
        <p14:creationId xmlns:p14="http://schemas.microsoft.com/office/powerpoint/2010/main" val="84415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7D1D-E930-1843-9D6B-EA2554A4360C}"/>
              </a:ext>
            </a:extLst>
          </p:cNvPr>
          <p:cNvSpPr>
            <a:spLocks noGrp="1"/>
          </p:cNvSpPr>
          <p:nvPr>
            <p:ph type="title"/>
          </p:nvPr>
        </p:nvSpPr>
        <p:spPr>
          <a:xfrm>
            <a:off x="1371600" y="685800"/>
            <a:ext cx="9601200" cy="664029"/>
          </a:xfrm>
        </p:spPr>
        <p:txBody>
          <a:bodyPr>
            <a:normAutofit fontScale="90000"/>
          </a:bodyPr>
          <a:lstStyle/>
          <a:p>
            <a:r>
              <a:rPr lang="en-US" dirty="0"/>
              <a:t>Direction</a:t>
            </a:r>
          </a:p>
        </p:txBody>
      </p:sp>
      <p:sp>
        <p:nvSpPr>
          <p:cNvPr id="3" name="Content Placeholder 2">
            <a:extLst>
              <a:ext uri="{FF2B5EF4-FFF2-40B4-BE49-F238E27FC236}">
                <a16:creationId xmlns:a16="http://schemas.microsoft.com/office/drawing/2014/main" id="{46F35A82-6D90-3348-94A4-F21B2566EA43}"/>
              </a:ext>
            </a:extLst>
          </p:cNvPr>
          <p:cNvSpPr>
            <a:spLocks noGrp="1"/>
          </p:cNvSpPr>
          <p:nvPr>
            <p:ph idx="1"/>
          </p:nvPr>
        </p:nvSpPr>
        <p:spPr>
          <a:xfrm>
            <a:off x="1371600" y="1262743"/>
            <a:ext cx="9601200" cy="4604657"/>
          </a:xfrm>
        </p:spPr>
        <p:txBody>
          <a:bodyPr/>
          <a:lstStyle/>
          <a:p>
            <a:r>
              <a:rPr lang="en-US" dirty="0"/>
              <a:t>Set the direction of flex items in a flex container with direction utilities. In most cases you can omit the horizontal class here as the browser default is row. However, you may encounter situations where you needed to explicitly set this value (like responsive layouts).</a:t>
            </a:r>
          </a:p>
          <a:p>
            <a:r>
              <a:rPr lang="en-US" dirty="0"/>
              <a:t>Use .flex-row to set a horizontal direction (the browser default), or .flex-row-reverse to start the horizontal direction from the opposite side.</a:t>
            </a:r>
          </a:p>
        </p:txBody>
      </p:sp>
    </p:spTree>
    <p:extLst>
      <p:ext uri="{BB962C8B-B14F-4D97-AF65-F5344CB8AC3E}">
        <p14:creationId xmlns:p14="http://schemas.microsoft.com/office/powerpoint/2010/main" val="560429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With align items</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&lt;div class="d-flex align-items-end flex-column bd-highlight mb-3" style="height: 200px;"&gt; </a:t>
            </a:r>
            <a:br>
              <a:rPr lang="en-US" dirty="0"/>
            </a:br>
            <a:r>
              <a:rPr lang="en-US" dirty="0"/>
              <a:t>&lt;div class="p-2 bd-highlight"&gt;Flex item&lt;/div&gt; </a:t>
            </a:r>
            <a:br>
              <a:rPr lang="en-US" dirty="0"/>
            </a:br>
            <a:r>
              <a:rPr lang="en-US" dirty="0"/>
              <a:t>&lt;div class="p-2 bd-highlight"&gt;Flex item&lt;/div&gt; </a:t>
            </a:r>
            <a:br>
              <a:rPr lang="en-US" dirty="0"/>
            </a:br>
            <a:r>
              <a:rPr lang="en-US" dirty="0"/>
              <a:t>&lt;div class="mt-auto p-2 bd-highlight"&gt;Flex item&lt;/div&gt; </a:t>
            </a:r>
            <a:br>
              <a:rPr lang="en-US" dirty="0"/>
            </a:br>
            <a:r>
              <a:rPr lang="en-US" dirty="0"/>
              <a:t>&lt;/div&gt;</a:t>
            </a:r>
            <a:br>
              <a:rPr lang="en-US" dirty="0"/>
            </a:br>
            <a:endParaRPr lang="en-US" dirty="0"/>
          </a:p>
        </p:txBody>
      </p:sp>
      <p:pic>
        <p:nvPicPr>
          <p:cNvPr id="5" name="Picture 4">
            <a:extLst>
              <a:ext uri="{FF2B5EF4-FFF2-40B4-BE49-F238E27FC236}">
                <a16:creationId xmlns:a16="http://schemas.microsoft.com/office/drawing/2014/main" id="{115565D8-1686-6947-ABBC-72AA2AAE8D18}"/>
              </a:ext>
            </a:extLst>
          </p:cNvPr>
          <p:cNvPicPr>
            <a:picLocks noChangeAspect="1"/>
          </p:cNvPicPr>
          <p:nvPr/>
        </p:nvPicPr>
        <p:blipFill>
          <a:blip r:embed="rId2"/>
          <a:stretch>
            <a:fillRect/>
          </a:stretch>
        </p:blipFill>
        <p:spPr>
          <a:xfrm>
            <a:off x="7924800" y="2782208"/>
            <a:ext cx="2895600" cy="2882900"/>
          </a:xfrm>
          <a:prstGeom prst="rect">
            <a:avLst/>
          </a:prstGeom>
        </p:spPr>
      </p:pic>
    </p:spTree>
    <p:extLst>
      <p:ext uri="{BB962C8B-B14F-4D97-AF65-F5344CB8AC3E}">
        <p14:creationId xmlns:p14="http://schemas.microsoft.com/office/powerpoint/2010/main" val="1179265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Wrap</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r>
              <a:rPr lang="en-US" dirty="0"/>
              <a:t>Change how flex items wrap in a flex container. Choose from no wrapping at all (the browser default) with .flex-</a:t>
            </a:r>
            <a:r>
              <a:rPr lang="en-US" dirty="0" err="1"/>
              <a:t>nowrap</a:t>
            </a:r>
            <a:r>
              <a:rPr lang="en-US" dirty="0"/>
              <a:t>, wrapping with .flex-wrap, or reverse wrapping with .flex-wrap-reverse.</a:t>
            </a:r>
          </a:p>
          <a:p>
            <a:pPr marL="0" indent="0">
              <a:buNone/>
            </a:pPr>
            <a:r>
              <a:rPr lang="en-US" dirty="0"/>
              <a:t>&lt;div class="d-flex flex-</a:t>
            </a:r>
            <a:r>
              <a:rPr lang="en-US" dirty="0" err="1"/>
              <a:t>nowrap</a:t>
            </a:r>
            <a:r>
              <a:rPr lang="en-US" dirty="0"/>
              <a:t>” style=“width: 100px;”&gt; </a:t>
            </a:r>
            <a:br>
              <a:rPr lang="en-US" dirty="0"/>
            </a:br>
            <a:r>
              <a:rPr lang="en-US" dirty="0"/>
              <a:t>... </a:t>
            </a:r>
            <a:br>
              <a:rPr lang="en-US" dirty="0"/>
            </a:br>
            <a:r>
              <a:rPr lang="en-US" dirty="0"/>
              <a:t>&lt;/div&gt; </a:t>
            </a:r>
            <a:br>
              <a:rPr lang="en-US" dirty="0"/>
            </a:br>
            <a:endParaRPr lang="en-US" dirty="0"/>
          </a:p>
        </p:txBody>
      </p:sp>
      <p:pic>
        <p:nvPicPr>
          <p:cNvPr id="7" name="Picture 6">
            <a:extLst>
              <a:ext uri="{FF2B5EF4-FFF2-40B4-BE49-F238E27FC236}">
                <a16:creationId xmlns:a16="http://schemas.microsoft.com/office/drawing/2014/main" id="{4478D25A-D110-C440-BA3F-6F10A704F14B}"/>
              </a:ext>
            </a:extLst>
          </p:cNvPr>
          <p:cNvPicPr>
            <a:picLocks noChangeAspect="1"/>
          </p:cNvPicPr>
          <p:nvPr/>
        </p:nvPicPr>
        <p:blipFill>
          <a:blip r:embed="rId2"/>
          <a:stretch>
            <a:fillRect/>
          </a:stretch>
        </p:blipFill>
        <p:spPr>
          <a:xfrm>
            <a:off x="4318000" y="3113314"/>
            <a:ext cx="3708400" cy="1066800"/>
          </a:xfrm>
          <a:prstGeom prst="rect">
            <a:avLst/>
          </a:prstGeom>
        </p:spPr>
      </p:pic>
    </p:spTree>
    <p:extLst>
      <p:ext uri="{BB962C8B-B14F-4D97-AF65-F5344CB8AC3E}">
        <p14:creationId xmlns:p14="http://schemas.microsoft.com/office/powerpoint/2010/main" val="1715190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Flex Wrap</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&lt;div class="d-flex flex-wrap"&gt; </a:t>
            </a:r>
            <a:br>
              <a:rPr lang="en-US" dirty="0"/>
            </a:br>
            <a:r>
              <a:rPr lang="en-US" dirty="0"/>
              <a:t>…</a:t>
            </a:r>
          </a:p>
          <a:p>
            <a:pPr marL="0" indent="0">
              <a:buNone/>
            </a:pPr>
            <a:r>
              <a:rPr lang="en-US" dirty="0"/>
              <a:t>&lt;/div&gt; </a:t>
            </a:r>
            <a:br>
              <a:rPr lang="en-US" dirty="0"/>
            </a:br>
            <a:endParaRPr lang="en-US" dirty="0"/>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pic>
        <p:nvPicPr>
          <p:cNvPr id="6" name="Picture 5">
            <a:extLst>
              <a:ext uri="{FF2B5EF4-FFF2-40B4-BE49-F238E27FC236}">
                <a16:creationId xmlns:a16="http://schemas.microsoft.com/office/drawing/2014/main" id="{097CB522-3047-B742-932F-8CF139908C09}"/>
              </a:ext>
            </a:extLst>
          </p:cNvPr>
          <p:cNvPicPr>
            <a:picLocks noChangeAspect="1"/>
          </p:cNvPicPr>
          <p:nvPr/>
        </p:nvPicPr>
        <p:blipFill>
          <a:blip r:embed="rId2"/>
          <a:stretch>
            <a:fillRect/>
          </a:stretch>
        </p:blipFill>
        <p:spPr>
          <a:xfrm>
            <a:off x="1371600" y="2794000"/>
            <a:ext cx="9918700" cy="1270000"/>
          </a:xfrm>
          <a:prstGeom prst="rect">
            <a:avLst/>
          </a:prstGeom>
        </p:spPr>
      </p:pic>
    </p:spTree>
    <p:extLst>
      <p:ext uri="{BB962C8B-B14F-4D97-AF65-F5344CB8AC3E}">
        <p14:creationId xmlns:p14="http://schemas.microsoft.com/office/powerpoint/2010/main" val="158954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Flex Wrap reverse</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To wrap in the opposite direction</a:t>
            </a:r>
          </a:p>
          <a:p>
            <a:pPr marL="0" indent="0">
              <a:buNone/>
            </a:pPr>
            <a:r>
              <a:rPr lang="en-US" dirty="0"/>
              <a:t>&lt;div class="d-flex flex-wrap-reverse"&gt; </a:t>
            </a:r>
            <a:br>
              <a:rPr lang="en-US" dirty="0"/>
            </a:br>
            <a:r>
              <a:rPr lang="en-US" dirty="0"/>
              <a:t>…</a:t>
            </a:r>
          </a:p>
          <a:p>
            <a:pPr marL="0" indent="0">
              <a:buNone/>
            </a:pPr>
            <a:r>
              <a:rPr lang="en-US" dirty="0"/>
              <a:t>&lt;/div&gt; </a:t>
            </a:r>
            <a:br>
              <a:rPr lang="en-US" dirty="0"/>
            </a:br>
            <a:endParaRPr lang="en-US" dirty="0"/>
          </a:p>
          <a:p>
            <a:pPr marL="0" indent="0">
              <a:buNone/>
            </a:pPr>
            <a:endParaRPr lang="en-US" dirty="0"/>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pic>
        <p:nvPicPr>
          <p:cNvPr id="7" name="Picture 6">
            <a:extLst>
              <a:ext uri="{FF2B5EF4-FFF2-40B4-BE49-F238E27FC236}">
                <a16:creationId xmlns:a16="http://schemas.microsoft.com/office/drawing/2014/main" id="{BDBEC08F-9274-5941-8D4A-83EE0F97F1A9}"/>
              </a:ext>
            </a:extLst>
          </p:cNvPr>
          <p:cNvPicPr>
            <a:picLocks noChangeAspect="1"/>
          </p:cNvPicPr>
          <p:nvPr/>
        </p:nvPicPr>
        <p:blipFill>
          <a:blip r:embed="rId2"/>
          <a:stretch>
            <a:fillRect/>
          </a:stretch>
        </p:blipFill>
        <p:spPr>
          <a:xfrm>
            <a:off x="1371600" y="3646714"/>
            <a:ext cx="9982200" cy="1295400"/>
          </a:xfrm>
          <a:prstGeom prst="rect">
            <a:avLst/>
          </a:prstGeom>
        </p:spPr>
      </p:pic>
    </p:spTree>
    <p:extLst>
      <p:ext uri="{BB962C8B-B14F-4D97-AF65-F5344CB8AC3E}">
        <p14:creationId xmlns:p14="http://schemas.microsoft.com/office/powerpoint/2010/main" val="4083360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Responsive flex wrap</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.flex-</a:t>
            </a:r>
            <a:r>
              <a:rPr lang="en-US" dirty="0" err="1"/>
              <a:t>sm</a:t>
            </a:r>
            <a:r>
              <a:rPr lang="en-US" dirty="0"/>
              <a:t>-wrap</a:t>
            </a:r>
          </a:p>
          <a:p>
            <a:pPr marL="0" indent="0">
              <a:buNone/>
            </a:pPr>
            <a:r>
              <a:rPr lang="en-US" dirty="0"/>
              <a:t>.flex-</a:t>
            </a:r>
            <a:r>
              <a:rPr lang="en-US" dirty="0" err="1"/>
              <a:t>sm</a:t>
            </a:r>
            <a:r>
              <a:rPr lang="en-US" dirty="0"/>
              <a:t>-wrap-reverse</a:t>
            </a:r>
          </a:p>
          <a:p>
            <a:pPr marL="0" indent="0">
              <a:buNone/>
            </a:pPr>
            <a:r>
              <a:rPr lang="en-US" dirty="0"/>
              <a:t>.flex-md-</a:t>
            </a:r>
            <a:r>
              <a:rPr lang="en-US" dirty="0" err="1"/>
              <a:t>nowrap</a:t>
            </a:r>
            <a:endParaRPr lang="en-US" dirty="0"/>
          </a:p>
          <a:p>
            <a:pPr marL="0" indent="0">
              <a:buNone/>
            </a:pPr>
            <a:r>
              <a:rPr lang="en-US" dirty="0"/>
              <a:t>.flex-md-wrap</a:t>
            </a:r>
          </a:p>
          <a:p>
            <a:pPr marL="0" indent="0">
              <a:buNone/>
            </a:pPr>
            <a:r>
              <a:rPr lang="en-US" dirty="0"/>
              <a:t>And so on…</a:t>
            </a:r>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Tree>
    <p:extLst>
      <p:ext uri="{BB962C8B-B14F-4D97-AF65-F5344CB8AC3E}">
        <p14:creationId xmlns:p14="http://schemas.microsoft.com/office/powerpoint/2010/main" val="262695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Order</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Change the </a:t>
            </a:r>
            <a:r>
              <a:rPr lang="en-US" i="1" dirty="0"/>
              <a:t>visual</a:t>
            </a:r>
            <a:r>
              <a:rPr lang="en-US" dirty="0"/>
              <a:t> order of specific flex items with a handful of order utilities. bootstrap only provides options for making an item first or last, as well as a reset to use the DOM order. As order takes any integer value from 0 to 5, add custom CSS for any additional values needed.</a:t>
            </a:r>
          </a:p>
          <a:p>
            <a:pPr marL="0" indent="0">
              <a:buNone/>
            </a:pPr>
            <a:r>
              <a:rPr lang="en-US" dirty="0"/>
              <a:t>&lt;div class="d-flex flex-</a:t>
            </a:r>
            <a:r>
              <a:rPr lang="en-US" dirty="0" err="1"/>
              <a:t>nowrap</a:t>
            </a:r>
            <a:r>
              <a:rPr lang="en-US" dirty="0"/>
              <a:t> bd-highlight"&gt; </a:t>
            </a:r>
            <a:br>
              <a:rPr lang="en-US" dirty="0"/>
            </a:br>
            <a:r>
              <a:rPr lang="en-US" dirty="0"/>
              <a:t>&lt;div class="order-3 p-2 bd-highlight"&gt;First flex item&lt;/div&gt; </a:t>
            </a:r>
            <a:br>
              <a:rPr lang="en-US" dirty="0"/>
            </a:br>
            <a:r>
              <a:rPr lang="en-US" dirty="0"/>
              <a:t>&lt;div class="order-2 p-2 bd-highlight"&gt;Second flex item&lt;/div&gt; </a:t>
            </a:r>
            <a:br>
              <a:rPr lang="en-US" dirty="0"/>
            </a:br>
            <a:r>
              <a:rPr lang="en-US" dirty="0"/>
              <a:t>&lt;div class="order-1 p-2 bd-highlight"&gt;Third flex item&lt;/div&gt; </a:t>
            </a:r>
            <a:br>
              <a:rPr lang="en-US" dirty="0"/>
            </a:br>
            <a:r>
              <a:rPr lang="en-US" dirty="0"/>
              <a:t>&lt;/div&gt;</a:t>
            </a:r>
            <a:br>
              <a:rPr lang="en-US" dirty="0"/>
            </a:br>
            <a:endParaRPr lang="en-US" dirty="0"/>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pic>
        <p:nvPicPr>
          <p:cNvPr id="6" name="Picture 5">
            <a:extLst>
              <a:ext uri="{FF2B5EF4-FFF2-40B4-BE49-F238E27FC236}">
                <a16:creationId xmlns:a16="http://schemas.microsoft.com/office/drawing/2014/main" id="{85A06239-1FA6-6047-BA94-F3FBEF64602B}"/>
              </a:ext>
            </a:extLst>
          </p:cNvPr>
          <p:cNvPicPr>
            <a:picLocks noChangeAspect="1"/>
          </p:cNvPicPr>
          <p:nvPr/>
        </p:nvPicPr>
        <p:blipFill>
          <a:blip r:embed="rId2"/>
          <a:stretch>
            <a:fillRect/>
          </a:stretch>
        </p:blipFill>
        <p:spPr>
          <a:xfrm>
            <a:off x="1371600" y="4441371"/>
            <a:ext cx="9994900" cy="990600"/>
          </a:xfrm>
          <a:prstGeom prst="rect">
            <a:avLst/>
          </a:prstGeom>
        </p:spPr>
      </p:pic>
    </p:spTree>
    <p:extLst>
      <p:ext uri="{BB962C8B-B14F-4D97-AF65-F5344CB8AC3E}">
        <p14:creationId xmlns:p14="http://schemas.microsoft.com/office/powerpoint/2010/main" val="3569632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Responsive Order</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.order-</a:t>
            </a:r>
            <a:r>
              <a:rPr lang="en-US" dirty="0" err="1"/>
              <a:t>sm</a:t>
            </a:r>
            <a:r>
              <a:rPr lang="en-US" dirty="0"/>
              <a:t>-*</a:t>
            </a:r>
          </a:p>
          <a:p>
            <a:pPr marL="0" indent="0">
              <a:buNone/>
            </a:pPr>
            <a:r>
              <a:rPr lang="en-US" dirty="0"/>
              <a:t>.order-md-*</a:t>
            </a:r>
          </a:p>
          <a:p>
            <a:pPr marL="0" indent="0">
              <a:buNone/>
            </a:pPr>
            <a:r>
              <a:rPr lang="en-US" dirty="0"/>
              <a:t>.order-lg-*</a:t>
            </a:r>
          </a:p>
          <a:p>
            <a:pPr marL="0" indent="0">
              <a:buNone/>
            </a:pPr>
            <a:r>
              <a:rPr lang="en-US" dirty="0"/>
              <a:t>.order-xl-*</a:t>
            </a:r>
          </a:p>
          <a:p>
            <a:pPr marL="0" indent="0">
              <a:buNone/>
            </a:pPr>
            <a:r>
              <a:rPr lang="en-US" dirty="0"/>
              <a:t>.order-</a:t>
            </a:r>
            <a:r>
              <a:rPr lang="en-US" dirty="0" err="1"/>
              <a:t>xxl</a:t>
            </a:r>
            <a:r>
              <a:rPr lang="en-US" dirty="0"/>
              <a:t>-*</a:t>
            </a:r>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Tree>
    <p:extLst>
      <p:ext uri="{BB962C8B-B14F-4D97-AF65-F5344CB8AC3E}">
        <p14:creationId xmlns:p14="http://schemas.microsoft.com/office/powerpoint/2010/main" val="1432831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Order first and last</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pPr marL="0" indent="0">
              <a:buNone/>
            </a:pPr>
            <a:r>
              <a:rPr lang="en-US" dirty="0"/>
              <a:t>Additionally there are also responsive .order-first and .order-last classes that change the order of an element by applying order: -1 and order: 6, respectively.</a:t>
            </a:r>
          </a:p>
          <a:p>
            <a:pPr marL="0" indent="0">
              <a:buNone/>
            </a:pPr>
            <a:r>
              <a:rPr lang="en-US" dirty="0"/>
              <a:t>.order-first</a:t>
            </a:r>
          </a:p>
          <a:p>
            <a:pPr marL="0" indent="0">
              <a:buNone/>
            </a:pPr>
            <a:r>
              <a:rPr lang="en-US" dirty="0"/>
              <a:t>.order-last</a:t>
            </a:r>
          </a:p>
          <a:p>
            <a:pPr marL="0" indent="0">
              <a:buNone/>
            </a:pPr>
            <a:r>
              <a:rPr lang="en-US" dirty="0"/>
              <a:t>.order-</a:t>
            </a:r>
            <a:r>
              <a:rPr lang="en-US" dirty="0" err="1"/>
              <a:t>sm</a:t>
            </a:r>
            <a:r>
              <a:rPr lang="en-US" dirty="0"/>
              <a:t>-first/last</a:t>
            </a:r>
          </a:p>
          <a:p>
            <a:pPr marL="0" indent="0">
              <a:buNone/>
            </a:pPr>
            <a:r>
              <a:rPr lang="en-US" dirty="0"/>
              <a:t>.order-md-first/last</a:t>
            </a:r>
          </a:p>
          <a:p>
            <a:pPr marL="0" indent="0">
              <a:buNone/>
            </a:pPr>
            <a:r>
              <a:rPr lang="en-US" dirty="0"/>
              <a:t>.order-lg-first/last</a:t>
            </a:r>
          </a:p>
          <a:p>
            <a:pPr marL="0" indent="0">
              <a:buNone/>
            </a:pPr>
            <a:r>
              <a:rPr lang="en-US" dirty="0"/>
              <a:t>.order-xl-first/last</a:t>
            </a:r>
          </a:p>
          <a:p>
            <a:pPr marL="0" indent="0">
              <a:buNone/>
            </a:pPr>
            <a:r>
              <a:rPr lang="en-US" dirty="0"/>
              <a:t>.order-</a:t>
            </a:r>
            <a:r>
              <a:rPr lang="en-US" dirty="0" err="1"/>
              <a:t>xxl</a:t>
            </a:r>
            <a:r>
              <a:rPr lang="en-US" dirty="0"/>
              <a:t>-first/last</a:t>
            </a:r>
          </a:p>
          <a:p>
            <a:pPr marL="0" indent="0">
              <a:buNone/>
            </a:pPr>
            <a:endParaRPr lang="en-US" dirty="0"/>
          </a:p>
          <a:p>
            <a:pPr marL="0" indent="0">
              <a:buNone/>
            </a:pPr>
            <a:endParaRPr lang="en-US" dirty="0"/>
          </a:p>
          <a:p>
            <a:pPr marL="0" indent="0">
              <a:buNone/>
            </a:pPr>
            <a:endParaRPr lang="en-US" dirty="0"/>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Tree>
    <p:extLst>
      <p:ext uri="{BB962C8B-B14F-4D97-AF65-F5344CB8AC3E}">
        <p14:creationId xmlns:p14="http://schemas.microsoft.com/office/powerpoint/2010/main" val="1567733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Align content</a:t>
            </a:r>
          </a:p>
        </p:txBody>
      </p:sp>
      <p:sp>
        <p:nvSpPr>
          <p:cNvPr id="4" name="Content Placeholder 3">
            <a:extLst>
              <a:ext uri="{FF2B5EF4-FFF2-40B4-BE49-F238E27FC236}">
                <a16:creationId xmlns:a16="http://schemas.microsoft.com/office/drawing/2014/main" id="{23E0A81D-5A20-BC4F-BF3F-31946F6B3355}"/>
              </a:ext>
            </a:extLst>
          </p:cNvPr>
          <p:cNvSpPr>
            <a:spLocks noGrp="1"/>
          </p:cNvSpPr>
          <p:nvPr>
            <p:ph idx="1"/>
          </p:nvPr>
        </p:nvSpPr>
        <p:spPr>
          <a:xfrm>
            <a:off x="1371600" y="1426029"/>
            <a:ext cx="9601200" cy="4441371"/>
          </a:xfrm>
        </p:spPr>
        <p:txBody>
          <a:bodyPr/>
          <a:lstStyle/>
          <a:p>
            <a:r>
              <a:rPr lang="en-US" dirty="0"/>
              <a:t>Use align-content utilities on flexbox containers to align flex items </a:t>
            </a:r>
            <a:r>
              <a:rPr lang="en-US" i="1" dirty="0"/>
              <a:t>together</a:t>
            </a:r>
            <a:r>
              <a:rPr lang="en-US" dirty="0"/>
              <a:t> on the cross axis. Choose from start (browser default), end, center, between, around, or stretch. To demonstrate these utilities, we’ve enforced flex-wrap: wrap and increased the number of flex items.</a:t>
            </a:r>
          </a:p>
          <a:p>
            <a:r>
              <a:rPr lang="en-US" b="1" dirty="0"/>
              <a:t>Heads up!</a:t>
            </a:r>
            <a:r>
              <a:rPr lang="en-US" dirty="0"/>
              <a:t> This property has no effect on single rows of flex items.</a:t>
            </a:r>
          </a:p>
          <a:p>
            <a:pPr marL="0" indent="0">
              <a:buNone/>
            </a:pPr>
            <a:r>
              <a:rPr lang="en-US" dirty="0"/>
              <a:t>&lt;div class="d-flex align-content-start flex-wrap"&gt; </a:t>
            </a:r>
            <a:br>
              <a:rPr lang="en-US" dirty="0"/>
            </a:br>
            <a:r>
              <a:rPr lang="en-US" dirty="0"/>
              <a:t>…</a:t>
            </a:r>
          </a:p>
          <a:p>
            <a:pPr marL="0" indent="0">
              <a:buNone/>
            </a:pPr>
            <a:r>
              <a:rPr lang="en-US" dirty="0"/>
              <a:t>&lt;/div&gt; </a:t>
            </a:r>
            <a:br>
              <a:rPr lang="en-US" dirty="0"/>
            </a:br>
            <a:endParaRPr lang="en-US" dirty="0"/>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Tree>
    <p:extLst>
      <p:ext uri="{BB962C8B-B14F-4D97-AF65-F5344CB8AC3E}">
        <p14:creationId xmlns:p14="http://schemas.microsoft.com/office/powerpoint/2010/main" val="2440882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Align content</a:t>
            </a:r>
          </a:p>
        </p:txBody>
      </p:sp>
      <p:pic>
        <p:nvPicPr>
          <p:cNvPr id="6" name="Content Placeholder 5">
            <a:extLst>
              <a:ext uri="{FF2B5EF4-FFF2-40B4-BE49-F238E27FC236}">
                <a16:creationId xmlns:a16="http://schemas.microsoft.com/office/drawing/2014/main" id="{D1456134-7AC6-BD4D-BF9B-5709F3BB20EF}"/>
              </a:ext>
            </a:extLst>
          </p:cNvPr>
          <p:cNvPicPr>
            <a:picLocks noGrp="1" noChangeAspect="1"/>
          </p:cNvPicPr>
          <p:nvPr>
            <p:ph idx="1"/>
          </p:nvPr>
        </p:nvPicPr>
        <p:blipFill>
          <a:blip r:embed="rId2"/>
          <a:stretch>
            <a:fillRect/>
          </a:stretch>
        </p:blipFill>
        <p:spPr>
          <a:xfrm>
            <a:off x="1371600" y="2248375"/>
            <a:ext cx="9601200" cy="2796225"/>
          </a:xfrm>
        </p:spPr>
      </p:pic>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Tree>
    <p:extLst>
      <p:ext uri="{BB962C8B-B14F-4D97-AF65-F5344CB8AC3E}">
        <p14:creationId xmlns:p14="http://schemas.microsoft.com/office/powerpoint/2010/main" val="402777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7D1D-E930-1843-9D6B-EA2554A4360C}"/>
              </a:ext>
            </a:extLst>
          </p:cNvPr>
          <p:cNvSpPr>
            <a:spLocks noGrp="1"/>
          </p:cNvSpPr>
          <p:nvPr>
            <p:ph type="title"/>
          </p:nvPr>
        </p:nvSpPr>
        <p:spPr>
          <a:xfrm>
            <a:off x="1371600" y="685800"/>
            <a:ext cx="9601200" cy="664029"/>
          </a:xfrm>
        </p:spPr>
        <p:txBody>
          <a:bodyPr>
            <a:normAutofit fontScale="90000"/>
          </a:bodyPr>
          <a:lstStyle/>
          <a:p>
            <a:r>
              <a:rPr lang="en-US" dirty="0"/>
              <a:t>Example 1</a:t>
            </a:r>
          </a:p>
        </p:txBody>
      </p:sp>
      <p:sp>
        <p:nvSpPr>
          <p:cNvPr id="3" name="Content Placeholder 2">
            <a:extLst>
              <a:ext uri="{FF2B5EF4-FFF2-40B4-BE49-F238E27FC236}">
                <a16:creationId xmlns:a16="http://schemas.microsoft.com/office/drawing/2014/main" id="{46F35A82-6D90-3348-94A4-F21B2566EA43}"/>
              </a:ext>
            </a:extLst>
          </p:cNvPr>
          <p:cNvSpPr>
            <a:spLocks noGrp="1"/>
          </p:cNvSpPr>
          <p:nvPr>
            <p:ph idx="1"/>
          </p:nvPr>
        </p:nvSpPr>
        <p:spPr>
          <a:xfrm>
            <a:off x="1371600" y="1262743"/>
            <a:ext cx="9601200" cy="4604657"/>
          </a:xfrm>
        </p:spPr>
        <p:txBody>
          <a:bodyPr/>
          <a:lstStyle/>
          <a:p>
            <a:pPr marL="0" indent="0">
              <a:buNone/>
            </a:pPr>
            <a:r>
              <a:rPr lang="en-US" dirty="0"/>
              <a:t>&lt;div class="d-flex flex-row bd-highlight mb-3"&gt; </a:t>
            </a:r>
            <a:br>
              <a:rPr lang="en-US" dirty="0"/>
            </a:br>
            <a:r>
              <a:rPr lang="en-US" dirty="0"/>
              <a:t>&lt;div class="p-2 bd-highlight"&gt;Flex item 1&lt;/div&gt; </a:t>
            </a:r>
            <a:br>
              <a:rPr lang="en-US" dirty="0"/>
            </a:br>
            <a:r>
              <a:rPr lang="en-US" dirty="0"/>
              <a:t>&lt;div class="p-2 bd-highlight"&gt;Flex item 2&lt;/div&gt; </a:t>
            </a:r>
            <a:br>
              <a:rPr lang="en-US" dirty="0"/>
            </a:br>
            <a:r>
              <a:rPr lang="en-US" dirty="0"/>
              <a:t>&lt;div class="p-2 bd-highlight"&gt;Flex item 3&lt;/div&gt; </a:t>
            </a:r>
            <a:br>
              <a:rPr lang="en-US" dirty="0"/>
            </a:br>
            <a:r>
              <a:rPr lang="en-US" dirty="0"/>
              <a:t>&lt;/div&gt; </a:t>
            </a:r>
            <a:br>
              <a:rPr lang="en-US" dirty="0"/>
            </a:br>
            <a:endParaRPr lang="en-US" dirty="0"/>
          </a:p>
        </p:txBody>
      </p:sp>
      <p:pic>
        <p:nvPicPr>
          <p:cNvPr id="5" name="Picture 4">
            <a:extLst>
              <a:ext uri="{FF2B5EF4-FFF2-40B4-BE49-F238E27FC236}">
                <a16:creationId xmlns:a16="http://schemas.microsoft.com/office/drawing/2014/main" id="{0CE6C706-334D-C64F-8BC0-03AFCDE86FC7}"/>
              </a:ext>
            </a:extLst>
          </p:cNvPr>
          <p:cNvPicPr>
            <a:picLocks noChangeAspect="1"/>
          </p:cNvPicPr>
          <p:nvPr/>
        </p:nvPicPr>
        <p:blipFill>
          <a:blip r:embed="rId2"/>
          <a:stretch>
            <a:fillRect/>
          </a:stretch>
        </p:blipFill>
        <p:spPr>
          <a:xfrm>
            <a:off x="2222500" y="3035300"/>
            <a:ext cx="7747000" cy="787400"/>
          </a:xfrm>
          <a:prstGeom prst="rect">
            <a:avLst/>
          </a:prstGeom>
        </p:spPr>
      </p:pic>
    </p:spTree>
    <p:extLst>
      <p:ext uri="{BB962C8B-B14F-4D97-AF65-F5344CB8AC3E}">
        <p14:creationId xmlns:p14="http://schemas.microsoft.com/office/powerpoint/2010/main" val="1364041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Align content</a:t>
            </a:r>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
        <p:nvSpPr>
          <p:cNvPr id="5" name="Content Placeholder 4">
            <a:extLst>
              <a:ext uri="{FF2B5EF4-FFF2-40B4-BE49-F238E27FC236}">
                <a16:creationId xmlns:a16="http://schemas.microsoft.com/office/drawing/2014/main" id="{93159441-8A42-484D-9460-5D4FE08D283D}"/>
              </a:ext>
            </a:extLst>
          </p:cNvPr>
          <p:cNvSpPr>
            <a:spLocks noGrp="1"/>
          </p:cNvSpPr>
          <p:nvPr>
            <p:ph idx="1"/>
          </p:nvPr>
        </p:nvSpPr>
        <p:spPr>
          <a:xfrm>
            <a:off x="1371600" y="1426029"/>
            <a:ext cx="9601200" cy="4441371"/>
          </a:xfrm>
        </p:spPr>
        <p:txBody>
          <a:bodyPr/>
          <a:lstStyle/>
          <a:p>
            <a:pPr marL="0" indent="0">
              <a:buNone/>
            </a:pPr>
            <a:r>
              <a:rPr lang="en-US" dirty="0"/>
              <a:t>&lt;div class="d-flex align-content-end flex-wrap"&gt;...&lt;/div&gt; </a:t>
            </a:r>
            <a:br>
              <a:rPr lang="en-US" dirty="0"/>
            </a:br>
            <a:endParaRPr lang="en-US" dirty="0"/>
          </a:p>
        </p:txBody>
      </p:sp>
      <p:pic>
        <p:nvPicPr>
          <p:cNvPr id="8" name="Picture 7">
            <a:extLst>
              <a:ext uri="{FF2B5EF4-FFF2-40B4-BE49-F238E27FC236}">
                <a16:creationId xmlns:a16="http://schemas.microsoft.com/office/drawing/2014/main" id="{68FC1D22-F314-9241-A639-0028E63A9C30}"/>
              </a:ext>
            </a:extLst>
          </p:cNvPr>
          <p:cNvPicPr>
            <a:picLocks noChangeAspect="1"/>
          </p:cNvPicPr>
          <p:nvPr/>
        </p:nvPicPr>
        <p:blipFill>
          <a:blip r:embed="rId2"/>
          <a:stretch>
            <a:fillRect/>
          </a:stretch>
        </p:blipFill>
        <p:spPr>
          <a:xfrm>
            <a:off x="1168400" y="2096016"/>
            <a:ext cx="9855200" cy="3035300"/>
          </a:xfrm>
          <a:prstGeom prst="rect">
            <a:avLst/>
          </a:prstGeom>
        </p:spPr>
      </p:pic>
    </p:spTree>
    <p:extLst>
      <p:ext uri="{BB962C8B-B14F-4D97-AF65-F5344CB8AC3E}">
        <p14:creationId xmlns:p14="http://schemas.microsoft.com/office/powerpoint/2010/main" val="2689273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Align content</a:t>
            </a:r>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
        <p:nvSpPr>
          <p:cNvPr id="5" name="Content Placeholder 4">
            <a:extLst>
              <a:ext uri="{FF2B5EF4-FFF2-40B4-BE49-F238E27FC236}">
                <a16:creationId xmlns:a16="http://schemas.microsoft.com/office/drawing/2014/main" id="{93159441-8A42-484D-9460-5D4FE08D283D}"/>
              </a:ext>
            </a:extLst>
          </p:cNvPr>
          <p:cNvSpPr>
            <a:spLocks noGrp="1"/>
          </p:cNvSpPr>
          <p:nvPr>
            <p:ph idx="1"/>
          </p:nvPr>
        </p:nvSpPr>
        <p:spPr>
          <a:xfrm>
            <a:off x="1371600" y="1426029"/>
            <a:ext cx="9601200" cy="4441371"/>
          </a:xfrm>
        </p:spPr>
        <p:txBody>
          <a:bodyPr/>
          <a:lstStyle/>
          <a:p>
            <a:pPr marL="0" indent="0">
              <a:buNone/>
            </a:pPr>
            <a:r>
              <a:rPr lang="en-US" dirty="0"/>
              <a:t>&lt;div class="d-flex align-content-center flex-wrap"&gt;...&lt;/div&gt; </a:t>
            </a:r>
            <a:br>
              <a:rPr lang="en-US" dirty="0"/>
            </a:br>
            <a:endParaRPr lang="en-US" dirty="0"/>
          </a:p>
        </p:txBody>
      </p:sp>
      <p:pic>
        <p:nvPicPr>
          <p:cNvPr id="6" name="Picture 5">
            <a:extLst>
              <a:ext uri="{FF2B5EF4-FFF2-40B4-BE49-F238E27FC236}">
                <a16:creationId xmlns:a16="http://schemas.microsoft.com/office/drawing/2014/main" id="{71C6DD33-B603-3541-90F1-37F76A1388A2}"/>
              </a:ext>
            </a:extLst>
          </p:cNvPr>
          <p:cNvPicPr>
            <a:picLocks noChangeAspect="1"/>
          </p:cNvPicPr>
          <p:nvPr/>
        </p:nvPicPr>
        <p:blipFill>
          <a:blip r:embed="rId2"/>
          <a:stretch>
            <a:fillRect/>
          </a:stretch>
        </p:blipFill>
        <p:spPr>
          <a:xfrm>
            <a:off x="1193800" y="2146816"/>
            <a:ext cx="9956800" cy="2933700"/>
          </a:xfrm>
          <a:prstGeom prst="rect">
            <a:avLst/>
          </a:prstGeom>
        </p:spPr>
      </p:pic>
    </p:spTree>
    <p:extLst>
      <p:ext uri="{BB962C8B-B14F-4D97-AF65-F5344CB8AC3E}">
        <p14:creationId xmlns:p14="http://schemas.microsoft.com/office/powerpoint/2010/main" val="915601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Align content</a:t>
            </a:r>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
        <p:nvSpPr>
          <p:cNvPr id="5" name="Content Placeholder 4">
            <a:extLst>
              <a:ext uri="{FF2B5EF4-FFF2-40B4-BE49-F238E27FC236}">
                <a16:creationId xmlns:a16="http://schemas.microsoft.com/office/drawing/2014/main" id="{93159441-8A42-484D-9460-5D4FE08D283D}"/>
              </a:ext>
            </a:extLst>
          </p:cNvPr>
          <p:cNvSpPr>
            <a:spLocks noGrp="1"/>
          </p:cNvSpPr>
          <p:nvPr>
            <p:ph idx="1"/>
          </p:nvPr>
        </p:nvSpPr>
        <p:spPr>
          <a:xfrm>
            <a:off x="1371600" y="1426029"/>
            <a:ext cx="9601200" cy="4441371"/>
          </a:xfrm>
        </p:spPr>
        <p:txBody>
          <a:bodyPr/>
          <a:lstStyle/>
          <a:p>
            <a:pPr marL="0" indent="0">
              <a:buNone/>
            </a:pPr>
            <a:r>
              <a:rPr lang="en-US" dirty="0"/>
              <a:t>&lt;div class="d-flex align-content-between flex-wrap"&gt;...&lt;/div&gt; </a:t>
            </a:r>
            <a:br>
              <a:rPr lang="en-US" dirty="0"/>
            </a:br>
            <a:endParaRPr lang="en-US" dirty="0"/>
          </a:p>
        </p:txBody>
      </p:sp>
      <p:pic>
        <p:nvPicPr>
          <p:cNvPr id="9" name="Picture 8">
            <a:extLst>
              <a:ext uri="{FF2B5EF4-FFF2-40B4-BE49-F238E27FC236}">
                <a16:creationId xmlns:a16="http://schemas.microsoft.com/office/drawing/2014/main" id="{C3A85A96-8EF8-9F46-A87E-57377715B8AA}"/>
              </a:ext>
            </a:extLst>
          </p:cNvPr>
          <p:cNvPicPr>
            <a:picLocks noChangeAspect="1"/>
          </p:cNvPicPr>
          <p:nvPr/>
        </p:nvPicPr>
        <p:blipFill>
          <a:blip r:embed="rId2"/>
          <a:stretch>
            <a:fillRect/>
          </a:stretch>
        </p:blipFill>
        <p:spPr>
          <a:xfrm>
            <a:off x="1371600" y="2388507"/>
            <a:ext cx="9906000" cy="2908300"/>
          </a:xfrm>
          <a:prstGeom prst="rect">
            <a:avLst/>
          </a:prstGeom>
        </p:spPr>
      </p:pic>
    </p:spTree>
    <p:extLst>
      <p:ext uri="{BB962C8B-B14F-4D97-AF65-F5344CB8AC3E}">
        <p14:creationId xmlns:p14="http://schemas.microsoft.com/office/powerpoint/2010/main" val="1334025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Align content</a:t>
            </a:r>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
        <p:nvSpPr>
          <p:cNvPr id="5" name="Content Placeholder 4">
            <a:extLst>
              <a:ext uri="{FF2B5EF4-FFF2-40B4-BE49-F238E27FC236}">
                <a16:creationId xmlns:a16="http://schemas.microsoft.com/office/drawing/2014/main" id="{93159441-8A42-484D-9460-5D4FE08D283D}"/>
              </a:ext>
            </a:extLst>
          </p:cNvPr>
          <p:cNvSpPr>
            <a:spLocks noGrp="1"/>
          </p:cNvSpPr>
          <p:nvPr>
            <p:ph idx="1"/>
          </p:nvPr>
        </p:nvSpPr>
        <p:spPr>
          <a:xfrm>
            <a:off x="1371600" y="1426029"/>
            <a:ext cx="9601200" cy="4441371"/>
          </a:xfrm>
        </p:spPr>
        <p:txBody>
          <a:bodyPr/>
          <a:lstStyle/>
          <a:p>
            <a:pPr marL="0" indent="0">
              <a:buNone/>
            </a:pPr>
            <a:r>
              <a:rPr lang="en-US" dirty="0"/>
              <a:t>&lt;div class="d-flex align-content-around flex-wrap"&gt;...&lt;/div&gt; </a:t>
            </a:r>
            <a:br>
              <a:rPr lang="en-US" dirty="0"/>
            </a:br>
            <a:endParaRPr lang="en-US" dirty="0"/>
          </a:p>
        </p:txBody>
      </p:sp>
      <p:pic>
        <p:nvPicPr>
          <p:cNvPr id="6" name="Picture 5">
            <a:extLst>
              <a:ext uri="{FF2B5EF4-FFF2-40B4-BE49-F238E27FC236}">
                <a16:creationId xmlns:a16="http://schemas.microsoft.com/office/drawing/2014/main" id="{F9CB2D68-D90F-4743-AE1F-6A054A3DDE13}"/>
              </a:ext>
            </a:extLst>
          </p:cNvPr>
          <p:cNvPicPr>
            <a:picLocks noChangeAspect="1"/>
          </p:cNvPicPr>
          <p:nvPr/>
        </p:nvPicPr>
        <p:blipFill>
          <a:blip r:embed="rId2"/>
          <a:stretch>
            <a:fillRect/>
          </a:stretch>
        </p:blipFill>
        <p:spPr>
          <a:xfrm>
            <a:off x="1371600" y="2224314"/>
            <a:ext cx="9893300" cy="2844800"/>
          </a:xfrm>
          <a:prstGeom prst="rect">
            <a:avLst/>
          </a:prstGeom>
        </p:spPr>
      </p:pic>
    </p:spTree>
    <p:extLst>
      <p:ext uri="{BB962C8B-B14F-4D97-AF65-F5344CB8AC3E}">
        <p14:creationId xmlns:p14="http://schemas.microsoft.com/office/powerpoint/2010/main" val="2679307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Align content</a:t>
            </a:r>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
        <p:nvSpPr>
          <p:cNvPr id="5" name="Content Placeholder 4">
            <a:extLst>
              <a:ext uri="{FF2B5EF4-FFF2-40B4-BE49-F238E27FC236}">
                <a16:creationId xmlns:a16="http://schemas.microsoft.com/office/drawing/2014/main" id="{93159441-8A42-484D-9460-5D4FE08D283D}"/>
              </a:ext>
            </a:extLst>
          </p:cNvPr>
          <p:cNvSpPr>
            <a:spLocks noGrp="1"/>
          </p:cNvSpPr>
          <p:nvPr>
            <p:ph idx="1"/>
          </p:nvPr>
        </p:nvSpPr>
        <p:spPr>
          <a:xfrm>
            <a:off x="1371600" y="1426029"/>
            <a:ext cx="9601200" cy="4441371"/>
          </a:xfrm>
        </p:spPr>
        <p:txBody>
          <a:bodyPr/>
          <a:lstStyle/>
          <a:p>
            <a:pPr marL="0" indent="0">
              <a:buNone/>
            </a:pPr>
            <a:r>
              <a:rPr lang="en-US" dirty="0"/>
              <a:t>&lt;div class="d-flex align-content-stretch flex-wrap"&gt;...&lt;/div&gt; </a:t>
            </a:r>
            <a:br>
              <a:rPr lang="en-US" dirty="0"/>
            </a:br>
            <a:endParaRPr lang="en-US" dirty="0"/>
          </a:p>
        </p:txBody>
      </p:sp>
      <p:pic>
        <p:nvPicPr>
          <p:cNvPr id="7" name="Picture 6">
            <a:extLst>
              <a:ext uri="{FF2B5EF4-FFF2-40B4-BE49-F238E27FC236}">
                <a16:creationId xmlns:a16="http://schemas.microsoft.com/office/drawing/2014/main" id="{24E1D463-C5C8-2145-948C-34637A0A729F}"/>
              </a:ext>
            </a:extLst>
          </p:cNvPr>
          <p:cNvPicPr>
            <a:picLocks noChangeAspect="1"/>
          </p:cNvPicPr>
          <p:nvPr/>
        </p:nvPicPr>
        <p:blipFill>
          <a:blip r:embed="rId2"/>
          <a:stretch>
            <a:fillRect/>
          </a:stretch>
        </p:blipFill>
        <p:spPr>
          <a:xfrm>
            <a:off x="1371600" y="2484148"/>
            <a:ext cx="10007600" cy="2959100"/>
          </a:xfrm>
          <a:prstGeom prst="rect">
            <a:avLst/>
          </a:prstGeom>
        </p:spPr>
      </p:pic>
    </p:spTree>
    <p:extLst>
      <p:ext uri="{BB962C8B-B14F-4D97-AF65-F5344CB8AC3E}">
        <p14:creationId xmlns:p14="http://schemas.microsoft.com/office/powerpoint/2010/main" val="3769151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Responsive Align content</a:t>
            </a:r>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
        <p:nvSpPr>
          <p:cNvPr id="5" name="Content Placeholder 4">
            <a:extLst>
              <a:ext uri="{FF2B5EF4-FFF2-40B4-BE49-F238E27FC236}">
                <a16:creationId xmlns:a16="http://schemas.microsoft.com/office/drawing/2014/main" id="{93159441-8A42-484D-9460-5D4FE08D283D}"/>
              </a:ext>
            </a:extLst>
          </p:cNvPr>
          <p:cNvSpPr>
            <a:spLocks noGrp="1"/>
          </p:cNvSpPr>
          <p:nvPr>
            <p:ph idx="1"/>
          </p:nvPr>
        </p:nvSpPr>
        <p:spPr>
          <a:xfrm>
            <a:off x="1371600" y="1426029"/>
            <a:ext cx="9601200" cy="4441371"/>
          </a:xfrm>
        </p:spPr>
        <p:txBody>
          <a:bodyPr/>
          <a:lstStyle/>
          <a:p>
            <a:r>
              <a:rPr lang="en-US" dirty="0"/>
              <a:t>.align-content-breakpoint-property</a:t>
            </a:r>
          </a:p>
          <a:p>
            <a:pPr marL="0" indent="0">
              <a:buNone/>
            </a:pPr>
            <a:br>
              <a:rPr lang="en-US" dirty="0"/>
            </a:br>
            <a:endParaRPr lang="en-US" dirty="0"/>
          </a:p>
        </p:txBody>
      </p:sp>
    </p:spTree>
    <p:extLst>
      <p:ext uri="{BB962C8B-B14F-4D97-AF65-F5344CB8AC3E}">
        <p14:creationId xmlns:p14="http://schemas.microsoft.com/office/powerpoint/2010/main" val="429252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Media object</a:t>
            </a:r>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
        <p:nvSpPr>
          <p:cNvPr id="5" name="Content Placeholder 4">
            <a:extLst>
              <a:ext uri="{FF2B5EF4-FFF2-40B4-BE49-F238E27FC236}">
                <a16:creationId xmlns:a16="http://schemas.microsoft.com/office/drawing/2014/main" id="{93159441-8A42-484D-9460-5D4FE08D283D}"/>
              </a:ext>
            </a:extLst>
          </p:cNvPr>
          <p:cNvSpPr>
            <a:spLocks noGrp="1"/>
          </p:cNvSpPr>
          <p:nvPr>
            <p:ph idx="1"/>
          </p:nvPr>
        </p:nvSpPr>
        <p:spPr>
          <a:xfrm>
            <a:off x="1371600" y="1426029"/>
            <a:ext cx="9601200" cy="4441371"/>
          </a:xfrm>
        </p:spPr>
        <p:txBody>
          <a:bodyPr/>
          <a:lstStyle/>
          <a:p>
            <a:pPr marL="0" indent="0">
              <a:buNone/>
            </a:pPr>
            <a:r>
              <a:rPr lang="en-US" dirty="0"/>
              <a:t>&lt;div class="d-flex"&gt; </a:t>
            </a:r>
            <a:br>
              <a:rPr lang="en-US" dirty="0"/>
            </a:br>
            <a:r>
              <a:rPr lang="en-US" dirty="0"/>
              <a:t>&lt;div class="flex-shrink-0"&gt; </a:t>
            </a:r>
            <a:br>
              <a:rPr lang="en-US" dirty="0"/>
            </a:br>
            <a:r>
              <a:rPr lang="en-US" dirty="0"/>
              <a:t>&lt;</a:t>
            </a:r>
            <a:r>
              <a:rPr lang="en-US" dirty="0" err="1"/>
              <a:t>img</a:t>
            </a:r>
            <a:r>
              <a:rPr lang="en-US" dirty="0"/>
              <a:t> </a:t>
            </a:r>
            <a:r>
              <a:rPr lang="en-US" dirty="0" err="1"/>
              <a:t>src</a:t>
            </a:r>
            <a:r>
              <a:rPr lang="en-US" dirty="0"/>
              <a:t>="..." alt="..."&gt; </a:t>
            </a:r>
            <a:br>
              <a:rPr lang="en-US" dirty="0"/>
            </a:br>
            <a:r>
              <a:rPr lang="en-US" dirty="0"/>
              <a:t>&lt;/div&gt; </a:t>
            </a:r>
            <a:br>
              <a:rPr lang="en-US" dirty="0"/>
            </a:br>
            <a:r>
              <a:rPr lang="en-US" dirty="0"/>
              <a:t>&lt;div class="flex-grow-1 ms-3"&gt; </a:t>
            </a:r>
            <a:br>
              <a:rPr lang="en-US" dirty="0"/>
            </a:br>
            <a:r>
              <a:rPr lang="en-US" dirty="0"/>
              <a:t>This is some content from a media component. You can replace this with any content and adjust it as needed. </a:t>
            </a:r>
            <a:br>
              <a:rPr lang="en-US" dirty="0"/>
            </a:br>
            <a:r>
              <a:rPr lang="en-US" dirty="0"/>
              <a:t>&lt;/div&gt; </a:t>
            </a:r>
            <a:br>
              <a:rPr lang="en-US" dirty="0"/>
            </a:br>
            <a:r>
              <a:rPr lang="en-US" dirty="0"/>
              <a:t>&lt;/div&gt;</a:t>
            </a:r>
            <a:br>
              <a:rPr lang="en-US" dirty="0"/>
            </a:br>
            <a:endParaRPr lang="en-US" dirty="0"/>
          </a:p>
        </p:txBody>
      </p:sp>
      <p:pic>
        <p:nvPicPr>
          <p:cNvPr id="6" name="Picture 5">
            <a:extLst>
              <a:ext uri="{FF2B5EF4-FFF2-40B4-BE49-F238E27FC236}">
                <a16:creationId xmlns:a16="http://schemas.microsoft.com/office/drawing/2014/main" id="{7CC4E83C-53FF-6144-A9EA-C1AB9FF2FAAD}"/>
              </a:ext>
            </a:extLst>
          </p:cNvPr>
          <p:cNvPicPr>
            <a:picLocks noChangeAspect="1"/>
          </p:cNvPicPr>
          <p:nvPr/>
        </p:nvPicPr>
        <p:blipFill>
          <a:blip r:embed="rId2"/>
          <a:stretch>
            <a:fillRect/>
          </a:stretch>
        </p:blipFill>
        <p:spPr>
          <a:xfrm>
            <a:off x="1371600" y="4150179"/>
            <a:ext cx="9728200" cy="1409700"/>
          </a:xfrm>
          <a:prstGeom prst="rect">
            <a:avLst/>
          </a:prstGeom>
        </p:spPr>
      </p:pic>
    </p:spTree>
    <p:extLst>
      <p:ext uri="{BB962C8B-B14F-4D97-AF65-F5344CB8AC3E}">
        <p14:creationId xmlns:p14="http://schemas.microsoft.com/office/powerpoint/2010/main" val="2061040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A32F-84C6-C34F-A24E-2AF0282AB907}"/>
              </a:ext>
            </a:extLst>
          </p:cNvPr>
          <p:cNvSpPr>
            <a:spLocks noGrp="1"/>
          </p:cNvSpPr>
          <p:nvPr>
            <p:ph type="title"/>
          </p:nvPr>
        </p:nvSpPr>
        <p:spPr>
          <a:xfrm>
            <a:off x="1371600" y="685800"/>
            <a:ext cx="9601200" cy="740229"/>
          </a:xfrm>
        </p:spPr>
        <p:txBody>
          <a:bodyPr>
            <a:normAutofit/>
          </a:bodyPr>
          <a:lstStyle/>
          <a:p>
            <a:r>
              <a:rPr lang="en-US" dirty="0"/>
              <a:t>Media object</a:t>
            </a:r>
          </a:p>
        </p:txBody>
      </p:sp>
      <p:sp>
        <p:nvSpPr>
          <p:cNvPr id="3" name="Rectangle 2">
            <a:extLst>
              <a:ext uri="{FF2B5EF4-FFF2-40B4-BE49-F238E27FC236}">
                <a16:creationId xmlns:a16="http://schemas.microsoft.com/office/drawing/2014/main" id="{5AC8A56E-9AE5-0343-BBC1-0E5ECC2DF0D1}"/>
              </a:ext>
            </a:extLst>
          </p:cNvPr>
          <p:cNvSpPr/>
          <p:nvPr/>
        </p:nvSpPr>
        <p:spPr>
          <a:xfrm>
            <a:off x="5750521" y="3244334"/>
            <a:ext cx="184731" cy="369332"/>
          </a:xfrm>
          <a:prstGeom prst="rect">
            <a:avLst/>
          </a:prstGeom>
        </p:spPr>
        <p:txBody>
          <a:bodyPr wrap="none">
            <a:spAutoFit/>
          </a:bodyPr>
          <a:lstStyle/>
          <a:p>
            <a:endParaRPr lang="en-US" b="0" i="0" dirty="0">
              <a:solidFill>
                <a:srgbClr val="212529"/>
              </a:solidFill>
              <a:effectLst/>
              <a:latin typeface="system-ui"/>
            </a:endParaRPr>
          </a:p>
        </p:txBody>
      </p:sp>
      <p:sp>
        <p:nvSpPr>
          <p:cNvPr id="5" name="Content Placeholder 4">
            <a:extLst>
              <a:ext uri="{FF2B5EF4-FFF2-40B4-BE49-F238E27FC236}">
                <a16:creationId xmlns:a16="http://schemas.microsoft.com/office/drawing/2014/main" id="{93159441-8A42-484D-9460-5D4FE08D283D}"/>
              </a:ext>
            </a:extLst>
          </p:cNvPr>
          <p:cNvSpPr>
            <a:spLocks noGrp="1"/>
          </p:cNvSpPr>
          <p:nvPr>
            <p:ph idx="1"/>
          </p:nvPr>
        </p:nvSpPr>
        <p:spPr>
          <a:xfrm>
            <a:off x="1371600" y="1426029"/>
            <a:ext cx="9601200" cy="4441371"/>
          </a:xfrm>
        </p:spPr>
        <p:txBody>
          <a:bodyPr/>
          <a:lstStyle/>
          <a:p>
            <a:r>
              <a:rPr lang="en-US" dirty="0"/>
              <a:t>And say you want to vertically center the content next to the image, just add align-items-center after d-flex</a:t>
            </a:r>
          </a:p>
          <a:p>
            <a:endParaRPr lang="en-US" dirty="0"/>
          </a:p>
        </p:txBody>
      </p:sp>
      <p:pic>
        <p:nvPicPr>
          <p:cNvPr id="7" name="Picture 6">
            <a:extLst>
              <a:ext uri="{FF2B5EF4-FFF2-40B4-BE49-F238E27FC236}">
                <a16:creationId xmlns:a16="http://schemas.microsoft.com/office/drawing/2014/main" id="{C71DDB86-38CF-D049-9C41-4F341CD1ACAB}"/>
              </a:ext>
            </a:extLst>
          </p:cNvPr>
          <p:cNvPicPr>
            <a:picLocks noChangeAspect="1"/>
          </p:cNvPicPr>
          <p:nvPr/>
        </p:nvPicPr>
        <p:blipFill>
          <a:blip r:embed="rId2"/>
          <a:stretch>
            <a:fillRect/>
          </a:stretch>
        </p:blipFill>
        <p:spPr>
          <a:xfrm>
            <a:off x="1244600" y="2800866"/>
            <a:ext cx="9855200" cy="1625600"/>
          </a:xfrm>
          <a:prstGeom prst="rect">
            <a:avLst/>
          </a:prstGeom>
        </p:spPr>
      </p:pic>
    </p:spTree>
    <p:extLst>
      <p:ext uri="{BB962C8B-B14F-4D97-AF65-F5344CB8AC3E}">
        <p14:creationId xmlns:p14="http://schemas.microsoft.com/office/powerpoint/2010/main" val="15702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7D1D-E930-1843-9D6B-EA2554A4360C}"/>
              </a:ext>
            </a:extLst>
          </p:cNvPr>
          <p:cNvSpPr>
            <a:spLocks noGrp="1"/>
          </p:cNvSpPr>
          <p:nvPr>
            <p:ph type="title"/>
          </p:nvPr>
        </p:nvSpPr>
        <p:spPr>
          <a:xfrm>
            <a:off x="1371600" y="685800"/>
            <a:ext cx="9601200" cy="664029"/>
          </a:xfrm>
        </p:spPr>
        <p:txBody>
          <a:bodyPr>
            <a:normAutofit fontScale="90000"/>
          </a:bodyPr>
          <a:lstStyle/>
          <a:p>
            <a:r>
              <a:rPr lang="en-US" dirty="0"/>
              <a:t>Example 2</a:t>
            </a:r>
          </a:p>
        </p:txBody>
      </p:sp>
      <p:sp>
        <p:nvSpPr>
          <p:cNvPr id="3" name="Content Placeholder 2">
            <a:extLst>
              <a:ext uri="{FF2B5EF4-FFF2-40B4-BE49-F238E27FC236}">
                <a16:creationId xmlns:a16="http://schemas.microsoft.com/office/drawing/2014/main" id="{46F35A82-6D90-3348-94A4-F21B2566EA43}"/>
              </a:ext>
            </a:extLst>
          </p:cNvPr>
          <p:cNvSpPr>
            <a:spLocks noGrp="1"/>
          </p:cNvSpPr>
          <p:nvPr>
            <p:ph idx="1"/>
          </p:nvPr>
        </p:nvSpPr>
        <p:spPr>
          <a:xfrm>
            <a:off x="1371600" y="1262743"/>
            <a:ext cx="9601200" cy="4604657"/>
          </a:xfrm>
        </p:spPr>
        <p:txBody>
          <a:bodyPr/>
          <a:lstStyle/>
          <a:p>
            <a:pPr marL="0" indent="0">
              <a:buNone/>
            </a:pPr>
            <a:r>
              <a:rPr lang="en-US" dirty="0"/>
              <a:t>&lt;div class="d-flex flex-row-reverse bd-highlight"&gt; </a:t>
            </a:r>
            <a:br>
              <a:rPr lang="en-US" dirty="0"/>
            </a:br>
            <a:r>
              <a:rPr lang="en-US" dirty="0"/>
              <a:t>&lt;div class="p-2 bd-highlight"&gt;Flex item 1&lt;/div&gt; </a:t>
            </a:r>
            <a:br>
              <a:rPr lang="en-US" dirty="0"/>
            </a:br>
            <a:r>
              <a:rPr lang="en-US" dirty="0"/>
              <a:t>&lt;div class="p-2 bd-highlight"&gt;Flex item 2&lt;/div&gt; </a:t>
            </a:r>
            <a:br>
              <a:rPr lang="en-US" dirty="0"/>
            </a:br>
            <a:r>
              <a:rPr lang="en-US" dirty="0"/>
              <a:t>&lt;div class="p-2 bd-highlight"&gt;Flex item 3&lt;/div&gt; </a:t>
            </a:r>
            <a:br>
              <a:rPr lang="en-US" dirty="0"/>
            </a:br>
            <a:r>
              <a:rPr lang="en-US" dirty="0"/>
              <a:t>&lt;/div&gt;</a:t>
            </a:r>
            <a:br>
              <a:rPr lang="en-US" dirty="0"/>
            </a:br>
            <a:endParaRPr lang="en-US" dirty="0"/>
          </a:p>
        </p:txBody>
      </p:sp>
      <p:pic>
        <p:nvPicPr>
          <p:cNvPr id="6" name="Picture 5">
            <a:extLst>
              <a:ext uri="{FF2B5EF4-FFF2-40B4-BE49-F238E27FC236}">
                <a16:creationId xmlns:a16="http://schemas.microsoft.com/office/drawing/2014/main" id="{854CA66D-484B-AD48-8C41-D109C62E5AB4}"/>
              </a:ext>
            </a:extLst>
          </p:cNvPr>
          <p:cNvPicPr>
            <a:picLocks noChangeAspect="1"/>
          </p:cNvPicPr>
          <p:nvPr/>
        </p:nvPicPr>
        <p:blipFill>
          <a:blip r:embed="rId2"/>
          <a:stretch>
            <a:fillRect/>
          </a:stretch>
        </p:blipFill>
        <p:spPr>
          <a:xfrm>
            <a:off x="2178050" y="3028950"/>
            <a:ext cx="7835900" cy="800100"/>
          </a:xfrm>
          <a:prstGeom prst="rect">
            <a:avLst/>
          </a:prstGeom>
        </p:spPr>
      </p:pic>
    </p:spTree>
    <p:extLst>
      <p:ext uri="{BB962C8B-B14F-4D97-AF65-F5344CB8AC3E}">
        <p14:creationId xmlns:p14="http://schemas.microsoft.com/office/powerpoint/2010/main" val="95177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7D1D-E930-1843-9D6B-EA2554A4360C}"/>
              </a:ext>
            </a:extLst>
          </p:cNvPr>
          <p:cNvSpPr>
            <a:spLocks noGrp="1"/>
          </p:cNvSpPr>
          <p:nvPr>
            <p:ph type="title"/>
          </p:nvPr>
        </p:nvSpPr>
        <p:spPr>
          <a:xfrm>
            <a:off x="1371600" y="685800"/>
            <a:ext cx="9601200" cy="664029"/>
          </a:xfrm>
        </p:spPr>
        <p:txBody>
          <a:bodyPr>
            <a:normAutofit fontScale="90000"/>
          </a:bodyPr>
          <a:lstStyle/>
          <a:p>
            <a:r>
              <a:rPr lang="en-US" dirty="0"/>
              <a:t>Flex column</a:t>
            </a:r>
          </a:p>
        </p:txBody>
      </p:sp>
      <p:sp>
        <p:nvSpPr>
          <p:cNvPr id="3" name="Content Placeholder 2">
            <a:extLst>
              <a:ext uri="{FF2B5EF4-FFF2-40B4-BE49-F238E27FC236}">
                <a16:creationId xmlns:a16="http://schemas.microsoft.com/office/drawing/2014/main" id="{46F35A82-6D90-3348-94A4-F21B2566EA43}"/>
              </a:ext>
            </a:extLst>
          </p:cNvPr>
          <p:cNvSpPr>
            <a:spLocks noGrp="1"/>
          </p:cNvSpPr>
          <p:nvPr>
            <p:ph idx="1"/>
          </p:nvPr>
        </p:nvSpPr>
        <p:spPr>
          <a:xfrm>
            <a:off x="1371600" y="1262743"/>
            <a:ext cx="9601200" cy="4604657"/>
          </a:xfrm>
        </p:spPr>
        <p:txBody>
          <a:bodyPr/>
          <a:lstStyle/>
          <a:p>
            <a:pPr marL="0" indent="0">
              <a:buNone/>
            </a:pPr>
            <a:r>
              <a:rPr lang="en-US" dirty="0"/>
              <a:t>Use .flex-column to set a vertical direction, or .flex-column-reverse to start the vertical direction from the opposite side.</a:t>
            </a:r>
          </a:p>
          <a:p>
            <a:pPr marL="0" indent="0">
              <a:buNone/>
            </a:pPr>
            <a:endParaRPr lang="en-US" dirty="0"/>
          </a:p>
        </p:txBody>
      </p:sp>
    </p:spTree>
    <p:extLst>
      <p:ext uri="{BB962C8B-B14F-4D97-AF65-F5344CB8AC3E}">
        <p14:creationId xmlns:p14="http://schemas.microsoft.com/office/powerpoint/2010/main" val="351404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7D1D-E930-1843-9D6B-EA2554A4360C}"/>
              </a:ext>
            </a:extLst>
          </p:cNvPr>
          <p:cNvSpPr>
            <a:spLocks noGrp="1"/>
          </p:cNvSpPr>
          <p:nvPr>
            <p:ph type="title"/>
          </p:nvPr>
        </p:nvSpPr>
        <p:spPr>
          <a:xfrm>
            <a:off x="1371600" y="685800"/>
            <a:ext cx="9601200" cy="664029"/>
          </a:xfrm>
        </p:spPr>
        <p:txBody>
          <a:bodyPr>
            <a:normAutofit fontScale="90000"/>
          </a:bodyPr>
          <a:lstStyle/>
          <a:p>
            <a:r>
              <a:rPr lang="en-US" dirty="0"/>
              <a:t>Flex column Example</a:t>
            </a:r>
          </a:p>
        </p:txBody>
      </p:sp>
      <p:sp>
        <p:nvSpPr>
          <p:cNvPr id="3" name="Content Placeholder 2">
            <a:extLst>
              <a:ext uri="{FF2B5EF4-FFF2-40B4-BE49-F238E27FC236}">
                <a16:creationId xmlns:a16="http://schemas.microsoft.com/office/drawing/2014/main" id="{46F35A82-6D90-3348-94A4-F21B2566EA43}"/>
              </a:ext>
            </a:extLst>
          </p:cNvPr>
          <p:cNvSpPr>
            <a:spLocks noGrp="1"/>
          </p:cNvSpPr>
          <p:nvPr>
            <p:ph idx="1"/>
          </p:nvPr>
        </p:nvSpPr>
        <p:spPr>
          <a:xfrm>
            <a:off x="1371600" y="1262743"/>
            <a:ext cx="9601200" cy="4604657"/>
          </a:xfrm>
        </p:spPr>
        <p:txBody>
          <a:bodyPr/>
          <a:lstStyle/>
          <a:p>
            <a:pPr marL="0" indent="0">
              <a:buNone/>
            </a:pPr>
            <a:r>
              <a:rPr lang="en-US" dirty="0"/>
              <a:t>&lt;div class="d-flex flex-column bd-highlight mb-3"&gt; </a:t>
            </a:r>
            <a:br>
              <a:rPr lang="en-US" dirty="0"/>
            </a:br>
            <a:r>
              <a:rPr lang="en-US" dirty="0"/>
              <a:t>&lt;div class="p-2 bd-highlight"&gt;Flex item 1&lt;/div&gt; </a:t>
            </a:r>
            <a:br>
              <a:rPr lang="en-US" dirty="0"/>
            </a:br>
            <a:r>
              <a:rPr lang="en-US" dirty="0"/>
              <a:t>&lt;div class="p-2 bd-highlight"&gt;Flex item 2&lt;/div&gt; </a:t>
            </a:r>
            <a:br>
              <a:rPr lang="en-US" dirty="0"/>
            </a:br>
            <a:r>
              <a:rPr lang="en-US" dirty="0"/>
              <a:t>&lt;div class="p-2 bd-highlight"&gt;Flex item 3&lt;/div&gt; </a:t>
            </a:r>
            <a:br>
              <a:rPr lang="en-US" dirty="0"/>
            </a:br>
            <a:r>
              <a:rPr lang="en-US" dirty="0"/>
              <a:t>&lt;/div&gt; </a:t>
            </a:r>
            <a:br>
              <a:rPr lang="en-US" dirty="0"/>
            </a:br>
            <a:endParaRPr lang="en-US" dirty="0"/>
          </a:p>
        </p:txBody>
      </p:sp>
      <p:pic>
        <p:nvPicPr>
          <p:cNvPr id="5" name="Picture 4">
            <a:extLst>
              <a:ext uri="{FF2B5EF4-FFF2-40B4-BE49-F238E27FC236}">
                <a16:creationId xmlns:a16="http://schemas.microsoft.com/office/drawing/2014/main" id="{5C54F062-DB5A-7F40-8E4B-A8E454563F44}"/>
              </a:ext>
            </a:extLst>
          </p:cNvPr>
          <p:cNvPicPr>
            <a:picLocks noChangeAspect="1"/>
          </p:cNvPicPr>
          <p:nvPr/>
        </p:nvPicPr>
        <p:blipFill>
          <a:blip r:embed="rId2"/>
          <a:stretch>
            <a:fillRect/>
          </a:stretch>
        </p:blipFill>
        <p:spPr>
          <a:xfrm>
            <a:off x="2203450" y="2950936"/>
            <a:ext cx="7785100" cy="1892300"/>
          </a:xfrm>
          <a:prstGeom prst="rect">
            <a:avLst/>
          </a:prstGeom>
        </p:spPr>
      </p:pic>
    </p:spTree>
    <p:extLst>
      <p:ext uri="{BB962C8B-B14F-4D97-AF65-F5344CB8AC3E}">
        <p14:creationId xmlns:p14="http://schemas.microsoft.com/office/powerpoint/2010/main" val="2733768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7D1D-E930-1843-9D6B-EA2554A4360C}"/>
              </a:ext>
            </a:extLst>
          </p:cNvPr>
          <p:cNvSpPr>
            <a:spLocks noGrp="1"/>
          </p:cNvSpPr>
          <p:nvPr>
            <p:ph type="title"/>
          </p:nvPr>
        </p:nvSpPr>
        <p:spPr>
          <a:xfrm>
            <a:off x="1371600" y="685800"/>
            <a:ext cx="9601200" cy="664029"/>
          </a:xfrm>
        </p:spPr>
        <p:txBody>
          <a:bodyPr>
            <a:normAutofit fontScale="90000"/>
          </a:bodyPr>
          <a:lstStyle/>
          <a:p>
            <a:r>
              <a:rPr lang="en-US" dirty="0"/>
              <a:t>Flex column reverse Example</a:t>
            </a:r>
          </a:p>
        </p:txBody>
      </p:sp>
      <p:sp>
        <p:nvSpPr>
          <p:cNvPr id="3" name="Content Placeholder 2">
            <a:extLst>
              <a:ext uri="{FF2B5EF4-FFF2-40B4-BE49-F238E27FC236}">
                <a16:creationId xmlns:a16="http://schemas.microsoft.com/office/drawing/2014/main" id="{46F35A82-6D90-3348-94A4-F21B2566EA43}"/>
              </a:ext>
            </a:extLst>
          </p:cNvPr>
          <p:cNvSpPr>
            <a:spLocks noGrp="1"/>
          </p:cNvSpPr>
          <p:nvPr>
            <p:ph idx="1"/>
          </p:nvPr>
        </p:nvSpPr>
        <p:spPr>
          <a:xfrm>
            <a:off x="1371600" y="1262743"/>
            <a:ext cx="9601200" cy="4604657"/>
          </a:xfrm>
        </p:spPr>
        <p:txBody>
          <a:bodyPr/>
          <a:lstStyle/>
          <a:p>
            <a:pPr marL="0" indent="0">
              <a:buNone/>
            </a:pPr>
            <a:r>
              <a:rPr lang="en-US" dirty="0"/>
              <a:t>&lt;div class="d-flex flex-column-reverse bd-highlight"&gt; </a:t>
            </a:r>
            <a:br>
              <a:rPr lang="en-US" dirty="0"/>
            </a:br>
            <a:r>
              <a:rPr lang="en-US" dirty="0"/>
              <a:t>&lt;div class="p-2 bd-highlight"&gt;Flex item 1&lt;/div&gt; </a:t>
            </a:r>
            <a:br>
              <a:rPr lang="en-US" dirty="0"/>
            </a:br>
            <a:r>
              <a:rPr lang="en-US" dirty="0"/>
              <a:t>&lt;div class="p-2 bd-highlight"&gt;Flex item 2&lt;/div&gt; </a:t>
            </a:r>
            <a:br>
              <a:rPr lang="en-US" dirty="0"/>
            </a:br>
            <a:r>
              <a:rPr lang="en-US" dirty="0"/>
              <a:t>&lt;div class="p-2 bd-highlight"&gt;Flex item 3&lt;/div&gt; </a:t>
            </a:r>
            <a:br>
              <a:rPr lang="en-US" dirty="0"/>
            </a:br>
            <a:r>
              <a:rPr lang="en-US" dirty="0"/>
              <a:t>&lt;/div&gt;</a:t>
            </a:r>
            <a:br>
              <a:rPr lang="en-US" dirty="0"/>
            </a:br>
            <a:endParaRPr lang="en-US" dirty="0"/>
          </a:p>
        </p:txBody>
      </p:sp>
      <p:pic>
        <p:nvPicPr>
          <p:cNvPr id="7" name="Picture 6">
            <a:extLst>
              <a:ext uri="{FF2B5EF4-FFF2-40B4-BE49-F238E27FC236}">
                <a16:creationId xmlns:a16="http://schemas.microsoft.com/office/drawing/2014/main" id="{F3936BD6-2396-5D42-B426-BC7E4526B698}"/>
              </a:ext>
            </a:extLst>
          </p:cNvPr>
          <p:cNvPicPr>
            <a:picLocks noChangeAspect="1"/>
          </p:cNvPicPr>
          <p:nvPr/>
        </p:nvPicPr>
        <p:blipFill>
          <a:blip r:embed="rId2"/>
          <a:stretch>
            <a:fillRect/>
          </a:stretch>
        </p:blipFill>
        <p:spPr>
          <a:xfrm>
            <a:off x="2279650" y="3261179"/>
            <a:ext cx="7632700" cy="1816100"/>
          </a:xfrm>
          <a:prstGeom prst="rect">
            <a:avLst/>
          </a:prstGeom>
        </p:spPr>
      </p:pic>
    </p:spTree>
    <p:extLst>
      <p:ext uri="{BB962C8B-B14F-4D97-AF65-F5344CB8AC3E}">
        <p14:creationId xmlns:p14="http://schemas.microsoft.com/office/powerpoint/2010/main" val="348277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7D1D-E930-1843-9D6B-EA2554A4360C}"/>
              </a:ext>
            </a:extLst>
          </p:cNvPr>
          <p:cNvSpPr>
            <a:spLocks noGrp="1"/>
          </p:cNvSpPr>
          <p:nvPr>
            <p:ph type="title"/>
          </p:nvPr>
        </p:nvSpPr>
        <p:spPr>
          <a:xfrm>
            <a:off x="1371600" y="685800"/>
            <a:ext cx="9601200" cy="664029"/>
          </a:xfrm>
        </p:spPr>
        <p:txBody>
          <a:bodyPr>
            <a:normAutofit fontScale="90000"/>
          </a:bodyPr>
          <a:lstStyle/>
          <a:p>
            <a:r>
              <a:rPr lang="en-US" dirty="0"/>
              <a:t>Responsive variations</a:t>
            </a:r>
            <a:br>
              <a:rPr lang="en-US" dirty="0"/>
            </a:br>
            <a:endParaRPr lang="en-US" dirty="0"/>
          </a:p>
        </p:txBody>
      </p:sp>
      <p:sp>
        <p:nvSpPr>
          <p:cNvPr id="3" name="Content Placeholder 2">
            <a:extLst>
              <a:ext uri="{FF2B5EF4-FFF2-40B4-BE49-F238E27FC236}">
                <a16:creationId xmlns:a16="http://schemas.microsoft.com/office/drawing/2014/main" id="{46F35A82-6D90-3348-94A4-F21B2566EA43}"/>
              </a:ext>
            </a:extLst>
          </p:cNvPr>
          <p:cNvSpPr>
            <a:spLocks noGrp="1"/>
          </p:cNvSpPr>
          <p:nvPr>
            <p:ph idx="1"/>
          </p:nvPr>
        </p:nvSpPr>
        <p:spPr>
          <a:xfrm>
            <a:off x="1371600" y="1262743"/>
            <a:ext cx="9601200" cy="4604657"/>
          </a:xfrm>
        </p:spPr>
        <p:txBody>
          <a:bodyPr/>
          <a:lstStyle/>
          <a:p>
            <a:pPr marL="0" indent="0">
              <a:buNone/>
            </a:pPr>
            <a:r>
              <a:rPr lang="en-US" dirty="0"/>
              <a:t>.flex-row</a:t>
            </a:r>
          </a:p>
          <a:p>
            <a:pPr marL="0" indent="0">
              <a:buNone/>
            </a:pPr>
            <a:r>
              <a:rPr lang="en-US" dirty="0"/>
              <a:t>.flex-row-reverse</a:t>
            </a:r>
          </a:p>
          <a:p>
            <a:pPr marL="0" indent="0">
              <a:buNone/>
            </a:pPr>
            <a:r>
              <a:rPr lang="en-US" dirty="0"/>
              <a:t>.flex-column</a:t>
            </a:r>
          </a:p>
          <a:p>
            <a:pPr marL="0" indent="0">
              <a:buNone/>
            </a:pPr>
            <a:r>
              <a:rPr lang="en-US" dirty="0"/>
              <a:t>.flex-column-reverse</a:t>
            </a:r>
          </a:p>
          <a:p>
            <a:pPr marL="0" indent="0">
              <a:buNone/>
            </a:pPr>
            <a:r>
              <a:rPr lang="en-US" dirty="0"/>
              <a:t>.flex-</a:t>
            </a:r>
            <a:r>
              <a:rPr lang="en-US" dirty="0" err="1"/>
              <a:t>sm</a:t>
            </a:r>
            <a:r>
              <a:rPr lang="en-US" dirty="0"/>
              <a:t>-row</a:t>
            </a:r>
          </a:p>
          <a:p>
            <a:pPr marL="0" indent="0">
              <a:buNone/>
            </a:pPr>
            <a:r>
              <a:rPr lang="en-US" dirty="0"/>
              <a:t>.flex-</a:t>
            </a:r>
            <a:r>
              <a:rPr lang="en-US" dirty="0" err="1"/>
              <a:t>sm</a:t>
            </a:r>
            <a:r>
              <a:rPr lang="en-US" dirty="0"/>
              <a:t>-row-reverse</a:t>
            </a:r>
          </a:p>
          <a:p>
            <a:pPr marL="0" indent="0">
              <a:buNone/>
            </a:pPr>
            <a:r>
              <a:rPr lang="en-US" dirty="0"/>
              <a:t>.flex-</a:t>
            </a:r>
            <a:r>
              <a:rPr lang="en-US" dirty="0" err="1"/>
              <a:t>sm</a:t>
            </a:r>
            <a:r>
              <a:rPr lang="en-US" dirty="0"/>
              <a:t>-column</a:t>
            </a:r>
          </a:p>
          <a:p>
            <a:pPr marL="0" indent="0">
              <a:buNone/>
            </a:pPr>
            <a:r>
              <a:rPr lang="en-US" dirty="0"/>
              <a:t>.flex-</a:t>
            </a:r>
            <a:r>
              <a:rPr lang="en-US" dirty="0" err="1"/>
              <a:t>sm</a:t>
            </a:r>
            <a:r>
              <a:rPr lang="en-US" dirty="0"/>
              <a:t>-column-reverse</a:t>
            </a:r>
          </a:p>
          <a:p>
            <a:pPr marL="0" indent="0">
              <a:buNone/>
            </a:pPr>
            <a:r>
              <a:rPr lang="en-US" dirty="0"/>
              <a:t>And so on…</a:t>
            </a:r>
          </a:p>
        </p:txBody>
      </p:sp>
    </p:spTree>
    <p:extLst>
      <p:ext uri="{BB962C8B-B14F-4D97-AF65-F5344CB8AC3E}">
        <p14:creationId xmlns:p14="http://schemas.microsoft.com/office/powerpoint/2010/main" val="17570110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1115</TotalTime>
  <Words>2202</Words>
  <Application>Microsoft Macintosh PowerPoint</Application>
  <PresentationFormat>Widescreen</PresentationFormat>
  <Paragraphs>158</Paragraphs>
  <Slides>47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Franklin Gothic Book</vt:lpstr>
      <vt:lpstr>system-ui</vt:lpstr>
      <vt:lpstr>Crop</vt:lpstr>
      <vt:lpstr>flex</vt:lpstr>
      <vt:lpstr>Enable flex behaviors</vt:lpstr>
      <vt:lpstr>Direction</vt:lpstr>
      <vt:lpstr>Example 1</vt:lpstr>
      <vt:lpstr>Example 2</vt:lpstr>
      <vt:lpstr>Flex column</vt:lpstr>
      <vt:lpstr>Flex column Example</vt:lpstr>
      <vt:lpstr>Flex column reverse Example</vt:lpstr>
      <vt:lpstr>Responsive variations </vt:lpstr>
      <vt:lpstr>Justify content</vt:lpstr>
      <vt:lpstr>Justify content</vt:lpstr>
      <vt:lpstr>Responsive justify-content</vt:lpstr>
      <vt:lpstr>Align items</vt:lpstr>
      <vt:lpstr>Align items</vt:lpstr>
      <vt:lpstr>Responsive Align items</vt:lpstr>
      <vt:lpstr>Align Self</vt:lpstr>
      <vt:lpstr>Align Self</vt:lpstr>
      <vt:lpstr>Responsive Align Self</vt:lpstr>
      <vt:lpstr>Fill</vt:lpstr>
      <vt:lpstr>Fill</vt:lpstr>
      <vt:lpstr>Responsive Fill</vt:lpstr>
      <vt:lpstr>Grow and shrink</vt:lpstr>
      <vt:lpstr>Grow and shrink</vt:lpstr>
      <vt:lpstr>Responsive Grow and shrink</vt:lpstr>
      <vt:lpstr>Auto margins</vt:lpstr>
      <vt:lpstr>Basic flex </vt:lpstr>
      <vt:lpstr>Margin right (end) auto</vt:lpstr>
      <vt:lpstr>Margin left (start) auto</vt:lpstr>
      <vt:lpstr>With align items</vt:lpstr>
      <vt:lpstr>With align items</vt:lpstr>
      <vt:lpstr>Wrap</vt:lpstr>
      <vt:lpstr>Flex Wrap</vt:lpstr>
      <vt:lpstr>Flex Wrap reverse</vt:lpstr>
      <vt:lpstr>Responsive flex wrap</vt:lpstr>
      <vt:lpstr>Order</vt:lpstr>
      <vt:lpstr>Responsive Order</vt:lpstr>
      <vt:lpstr>Order first and last</vt:lpstr>
      <vt:lpstr>Align content</vt:lpstr>
      <vt:lpstr>Align content</vt:lpstr>
      <vt:lpstr>Align content</vt:lpstr>
      <vt:lpstr>Align content</vt:lpstr>
      <vt:lpstr>Align content</vt:lpstr>
      <vt:lpstr>Align content</vt:lpstr>
      <vt:lpstr>Align content</vt:lpstr>
      <vt:lpstr>Responsive Align content</vt:lpstr>
      <vt:lpstr>Media object</vt:lpstr>
      <vt:lpstr>Media object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dc:title>
  <dc:creator>Microsoft Office User</dc:creator>
  <cp:lastModifiedBy>Microsoft Office User</cp:lastModifiedBy>
  <cp:revision>5</cp:revision>
  <dcterms:created xsi:type="dcterms:W3CDTF">2021-08-11T12:31:50Z</dcterms:created>
  <dcterms:modified xsi:type="dcterms:W3CDTF">2021-08-12T07:07:45Z</dcterms:modified>
</cp:coreProperties>
</file>