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8E62-487F-E044-B62B-5ACE2A5E6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399A-3EFB-654E-87CC-B768784EC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Spacing utilities that apply to all breakpoints, from </a:t>
            </a:r>
            <a:r>
              <a:rPr lang="en-US" dirty="0" err="1"/>
              <a:t>xs</a:t>
            </a:r>
            <a:r>
              <a:rPr lang="en-US" dirty="0"/>
              <a:t> to </a:t>
            </a:r>
            <a:r>
              <a:rPr lang="en-US" dirty="0" err="1"/>
              <a:t>xxl</a:t>
            </a:r>
            <a:r>
              <a:rPr lang="en-US" dirty="0"/>
              <a:t>, have no breakpoint abbreviation in them. This is because those classes are applied from min-width: 0 and up, and thus are not bound by a media query. The remaining breakpoints, however, do include a breakpoint abbreviation.</a:t>
            </a:r>
          </a:p>
          <a:p>
            <a:r>
              <a:rPr lang="en-US" dirty="0"/>
              <a:t>The classes are named using the format {property}{sides}-{size} for </a:t>
            </a:r>
            <a:r>
              <a:rPr lang="en-US" dirty="0" err="1"/>
              <a:t>xs</a:t>
            </a:r>
            <a:r>
              <a:rPr lang="en-US" dirty="0"/>
              <a:t> and {property}{sides}-{breakpoint}-{size} for </a:t>
            </a:r>
            <a:r>
              <a:rPr lang="en-US" dirty="0" err="1"/>
              <a:t>sm</a:t>
            </a:r>
            <a:r>
              <a:rPr lang="en-US" dirty="0"/>
              <a:t>, md, lg, xl, and </a:t>
            </a:r>
            <a:r>
              <a:rPr lang="en-US" dirty="0" err="1"/>
              <a:t>xxl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property</a:t>
            </a:r>
            <a:r>
              <a:rPr lang="en-US" dirty="0">
                <a:solidFill>
                  <a:srgbClr val="FF0000"/>
                </a:solidFill>
              </a:rPr>
              <a:t> is one of:</a:t>
            </a:r>
          </a:p>
          <a:p>
            <a:r>
              <a:rPr lang="en-US" dirty="0"/>
              <a:t>m - for classes that set margin</a:t>
            </a:r>
          </a:p>
          <a:p>
            <a:r>
              <a:rPr lang="en-US" dirty="0"/>
              <a:t>p - for classes that set padding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1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sides</a:t>
            </a:r>
            <a:r>
              <a:rPr lang="en-US" dirty="0">
                <a:solidFill>
                  <a:srgbClr val="FF0000"/>
                </a:solidFill>
              </a:rPr>
              <a:t> is one of:</a:t>
            </a:r>
          </a:p>
          <a:p>
            <a:r>
              <a:rPr lang="en-US" dirty="0"/>
              <a:t>t - for classes that set margin-top or padding-top</a:t>
            </a:r>
          </a:p>
          <a:p>
            <a:r>
              <a:rPr lang="en-US" dirty="0"/>
              <a:t>b - for classes that set margin-bottom or padding-bottom</a:t>
            </a:r>
          </a:p>
          <a:p>
            <a:r>
              <a:rPr lang="en-US" dirty="0"/>
              <a:t>s - (start) for classes that set margin-left or padding-left in LTR, margin-right or padding-right in RTL</a:t>
            </a:r>
          </a:p>
          <a:p>
            <a:r>
              <a:rPr lang="en-US" dirty="0"/>
              <a:t>e - (end) for classes that set margin-right or padding-right in LTR, margin-left or padding-left in RTL</a:t>
            </a:r>
          </a:p>
          <a:p>
            <a:r>
              <a:rPr lang="en-US" dirty="0"/>
              <a:t>x - for classes that set both *-left and *-right</a:t>
            </a:r>
          </a:p>
          <a:p>
            <a:r>
              <a:rPr lang="en-US" dirty="0"/>
              <a:t>y - for classes that set both *-top and *-bottom</a:t>
            </a:r>
          </a:p>
          <a:p>
            <a:r>
              <a:rPr lang="en-US" dirty="0"/>
              <a:t>blank - for classes that set a margin or padding on all 4 sides of the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here </a:t>
            </a:r>
            <a:r>
              <a:rPr lang="en-US" i="1" dirty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FF0000"/>
                </a:solidFill>
              </a:rPr>
              <a:t> is one of:</a:t>
            </a:r>
          </a:p>
          <a:p>
            <a:r>
              <a:rPr lang="en-US" dirty="0"/>
              <a:t>0 - for classes that eliminate the margin or padding by setting it to 0</a:t>
            </a:r>
          </a:p>
          <a:p>
            <a:r>
              <a:rPr lang="en-US" dirty="0"/>
              <a:t>1 - (by default) for classes that set the margin or padding to $spacer * .25</a:t>
            </a:r>
          </a:p>
          <a:p>
            <a:r>
              <a:rPr lang="en-US" dirty="0"/>
              <a:t>2 - (by default) for classes that set the margin or padding to $spacer * .5</a:t>
            </a:r>
          </a:p>
          <a:p>
            <a:r>
              <a:rPr lang="en-US" dirty="0"/>
              <a:t>3 - (by default) for classes that set the margin or padding to $spacer</a:t>
            </a:r>
          </a:p>
          <a:p>
            <a:r>
              <a:rPr lang="en-US" dirty="0"/>
              <a:t>4 - (by default) for classes that set the margin or padding to $spacer * 1.5</a:t>
            </a:r>
          </a:p>
          <a:p>
            <a:r>
              <a:rPr lang="en-US" dirty="0"/>
              <a:t>5 - (by default) for classes that set the margin or padding to $spacer * 3</a:t>
            </a:r>
          </a:p>
          <a:p>
            <a:r>
              <a:rPr lang="en-US" dirty="0"/>
              <a:t>auto - for classes that set the margin to auto</a:t>
            </a:r>
          </a:p>
          <a:p>
            <a:r>
              <a:rPr lang="en-US" dirty="0"/>
              <a:t>(You can add more sizes by adding entries to the $spacers Sass map variable.)</a:t>
            </a:r>
          </a:p>
        </p:txBody>
      </p:sp>
    </p:spTree>
    <p:extLst>
      <p:ext uri="{BB962C8B-B14F-4D97-AF65-F5344CB8AC3E}">
        <p14:creationId xmlns:p14="http://schemas.microsoft.com/office/powerpoint/2010/main" val="256597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r>
              <a:rPr lang="en-US" dirty="0"/>
              <a:t>Here are some representative examples of these classes:</a:t>
            </a:r>
          </a:p>
          <a:p>
            <a:pPr marL="0" indent="0">
              <a:buNone/>
            </a:pPr>
            <a:r>
              <a:rPr lang="en-US" dirty="0"/>
              <a:t>.mt-0 { </a:t>
            </a:r>
          </a:p>
          <a:p>
            <a:pPr marL="0" indent="0">
              <a:buNone/>
            </a:pPr>
            <a:r>
              <a:rPr lang="en-US" dirty="0"/>
              <a:t>margin-top: 0 !important;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dirty="0"/>
              <a:t>.ms-1 { </a:t>
            </a:r>
          </a:p>
          <a:p>
            <a:pPr marL="0" indent="0">
              <a:buNone/>
            </a:pPr>
            <a:r>
              <a:rPr lang="en-US" dirty="0"/>
              <a:t>margin-left: ($spacer * .25) !important;</a:t>
            </a:r>
          </a:p>
          <a:p>
            <a:pPr marL="0" indent="0">
              <a:buNone/>
            </a:pPr>
            <a:r>
              <a:rPr lang="en-US" dirty="0"/>
              <a:t> } .px-2 { </a:t>
            </a:r>
          </a:p>
          <a:p>
            <a:pPr marL="0" indent="0">
              <a:buNone/>
            </a:pPr>
            <a:r>
              <a:rPr lang="en-US" dirty="0"/>
              <a:t>padding-left: ($spacer * .5) !important;</a:t>
            </a:r>
          </a:p>
          <a:p>
            <a:pPr marL="0" indent="0">
              <a:buNone/>
            </a:pPr>
            <a:r>
              <a:rPr lang="en-US" dirty="0"/>
              <a:t> padding-right: ($spacer * .5) !important;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.p-3 { padding: $spacer !important;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4900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Horizontal 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Additionally, Bootstrap also includes an .mx-auto class for horizontally centering fixed-width block level content—that is, content that has display: block and a width set—by setting the horizontal margins to auto.</a:t>
            </a:r>
          </a:p>
          <a:p>
            <a:pPr marL="0" indent="0">
              <a:buNone/>
            </a:pPr>
            <a:r>
              <a:rPr lang="en-US" dirty="0"/>
              <a:t>&lt;div class="mx-auto" style="width: 200px;"&gt;</a:t>
            </a:r>
          </a:p>
          <a:p>
            <a:pPr marL="0" indent="0">
              <a:buNone/>
            </a:pPr>
            <a:r>
              <a:rPr lang="en-US" dirty="0"/>
              <a:t>Centered element</a:t>
            </a:r>
          </a:p>
          <a:p>
            <a:pPr marL="0" indent="0">
              <a:buNone/>
            </a:pP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2E507-8E3B-554D-A40F-586304AE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47457"/>
            <a:ext cx="10185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9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Horizontal 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Negative margin</a:t>
            </a:r>
          </a:p>
          <a:p>
            <a:r>
              <a:rPr lang="en-US" dirty="0"/>
              <a:t>In CSS, margin properties can utilize negative values (padding cannot). These negative margins are </a:t>
            </a:r>
            <a:r>
              <a:rPr lang="en-US" b="1" dirty="0"/>
              <a:t>disabled by default</a:t>
            </a:r>
            <a:r>
              <a:rPr lang="en-US" dirty="0"/>
              <a:t>, but can be enabled in Sass by setting $enable-negative-margins: true.</a:t>
            </a:r>
          </a:p>
          <a:p>
            <a:r>
              <a:rPr lang="en-US" dirty="0"/>
              <a:t>The syntax is nearly the same as the default, positive margin utilities, but with the addition of n before the requested size. Here’s an example class that’s the opposite of .mt-1:</a:t>
            </a:r>
          </a:p>
          <a:p>
            <a:pPr marL="0" indent="0">
              <a:buNone/>
            </a:pPr>
            <a:r>
              <a:rPr lang="en-US" dirty="0"/>
              <a:t>.mt-n1 { </a:t>
            </a:r>
          </a:p>
          <a:p>
            <a:pPr marL="0" indent="0">
              <a:buNone/>
            </a:pPr>
            <a:r>
              <a:rPr lang="en-US" dirty="0"/>
              <a:t>margin-top: -0.25rem !important;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3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6DAD-5F51-4B4E-B43E-62AAEA5E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r>
              <a:rPr lang="en-US" dirty="0"/>
              <a:t>When using display: grid, you can make use of gap utilities on the parent grid container. This can save on having to add margin utilities to individual grid items (children of a display: grid container). Gap utilities are responsive by default, and are generated via our utilities API, based on the $spacers Sass map.</a:t>
            </a:r>
          </a:p>
          <a:p>
            <a:pPr marL="0" indent="0">
              <a:buNone/>
            </a:pPr>
            <a:r>
              <a:rPr lang="en-US" dirty="0"/>
              <a:t>&lt;div class="d-grid gap-3"&gt; </a:t>
            </a:r>
            <a:br>
              <a:rPr lang="en-US" dirty="0"/>
            </a:br>
            <a:r>
              <a:rPr lang="en-US" dirty="0"/>
              <a:t>&lt;div class="p-2 </a:t>
            </a:r>
            <a:r>
              <a:rPr lang="en-US" dirty="0" err="1"/>
              <a:t>bg</a:t>
            </a:r>
            <a:r>
              <a:rPr lang="en-US" dirty="0"/>
              <a:t>-light border"&gt;Grid item 1&lt;/div&gt; </a:t>
            </a:r>
            <a:br>
              <a:rPr lang="en-US" dirty="0"/>
            </a:br>
            <a:r>
              <a:rPr lang="en-US" dirty="0"/>
              <a:t>&lt;div class="p-2 </a:t>
            </a:r>
            <a:r>
              <a:rPr lang="en-US" dirty="0" err="1"/>
              <a:t>bg</a:t>
            </a:r>
            <a:r>
              <a:rPr lang="en-US" dirty="0"/>
              <a:t>-light border"&gt;Grid item 2&lt;/div&gt; </a:t>
            </a:r>
            <a:br>
              <a:rPr lang="en-US" dirty="0"/>
            </a:br>
            <a:r>
              <a:rPr lang="en-US" dirty="0"/>
              <a:t>&lt;div class="p-2 </a:t>
            </a:r>
            <a:r>
              <a:rPr lang="en-US" dirty="0" err="1"/>
              <a:t>bg</a:t>
            </a:r>
            <a:r>
              <a:rPr lang="en-US" dirty="0"/>
              <a:t>-light border"&gt;Grid item 3&lt;/div&gt;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Support includes responsive options for all of Bootstrap’s grid breakpoints, as well as six sizes from the $spacers map (0–5). There is no .gap-auto utility class as it’s effectively the same as .gap-0.</a:t>
            </a:r>
          </a:p>
        </p:txBody>
      </p:sp>
    </p:spTree>
    <p:extLst>
      <p:ext uri="{BB962C8B-B14F-4D97-AF65-F5344CB8AC3E}">
        <p14:creationId xmlns:p14="http://schemas.microsoft.com/office/powerpoint/2010/main" val="186442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F3E-FC9D-9140-8EF8-DBC6AAB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Gap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45DE3-948B-2C4C-ACC9-CBC99DFDB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62309"/>
            <a:ext cx="9601200" cy="2370069"/>
          </a:xfrm>
        </p:spPr>
      </p:pic>
    </p:spTree>
    <p:extLst>
      <p:ext uri="{BB962C8B-B14F-4D97-AF65-F5344CB8AC3E}">
        <p14:creationId xmlns:p14="http://schemas.microsoft.com/office/powerpoint/2010/main" val="42533934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</TotalTime>
  <Words>756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spacing</vt:lpstr>
      <vt:lpstr>Notation</vt:lpstr>
      <vt:lpstr>Notation</vt:lpstr>
      <vt:lpstr>Notation</vt:lpstr>
      <vt:lpstr>Examples</vt:lpstr>
      <vt:lpstr>Horizontal centering</vt:lpstr>
      <vt:lpstr>Horizontal centering</vt:lpstr>
      <vt:lpstr>Gap</vt:lpstr>
      <vt:lpstr>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spacing</dc:title>
  <dc:creator>Microsoft Office User</dc:creator>
  <cp:lastModifiedBy>Microsoft Office User</cp:lastModifiedBy>
  <cp:revision>2</cp:revision>
  <dcterms:created xsi:type="dcterms:W3CDTF">2021-08-12T07:52:08Z</dcterms:created>
  <dcterms:modified xsi:type="dcterms:W3CDTF">2021-08-12T08:04:12Z</dcterms:modified>
</cp:coreProperties>
</file>