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35D1-4D4A-8C49-976D-96D7B3FB3DDF}"/>
              </a:ext>
            </a:extLst>
          </p:cNvPr>
          <p:cNvSpPr>
            <a:spLocks noGrp="1"/>
          </p:cNvSpPr>
          <p:nvPr>
            <p:ph type="ctrTitle"/>
          </p:nvPr>
        </p:nvSpPr>
        <p:spPr/>
        <p:txBody>
          <a:bodyPr/>
          <a:lstStyle/>
          <a:p>
            <a:r>
              <a:rPr lang="en-US" dirty="0"/>
              <a:t>text</a:t>
            </a:r>
          </a:p>
        </p:txBody>
      </p:sp>
      <p:sp>
        <p:nvSpPr>
          <p:cNvPr id="3" name="Subtitle 2">
            <a:extLst>
              <a:ext uri="{FF2B5EF4-FFF2-40B4-BE49-F238E27FC236}">
                <a16:creationId xmlns:a16="http://schemas.microsoft.com/office/drawing/2014/main" id="{66A46ED6-C514-A946-9B8A-C3F2A4D48615}"/>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305437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Font weight and italics</a:t>
            </a:r>
          </a:p>
        </p:txBody>
      </p:sp>
      <p:sp>
        <p:nvSpPr>
          <p:cNvPr id="4" name="Content Placeholder 3">
            <a:extLst>
              <a:ext uri="{FF2B5EF4-FFF2-40B4-BE49-F238E27FC236}">
                <a16:creationId xmlns:a16="http://schemas.microsoft.com/office/drawing/2014/main" id="{B1537BB5-B9AE-8F48-BFF3-8D1AB28F357E}"/>
              </a:ext>
            </a:extLst>
          </p:cNvPr>
          <p:cNvSpPr>
            <a:spLocks noGrp="1"/>
          </p:cNvSpPr>
          <p:nvPr>
            <p:ph idx="1"/>
          </p:nvPr>
        </p:nvSpPr>
        <p:spPr>
          <a:xfrm>
            <a:off x="1371600" y="1458686"/>
            <a:ext cx="9601200" cy="4408714"/>
          </a:xfrm>
        </p:spPr>
        <p:txBody>
          <a:bodyPr/>
          <a:lstStyle/>
          <a:p>
            <a:r>
              <a:rPr lang="en-US" dirty="0"/>
              <a:t>Quickly change the font-weight or font-style of text with these utilities. font-style utilities are abbreviated as .</a:t>
            </a:r>
            <a:r>
              <a:rPr lang="en-US" dirty="0" err="1"/>
              <a:t>fst</a:t>
            </a:r>
            <a:r>
              <a:rPr lang="en-US" dirty="0"/>
              <a:t>-* and font-weight utilities are abbreviated as .</a:t>
            </a:r>
            <a:r>
              <a:rPr lang="en-US" dirty="0" err="1"/>
              <a:t>fw</a:t>
            </a:r>
            <a:r>
              <a:rPr lang="en-US" dirty="0"/>
              <a:t>-*.</a:t>
            </a:r>
          </a:p>
          <a:p>
            <a:pPr marL="0" indent="0">
              <a:buNone/>
            </a:pPr>
            <a:r>
              <a:rPr lang="en-US" dirty="0"/>
              <a:t>&lt;p class="</a:t>
            </a:r>
            <a:r>
              <a:rPr lang="en-US" dirty="0" err="1"/>
              <a:t>fw</a:t>
            </a:r>
            <a:r>
              <a:rPr lang="en-US" dirty="0"/>
              <a:t>-bold"&gt;Bold text.&lt;/p&gt;</a:t>
            </a:r>
          </a:p>
          <a:p>
            <a:pPr marL="0" indent="0">
              <a:buNone/>
            </a:pPr>
            <a:r>
              <a:rPr lang="en-US" dirty="0"/>
              <a:t> &lt;p class="</a:t>
            </a:r>
            <a:r>
              <a:rPr lang="en-US" dirty="0" err="1"/>
              <a:t>fw</a:t>
            </a:r>
            <a:r>
              <a:rPr lang="en-US" dirty="0"/>
              <a:t>-bolder"&gt;Bolder weight text (relative to the parent element).&lt;/p&gt;</a:t>
            </a:r>
          </a:p>
          <a:p>
            <a:pPr marL="0" indent="0">
              <a:buNone/>
            </a:pPr>
            <a:r>
              <a:rPr lang="en-US" dirty="0"/>
              <a:t> &lt;p class="</a:t>
            </a:r>
            <a:r>
              <a:rPr lang="en-US" dirty="0" err="1"/>
              <a:t>fw</a:t>
            </a:r>
            <a:r>
              <a:rPr lang="en-US" dirty="0"/>
              <a:t>-normal"&gt;Normal weight text.&lt;/p&gt;</a:t>
            </a:r>
          </a:p>
          <a:p>
            <a:pPr marL="0" indent="0">
              <a:buNone/>
            </a:pPr>
            <a:r>
              <a:rPr lang="en-US" dirty="0"/>
              <a:t> &lt;p class="</a:t>
            </a:r>
            <a:r>
              <a:rPr lang="en-US" dirty="0" err="1"/>
              <a:t>fw</a:t>
            </a:r>
            <a:r>
              <a:rPr lang="en-US" dirty="0"/>
              <a:t>-light"&gt;Light weight text.&lt;/p&gt;</a:t>
            </a:r>
          </a:p>
          <a:p>
            <a:pPr marL="0" indent="0">
              <a:buNone/>
            </a:pPr>
            <a:r>
              <a:rPr lang="en-US" dirty="0"/>
              <a:t> &lt;p class="</a:t>
            </a:r>
            <a:r>
              <a:rPr lang="en-US" dirty="0" err="1"/>
              <a:t>fw</a:t>
            </a:r>
            <a:r>
              <a:rPr lang="en-US" dirty="0"/>
              <a:t>-lighter"&gt;Lighter weight text (relative to the parent element).&lt;/p&gt;</a:t>
            </a:r>
          </a:p>
          <a:p>
            <a:pPr marL="0" indent="0">
              <a:buNone/>
            </a:pPr>
            <a:r>
              <a:rPr lang="en-US" dirty="0"/>
              <a:t> &lt;p class="</a:t>
            </a:r>
            <a:r>
              <a:rPr lang="en-US" dirty="0" err="1"/>
              <a:t>fst</a:t>
            </a:r>
            <a:r>
              <a:rPr lang="en-US" dirty="0"/>
              <a:t>-italic"&gt;Italic text.&lt;/p&gt;</a:t>
            </a:r>
          </a:p>
          <a:p>
            <a:pPr marL="0" indent="0">
              <a:buNone/>
            </a:pPr>
            <a:r>
              <a:rPr lang="en-US" dirty="0"/>
              <a:t> &lt;p class="</a:t>
            </a:r>
            <a:r>
              <a:rPr lang="en-US" dirty="0" err="1"/>
              <a:t>fst</a:t>
            </a:r>
            <a:r>
              <a:rPr lang="en-US" dirty="0"/>
              <a:t>-normal"&gt;Text with normal font style&lt;/p&gt;</a:t>
            </a:r>
            <a:br>
              <a:rPr lang="en-US" dirty="0"/>
            </a:br>
            <a:endParaRPr lang="en-US" dirty="0"/>
          </a:p>
        </p:txBody>
      </p:sp>
    </p:spTree>
    <p:extLst>
      <p:ext uri="{BB962C8B-B14F-4D97-AF65-F5344CB8AC3E}">
        <p14:creationId xmlns:p14="http://schemas.microsoft.com/office/powerpoint/2010/main" val="4440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Font weight and italics</a:t>
            </a:r>
          </a:p>
        </p:txBody>
      </p:sp>
      <p:pic>
        <p:nvPicPr>
          <p:cNvPr id="5" name="Content Placeholder 4">
            <a:extLst>
              <a:ext uri="{FF2B5EF4-FFF2-40B4-BE49-F238E27FC236}">
                <a16:creationId xmlns:a16="http://schemas.microsoft.com/office/drawing/2014/main" id="{7F823B4B-EDD2-EB4E-95EC-A21709F23446}"/>
              </a:ext>
            </a:extLst>
          </p:cNvPr>
          <p:cNvPicPr>
            <a:picLocks noGrp="1" noChangeAspect="1"/>
          </p:cNvPicPr>
          <p:nvPr>
            <p:ph idx="1"/>
          </p:nvPr>
        </p:nvPicPr>
        <p:blipFill>
          <a:blip r:embed="rId2"/>
          <a:stretch>
            <a:fillRect/>
          </a:stretch>
        </p:blipFill>
        <p:spPr>
          <a:xfrm>
            <a:off x="2730500" y="1808956"/>
            <a:ext cx="6883400" cy="3708400"/>
          </a:xfrm>
        </p:spPr>
      </p:pic>
    </p:spTree>
    <p:extLst>
      <p:ext uri="{BB962C8B-B14F-4D97-AF65-F5344CB8AC3E}">
        <p14:creationId xmlns:p14="http://schemas.microsoft.com/office/powerpoint/2010/main" val="33106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Line height</a:t>
            </a:r>
          </a:p>
        </p:txBody>
      </p:sp>
      <p:sp>
        <p:nvSpPr>
          <p:cNvPr id="4" name="Content Placeholder 3">
            <a:extLst>
              <a:ext uri="{FF2B5EF4-FFF2-40B4-BE49-F238E27FC236}">
                <a16:creationId xmlns:a16="http://schemas.microsoft.com/office/drawing/2014/main" id="{EABE8052-7F44-DD4B-92FB-5A68448F2D6A}"/>
              </a:ext>
            </a:extLst>
          </p:cNvPr>
          <p:cNvSpPr>
            <a:spLocks noGrp="1"/>
          </p:cNvSpPr>
          <p:nvPr>
            <p:ph idx="1"/>
          </p:nvPr>
        </p:nvSpPr>
        <p:spPr>
          <a:xfrm>
            <a:off x="1371600" y="1458685"/>
            <a:ext cx="9601200" cy="5203371"/>
          </a:xfrm>
        </p:spPr>
        <p:txBody>
          <a:bodyPr>
            <a:normAutofit lnSpcReduction="10000"/>
          </a:bodyPr>
          <a:lstStyle/>
          <a:p>
            <a:r>
              <a:rPr lang="en-US" dirty="0"/>
              <a:t>Change the line height with .</a:t>
            </a:r>
            <a:r>
              <a:rPr lang="en-US" dirty="0" err="1"/>
              <a:t>lh</a:t>
            </a:r>
            <a:r>
              <a:rPr lang="en-US" dirty="0"/>
              <a:t>-* utilities.</a:t>
            </a:r>
          </a:p>
          <a:p>
            <a:pPr marL="0" indent="0">
              <a:buNone/>
            </a:pPr>
            <a:r>
              <a:rPr lang="en-US" dirty="0"/>
              <a:t>&lt;p class="lh-1"&gt;This is a long paragraph written to show how the line-height of an element is affected by our utilities. Classes are applied to the element itself or sometimes the parent element. These classes can be customized as needed with our utility API.&lt;/p&gt;</a:t>
            </a:r>
          </a:p>
          <a:p>
            <a:pPr marL="0" indent="0">
              <a:buNone/>
            </a:pPr>
            <a:r>
              <a:rPr lang="en-US" dirty="0"/>
              <a:t> &lt;p class="</a:t>
            </a:r>
            <a:r>
              <a:rPr lang="en-US" dirty="0" err="1"/>
              <a:t>lh-sm</a:t>
            </a:r>
            <a:r>
              <a:rPr lang="en-US" dirty="0"/>
              <a:t>"&gt;This is a long paragraph written to show how the line-height of an element is affected by our utilities. Classes are applied to the element itself or sometimes the parent element. These classes can be customized as needed with our utility API.&lt;/p&gt; </a:t>
            </a:r>
          </a:p>
          <a:p>
            <a:pPr marL="0" indent="0">
              <a:buNone/>
            </a:pPr>
            <a:r>
              <a:rPr lang="en-US" dirty="0"/>
              <a:t>&lt;p class="</a:t>
            </a:r>
            <a:r>
              <a:rPr lang="en-US" dirty="0" err="1"/>
              <a:t>lh</a:t>
            </a:r>
            <a:r>
              <a:rPr lang="en-US" dirty="0"/>
              <a:t>-base"&gt;This is a long paragraph written to show how the line-height of an element is affected by our utilities. Classes are applied to the element itself or sometimes the parent element. These classes can be customized as needed with our utility API.&lt;/p&gt;</a:t>
            </a:r>
          </a:p>
          <a:p>
            <a:pPr marL="0" indent="0">
              <a:buNone/>
            </a:pPr>
            <a:r>
              <a:rPr lang="en-US" dirty="0"/>
              <a:t> &lt;p class="</a:t>
            </a:r>
            <a:r>
              <a:rPr lang="en-US" dirty="0" err="1"/>
              <a:t>lh</a:t>
            </a:r>
            <a:r>
              <a:rPr lang="en-US" dirty="0"/>
              <a:t>-lg"&gt;This is a long paragraph written to show how the line-height of an element is affected by our utilities. Classes are applied to the element itself or sometimes the parent element. These classes can be customized as needed with our utility API.&lt;/p&gt;</a:t>
            </a:r>
          </a:p>
        </p:txBody>
      </p:sp>
    </p:spTree>
    <p:extLst>
      <p:ext uri="{BB962C8B-B14F-4D97-AF65-F5344CB8AC3E}">
        <p14:creationId xmlns:p14="http://schemas.microsoft.com/office/powerpoint/2010/main" val="251573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Line height</a:t>
            </a:r>
          </a:p>
        </p:txBody>
      </p:sp>
      <p:pic>
        <p:nvPicPr>
          <p:cNvPr id="5" name="Content Placeholder 4">
            <a:extLst>
              <a:ext uri="{FF2B5EF4-FFF2-40B4-BE49-F238E27FC236}">
                <a16:creationId xmlns:a16="http://schemas.microsoft.com/office/drawing/2014/main" id="{188B0927-F256-2B48-AB3A-B751650F29F4}"/>
              </a:ext>
            </a:extLst>
          </p:cNvPr>
          <p:cNvPicPr>
            <a:picLocks noGrp="1" noChangeAspect="1"/>
          </p:cNvPicPr>
          <p:nvPr>
            <p:ph idx="1"/>
          </p:nvPr>
        </p:nvPicPr>
        <p:blipFill>
          <a:blip r:embed="rId2"/>
          <a:stretch>
            <a:fillRect/>
          </a:stretch>
        </p:blipFill>
        <p:spPr>
          <a:xfrm>
            <a:off x="1371600" y="1850831"/>
            <a:ext cx="9601200" cy="4419989"/>
          </a:xfrm>
        </p:spPr>
      </p:pic>
    </p:spTree>
    <p:extLst>
      <p:ext uri="{BB962C8B-B14F-4D97-AF65-F5344CB8AC3E}">
        <p14:creationId xmlns:p14="http://schemas.microsoft.com/office/powerpoint/2010/main" val="65032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Monospace</a:t>
            </a:r>
          </a:p>
        </p:txBody>
      </p:sp>
      <p:sp>
        <p:nvSpPr>
          <p:cNvPr id="4" name="Content Placeholder 3">
            <a:extLst>
              <a:ext uri="{FF2B5EF4-FFF2-40B4-BE49-F238E27FC236}">
                <a16:creationId xmlns:a16="http://schemas.microsoft.com/office/drawing/2014/main" id="{0CCCA4D9-6853-6D4D-9A11-F4112D933625}"/>
              </a:ext>
            </a:extLst>
          </p:cNvPr>
          <p:cNvSpPr>
            <a:spLocks noGrp="1"/>
          </p:cNvSpPr>
          <p:nvPr>
            <p:ph idx="1"/>
          </p:nvPr>
        </p:nvSpPr>
        <p:spPr>
          <a:xfrm>
            <a:off x="1371600" y="1458686"/>
            <a:ext cx="9601200" cy="4408714"/>
          </a:xfrm>
        </p:spPr>
        <p:txBody>
          <a:bodyPr/>
          <a:lstStyle/>
          <a:p>
            <a:r>
              <a:rPr lang="en-US" dirty="0"/>
              <a:t>Change a selection to our monospace font stack with .font-monospace.</a:t>
            </a:r>
          </a:p>
          <a:p>
            <a:pPr marL="0" indent="0">
              <a:buNone/>
            </a:pPr>
            <a:r>
              <a:rPr lang="en-US" dirty="0"/>
              <a:t>&lt;p class="font-monospace"&gt;This is in monospace&lt;/p&gt;</a:t>
            </a:r>
            <a:br>
              <a:rPr lang="en-US" dirty="0"/>
            </a:br>
            <a:endParaRPr lang="en-US" dirty="0"/>
          </a:p>
        </p:txBody>
      </p:sp>
      <p:pic>
        <p:nvPicPr>
          <p:cNvPr id="8" name="Picture 7">
            <a:extLst>
              <a:ext uri="{FF2B5EF4-FFF2-40B4-BE49-F238E27FC236}">
                <a16:creationId xmlns:a16="http://schemas.microsoft.com/office/drawing/2014/main" id="{AF6BF6D8-64A5-9645-A3BA-23F86EAB3D6C}"/>
              </a:ext>
            </a:extLst>
          </p:cNvPr>
          <p:cNvPicPr>
            <a:picLocks noChangeAspect="1"/>
          </p:cNvPicPr>
          <p:nvPr/>
        </p:nvPicPr>
        <p:blipFill>
          <a:blip r:embed="rId2"/>
          <a:stretch>
            <a:fillRect/>
          </a:stretch>
        </p:blipFill>
        <p:spPr>
          <a:xfrm>
            <a:off x="4210050" y="3092450"/>
            <a:ext cx="3771900" cy="673100"/>
          </a:xfrm>
          <a:prstGeom prst="rect">
            <a:avLst/>
          </a:prstGeom>
        </p:spPr>
      </p:pic>
    </p:spTree>
    <p:extLst>
      <p:ext uri="{BB962C8B-B14F-4D97-AF65-F5344CB8AC3E}">
        <p14:creationId xmlns:p14="http://schemas.microsoft.com/office/powerpoint/2010/main" val="198580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Reset color</a:t>
            </a:r>
          </a:p>
        </p:txBody>
      </p:sp>
      <p:sp>
        <p:nvSpPr>
          <p:cNvPr id="4" name="Content Placeholder 3">
            <a:extLst>
              <a:ext uri="{FF2B5EF4-FFF2-40B4-BE49-F238E27FC236}">
                <a16:creationId xmlns:a16="http://schemas.microsoft.com/office/drawing/2014/main" id="{0CCCA4D9-6853-6D4D-9A11-F4112D933625}"/>
              </a:ext>
            </a:extLst>
          </p:cNvPr>
          <p:cNvSpPr>
            <a:spLocks noGrp="1"/>
          </p:cNvSpPr>
          <p:nvPr>
            <p:ph idx="1"/>
          </p:nvPr>
        </p:nvSpPr>
        <p:spPr>
          <a:xfrm>
            <a:off x="1371600" y="1458686"/>
            <a:ext cx="9601200" cy="4408714"/>
          </a:xfrm>
        </p:spPr>
        <p:txBody>
          <a:bodyPr/>
          <a:lstStyle/>
          <a:p>
            <a:r>
              <a:rPr lang="en-US" dirty="0"/>
              <a:t>Reset a text or link’s color with .text-reset, so that it inherits the color from its parent.</a:t>
            </a:r>
          </a:p>
          <a:p>
            <a:pPr marL="0" indent="0">
              <a:buNone/>
            </a:pPr>
            <a:r>
              <a:rPr lang="en-US" dirty="0"/>
              <a:t>&lt;p class="text-muted"&gt; Muted text with a &lt;a </a:t>
            </a:r>
            <a:r>
              <a:rPr lang="en-US" dirty="0" err="1"/>
              <a:t>href</a:t>
            </a:r>
            <a:r>
              <a:rPr lang="en-US" dirty="0"/>
              <a:t>="#" class="text-reset"&gt;reset link&lt;/a&gt;. &lt;/p&gt;</a:t>
            </a:r>
            <a:br>
              <a:rPr lang="en-US" dirty="0"/>
            </a:br>
            <a:endParaRPr lang="en-US" dirty="0"/>
          </a:p>
        </p:txBody>
      </p:sp>
      <p:pic>
        <p:nvPicPr>
          <p:cNvPr id="5" name="Picture 4">
            <a:extLst>
              <a:ext uri="{FF2B5EF4-FFF2-40B4-BE49-F238E27FC236}">
                <a16:creationId xmlns:a16="http://schemas.microsoft.com/office/drawing/2014/main" id="{531E4FC8-84E2-A94C-912D-30748B6EFCCF}"/>
              </a:ext>
            </a:extLst>
          </p:cNvPr>
          <p:cNvPicPr>
            <a:picLocks noChangeAspect="1"/>
          </p:cNvPicPr>
          <p:nvPr/>
        </p:nvPicPr>
        <p:blipFill>
          <a:blip r:embed="rId2"/>
          <a:stretch>
            <a:fillRect/>
          </a:stretch>
        </p:blipFill>
        <p:spPr>
          <a:xfrm>
            <a:off x="4330700" y="3105150"/>
            <a:ext cx="3530600" cy="647700"/>
          </a:xfrm>
          <a:prstGeom prst="rect">
            <a:avLst/>
          </a:prstGeom>
        </p:spPr>
      </p:pic>
    </p:spTree>
    <p:extLst>
      <p:ext uri="{BB962C8B-B14F-4D97-AF65-F5344CB8AC3E}">
        <p14:creationId xmlns:p14="http://schemas.microsoft.com/office/powerpoint/2010/main" val="153234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Text decoration</a:t>
            </a:r>
          </a:p>
        </p:txBody>
      </p:sp>
      <p:sp>
        <p:nvSpPr>
          <p:cNvPr id="4" name="Content Placeholder 3">
            <a:extLst>
              <a:ext uri="{FF2B5EF4-FFF2-40B4-BE49-F238E27FC236}">
                <a16:creationId xmlns:a16="http://schemas.microsoft.com/office/drawing/2014/main" id="{0CCCA4D9-6853-6D4D-9A11-F4112D933625}"/>
              </a:ext>
            </a:extLst>
          </p:cNvPr>
          <p:cNvSpPr>
            <a:spLocks noGrp="1"/>
          </p:cNvSpPr>
          <p:nvPr>
            <p:ph idx="1"/>
          </p:nvPr>
        </p:nvSpPr>
        <p:spPr>
          <a:xfrm>
            <a:off x="1371600" y="1458686"/>
            <a:ext cx="9601200" cy="4408714"/>
          </a:xfrm>
        </p:spPr>
        <p:txBody>
          <a:bodyPr/>
          <a:lstStyle/>
          <a:p>
            <a:r>
              <a:rPr lang="en-US" dirty="0"/>
              <a:t>Decorate text in components with text decoration classes.</a:t>
            </a:r>
          </a:p>
          <a:p>
            <a:pPr marL="0" indent="0">
              <a:buNone/>
            </a:pPr>
            <a:r>
              <a:rPr lang="en-US" dirty="0"/>
              <a:t>&lt;p class="text-decoration-underline"&gt;This text has a line underneath it.&lt;/p&gt; </a:t>
            </a:r>
          </a:p>
          <a:p>
            <a:pPr marL="0" indent="0">
              <a:buNone/>
            </a:pPr>
            <a:r>
              <a:rPr lang="en-US"/>
              <a:t>&lt;</a:t>
            </a:r>
            <a:r>
              <a:rPr lang="en-US" dirty="0"/>
              <a:t>p class="text-decoration-line-through"&gt;This text has a line going through it.&lt;/p</a:t>
            </a:r>
            <a:r>
              <a:rPr lang="en-US"/>
              <a:t>&gt; </a:t>
            </a:r>
          </a:p>
          <a:p>
            <a:pPr marL="0" indent="0">
              <a:buNone/>
            </a:pPr>
            <a:r>
              <a:rPr lang="en-US"/>
              <a:t>&lt;</a:t>
            </a:r>
            <a:r>
              <a:rPr lang="en-US" dirty="0"/>
              <a:t>a </a:t>
            </a:r>
            <a:r>
              <a:rPr lang="en-US" dirty="0" err="1"/>
              <a:t>href</a:t>
            </a:r>
            <a:r>
              <a:rPr lang="en-US" dirty="0"/>
              <a:t>="#" class="text-decoration-none"&gt;This link has its text decoration removed&lt;/a&gt;</a:t>
            </a:r>
            <a:br>
              <a:rPr lang="en-US" dirty="0"/>
            </a:br>
            <a:endParaRPr lang="en-US" dirty="0"/>
          </a:p>
        </p:txBody>
      </p:sp>
    </p:spTree>
    <p:extLst>
      <p:ext uri="{BB962C8B-B14F-4D97-AF65-F5344CB8AC3E}">
        <p14:creationId xmlns:p14="http://schemas.microsoft.com/office/powerpoint/2010/main" val="99386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lstStyle/>
          <a:p>
            <a:r>
              <a:rPr lang="en-US" dirty="0"/>
              <a:t>Text alignment</a:t>
            </a:r>
          </a:p>
        </p:txBody>
      </p:sp>
      <p:sp>
        <p:nvSpPr>
          <p:cNvPr id="3" name="Content Placeholder 2">
            <a:extLst>
              <a:ext uri="{FF2B5EF4-FFF2-40B4-BE49-F238E27FC236}">
                <a16:creationId xmlns:a16="http://schemas.microsoft.com/office/drawing/2014/main" id="{988E0355-23AD-FB44-B32C-3124F69F2A77}"/>
              </a:ext>
            </a:extLst>
          </p:cNvPr>
          <p:cNvSpPr>
            <a:spLocks noGrp="1"/>
          </p:cNvSpPr>
          <p:nvPr>
            <p:ph idx="1"/>
          </p:nvPr>
        </p:nvSpPr>
        <p:spPr>
          <a:xfrm>
            <a:off x="1371600" y="1458686"/>
            <a:ext cx="9601200" cy="4408714"/>
          </a:xfrm>
        </p:spPr>
        <p:txBody>
          <a:bodyPr/>
          <a:lstStyle/>
          <a:p>
            <a:r>
              <a:rPr lang="en-US" dirty="0"/>
              <a:t>Easily realign text to components with text alignment classes. For start, end, and center alignment, responsive classes are available that use the same viewport width breakpoints as the grid system.</a:t>
            </a:r>
          </a:p>
          <a:p>
            <a:pPr marL="0" indent="0">
              <a:buNone/>
            </a:pPr>
            <a:r>
              <a:rPr lang="en-US" dirty="0"/>
              <a:t>&lt;p class="text-start"&gt;Start aligned text on all viewport sizes.&lt;/p&gt; </a:t>
            </a:r>
            <a:br>
              <a:rPr lang="en-US" dirty="0"/>
            </a:br>
            <a:r>
              <a:rPr lang="en-US" dirty="0"/>
              <a:t>&lt;p class="text-center"&gt;Center aligned text on all viewport sizes.&lt;/p&gt; </a:t>
            </a:r>
            <a:br>
              <a:rPr lang="en-US" dirty="0"/>
            </a:br>
            <a:r>
              <a:rPr lang="en-US" dirty="0"/>
              <a:t>&lt;p class="text-end"&gt;End aligned text on all viewport sizes.&lt;/p&gt; </a:t>
            </a:r>
            <a:br>
              <a:rPr lang="en-US" dirty="0"/>
            </a:br>
            <a:r>
              <a:rPr lang="en-US" dirty="0"/>
              <a:t>&lt;p class="text-</a:t>
            </a:r>
            <a:r>
              <a:rPr lang="en-US" dirty="0" err="1"/>
              <a:t>sm</a:t>
            </a:r>
            <a:r>
              <a:rPr lang="en-US" dirty="0"/>
              <a:t>-start"&gt;Start aligned text on viewports sized SM (small) or wider.&lt;/p&gt; </a:t>
            </a:r>
            <a:br>
              <a:rPr lang="en-US" dirty="0"/>
            </a:br>
            <a:r>
              <a:rPr lang="en-US" dirty="0"/>
              <a:t>&lt;p class="text-md-start"&gt;Start aligned text on viewports sized MD (medium) or wider.&lt;/p&gt; </a:t>
            </a:r>
            <a:br>
              <a:rPr lang="en-US" dirty="0"/>
            </a:br>
            <a:r>
              <a:rPr lang="en-US" dirty="0"/>
              <a:t>&lt;p class="text-lg-start"&gt;Start aligned text on viewports sized LG (large) or wider.&lt;/p&gt; </a:t>
            </a:r>
            <a:br>
              <a:rPr lang="en-US" dirty="0"/>
            </a:br>
            <a:r>
              <a:rPr lang="en-US" dirty="0"/>
              <a:t>&lt;p class="text-xl-start"&gt;Start aligned text on viewports sized XL (extra-large) or wider.&lt;/p&gt;</a:t>
            </a:r>
            <a:br>
              <a:rPr lang="en-US" dirty="0"/>
            </a:br>
            <a:endParaRPr lang="en-US" dirty="0"/>
          </a:p>
        </p:txBody>
      </p:sp>
    </p:spTree>
    <p:extLst>
      <p:ext uri="{BB962C8B-B14F-4D97-AF65-F5344CB8AC3E}">
        <p14:creationId xmlns:p14="http://schemas.microsoft.com/office/powerpoint/2010/main" val="3755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lstStyle/>
          <a:p>
            <a:r>
              <a:rPr lang="en-US" dirty="0"/>
              <a:t>Text alignment</a:t>
            </a:r>
          </a:p>
        </p:txBody>
      </p:sp>
      <p:pic>
        <p:nvPicPr>
          <p:cNvPr id="5" name="Content Placeholder 4">
            <a:extLst>
              <a:ext uri="{FF2B5EF4-FFF2-40B4-BE49-F238E27FC236}">
                <a16:creationId xmlns:a16="http://schemas.microsoft.com/office/drawing/2014/main" id="{FC4ED338-A35B-1E4A-8FA9-1F35826184AA}"/>
              </a:ext>
            </a:extLst>
          </p:cNvPr>
          <p:cNvPicPr>
            <a:picLocks noGrp="1" noChangeAspect="1"/>
          </p:cNvPicPr>
          <p:nvPr>
            <p:ph idx="1"/>
          </p:nvPr>
        </p:nvPicPr>
        <p:blipFill>
          <a:blip r:embed="rId2"/>
          <a:stretch>
            <a:fillRect/>
          </a:stretch>
        </p:blipFill>
        <p:spPr>
          <a:xfrm>
            <a:off x="1371600" y="1894193"/>
            <a:ext cx="9601200" cy="3537926"/>
          </a:xfrm>
        </p:spPr>
      </p:pic>
    </p:spTree>
    <p:extLst>
      <p:ext uri="{BB962C8B-B14F-4D97-AF65-F5344CB8AC3E}">
        <p14:creationId xmlns:p14="http://schemas.microsoft.com/office/powerpoint/2010/main" val="35117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lstStyle/>
          <a:p>
            <a:r>
              <a:rPr lang="en-US" dirty="0"/>
              <a:t>Text wrapping and overflow</a:t>
            </a:r>
          </a:p>
        </p:txBody>
      </p:sp>
      <p:sp>
        <p:nvSpPr>
          <p:cNvPr id="4" name="Content Placeholder 3">
            <a:extLst>
              <a:ext uri="{FF2B5EF4-FFF2-40B4-BE49-F238E27FC236}">
                <a16:creationId xmlns:a16="http://schemas.microsoft.com/office/drawing/2014/main" id="{5B888709-FC9D-5543-9C5B-DA342CFB464D}"/>
              </a:ext>
            </a:extLst>
          </p:cNvPr>
          <p:cNvSpPr>
            <a:spLocks noGrp="1"/>
          </p:cNvSpPr>
          <p:nvPr>
            <p:ph idx="1"/>
          </p:nvPr>
        </p:nvSpPr>
        <p:spPr>
          <a:xfrm>
            <a:off x="1371600" y="1458686"/>
            <a:ext cx="9601200" cy="4408714"/>
          </a:xfrm>
        </p:spPr>
        <p:txBody>
          <a:bodyPr/>
          <a:lstStyle/>
          <a:p>
            <a:pPr marL="0" indent="0">
              <a:buNone/>
            </a:pPr>
            <a:r>
              <a:rPr lang="en-US" dirty="0"/>
              <a:t>Wrap text with a .text-wrap class.</a:t>
            </a:r>
          </a:p>
          <a:p>
            <a:pPr marL="0" indent="0">
              <a:buNone/>
            </a:pPr>
            <a:r>
              <a:rPr lang="en-US" dirty="0"/>
              <a:t>&lt;div class="badge </a:t>
            </a:r>
            <a:r>
              <a:rPr lang="en-US" dirty="0" err="1"/>
              <a:t>bg</a:t>
            </a:r>
            <a:r>
              <a:rPr lang="en-US" dirty="0"/>
              <a:t>-primary text-wrap" style="width: 6rem;"&gt; </a:t>
            </a:r>
            <a:br>
              <a:rPr lang="en-US" dirty="0"/>
            </a:br>
            <a:r>
              <a:rPr lang="en-US" dirty="0"/>
              <a:t>This text should wrap. </a:t>
            </a:r>
            <a:br>
              <a:rPr lang="en-US" dirty="0"/>
            </a:br>
            <a:r>
              <a:rPr lang="en-US" dirty="0"/>
              <a:t>&lt;/div&gt;</a:t>
            </a:r>
            <a:br>
              <a:rPr lang="en-US" dirty="0"/>
            </a:br>
            <a:endParaRPr lang="en-US" dirty="0"/>
          </a:p>
        </p:txBody>
      </p:sp>
      <p:pic>
        <p:nvPicPr>
          <p:cNvPr id="7" name="Picture 6">
            <a:extLst>
              <a:ext uri="{FF2B5EF4-FFF2-40B4-BE49-F238E27FC236}">
                <a16:creationId xmlns:a16="http://schemas.microsoft.com/office/drawing/2014/main" id="{B3E4E101-A55F-F141-B97A-2642B77DA279}"/>
              </a:ext>
            </a:extLst>
          </p:cNvPr>
          <p:cNvPicPr>
            <a:picLocks noChangeAspect="1"/>
          </p:cNvPicPr>
          <p:nvPr/>
        </p:nvPicPr>
        <p:blipFill>
          <a:blip r:embed="rId2"/>
          <a:stretch>
            <a:fillRect/>
          </a:stretch>
        </p:blipFill>
        <p:spPr>
          <a:xfrm>
            <a:off x="4533900" y="3048000"/>
            <a:ext cx="3124200" cy="762000"/>
          </a:xfrm>
          <a:prstGeom prst="rect">
            <a:avLst/>
          </a:prstGeom>
        </p:spPr>
      </p:pic>
    </p:spTree>
    <p:extLst>
      <p:ext uri="{BB962C8B-B14F-4D97-AF65-F5344CB8AC3E}">
        <p14:creationId xmlns:p14="http://schemas.microsoft.com/office/powerpoint/2010/main" val="37681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lstStyle/>
          <a:p>
            <a:r>
              <a:rPr lang="en-US" dirty="0"/>
              <a:t>Text wrapping and overflow</a:t>
            </a:r>
          </a:p>
        </p:txBody>
      </p:sp>
      <p:sp>
        <p:nvSpPr>
          <p:cNvPr id="4" name="Content Placeholder 3">
            <a:extLst>
              <a:ext uri="{FF2B5EF4-FFF2-40B4-BE49-F238E27FC236}">
                <a16:creationId xmlns:a16="http://schemas.microsoft.com/office/drawing/2014/main" id="{5B888709-FC9D-5543-9C5B-DA342CFB464D}"/>
              </a:ext>
            </a:extLst>
          </p:cNvPr>
          <p:cNvSpPr>
            <a:spLocks noGrp="1"/>
          </p:cNvSpPr>
          <p:nvPr>
            <p:ph idx="1"/>
          </p:nvPr>
        </p:nvSpPr>
        <p:spPr>
          <a:xfrm>
            <a:off x="1371600" y="1458686"/>
            <a:ext cx="9601200" cy="4408714"/>
          </a:xfrm>
        </p:spPr>
        <p:txBody>
          <a:bodyPr/>
          <a:lstStyle/>
          <a:p>
            <a:r>
              <a:rPr lang="en-US" dirty="0"/>
              <a:t>Prevent text from wrapping with a .text-</a:t>
            </a:r>
            <a:r>
              <a:rPr lang="en-US" dirty="0" err="1"/>
              <a:t>nowrap</a:t>
            </a:r>
            <a:r>
              <a:rPr lang="en-US" dirty="0"/>
              <a:t> class.</a:t>
            </a:r>
          </a:p>
          <a:p>
            <a:pPr marL="0" indent="0">
              <a:buNone/>
            </a:pPr>
            <a:r>
              <a:rPr lang="en-US" dirty="0"/>
              <a:t>&lt;div class="text-</a:t>
            </a:r>
            <a:r>
              <a:rPr lang="en-US" dirty="0" err="1"/>
              <a:t>nowrap</a:t>
            </a:r>
            <a:r>
              <a:rPr lang="en-US" dirty="0"/>
              <a:t> bd-highlight" style="width: 8rem;"&gt; </a:t>
            </a:r>
            <a:br>
              <a:rPr lang="en-US" dirty="0"/>
            </a:br>
            <a:r>
              <a:rPr lang="en-US" dirty="0"/>
              <a:t>This text should overflow the parent. </a:t>
            </a:r>
            <a:br>
              <a:rPr lang="en-US" dirty="0"/>
            </a:br>
            <a:r>
              <a:rPr lang="en-US" dirty="0"/>
              <a:t>&lt;/div&gt;</a:t>
            </a:r>
            <a:br>
              <a:rPr lang="en-US" dirty="0"/>
            </a:br>
            <a:endParaRPr lang="en-US" dirty="0"/>
          </a:p>
        </p:txBody>
      </p:sp>
      <p:pic>
        <p:nvPicPr>
          <p:cNvPr id="5" name="Picture 4">
            <a:extLst>
              <a:ext uri="{FF2B5EF4-FFF2-40B4-BE49-F238E27FC236}">
                <a16:creationId xmlns:a16="http://schemas.microsoft.com/office/drawing/2014/main" id="{CFFEEB0B-6EA7-9A43-813D-0DA1EE1143E1}"/>
              </a:ext>
            </a:extLst>
          </p:cNvPr>
          <p:cNvPicPr>
            <a:picLocks noChangeAspect="1"/>
          </p:cNvPicPr>
          <p:nvPr/>
        </p:nvPicPr>
        <p:blipFill>
          <a:blip r:embed="rId2"/>
          <a:stretch>
            <a:fillRect/>
          </a:stretch>
        </p:blipFill>
        <p:spPr>
          <a:xfrm>
            <a:off x="3810000" y="3035300"/>
            <a:ext cx="4572000" cy="787400"/>
          </a:xfrm>
          <a:prstGeom prst="rect">
            <a:avLst/>
          </a:prstGeom>
        </p:spPr>
      </p:pic>
    </p:spTree>
    <p:extLst>
      <p:ext uri="{BB962C8B-B14F-4D97-AF65-F5344CB8AC3E}">
        <p14:creationId xmlns:p14="http://schemas.microsoft.com/office/powerpoint/2010/main" val="18277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lstStyle/>
          <a:p>
            <a:r>
              <a:rPr lang="en-US" dirty="0"/>
              <a:t>Word break</a:t>
            </a:r>
          </a:p>
        </p:txBody>
      </p:sp>
      <p:sp>
        <p:nvSpPr>
          <p:cNvPr id="4" name="Content Placeholder 3">
            <a:extLst>
              <a:ext uri="{FF2B5EF4-FFF2-40B4-BE49-F238E27FC236}">
                <a16:creationId xmlns:a16="http://schemas.microsoft.com/office/drawing/2014/main" id="{5B888709-FC9D-5543-9C5B-DA342CFB464D}"/>
              </a:ext>
            </a:extLst>
          </p:cNvPr>
          <p:cNvSpPr>
            <a:spLocks noGrp="1"/>
          </p:cNvSpPr>
          <p:nvPr>
            <p:ph idx="1"/>
          </p:nvPr>
        </p:nvSpPr>
        <p:spPr>
          <a:xfrm>
            <a:off x="1371600" y="1458686"/>
            <a:ext cx="9601200" cy="4408714"/>
          </a:xfrm>
        </p:spPr>
        <p:txBody>
          <a:bodyPr/>
          <a:lstStyle/>
          <a:p>
            <a:r>
              <a:rPr lang="en-US" dirty="0"/>
              <a:t>Prevent long strings of text from breaking your components' layout by using .text-break to set word-wrap: break-word and word-break: break-word. We use word-wrap instead of the more common overflow-wrap for wider browser support, and add the deprecated word-break: break-word to avoid issues with flex containers.</a:t>
            </a:r>
          </a:p>
          <a:p>
            <a:pPr marL="0" indent="0">
              <a:buNone/>
            </a:pPr>
            <a:r>
              <a:rPr lang="en-US" dirty="0"/>
              <a:t>&lt;p class="text-break"&gt;mmmmmmmmmmmmmmmmmmmmmmmmmmmmmmmmmmmmmmmmmmmmmmmmmmmmmmmmmmmmmmmmmmmmmmmmmmmmmmmmmmmmmmmmmmmmmmmmmmmm&lt;/p&gt;</a:t>
            </a:r>
            <a:br>
              <a:rPr lang="en-US" dirty="0"/>
            </a:br>
            <a:endParaRPr lang="en-US" dirty="0"/>
          </a:p>
        </p:txBody>
      </p:sp>
      <p:pic>
        <p:nvPicPr>
          <p:cNvPr id="6" name="Picture 5">
            <a:extLst>
              <a:ext uri="{FF2B5EF4-FFF2-40B4-BE49-F238E27FC236}">
                <a16:creationId xmlns:a16="http://schemas.microsoft.com/office/drawing/2014/main" id="{D22A7F1A-D695-CD4D-BB55-76E1D94ED444}"/>
              </a:ext>
            </a:extLst>
          </p:cNvPr>
          <p:cNvPicPr>
            <a:picLocks noChangeAspect="1"/>
          </p:cNvPicPr>
          <p:nvPr/>
        </p:nvPicPr>
        <p:blipFill>
          <a:blip r:embed="rId2"/>
          <a:stretch>
            <a:fillRect/>
          </a:stretch>
        </p:blipFill>
        <p:spPr>
          <a:xfrm>
            <a:off x="1371600" y="4624614"/>
            <a:ext cx="9791700" cy="774700"/>
          </a:xfrm>
          <a:prstGeom prst="rect">
            <a:avLst/>
          </a:prstGeom>
        </p:spPr>
      </p:pic>
    </p:spTree>
    <p:extLst>
      <p:ext uri="{BB962C8B-B14F-4D97-AF65-F5344CB8AC3E}">
        <p14:creationId xmlns:p14="http://schemas.microsoft.com/office/powerpoint/2010/main" val="31709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Text transform</a:t>
            </a:r>
          </a:p>
        </p:txBody>
      </p:sp>
      <p:sp>
        <p:nvSpPr>
          <p:cNvPr id="4" name="Content Placeholder 3">
            <a:extLst>
              <a:ext uri="{FF2B5EF4-FFF2-40B4-BE49-F238E27FC236}">
                <a16:creationId xmlns:a16="http://schemas.microsoft.com/office/drawing/2014/main" id="{5B888709-FC9D-5543-9C5B-DA342CFB464D}"/>
              </a:ext>
            </a:extLst>
          </p:cNvPr>
          <p:cNvSpPr>
            <a:spLocks noGrp="1"/>
          </p:cNvSpPr>
          <p:nvPr>
            <p:ph idx="1"/>
          </p:nvPr>
        </p:nvSpPr>
        <p:spPr>
          <a:xfrm>
            <a:off x="1371600" y="1458686"/>
            <a:ext cx="9601200" cy="4408714"/>
          </a:xfrm>
        </p:spPr>
        <p:txBody>
          <a:bodyPr/>
          <a:lstStyle/>
          <a:p>
            <a:r>
              <a:rPr lang="en-US" dirty="0"/>
              <a:t>Transform text in components with text capitalization classes.</a:t>
            </a:r>
          </a:p>
          <a:p>
            <a:pPr marL="0" indent="0">
              <a:buNone/>
            </a:pPr>
            <a:r>
              <a:rPr lang="en-US" dirty="0"/>
              <a:t>&lt;p class="text-lowercase"&gt;Lowercased text.&lt;/p&gt;</a:t>
            </a:r>
          </a:p>
          <a:p>
            <a:pPr marL="0" indent="0">
              <a:buNone/>
            </a:pPr>
            <a:r>
              <a:rPr lang="en-US" dirty="0"/>
              <a:t> &lt;p class="text-uppercase"&gt;Uppercased text.&lt;/p&gt;</a:t>
            </a:r>
          </a:p>
          <a:p>
            <a:pPr marL="0" indent="0">
              <a:buNone/>
            </a:pPr>
            <a:r>
              <a:rPr lang="en-US" dirty="0"/>
              <a:t> &lt;p class="text-capitalize"&gt;</a:t>
            </a:r>
            <a:r>
              <a:rPr lang="en-US" dirty="0" err="1"/>
              <a:t>CapiTaliZed</a:t>
            </a:r>
            <a:r>
              <a:rPr lang="en-US" dirty="0"/>
              <a:t> text.&lt;/p&gt;</a:t>
            </a:r>
            <a:br>
              <a:rPr lang="en-US" dirty="0"/>
            </a:br>
            <a:endParaRPr lang="en-US" dirty="0"/>
          </a:p>
        </p:txBody>
      </p:sp>
      <p:pic>
        <p:nvPicPr>
          <p:cNvPr id="5" name="Picture 4">
            <a:extLst>
              <a:ext uri="{FF2B5EF4-FFF2-40B4-BE49-F238E27FC236}">
                <a16:creationId xmlns:a16="http://schemas.microsoft.com/office/drawing/2014/main" id="{9279BB40-D61C-A04F-B311-AEF617B82AE9}"/>
              </a:ext>
            </a:extLst>
          </p:cNvPr>
          <p:cNvPicPr>
            <a:picLocks noChangeAspect="1"/>
          </p:cNvPicPr>
          <p:nvPr/>
        </p:nvPicPr>
        <p:blipFill>
          <a:blip r:embed="rId2"/>
          <a:stretch>
            <a:fillRect/>
          </a:stretch>
        </p:blipFill>
        <p:spPr>
          <a:xfrm>
            <a:off x="4540250" y="3429000"/>
            <a:ext cx="3111500" cy="1625600"/>
          </a:xfrm>
          <a:prstGeom prst="rect">
            <a:avLst/>
          </a:prstGeom>
        </p:spPr>
      </p:pic>
    </p:spTree>
    <p:extLst>
      <p:ext uri="{BB962C8B-B14F-4D97-AF65-F5344CB8AC3E}">
        <p14:creationId xmlns:p14="http://schemas.microsoft.com/office/powerpoint/2010/main" val="240139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Font size</a:t>
            </a:r>
          </a:p>
        </p:txBody>
      </p:sp>
      <p:sp>
        <p:nvSpPr>
          <p:cNvPr id="4" name="Content Placeholder 3">
            <a:extLst>
              <a:ext uri="{FF2B5EF4-FFF2-40B4-BE49-F238E27FC236}">
                <a16:creationId xmlns:a16="http://schemas.microsoft.com/office/drawing/2014/main" id="{5B888709-FC9D-5543-9C5B-DA342CFB464D}"/>
              </a:ext>
            </a:extLst>
          </p:cNvPr>
          <p:cNvSpPr>
            <a:spLocks noGrp="1"/>
          </p:cNvSpPr>
          <p:nvPr>
            <p:ph idx="1"/>
          </p:nvPr>
        </p:nvSpPr>
        <p:spPr>
          <a:xfrm>
            <a:off x="1371600" y="1458686"/>
            <a:ext cx="9601200" cy="4408714"/>
          </a:xfrm>
        </p:spPr>
        <p:txBody>
          <a:bodyPr/>
          <a:lstStyle/>
          <a:p>
            <a:r>
              <a:rPr lang="en-US" dirty="0"/>
              <a:t>Quickly change the font-size of text. While our heading classes (e.g., .h1–.h6) apply font-size, font-weight, and line-height, these utilities </a:t>
            </a:r>
            <a:r>
              <a:rPr lang="en-US" i="1" dirty="0"/>
              <a:t>only</a:t>
            </a:r>
            <a:r>
              <a:rPr lang="en-US" dirty="0"/>
              <a:t> apply font-size. Sizing for these utilities matches HTML’s heading elements, so as the number increases, their size decreases.</a:t>
            </a:r>
          </a:p>
          <a:p>
            <a:pPr marL="0" indent="0">
              <a:buNone/>
            </a:pPr>
            <a:r>
              <a:rPr lang="en-US" dirty="0"/>
              <a:t>&lt;p class="fs-1"&gt;.fs-1 text&lt;/p&gt;</a:t>
            </a:r>
          </a:p>
          <a:p>
            <a:pPr marL="0" indent="0">
              <a:buNone/>
            </a:pPr>
            <a:r>
              <a:rPr lang="en-US" dirty="0"/>
              <a:t>&lt;p class="fs-2"&gt;.fs-2 text&lt;/p&gt; </a:t>
            </a:r>
            <a:br>
              <a:rPr lang="en-US" dirty="0"/>
            </a:br>
            <a:r>
              <a:rPr lang="en-US" dirty="0"/>
              <a:t>&lt;p class="fs-3"&gt;.fs-3 text&lt;/p&gt; </a:t>
            </a:r>
          </a:p>
          <a:p>
            <a:pPr marL="0" indent="0">
              <a:buNone/>
            </a:pPr>
            <a:r>
              <a:rPr lang="en-US" dirty="0"/>
              <a:t>&lt;p class="fs-4"&gt;.fs-4 text&lt;/p&gt; </a:t>
            </a:r>
            <a:br>
              <a:rPr lang="en-US" dirty="0"/>
            </a:br>
            <a:r>
              <a:rPr lang="en-US" dirty="0"/>
              <a:t>&lt;p class="fs-5"&gt;.fs-5 text&lt;/p&gt; </a:t>
            </a:r>
            <a:br>
              <a:rPr lang="en-US" dirty="0"/>
            </a:br>
            <a:r>
              <a:rPr lang="en-US" dirty="0"/>
              <a:t>&lt;p class="fs-6"&gt;.fs-6 text&lt;/p&gt;</a:t>
            </a:r>
            <a:br>
              <a:rPr lang="en-US" dirty="0"/>
            </a:br>
            <a:br>
              <a:rPr lang="en-US" dirty="0"/>
            </a:br>
            <a:endParaRPr lang="en-US" dirty="0"/>
          </a:p>
        </p:txBody>
      </p:sp>
    </p:spTree>
    <p:extLst>
      <p:ext uri="{BB962C8B-B14F-4D97-AF65-F5344CB8AC3E}">
        <p14:creationId xmlns:p14="http://schemas.microsoft.com/office/powerpoint/2010/main" val="24726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5701-8D6E-6A4F-858E-F4BC79F6AD3E}"/>
              </a:ext>
            </a:extLst>
          </p:cNvPr>
          <p:cNvSpPr>
            <a:spLocks noGrp="1"/>
          </p:cNvSpPr>
          <p:nvPr>
            <p:ph type="title"/>
          </p:nvPr>
        </p:nvSpPr>
        <p:spPr>
          <a:xfrm>
            <a:off x="1371600" y="685800"/>
            <a:ext cx="9601200" cy="772886"/>
          </a:xfrm>
        </p:spPr>
        <p:txBody>
          <a:bodyPr>
            <a:normAutofit/>
          </a:bodyPr>
          <a:lstStyle/>
          <a:p>
            <a:r>
              <a:rPr lang="en-US" dirty="0"/>
              <a:t>Font size</a:t>
            </a:r>
          </a:p>
        </p:txBody>
      </p:sp>
      <p:pic>
        <p:nvPicPr>
          <p:cNvPr id="5" name="Content Placeholder 4">
            <a:extLst>
              <a:ext uri="{FF2B5EF4-FFF2-40B4-BE49-F238E27FC236}">
                <a16:creationId xmlns:a16="http://schemas.microsoft.com/office/drawing/2014/main" id="{855519F9-741D-DB41-9435-6ADAD6384D55}"/>
              </a:ext>
            </a:extLst>
          </p:cNvPr>
          <p:cNvPicPr>
            <a:picLocks noGrp="1" noChangeAspect="1"/>
          </p:cNvPicPr>
          <p:nvPr>
            <p:ph idx="1"/>
          </p:nvPr>
        </p:nvPicPr>
        <p:blipFill>
          <a:blip r:embed="rId2"/>
          <a:stretch>
            <a:fillRect/>
          </a:stretch>
        </p:blipFill>
        <p:spPr>
          <a:xfrm>
            <a:off x="4569114" y="1458913"/>
            <a:ext cx="3206172" cy="4408487"/>
          </a:xfrm>
        </p:spPr>
      </p:pic>
    </p:spTree>
    <p:extLst>
      <p:ext uri="{BB962C8B-B14F-4D97-AF65-F5344CB8AC3E}">
        <p14:creationId xmlns:p14="http://schemas.microsoft.com/office/powerpoint/2010/main" val="14035321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29</TotalTime>
  <Words>1010</Words>
  <Application>Microsoft Macintosh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text</vt:lpstr>
      <vt:lpstr>Text alignment</vt:lpstr>
      <vt:lpstr>Text alignment</vt:lpstr>
      <vt:lpstr>Text wrapping and overflow</vt:lpstr>
      <vt:lpstr>Text wrapping and overflow</vt:lpstr>
      <vt:lpstr>Word break</vt:lpstr>
      <vt:lpstr>Text transform</vt:lpstr>
      <vt:lpstr>Font size</vt:lpstr>
      <vt:lpstr>Font size</vt:lpstr>
      <vt:lpstr>Font weight and italics</vt:lpstr>
      <vt:lpstr>Font weight and italics</vt:lpstr>
      <vt:lpstr>Line height</vt:lpstr>
      <vt:lpstr>Line height</vt:lpstr>
      <vt:lpstr>Monospace</vt:lpstr>
      <vt:lpstr>Reset color</vt:lpstr>
      <vt:lpstr>Text decoration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dc:title>
  <dc:creator>Microsoft Office User</dc:creator>
  <cp:lastModifiedBy>Microsoft Office User</cp:lastModifiedBy>
  <cp:revision>2</cp:revision>
  <dcterms:created xsi:type="dcterms:W3CDTF">2021-08-12T08:04:20Z</dcterms:created>
  <dcterms:modified xsi:type="dcterms:W3CDTF">2021-08-12T08:34:18Z</dcterms:modified>
</cp:coreProperties>
</file>