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76" r:id="rId3"/>
    <p:sldId id="274" r:id="rId4"/>
    <p:sldId id="259" r:id="rId5"/>
    <p:sldId id="261" r:id="rId6"/>
    <p:sldId id="260" r:id="rId7"/>
    <p:sldId id="262" r:id="rId8"/>
    <p:sldId id="263" r:id="rId9"/>
    <p:sldId id="264" r:id="rId10"/>
    <p:sldId id="265" r:id="rId11"/>
    <p:sldId id="266" r:id="rId12"/>
    <p:sldId id="268" r:id="rId13"/>
    <p:sldId id="267" r:id="rId14"/>
    <p:sldId id="279" r:id="rId15"/>
    <p:sldId id="269" r:id="rId16"/>
    <p:sldId id="270" r:id="rId17"/>
    <p:sldId id="280" r:id="rId18"/>
    <p:sldId id="271" r:id="rId19"/>
    <p:sldId id="277" r:id="rId20"/>
    <p:sldId id="278" r:id="rId21"/>
    <p:sldId id="281" r:id="rId22"/>
    <p:sldId id="272" r:id="rId23"/>
    <p:sldId id="282" r:id="rId24"/>
    <p:sldId id="257" r:id="rId25"/>
    <p:sldId id="286" r:id="rId26"/>
    <p:sldId id="285" r:id="rId27"/>
    <p:sldId id="284" r:id="rId28"/>
    <p:sldId id="287" r:id="rId29"/>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83850"/>
  </p:normalViewPr>
  <p:slideViewPr>
    <p:cSldViewPr snapToGrid="0">
      <p:cViewPr varScale="1">
        <p:scale>
          <a:sx n="112" d="100"/>
          <a:sy n="112"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18/02/2025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2</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16</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4</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8</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2" name="Group 11">
            <a:extLst>
              <a:ext uri="{FF2B5EF4-FFF2-40B4-BE49-F238E27FC236}">
                <a16:creationId xmlns:a16="http://schemas.microsoft.com/office/drawing/2014/main" id="{1B909736-A20E-94C9-CA61-51C84C63A65A}"/>
              </a:ext>
            </a:extLst>
          </p:cNvPr>
          <p:cNvGrpSpPr/>
          <p:nvPr/>
        </p:nvGrpSpPr>
        <p:grpSpPr>
          <a:xfrm>
            <a:off x="8132892" y="4024040"/>
            <a:ext cx="3538856" cy="2385298"/>
            <a:chOff x="319549" y="979987"/>
            <a:chExt cx="3538856" cy="2385298"/>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319549" y="979987"/>
              <a:ext cx="3538856" cy="2166853"/>
              <a:chOff x="10960347" y="9111518"/>
              <a:chExt cx="3538856" cy="3121866"/>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960347" y="9111518"/>
                <a:ext cx="3538856" cy="3121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11160281" y="9158529"/>
                <a:ext cx="3255869" cy="2305811"/>
              </a:xfrm>
              <a:prstGeom prst="rect">
                <a:avLst/>
              </a:prstGeom>
            </p:spPr>
            <p:txBody>
              <a:bodyPr wrap="square">
                <a:spAutoFit/>
              </a:bodyPr>
              <a:lstStyle/>
              <a:p>
                <a:pPr algn="just"/>
                <a:r>
                  <a:rPr lang="en-BE" sz="1400" dirty="0"/>
                  <a:t>[R2].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6"/>
            <a:stretch>
              <a:fillRect/>
            </a:stretch>
          </p:blipFill>
          <p:spPr>
            <a:xfrm>
              <a:off x="519483" y="2645685"/>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86598" y="9449738"/>
                <a:ext cx="3830862" cy="2150612"/>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ounded Rectangle 31">
            <a:extLst>
              <a:ext uri="{FF2B5EF4-FFF2-40B4-BE49-F238E27FC236}">
                <a16:creationId xmlns:a16="http://schemas.microsoft.com/office/drawing/2014/main" id="{F9AB756D-60E0-B8E2-690D-BABB15DC30A3}"/>
              </a:ext>
            </a:extLst>
          </p:cNvPr>
          <p:cNvSpPr/>
          <p:nvPr/>
        </p:nvSpPr>
        <p:spPr>
          <a:xfrm>
            <a:off x="4553326" y="4877005"/>
            <a:ext cx="1749150" cy="33829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0" i="0" dirty="0">
                    <a:solidFill>
                      <a:srgbClr val="1F1F1F"/>
                    </a:solidFill>
                    <a:effectLst/>
                    <a:latin typeface="Google Sans"/>
                  </a:rPr>
                  <a:t>One weekly meeting to ensure we are caught up on deliverables + demos,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until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
        <p:nvSpPr>
          <p:cNvPr id="3" name="TextBox 2">
            <a:extLst>
              <a:ext uri="{FF2B5EF4-FFF2-40B4-BE49-F238E27FC236}">
                <a16:creationId xmlns:a16="http://schemas.microsoft.com/office/drawing/2014/main" id="{ADA09EFA-E998-65CE-5740-BB808EE795D3}"/>
              </a:ext>
            </a:extLst>
          </p:cNvPr>
          <p:cNvSpPr txBox="1"/>
          <p:nvPr/>
        </p:nvSpPr>
        <p:spPr>
          <a:xfrm>
            <a:off x="2894648" y="3210044"/>
            <a:ext cx="6200774" cy="369332"/>
          </a:xfrm>
          <a:prstGeom prst="rect">
            <a:avLst/>
          </a:prstGeom>
          <a:noFill/>
        </p:spPr>
        <p:txBody>
          <a:bodyPr wrap="square">
            <a:spAutoFit/>
          </a:bodyPr>
          <a:lstStyle/>
          <a:p>
            <a:r>
              <a:rPr lang="en-GB" b="0" i="0" dirty="0">
                <a:solidFill>
                  <a:srgbClr val="1F1F1F"/>
                </a:solidFill>
                <a:effectLst/>
                <a:latin typeface="Google Sans"/>
              </a:rPr>
              <a:t>Learning Curve of using the Software</a:t>
            </a:r>
            <a:endParaRPr lang="en-US" dirty="0"/>
          </a:p>
        </p:txBody>
      </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9" name="Group 28">
            <a:extLst>
              <a:ext uri="{FF2B5EF4-FFF2-40B4-BE49-F238E27FC236}">
                <a16:creationId xmlns:a16="http://schemas.microsoft.com/office/drawing/2014/main" id="{6EC93E25-EA7E-0DD0-5B7B-B21019751BE8}"/>
              </a:ext>
            </a:extLst>
          </p:cNvPr>
          <p:cNvGrpSpPr/>
          <p:nvPr/>
        </p:nvGrpSpPr>
        <p:grpSpPr>
          <a:xfrm>
            <a:off x="4701716" y="4206069"/>
            <a:ext cx="3450655" cy="2348206"/>
            <a:chOff x="407749" y="601547"/>
            <a:chExt cx="3450655" cy="2348206"/>
          </a:xfrm>
        </p:grpSpPr>
        <p:grpSp>
          <p:nvGrpSpPr>
            <p:cNvPr id="30" name="Group 29">
              <a:extLst>
                <a:ext uri="{FF2B5EF4-FFF2-40B4-BE49-F238E27FC236}">
                  <a16:creationId xmlns:a16="http://schemas.microsoft.com/office/drawing/2014/main" id="{A87F9D31-1FA7-7F5A-E518-8A2F42A520C7}"/>
                </a:ext>
              </a:extLst>
            </p:cNvPr>
            <p:cNvGrpSpPr/>
            <p:nvPr/>
          </p:nvGrpSpPr>
          <p:grpSpPr>
            <a:xfrm>
              <a:off x="407749" y="601547"/>
              <a:ext cx="3450655" cy="1862735"/>
              <a:chOff x="11048547" y="8566289"/>
              <a:chExt cx="3450655" cy="2683713"/>
            </a:xfrm>
          </p:grpSpPr>
          <p:pic>
            <p:nvPicPr>
              <p:cNvPr id="32" name="Picture 6" descr="Callout png images | PNGWing">
                <a:extLst>
                  <a:ext uri="{FF2B5EF4-FFF2-40B4-BE49-F238E27FC236}">
                    <a16:creationId xmlns:a16="http://schemas.microsoft.com/office/drawing/2014/main" id="{D04D6135-72BC-DCEA-B161-F01DC8133B8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8566289"/>
                <a:ext cx="3450655" cy="268371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9914F54-1302-DF31-07F8-6DA084EC233D}"/>
                  </a:ext>
                </a:extLst>
              </p:cNvPr>
              <p:cNvSpPr/>
              <p:nvPr/>
            </p:nvSpPr>
            <p:spPr>
              <a:xfrm>
                <a:off x="11160281" y="8777091"/>
                <a:ext cx="3255869" cy="1951072"/>
              </a:xfrm>
              <a:prstGeom prst="rect">
                <a:avLst/>
              </a:prstGeom>
            </p:spPr>
            <p:txBody>
              <a:bodyPr wrap="square">
                <a:spAutoFit/>
              </a:bodyPr>
              <a:lstStyle/>
              <a:p>
                <a:pPr algn="just"/>
                <a:r>
                  <a:rPr lang="en-BE" sz="1400" dirty="0"/>
                  <a:t>[R16]. </a:t>
                </a:r>
                <a:r>
                  <a:rPr lang="en-GB" sz="1400" b="1" dirty="0">
                    <a:solidFill>
                      <a:srgbClr val="2000FF"/>
                    </a:solidFill>
                    <a:latin typeface="Google Sans"/>
                  </a:rPr>
                  <a:t>Time management </a:t>
                </a:r>
                <a:r>
                  <a:rPr lang="en-BE" sz="1400" b="1" dirty="0">
                    <a:solidFill>
                      <a:srgbClr val="2000FF"/>
                    </a:solidFill>
                  </a:rPr>
                  <a:t>--</a:t>
                </a:r>
                <a:r>
                  <a:rPr lang="en-BE" sz="1400" dirty="0">
                    <a:solidFill>
                      <a:srgbClr val="2000FF"/>
                    </a:solidFill>
                  </a:rPr>
                  <a:t> </a:t>
                </a:r>
                <a:r>
                  <a:rPr lang="en-GB" sz="1400" b="0" i="0" dirty="0">
                    <a:solidFill>
                      <a:srgbClr val="1F1F1F"/>
                    </a:solidFill>
                    <a:effectLst/>
                  </a:rPr>
                  <a:t>Sometimes some team members cannot join the meeting because they do not have time, So I think time management will be a challenge than other reasons.</a:t>
                </a:r>
                <a:endParaRPr lang="en-BE" sz="1400" dirty="0"/>
              </a:p>
              <a:p>
                <a:pPr algn="just"/>
                <a:endParaRPr lang="en-BE" sz="12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8F49476D-16C4-CDDE-8604-E3CDC7798831}"/>
                </a:ext>
              </a:extLst>
            </p:cNvPr>
            <p:cNvPicPr>
              <a:picLocks noChangeAspect="1"/>
            </p:cNvPicPr>
            <p:nvPr/>
          </p:nvPicPr>
          <p:blipFill>
            <a:blip r:embed="rId5"/>
            <a:stretch>
              <a:fillRect/>
            </a:stretch>
          </p:blipFill>
          <p:spPr>
            <a:xfrm>
              <a:off x="519483" y="2230153"/>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overwhelming.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4623723" y="4766087"/>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1" i="0" dirty="0">
                    <a:solidFill>
                      <a:srgbClr val="1F1F1F"/>
                    </a:solidFill>
                    <a:effectLst/>
                    <a:latin typeface="Google Sans"/>
                  </a:rPr>
                  <a:t>I would recommend in person meetings/ hybrid more than 100% online meetings. </a:t>
                </a:r>
                <a:endParaRPr lang="en-BE" sz="1400" b="1"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673843" y="2159802"/>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7"/>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1" i="0" dirty="0">
                    <a:solidFill>
                      <a:srgbClr val="1F1F1F"/>
                    </a:solidFill>
                    <a:effectLst/>
                    <a:latin typeface="Google Sans"/>
                  </a:rPr>
                  <a:t>Resisting project scope creep</a:t>
                </a:r>
                <a:r>
                  <a:rPr lang="en-GB" sz="1400" b="0" i="0" dirty="0">
                    <a:solidFill>
                      <a:srgbClr val="1F1F1F"/>
                    </a:solidFill>
                    <a:effectLst/>
                    <a:latin typeface="Google Sans"/>
                  </a:rPr>
                  <a:t>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isn’t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2969565"/>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1" i="0" dirty="0">
                    <a:solidFill>
                      <a:srgbClr val="1F1F1F"/>
                    </a:solidFill>
                    <a:effectLst/>
                    <a:latin typeface="Google Sans"/>
                  </a:rPr>
                  <a:t>I would suggest that pull request reviews share more of the project weight</a:t>
                </a:r>
                <a:r>
                  <a:rPr lang="en-GB" sz="1600" b="0" i="0" dirty="0">
                    <a:solidFill>
                      <a:srgbClr val="1F1F1F"/>
                    </a:solidFill>
                    <a:effectLst/>
                    <a:latin typeface="Google Sans"/>
                  </a:rPr>
                  <a: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298014250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2023</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2023</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44921</TotalTime>
  <Words>4185</Words>
  <Application>Microsoft Macintosh PowerPoint</Application>
  <PresentationFormat>Widescreen</PresentationFormat>
  <Paragraphs>260</Paragraphs>
  <Slides>28</Slides>
  <Notes>24</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48</cp:revision>
  <dcterms:created xsi:type="dcterms:W3CDTF">2023-07-26T00:05:59Z</dcterms:created>
  <dcterms:modified xsi:type="dcterms:W3CDTF">2025-02-19T22:22:19Z</dcterms:modified>
</cp:coreProperties>
</file>