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330" r:id="rId13"/>
    <p:sldId id="267" r:id="rId14"/>
    <p:sldId id="313" r:id="rId15"/>
    <p:sldId id="314" r:id="rId16"/>
    <p:sldId id="315" r:id="rId17"/>
    <p:sldId id="316" r:id="rId18"/>
    <p:sldId id="317" r:id="rId19"/>
    <p:sldId id="318" r:id="rId20"/>
    <p:sldId id="320" r:id="rId21"/>
    <p:sldId id="322" r:id="rId22"/>
    <p:sldId id="323" r:id="rId23"/>
    <p:sldId id="324" r:id="rId24"/>
    <p:sldId id="325" r:id="rId25"/>
    <p:sldId id="326" r:id="rId26"/>
    <p:sldId id="327" r:id="rId27"/>
    <p:sldId id="328" r:id="rId28"/>
    <p:sldId id="329" r:id="rId29"/>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p:restoredTop sz="76227"/>
  </p:normalViewPr>
  <p:slideViewPr>
    <p:cSldViewPr snapToGrid="0">
      <p:cViewPr varScale="1">
        <p:scale>
          <a:sx n="101" d="100"/>
          <a:sy n="101" d="100"/>
        </p:scale>
        <p:origin x="14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1C954-D0AD-F144-A4A1-19676886158A}" type="datetimeFigureOut">
              <a:rPr lang="en-BE" smtClean="0"/>
              <a:t>05/09/2025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3082F-6C3D-5244-8796-9794F72F4186}" type="slidenum">
              <a:rPr lang="en-BE" smtClean="0"/>
              <a:t>‹#›</a:t>
            </a:fld>
            <a:endParaRPr lang="en-BE"/>
          </a:p>
        </p:txBody>
      </p:sp>
    </p:spTree>
    <p:extLst>
      <p:ext uri="{BB962C8B-B14F-4D97-AF65-F5344CB8AC3E}">
        <p14:creationId xmlns:p14="http://schemas.microsoft.com/office/powerpoint/2010/main" val="3305553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Although in the labs will shall look at both, the final project will make use of number (2).</a:t>
            </a:r>
          </a:p>
        </p:txBody>
      </p:sp>
      <p:sp>
        <p:nvSpPr>
          <p:cNvPr id="4" name="Slide Number Placeholder 3"/>
          <p:cNvSpPr>
            <a:spLocks noGrp="1"/>
          </p:cNvSpPr>
          <p:nvPr>
            <p:ph type="sldNum" sz="quarter" idx="5"/>
          </p:nvPr>
        </p:nvSpPr>
        <p:spPr/>
        <p:txBody>
          <a:bodyPr/>
          <a:lstStyle/>
          <a:p>
            <a:fld id="{C4D3082F-6C3D-5244-8796-9794F72F4186}" type="slidenum">
              <a:rPr lang="en-BE" smtClean="0"/>
              <a:t>2</a:t>
            </a:fld>
            <a:endParaRPr lang="en-BE"/>
          </a:p>
        </p:txBody>
      </p:sp>
    </p:spTree>
    <p:extLst>
      <p:ext uri="{BB962C8B-B14F-4D97-AF65-F5344CB8AC3E}">
        <p14:creationId xmlns:p14="http://schemas.microsoft.com/office/powerpoint/2010/main" val="187284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Abstraction: Some refactoring operations, such as EXTRACT and INLINE METHOD, often introduce or eliminate return statements when a method is extracted or </a:t>
            </a:r>
            <a:r>
              <a:rPr lang="en-GB" dirty="0" err="1"/>
              <a:t>inlined</a:t>
            </a:r>
            <a:r>
              <a:rPr lang="en-GB" dirty="0"/>
              <a:t>, respectively. </a:t>
            </a:r>
          </a:p>
          <a:p>
            <a:r>
              <a:rPr lang="en-GB" dirty="0"/>
              <a:t>For example, </a:t>
            </a:r>
            <a:r>
              <a:rPr lang="en-CA" sz="12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200" kern="0" spc="-170" dirty="0">
                <a:latin typeface="Consolas" panose="020B0609020204030204" pitchFamily="49" charset="0"/>
                <a:ea typeface="Menlo" panose="020B0609030804020204" pitchFamily="49" charset="0"/>
                <a:cs typeface="Consolas" panose="020B0609020204030204" pitchFamily="49" charset="0"/>
              </a:rPr>
              <a:t>Address(</a:t>
            </a:r>
            <a:r>
              <a:rPr lang="en-CA" sz="12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200" kern="0" spc="-170" dirty="0">
                <a:latin typeface="Consolas" panose="020B0609020204030204" pitchFamily="49" charset="0"/>
                <a:ea typeface="Menlo" panose="020B0609030804020204" pitchFamily="49" charset="0"/>
                <a:cs typeface="Consolas" panose="020B0609020204030204" pitchFamily="49" charset="0"/>
              </a:rPr>
              <a:t>, </a:t>
            </a:r>
            <a:r>
              <a:rPr lang="en-CA" sz="12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200" kern="0" spc="-170" dirty="0">
                <a:latin typeface="Consolas" panose="020B0609020204030204" pitchFamily="49" charset="0"/>
                <a:ea typeface="Menlo" panose="020B0609030804020204" pitchFamily="49" charset="0"/>
                <a:cs typeface="Consolas" panose="020B0609020204030204" pitchFamily="49" charset="0"/>
              </a:rPr>
              <a:t>)  </a:t>
            </a:r>
            <a:r>
              <a:rPr lang="en-GB" dirty="0"/>
              <a:t>appears as a return statement in the extracted method.</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20</a:t>
            </a:fld>
            <a:endParaRPr lang="en-BE"/>
          </a:p>
        </p:txBody>
      </p:sp>
    </p:spTree>
    <p:extLst>
      <p:ext uri="{BB962C8B-B14F-4D97-AF65-F5344CB8AC3E}">
        <p14:creationId xmlns:p14="http://schemas.microsoft.com/office/powerpoint/2010/main" val="284084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refactoring operations may replace expressions with parameters and vice-versa.</a:t>
            </a:r>
          </a:p>
          <a:p>
            <a:r>
              <a:rPr lang="en-GB" dirty="0"/>
              <a:t>For example, arguments are replaced with parameters in the extracted method. (i.e., 127.0.0.1” and  </a:t>
            </a:r>
            <a:r>
              <a:rPr lang="en-GB" dirty="0" err="1"/>
              <a:t>ports.incrementAndGet</a:t>
            </a:r>
            <a:r>
              <a:rPr lang="en-GB" dirty="0"/>
              <a:t>() are replaced with host and port</a:t>
            </a:r>
          </a:p>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21</a:t>
            </a:fld>
            <a:endParaRPr lang="en-BE"/>
          </a:p>
        </p:txBody>
      </p:sp>
    </p:spTree>
    <p:extLst>
      <p:ext uri="{BB962C8B-B14F-4D97-AF65-F5344CB8AC3E}">
        <p14:creationId xmlns:p14="http://schemas.microsoft.com/office/powerpoint/2010/main" val="221518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Argumentization</a:t>
            </a:r>
            <a:r>
              <a:rPr lang="en-GB" dirty="0"/>
              <a:t> is the process of replacing parameter names with the corresponding arguments in the code after refactoring.</a:t>
            </a:r>
          </a:p>
          <a:p>
            <a:r>
              <a:rPr lang="en-GB" dirty="0"/>
              <a:t>The figure shows an example of </a:t>
            </a:r>
            <a:r>
              <a:rPr lang="en-GB" dirty="0" err="1"/>
              <a:t>argumentization</a:t>
            </a:r>
            <a:r>
              <a:rPr lang="en-GB" dirty="0"/>
              <a:t>, where parameter names host and port are replaced with arguments "127.0.0.1” and </a:t>
            </a:r>
            <a:r>
              <a:rPr lang="en-GB" dirty="0" err="1"/>
              <a:t>ports.incrementAndGet</a:t>
            </a:r>
            <a:r>
              <a:rPr lang="en-GB" dirty="0"/>
              <a:t>(), respectively, in statement.</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22</a:t>
            </a:fld>
            <a:endParaRPr lang="en-BE"/>
          </a:p>
        </p:txBody>
      </p:sp>
    </p:spTree>
    <p:extLst>
      <p:ext uri="{BB962C8B-B14F-4D97-AF65-F5344CB8AC3E}">
        <p14:creationId xmlns:p14="http://schemas.microsoft.com/office/powerpoint/2010/main" val="2577566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Replaces the parameters with static fields from the before to help in matching the statements</a:t>
            </a:r>
          </a:p>
        </p:txBody>
      </p:sp>
      <p:sp>
        <p:nvSpPr>
          <p:cNvPr id="4" name="Slide Number Placeholder 3"/>
          <p:cNvSpPr>
            <a:spLocks noGrp="1"/>
          </p:cNvSpPr>
          <p:nvPr>
            <p:ph type="sldNum" sz="quarter" idx="5"/>
          </p:nvPr>
        </p:nvSpPr>
        <p:spPr/>
        <p:txBody>
          <a:bodyPr/>
          <a:lstStyle/>
          <a:p>
            <a:fld id="{C4D3082F-6C3D-5244-8796-9794F72F4186}" type="slidenum">
              <a:rPr lang="en-BE" smtClean="0"/>
              <a:t>23</a:t>
            </a:fld>
            <a:endParaRPr lang="en-BE"/>
          </a:p>
        </p:txBody>
      </p:sp>
    </p:spTree>
    <p:extLst>
      <p:ext uri="{BB962C8B-B14F-4D97-AF65-F5344CB8AC3E}">
        <p14:creationId xmlns:p14="http://schemas.microsoft.com/office/powerpoint/2010/main" val="171841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24</a:t>
            </a:fld>
            <a:endParaRPr lang="en-BE"/>
          </a:p>
        </p:txBody>
      </p:sp>
    </p:spTree>
    <p:extLst>
      <p:ext uri="{BB962C8B-B14F-4D97-AF65-F5344CB8AC3E}">
        <p14:creationId xmlns:p14="http://schemas.microsoft.com/office/powerpoint/2010/main" val="313165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applying abstraction and </a:t>
            </a:r>
            <a:r>
              <a:rPr lang="en-GB" dirty="0" err="1"/>
              <a:t>argumentization</a:t>
            </a:r>
            <a:r>
              <a:rPr lang="en-GB" dirty="0"/>
              <a:t>, the original statements D and 5 in the Figure are transformed to: </a:t>
            </a:r>
          </a:p>
          <a:p>
            <a:pPr marL="171450" indent="-171450">
              <a:buFont typeface="Arial" panose="020B0604020202020204" pitchFamily="34" charset="0"/>
              <a:buChar char="•"/>
            </a:pPr>
            <a:r>
              <a:rPr lang="en-GB" dirty="0"/>
              <a:t>new Address("127.0.0.1", </a:t>
            </a:r>
            <a:r>
              <a:rPr lang="en-GB" dirty="0" err="1"/>
              <a:t>PORTS.incrementAndGet</a:t>
            </a:r>
            <a:r>
              <a:rPr lang="en-GB" dirty="0"/>
              <a:t>()) </a:t>
            </a:r>
          </a:p>
          <a:p>
            <a:pPr marL="171450" indent="-171450">
              <a:buFont typeface="Arial" panose="020B0604020202020204" pitchFamily="34" charset="0"/>
              <a:buChar char="•"/>
            </a:pPr>
            <a:r>
              <a:rPr lang="en-GB" dirty="0"/>
              <a:t>new Address("127.0.0.1",ports.incrementAndGet()), </a:t>
            </a:r>
          </a:p>
          <a:p>
            <a:r>
              <a:rPr lang="en-GB" dirty="0"/>
              <a:t>respectively, and thus can be identically matched by replacing static field PORTS with parameter ports.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26</a:t>
            </a:fld>
            <a:endParaRPr lang="en-BE"/>
          </a:p>
        </p:txBody>
      </p:sp>
    </p:spTree>
    <p:extLst>
      <p:ext uri="{BB962C8B-B14F-4D97-AF65-F5344CB8AC3E}">
        <p14:creationId xmlns:p14="http://schemas.microsoft.com/office/powerpoint/2010/main" val="401198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3</a:t>
            </a:fld>
            <a:endParaRPr lang="en-BE"/>
          </a:p>
        </p:txBody>
      </p:sp>
    </p:spTree>
    <p:extLst>
      <p:ext uri="{BB962C8B-B14F-4D97-AF65-F5344CB8AC3E}">
        <p14:creationId xmlns:p14="http://schemas.microsoft.com/office/powerpoint/2010/main" val="314791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BE" dirty="0"/>
              <a:t>God Class – Performs too much work on its own and centralizes the intelligence of a system. Reduces reusability, understanding, and maintainability of a class or subsystem.</a:t>
            </a:r>
          </a:p>
          <a:p>
            <a:pPr marL="171450" indent="-171450">
              <a:buFont typeface="Arial" panose="020B0604020202020204" pitchFamily="34" charset="0"/>
              <a:buChar char="•"/>
            </a:pPr>
            <a:r>
              <a:rPr lang="en-BE" dirty="0"/>
              <a:t>Feature Envy – Method that is more interested in the data of others classes than its own class. The method may be misplaced and should be moved to another class.</a:t>
            </a:r>
          </a:p>
          <a:p>
            <a:pPr marL="171450" indent="-171450">
              <a:buFont typeface="Arial" panose="020B0604020202020204" pitchFamily="34" charset="0"/>
              <a:buChar char="•"/>
            </a:pPr>
            <a:r>
              <a:rPr lang="en-BE" dirty="0"/>
              <a:t>Data Class – Dumb data holders without complex functionality, but other classes strongly rely on them</a:t>
            </a:r>
          </a:p>
          <a:p>
            <a:pPr marL="171450" indent="-171450">
              <a:buFont typeface="Arial" panose="020B0604020202020204" pitchFamily="34" charset="0"/>
              <a:buChar char="•"/>
            </a:pPr>
            <a:r>
              <a:rPr lang="en-BE" dirty="0"/>
              <a:t>Brain Method – Centralizes the functionality of a class, and it is often hard to maintain and understand. Is long, has excessive branching, and deep nesting, and uses many local and instance variables</a:t>
            </a:r>
          </a:p>
          <a:p>
            <a:pPr marL="171450" indent="-171450">
              <a:buFont typeface="Arial" panose="020B0604020202020204" pitchFamily="34" charset="0"/>
              <a:buChar char="•"/>
            </a:pPr>
            <a:r>
              <a:rPr lang="en-BE" dirty="0"/>
              <a:t>Intensive Coupling – A single client method is strongly coupled with only a few provider classes</a:t>
            </a:r>
          </a:p>
        </p:txBody>
      </p:sp>
      <p:sp>
        <p:nvSpPr>
          <p:cNvPr id="4" name="Slide Number Placeholder 3"/>
          <p:cNvSpPr>
            <a:spLocks noGrp="1"/>
          </p:cNvSpPr>
          <p:nvPr>
            <p:ph type="sldNum" sz="quarter" idx="5"/>
          </p:nvPr>
        </p:nvSpPr>
        <p:spPr/>
        <p:txBody>
          <a:bodyPr/>
          <a:lstStyle/>
          <a:p>
            <a:fld id="{C4D3082F-6C3D-5244-8796-9794F72F4186}" type="slidenum">
              <a:rPr lang="en-BE" smtClean="0"/>
              <a:t>5</a:t>
            </a:fld>
            <a:endParaRPr lang="en-BE"/>
          </a:p>
        </p:txBody>
      </p:sp>
    </p:spTree>
    <p:extLst>
      <p:ext uri="{BB962C8B-B14F-4D97-AF65-F5344CB8AC3E}">
        <p14:creationId xmlns:p14="http://schemas.microsoft.com/office/powerpoint/2010/main" val="414556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God Class – Performs too much work on its own and centralizes the intelligence of a system. Reduces reusability, understanding, and maintainability of a class or subsystem.</a:t>
            </a:r>
          </a:p>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6</a:t>
            </a:fld>
            <a:endParaRPr lang="en-BE"/>
          </a:p>
        </p:txBody>
      </p:sp>
    </p:spTree>
    <p:extLst>
      <p:ext uri="{BB962C8B-B14F-4D97-AF65-F5344CB8AC3E}">
        <p14:creationId xmlns:p14="http://schemas.microsoft.com/office/powerpoint/2010/main" val="2132537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problem is difficult because:</a:t>
            </a:r>
          </a:p>
          <a:p>
            <a:pPr marL="228600" indent="-228600">
              <a:buFont typeface="+mj-lt"/>
              <a:buAutoNum type="arabicPeriod"/>
            </a:pPr>
            <a:r>
              <a:rPr lang="en-GB" dirty="0"/>
              <a:t>By assuming too many responsibilities, a god class monopolizes control of an application. Evolution of the application is difficult because nearly every change touches this class, and affects multiple responsibilities. </a:t>
            </a:r>
          </a:p>
          <a:p>
            <a:pPr marL="228600" indent="-228600">
              <a:buFont typeface="+mj-lt"/>
              <a:buAutoNum type="arabicPeriod"/>
            </a:pPr>
            <a:r>
              <a:rPr lang="en-GB" dirty="0"/>
              <a:t>It is difficult to understand the different abstractions that are intermixed in a god class. Most of the data of the multiple abstractions are accessed from different places. </a:t>
            </a:r>
          </a:p>
          <a:p>
            <a:pPr marL="228600" indent="-228600">
              <a:buFont typeface="+mj-lt"/>
              <a:buAutoNum type="arabicPeriod"/>
            </a:pPr>
            <a:r>
              <a:rPr lang="en-GB" dirty="0"/>
              <a:t>Identifying where to change a feature without impacting the other functionality or other objects in the system is difficult. Moreover, changes in other objects are likely to impact the god class, thus hampering the evolution of the system. </a:t>
            </a:r>
          </a:p>
          <a:p>
            <a:pPr marL="228600" indent="-228600">
              <a:buFont typeface="+mj-lt"/>
              <a:buAutoNum type="arabicPeriod"/>
            </a:pPr>
            <a:r>
              <a:rPr lang="en-GB" dirty="0"/>
              <a:t>It is nearly impossible to change a part of the </a:t>
            </a:r>
            <a:r>
              <a:rPr lang="en-GB" dirty="0" err="1"/>
              <a:t>behavior</a:t>
            </a:r>
            <a:r>
              <a:rPr lang="en-GB" dirty="0"/>
              <a:t> of a god class in a black-box way.</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7</a:t>
            </a:fld>
            <a:endParaRPr lang="en-BE"/>
          </a:p>
        </p:txBody>
      </p:sp>
    </p:spTree>
    <p:extLst>
      <p:ext uri="{BB962C8B-B14F-4D97-AF65-F5344CB8AC3E}">
        <p14:creationId xmlns:p14="http://schemas.microsoft.com/office/powerpoint/2010/main" val="1622096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Incrementally redistribute the responsibilities of the god class either to its collaborating classes or to new classes that are pulled out the god class.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8</a:t>
            </a:fld>
            <a:endParaRPr lang="en-BE"/>
          </a:p>
        </p:txBody>
      </p:sp>
    </p:spTree>
    <p:extLst>
      <p:ext uri="{BB962C8B-B14F-4D97-AF65-F5344CB8AC3E}">
        <p14:creationId xmlns:p14="http://schemas.microsoft.com/office/powerpoint/2010/main" val="46836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Despite the benefits, in some contexts, refactoring is perceived as change noise, which makes it difficult in the completion of various software evolution-related tasks.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10</a:t>
            </a:fld>
            <a:endParaRPr lang="en-BE"/>
          </a:p>
        </p:txBody>
      </p:sp>
    </p:spTree>
    <p:extLst>
      <p:ext uri="{BB962C8B-B14F-4D97-AF65-F5344CB8AC3E}">
        <p14:creationId xmlns:p14="http://schemas.microsoft.com/office/powerpoint/2010/main" val="191972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reason, many refactoring-aware techniques have been developed to merge branches, detect bug-introducing changes, adapt client software to the library and framework updates, select regression tests, and assist code review,] in the presence of refactoring operations.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11</a:t>
            </a:fld>
            <a:endParaRPr lang="en-BE"/>
          </a:p>
        </p:txBody>
      </p:sp>
    </p:spTree>
    <p:extLst>
      <p:ext uri="{BB962C8B-B14F-4D97-AF65-F5344CB8AC3E}">
        <p14:creationId xmlns:p14="http://schemas.microsoft.com/office/powerpoint/2010/main" val="295626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19</a:t>
            </a:fld>
            <a:endParaRPr lang="en-BE"/>
          </a:p>
        </p:txBody>
      </p:sp>
    </p:spTree>
    <p:extLst>
      <p:ext uri="{BB962C8B-B14F-4D97-AF65-F5344CB8AC3E}">
        <p14:creationId xmlns:p14="http://schemas.microsoft.com/office/powerpoint/2010/main" val="93646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EBD6-4AFB-FA65-9260-CB1CE3A415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33CF48E-4020-B578-4671-321D2B436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4460565D-83BA-5E71-29EA-D3CE8E3027FE}"/>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C3EF329F-F58B-7C91-1383-20349639A17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F6B313C-01E5-1F1C-8917-514822A05511}"/>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254194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8EC7-54D3-A9F5-DD34-E420E976414A}"/>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3EC2DC89-B031-CFE2-7B43-9D954206C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D46440E-5AC2-685C-7218-80050A9AE5DC}"/>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4E33B9D2-9C1A-2EC4-498C-DBF94C3D7EB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F38615D-97AB-1468-4741-AB194F985B63}"/>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310516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05C7DA-A32C-2D98-9212-A54F9FE74DA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FE7DD69-B5EB-65C5-B45B-B171D3CBFF8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7DD62B7-1895-83C6-B6A9-61F18B95C165}"/>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9179EEEA-C74C-01D9-5C4D-B3DE1DC3AE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53E4E8C-5A1F-7C28-363D-DFBECBB03AF0}"/>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166840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A2C5-4240-295F-E063-605DD673F77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CAC82802-5499-1A78-9D02-B5A2F89F83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26EF2BF-BE6D-31C7-8DEA-D64EDD7974D1}"/>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B7549593-C242-3B8C-4FAB-FDDBAD9E912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6149690-07CB-6A99-EC1B-77A4ACDAC765}"/>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83107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66A8-CB8A-1576-BA5D-7DCD50E99A9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92B29A55-75DB-527B-6D2D-12A2E1095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548D23-EC23-2347-F9D4-E280DA8A30A0}"/>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0C83FA8C-F7D7-93B1-11B2-75B9D00036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4C0A5B-57C3-B95E-057C-E9954039DC8B}"/>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402360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B24D-5658-EE31-3BC5-116D827B2BC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1AD00C91-0851-2B26-4691-DFD509F3008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73BDE5C5-65A7-CD3D-54AF-76C30B40E7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7CF628AE-F59A-8E2E-23A3-C5D034089BCA}"/>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6" name="Footer Placeholder 5">
            <a:extLst>
              <a:ext uri="{FF2B5EF4-FFF2-40B4-BE49-F238E27FC236}">
                <a16:creationId xmlns:a16="http://schemas.microsoft.com/office/drawing/2014/main" id="{CAEF132E-4D26-C449-5A72-73E789FFD56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6B760F5-D0F3-634F-D0AA-DFEF886D0DAF}"/>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328643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306E-6414-AA21-617A-6206D0AFD97F}"/>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33493251-E630-3AC7-62B0-970DDE05A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47467C-5523-BC6D-C778-5771925941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9A0EEF24-8DDC-3BD3-0813-CC6EA23A3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B782741-5555-6704-B8AE-C57C360F1B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01927C4C-316F-9376-2564-0AE360945353}"/>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8" name="Footer Placeholder 7">
            <a:extLst>
              <a:ext uri="{FF2B5EF4-FFF2-40B4-BE49-F238E27FC236}">
                <a16:creationId xmlns:a16="http://schemas.microsoft.com/office/drawing/2014/main" id="{39D68127-94FF-CAC8-5FA5-E84D565FB35D}"/>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4892B3D7-69E4-9943-2D02-8898722BE314}"/>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216922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7444-DCBF-6650-821D-7C0508ED6E26}"/>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1BBBEDE1-1C48-268A-43F6-0FFC316FBD36}"/>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4" name="Footer Placeholder 3">
            <a:extLst>
              <a:ext uri="{FF2B5EF4-FFF2-40B4-BE49-F238E27FC236}">
                <a16:creationId xmlns:a16="http://schemas.microsoft.com/office/drawing/2014/main" id="{84B36A49-591C-4D86-6A21-BE8E090D5B8C}"/>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94648E88-5165-E2F1-FC2F-F01CBA5A060C}"/>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188078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7EE8E9-8E09-81F1-8A9F-85D1331D15A1}"/>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3" name="Footer Placeholder 2">
            <a:extLst>
              <a:ext uri="{FF2B5EF4-FFF2-40B4-BE49-F238E27FC236}">
                <a16:creationId xmlns:a16="http://schemas.microsoft.com/office/drawing/2014/main" id="{344DAA5F-F6B5-A9EE-2203-498266A2F4F0}"/>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B79DB886-258E-5AB7-0D78-F1C64ED7F3AE}"/>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115687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12B6-8633-94E8-ECFD-EC56F7CE07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4CD6408E-7A29-515D-A919-6D7ABB792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24C17CA8-3663-32D4-B664-335A44C0C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5439BF-9D07-AF61-03EB-1D14346DF562}"/>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6" name="Footer Placeholder 5">
            <a:extLst>
              <a:ext uri="{FF2B5EF4-FFF2-40B4-BE49-F238E27FC236}">
                <a16:creationId xmlns:a16="http://schemas.microsoft.com/office/drawing/2014/main" id="{6262B023-9C6D-9798-9713-B24A60708A2F}"/>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DCDE18ED-BE46-D83C-8B1F-A8F35192A5F9}"/>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423374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6C80-F449-90C8-48A5-ECB4195735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45953762-4230-3A92-AFD0-E613EE366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197878A2-1470-2684-EB03-1378A3F93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FEBFFB-CF7A-2C9B-56BF-B5A30623935D}"/>
              </a:ext>
            </a:extLst>
          </p:cNvPr>
          <p:cNvSpPr>
            <a:spLocks noGrp="1"/>
          </p:cNvSpPr>
          <p:nvPr>
            <p:ph type="dt" sz="half" idx="10"/>
          </p:nvPr>
        </p:nvSpPr>
        <p:spPr/>
        <p:txBody>
          <a:bodyPr/>
          <a:lstStyle/>
          <a:p>
            <a:fld id="{339D9D14-67F4-3D4D-A26B-9A4D5862E6D0}" type="datetimeFigureOut">
              <a:rPr lang="en-BE" smtClean="0"/>
              <a:t>05/09/2025</a:t>
            </a:fld>
            <a:endParaRPr lang="en-BE"/>
          </a:p>
        </p:txBody>
      </p:sp>
      <p:sp>
        <p:nvSpPr>
          <p:cNvPr id="6" name="Footer Placeholder 5">
            <a:extLst>
              <a:ext uri="{FF2B5EF4-FFF2-40B4-BE49-F238E27FC236}">
                <a16:creationId xmlns:a16="http://schemas.microsoft.com/office/drawing/2014/main" id="{2D2C0993-EE9D-76D4-1547-22DD07D55C9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94BEED95-B3FB-5E27-0C61-E7667DD0F392}"/>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281584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84F04-483C-36CA-A314-D8C038985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93D58F7-C373-10C3-A2D1-8C21DEF45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5CD820A-897C-85DA-A309-88F344A39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D9D14-67F4-3D4D-A26B-9A4D5862E6D0}" type="datetimeFigureOut">
              <a:rPr lang="en-BE" smtClean="0"/>
              <a:t>05/09/2025</a:t>
            </a:fld>
            <a:endParaRPr lang="en-BE"/>
          </a:p>
        </p:txBody>
      </p:sp>
      <p:sp>
        <p:nvSpPr>
          <p:cNvPr id="5" name="Footer Placeholder 4">
            <a:extLst>
              <a:ext uri="{FF2B5EF4-FFF2-40B4-BE49-F238E27FC236}">
                <a16:creationId xmlns:a16="http://schemas.microsoft.com/office/drawing/2014/main" id="{00BAAC64-80E2-43C4-5C76-72A11113F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291E1BB-3A93-D5AF-E653-F1D6EE865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0AA7E-2219-624B-947A-87FD1BA8999F}" type="slidenum">
              <a:rPr lang="en-BE" smtClean="0"/>
              <a:t>‹#›</a:t>
            </a:fld>
            <a:endParaRPr lang="en-BE"/>
          </a:p>
        </p:txBody>
      </p:sp>
    </p:spTree>
    <p:extLst>
      <p:ext uri="{BB962C8B-B14F-4D97-AF65-F5344CB8AC3E}">
        <p14:creationId xmlns:p14="http://schemas.microsoft.com/office/powerpoint/2010/main" val="677943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santalis/RefactoringMin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36A7-67EF-F661-F040-04C7C877702A}"/>
              </a:ext>
            </a:extLst>
          </p:cNvPr>
          <p:cNvSpPr>
            <a:spLocks noGrp="1"/>
          </p:cNvSpPr>
          <p:nvPr>
            <p:ph type="ctrTitle"/>
          </p:nvPr>
        </p:nvSpPr>
        <p:spPr/>
        <p:txBody>
          <a:bodyPr/>
          <a:lstStyle/>
          <a:p>
            <a:r>
              <a:rPr lang="en-BE" dirty="0"/>
              <a:t>Refactoring Assistants</a:t>
            </a:r>
          </a:p>
        </p:txBody>
      </p:sp>
      <p:sp>
        <p:nvSpPr>
          <p:cNvPr id="3" name="Subtitle 2">
            <a:extLst>
              <a:ext uri="{FF2B5EF4-FFF2-40B4-BE49-F238E27FC236}">
                <a16:creationId xmlns:a16="http://schemas.microsoft.com/office/drawing/2014/main" id="{916FF0C6-557A-B831-C54F-5CE64781A27F}"/>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370616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31EA-BAD7-13B0-70AC-AF707E61952A}"/>
              </a:ext>
            </a:extLst>
          </p:cNvPr>
          <p:cNvSpPr>
            <a:spLocks noGrp="1"/>
          </p:cNvSpPr>
          <p:nvPr>
            <p:ph type="title"/>
          </p:nvPr>
        </p:nvSpPr>
        <p:spPr/>
        <p:txBody>
          <a:bodyPr/>
          <a:lstStyle/>
          <a:p>
            <a:r>
              <a:rPr lang="en-BE" b="1" dirty="0"/>
              <a:t>How to detect Applied Refactorings</a:t>
            </a:r>
          </a:p>
        </p:txBody>
      </p:sp>
      <p:sp>
        <p:nvSpPr>
          <p:cNvPr id="3" name="Content Placeholder 2">
            <a:extLst>
              <a:ext uri="{FF2B5EF4-FFF2-40B4-BE49-F238E27FC236}">
                <a16:creationId xmlns:a16="http://schemas.microsoft.com/office/drawing/2014/main" id="{ECBBBA54-A5BE-78EE-3B77-B7EDF9824AFD}"/>
              </a:ext>
            </a:extLst>
          </p:cNvPr>
          <p:cNvSpPr>
            <a:spLocks noGrp="1"/>
          </p:cNvSpPr>
          <p:nvPr>
            <p:ph idx="1"/>
          </p:nvPr>
        </p:nvSpPr>
        <p:spPr>
          <a:xfrm>
            <a:off x="838200" y="1825625"/>
            <a:ext cx="10515600" cy="4561728"/>
          </a:xfrm>
        </p:spPr>
        <p:txBody>
          <a:bodyPr>
            <a:normAutofit/>
          </a:bodyPr>
          <a:lstStyle/>
          <a:p>
            <a:pPr marL="0" indent="0">
              <a:buNone/>
            </a:pPr>
            <a:r>
              <a:rPr lang="en-US" sz="3200" b="1" dirty="0">
                <a:latin typeface="Candara" panose="020E0502030303020204" pitchFamily="34" charset="0"/>
              </a:rPr>
              <a:t>Refactoring is noise in evolution analysis</a:t>
            </a:r>
          </a:p>
          <a:p>
            <a:r>
              <a:rPr lang="en-US" sz="3200" b="1" dirty="0">
                <a:latin typeface="Candara" panose="020E0502030303020204" pitchFamily="34" charset="0"/>
              </a:rPr>
              <a:t>Bug-inducing analysis </a:t>
            </a:r>
            <a:r>
              <a:rPr lang="en-US" sz="3200" dirty="0">
                <a:latin typeface="Candara" panose="020E0502030303020204" pitchFamily="34" charset="0"/>
              </a:rPr>
              <a:t>(SZZ): flag refactoring edits as bug-introducing changes</a:t>
            </a:r>
          </a:p>
          <a:p>
            <a:r>
              <a:rPr lang="en-US" sz="3200" b="1" dirty="0">
                <a:latin typeface="Candara" panose="020E0502030303020204" pitchFamily="34" charset="0"/>
              </a:rPr>
              <a:t>Tracing requirements to code</a:t>
            </a:r>
            <a:r>
              <a:rPr lang="en-US" sz="3200" dirty="0">
                <a:latin typeface="Candara" panose="020E0502030303020204" pitchFamily="34" charset="0"/>
              </a:rPr>
              <a:t>:</a:t>
            </a:r>
            <a:r>
              <a:rPr lang="en-US" sz="3200" b="1" dirty="0">
                <a:latin typeface="Candara" panose="020E0502030303020204" pitchFamily="34" charset="0"/>
              </a:rPr>
              <a:t> </a:t>
            </a:r>
            <a:r>
              <a:rPr lang="en-US" sz="3200" dirty="0">
                <a:latin typeface="Candara" panose="020E0502030303020204" pitchFamily="34" charset="0"/>
              </a:rPr>
              <a:t>miss traceability links due to refactoring</a:t>
            </a:r>
          </a:p>
          <a:p>
            <a:r>
              <a:rPr lang="en-US" sz="3200" b="1" dirty="0">
                <a:latin typeface="Candara" panose="020E0502030303020204" pitchFamily="34" charset="0"/>
              </a:rPr>
              <a:t>Regression testing</a:t>
            </a:r>
            <a:r>
              <a:rPr lang="en-US" sz="3200" dirty="0">
                <a:latin typeface="Candara" panose="020E0502030303020204" pitchFamily="34" charset="0"/>
              </a:rPr>
              <a:t>: unnecessary execution of tests for refactored code with no behavioral changes</a:t>
            </a:r>
            <a:endParaRPr lang="en-US" sz="3200" b="1" dirty="0">
              <a:latin typeface="Candara" panose="020E0502030303020204" pitchFamily="34" charset="0"/>
            </a:endParaRPr>
          </a:p>
          <a:p>
            <a:r>
              <a:rPr lang="en-US" sz="3200" b="1" dirty="0">
                <a:latin typeface="Candara" panose="020E0502030303020204" pitchFamily="34" charset="0"/>
              </a:rPr>
              <a:t>Code review/merging</a:t>
            </a:r>
            <a:r>
              <a:rPr lang="en-US" sz="3200" dirty="0">
                <a:latin typeface="Candara" panose="020E0502030303020204" pitchFamily="34" charset="0"/>
              </a:rPr>
              <a:t>: refactoring edits tangled with the actual changes intended by developers</a:t>
            </a:r>
          </a:p>
        </p:txBody>
      </p:sp>
    </p:spTree>
    <p:extLst>
      <p:ext uri="{BB962C8B-B14F-4D97-AF65-F5344CB8AC3E}">
        <p14:creationId xmlns:p14="http://schemas.microsoft.com/office/powerpoint/2010/main" val="61147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5F4-6443-47C4-1CEE-43C80E94E6D7}"/>
              </a:ext>
            </a:extLst>
          </p:cNvPr>
          <p:cNvSpPr>
            <a:spLocks noGrp="1"/>
          </p:cNvSpPr>
          <p:nvPr>
            <p:ph type="title"/>
          </p:nvPr>
        </p:nvSpPr>
        <p:spPr/>
        <p:txBody>
          <a:bodyPr/>
          <a:lstStyle/>
          <a:p>
            <a:r>
              <a:rPr lang="en-US" b="1" dirty="0">
                <a:latin typeface="Candara" panose="020E0502030303020204" pitchFamily="34" charset="0"/>
              </a:rPr>
              <a:t>There are many refactoring detection tools</a:t>
            </a:r>
            <a:endParaRPr lang="en-BE" dirty="0"/>
          </a:p>
        </p:txBody>
      </p:sp>
      <p:sp>
        <p:nvSpPr>
          <p:cNvPr id="3" name="Content Placeholder 2">
            <a:extLst>
              <a:ext uri="{FF2B5EF4-FFF2-40B4-BE49-F238E27FC236}">
                <a16:creationId xmlns:a16="http://schemas.microsoft.com/office/drawing/2014/main" id="{EABD6D5F-3511-E64E-D33E-AA93BBD6D1FD}"/>
              </a:ext>
            </a:extLst>
          </p:cNvPr>
          <p:cNvSpPr>
            <a:spLocks noGrp="1"/>
          </p:cNvSpPr>
          <p:nvPr>
            <p:ph idx="1"/>
          </p:nvPr>
        </p:nvSpPr>
        <p:spPr/>
        <p:txBody>
          <a:bodyPr>
            <a:normAutofit fontScale="92500" lnSpcReduction="10000"/>
          </a:bodyPr>
          <a:lstStyle/>
          <a:p>
            <a:r>
              <a:rPr lang="en-US" sz="3200" dirty="0" err="1">
                <a:latin typeface="Candara" panose="020E0502030303020204" pitchFamily="34" charset="0"/>
              </a:rPr>
              <a:t>Demeyer</a:t>
            </a:r>
            <a:r>
              <a:rPr lang="en-US" sz="3200" dirty="0">
                <a:latin typeface="Candara" panose="020E0502030303020204" pitchFamily="34" charset="0"/>
              </a:rPr>
              <a:t> et al. [OOPSLA’00]</a:t>
            </a:r>
          </a:p>
          <a:p>
            <a:r>
              <a:rPr lang="en-US" sz="3200" dirty="0" err="1">
                <a:latin typeface="Candara" panose="020E0502030303020204" pitchFamily="34" charset="0"/>
              </a:rPr>
              <a:t>UMLDiff</a:t>
            </a:r>
            <a:r>
              <a:rPr lang="en-US" sz="3200" dirty="0">
                <a:latin typeface="Candara" panose="020E0502030303020204" pitchFamily="34" charset="0"/>
              </a:rPr>
              <a:t> + </a:t>
            </a:r>
            <a:r>
              <a:rPr lang="en-US" sz="3200" dirty="0" err="1">
                <a:latin typeface="Candara" panose="020E0502030303020204" pitchFamily="34" charset="0"/>
              </a:rPr>
              <a:t>JDevAn</a:t>
            </a:r>
            <a:r>
              <a:rPr lang="en-US" sz="3200" dirty="0">
                <a:latin typeface="Candara" panose="020E0502030303020204" pitchFamily="34" charset="0"/>
              </a:rPr>
              <a:t> [Xing &amp; </a:t>
            </a:r>
            <a:r>
              <a:rPr lang="en-US" sz="3200" dirty="0" err="1">
                <a:latin typeface="Candara" panose="020E0502030303020204" pitchFamily="34" charset="0"/>
              </a:rPr>
              <a:t>Stroulia</a:t>
            </a:r>
            <a:r>
              <a:rPr lang="en-US" sz="3200" dirty="0">
                <a:latin typeface="Candara" panose="020E0502030303020204" pitchFamily="34" charset="0"/>
              </a:rPr>
              <a:t> ASE’05]</a:t>
            </a:r>
          </a:p>
          <a:p>
            <a:r>
              <a:rPr lang="en-US" sz="3200" dirty="0" err="1">
                <a:latin typeface="Candara" panose="020E0502030303020204" pitchFamily="34" charset="0"/>
              </a:rPr>
              <a:t>RefactoringCrawler</a:t>
            </a:r>
            <a:r>
              <a:rPr lang="en-US" sz="3200" dirty="0">
                <a:latin typeface="Candara" panose="020E0502030303020204" pitchFamily="34" charset="0"/>
              </a:rPr>
              <a:t> [Dig et al. ECOOP’06]</a:t>
            </a:r>
          </a:p>
          <a:p>
            <a:r>
              <a:rPr lang="en-US" sz="3200" dirty="0" err="1">
                <a:latin typeface="Candara" panose="020E0502030303020204" pitchFamily="34" charset="0"/>
              </a:rPr>
              <a:t>Weißgerber</a:t>
            </a:r>
            <a:r>
              <a:rPr lang="en-US" sz="3200" dirty="0">
                <a:latin typeface="Candara" panose="020E0502030303020204" pitchFamily="34" charset="0"/>
              </a:rPr>
              <a:t> and Diehl [ASE’06]</a:t>
            </a:r>
          </a:p>
          <a:p>
            <a:r>
              <a:rPr lang="en-US" sz="3200" dirty="0">
                <a:latin typeface="Candara" panose="020E0502030303020204" pitchFamily="34" charset="0"/>
              </a:rPr>
              <a:t>Ref-Finder [Kim et al. ICSM’10, FSE’10]</a:t>
            </a:r>
          </a:p>
          <a:p>
            <a:r>
              <a:rPr lang="en-US" sz="3200" dirty="0" err="1">
                <a:latin typeface="Candara" panose="020E0502030303020204" pitchFamily="34" charset="0"/>
              </a:rPr>
              <a:t>RefDiff</a:t>
            </a:r>
            <a:r>
              <a:rPr lang="en-US" sz="3200" dirty="0">
                <a:latin typeface="Candara" panose="020E0502030303020204" pitchFamily="34" charset="0"/>
              </a:rPr>
              <a:t> [Silva &amp; Valente, MSR’17]</a:t>
            </a:r>
          </a:p>
          <a:p>
            <a:r>
              <a:rPr lang="en-US" sz="3200" dirty="0" err="1">
                <a:latin typeface="Candara" panose="020E0502030303020204" pitchFamily="34" charset="0"/>
              </a:rPr>
              <a:t>RefactoringMiner</a:t>
            </a:r>
            <a:r>
              <a:rPr lang="en-US" sz="3200" dirty="0">
                <a:latin typeface="Candara" panose="020E0502030303020204" pitchFamily="34" charset="0"/>
              </a:rPr>
              <a:t> (SOA tool)  [</a:t>
            </a:r>
            <a:r>
              <a:rPr lang="en-US" sz="3200" dirty="0" err="1">
                <a:latin typeface="Candara" panose="020E0502030303020204" pitchFamily="34" charset="0"/>
              </a:rPr>
              <a:t>Tsantalis</a:t>
            </a:r>
            <a:r>
              <a:rPr lang="en-US" sz="3200" dirty="0">
                <a:latin typeface="Candara" panose="020E0502030303020204" pitchFamily="34" charset="0"/>
              </a:rPr>
              <a:t> et al. TSE’20] </a:t>
            </a:r>
          </a:p>
          <a:p>
            <a:pPr marL="0" indent="0">
              <a:buNone/>
            </a:pPr>
            <a:r>
              <a:rPr lang="en-US" sz="3200" dirty="0">
                <a:latin typeface="Candara" panose="020E0502030303020204" pitchFamily="34" charset="0"/>
              </a:rPr>
              <a:t>(</a:t>
            </a:r>
            <a:r>
              <a:rPr lang="en-US" sz="3200" dirty="0" err="1">
                <a:latin typeface="Candara" panose="020E0502030303020204" pitchFamily="34" charset="0"/>
              </a:rPr>
              <a:t>RefactoringMiner</a:t>
            </a:r>
            <a:r>
              <a:rPr lang="en-US" sz="3200" dirty="0">
                <a:latin typeface="Candara" panose="020E0502030303020204" pitchFamily="34" charset="0"/>
              </a:rPr>
              <a:t> has the highest average precision (99.6%) and recall (94%) among all competitive tools)</a:t>
            </a:r>
          </a:p>
        </p:txBody>
      </p:sp>
    </p:spTree>
    <p:extLst>
      <p:ext uri="{BB962C8B-B14F-4D97-AF65-F5344CB8AC3E}">
        <p14:creationId xmlns:p14="http://schemas.microsoft.com/office/powerpoint/2010/main" val="74135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9852-190C-64BC-A488-1FE523A82DF4}"/>
              </a:ext>
            </a:extLst>
          </p:cNvPr>
          <p:cNvSpPr>
            <a:spLocks noGrp="1"/>
          </p:cNvSpPr>
          <p:nvPr>
            <p:ph type="title"/>
          </p:nvPr>
        </p:nvSpPr>
        <p:spPr/>
        <p:txBody>
          <a:bodyPr>
            <a:normAutofit/>
          </a:bodyPr>
          <a:lstStyle/>
          <a:p>
            <a:r>
              <a:rPr lang="en-GB" sz="3600" b="1" dirty="0" err="1"/>
              <a:t>RefactoringMiner</a:t>
            </a:r>
            <a:r>
              <a:rPr lang="en-GB" sz="3600" dirty="0"/>
              <a:t> – Detecting </a:t>
            </a:r>
            <a:r>
              <a:rPr lang="en-GB" sz="3600" dirty="0" err="1"/>
              <a:t>refactorings</a:t>
            </a:r>
            <a:r>
              <a:rPr lang="en-GB" sz="3600" dirty="0"/>
              <a:t> in commits</a:t>
            </a:r>
            <a:endParaRPr lang="en-US" sz="3600" dirty="0"/>
          </a:p>
        </p:txBody>
      </p:sp>
      <p:sp>
        <p:nvSpPr>
          <p:cNvPr id="3" name="Content Placeholder 2">
            <a:extLst>
              <a:ext uri="{FF2B5EF4-FFF2-40B4-BE49-F238E27FC236}">
                <a16:creationId xmlns:a16="http://schemas.microsoft.com/office/drawing/2014/main" id="{3847F9D9-253D-D87C-D8AC-FD0CCE94CAD6}"/>
              </a:ext>
            </a:extLst>
          </p:cNvPr>
          <p:cNvSpPr>
            <a:spLocks noGrp="1"/>
          </p:cNvSpPr>
          <p:nvPr>
            <p:ph idx="1"/>
          </p:nvPr>
        </p:nvSpPr>
        <p:spPr/>
        <p:txBody>
          <a:bodyPr/>
          <a:lstStyle/>
          <a:p>
            <a:r>
              <a:rPr lang="en-GB" dirty="0"/>
              <a:t>A library/API written in Java that can detect </a:t>
            </a:r>
            <a:r>
              <a:rPr lang="en-GB" dirty="0" err="1"/>
              <a:t>refactorings</a:t>
            </a:r>
            <a:r>
              <a:rPr lang="en-GB" dirty="0"/>
              <a:t> applied in the history of a Java project.</a:t>
            </a:r>
          </a:p>
          <a:p>
            <a:endParaRPr lang="en-GB" dirty="0"/>
          </a:p>
          <a:p>
            <a:r>
              <a:rPr lang="en-US" dirty="0">
                <a:hlinkClick r:id="rId2"/>
              </a:rPr>
              <a:t>https://github.com/tsantalis/RefactoringMiner</a:t>
            </a:r>
            <a:endParaRPr lang="en-US" dirty="0"/>
          </a:p>
          <a:p>
            <a:endParaRPr lang="en-US" dirty="0"/>
          </a:p>
        </p:txBody>
      </p:sp>
    </p:spTree>
    <p:extLst>
      <p:ext uri="{BB962C8B-B14F-4D97-AF65-F5344CB8AC3E}">
        <p14:creationId xmlns:p14="http://schemas.microsoft.com/office/powerpoint/2010/main" val="4248912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D8A05F-CF2C-68CF-7643-A4333B5CBA3D}"/>
              </a:ext>
            </a:extLst>
          </p:cNvPr>
          <p:cNvSpPr>
            <a:spLocks noGrp="1"/>
          </p:cNvSpPr>
          <p:nvPr>
            <p:ph type="title"/>
          </p:nvPr>
        </p:nvSpPr>
        <p:spPr>
          <a:xfrm>
            <a:off x="838200" y="365125"/>
            <a:ext cx="10515600" cy="1325563"/>
          </a:xfrm>
        </p:spPr>
        <p:txBody>
          <a:bodyPr>
            <a:normAutofit fontScale="90000"/>
          </a:bodyPr>
          <a:lstStyle/>
          <a:p>
            <a:r>
              <a:rPr lang="en-US" sz="4800" b="1" dirty="0" err="1">
                <a:latin typeface="Candara" panose="020E0502030303020204" pitchFamily="34" charset="0"/>
              </a:rPr>
              <a:t>RefactoringMiner</a:t>
            </a:r>
            <a:r>
              <a:rPr lang="en-US" sz="4800" b="1" dirty="0">
                <a:latin typeface="Candara" panose="020E0502030303020204" pitchFamily="34" charset="0"/>
              </a:rPr>
              <a:t> approach in a nutshell</a:t>
            </a:r>
          </a:p>
        </p:txBody>
      </p:sp>
      <p:sp>
        <p:nvSpPr>
          <p:cNvPr id="5" name="Content Placeholder 2">
            <a:extLst>
              <a:ext uri="{FF2B5EF4-FFF2-40B4-BE49-F238E27FC236}">
                <a16:creationId xmlns:a16="http://schemas.microsoft.com/office/drawing/2014/main" id="{BE231680-D681-3999-FEC7-C6E121357E8D}"/>
              </a:ext>
            </a:extLst>
          </p:cNvPr>
          <p:cNvSpPr>
            <a:spLocks noGrp="1"/>
          </p:cNvSpPr>
          <p:nvPr>
            <p:ph idx="1"/>
          </p:nvPr>
        </p:nvSpPr>
        <p:spPr>
          <a:xfrm>
            <a:off x="434715" y="1825625"/>
            <a:ext cx="11587395" cy="4351338"/>
          </a:xfrm>
        </p:spPr>
        <p:txBody>
          <a:bodyPr/>
          <a:lstStyle/>
          <a:p>
            <a:pPr marL="0" indent="0">
              <a:buNone/>
            </a:pPr>
            <a:r>
              <a:rPr lang="en-US" dirty="0">
                <a:latin typeface="Candara" panose="020E0502030303020204" pitchFamily="34" charset="0"/>
              </a:rPr>
              <a:t>AST-based statement matching algorithm</a:t>
            </a:r>
          </a:p>
          <a:p>
            <a:r>
              <a:rPr lang="en-US" b="1" dirty="0">
                <a:latin typeface="Candara" panose="020E0502030303020204" pitchFamily="34" charset="0"/>
              </a:rPr>
              <a:t>Input</a:t>
            </a:r>
            <a:r>
              <a:rPr lang="en-US" dirty="0">
                <a:latin typeface="Candara" panose="020E0502030303020204" pitchFamily="34" charset="0"/>
              </a:rPr>
              <a:t>: code fragments T1 from parent commit and T2 from child commit</a:t>
            </a:r>
          </a:p>
          <a:p>
            <a:r>
              <a:rPr lang="en-US" b="1" dirty="0">
                <a:latin typeface="Candara" panose="020E0502030303020204" pitchFamily="34" charset="0"/>
              </a:rPr>
              <a:t>Output</a:t>
            </a:r>
            <a:r>
              <a:rPr lang="en-US" dirty="0">
                <a:latin typeface="Candara" panose="020E0502030303020204" pitchFamily="34" charset="0"/>
              </a:rPr>
              <a:t>:</a:t>
            </a:r>
          </a:p>
          <a:p>
            <a:pPr lvl="1"/>
            <a:r>
              <a:rPr lang="en-US" dirty="0">
                <a:latin typeface="Candara" panose="020E0502030303020204" pitchFamily="34" charset="0"/>
              </a:rPr>
              <a:t>M set of matched statement pairs</a:t>
            </a:r>
          </a:p>
          <a:p>
            <a:pPr lvl="1"/>
            <a:r>
              <a:rPr lang="en-US" dirty="0">
                <a:latin typeface="Candara" panose="020E0502030303020204" pitchFamily="34" charset="0"/>
              </a:rPr>
              <a:t>U</a:t>
            </a:r>
            <a:r>
              <a:rPr lang="en-US" sz="1600" dirty="0">
                <a:latin typeface="Candara" panose="020E0502030303020204" pitchFamily="34" charset="0"/>
              </a:rPr>
              <a:t>T1</a:t>
            </a:r>
            <a:r>
              <a:rPr lang="en-US" dirty="0">
                <a:latin typeface="Candara" panose="020E0502030303020204" pitchFamily="34" charset="0"/>
              </a:rPr>
              <a:t> set of unmatched statements from T1</a:t>
            </a:r>
          </a:p>
          <a:p>
            <a:pPr lvl="1"/>
            <a:r>
              <a:rPr lang="en-US" dirty="0">
                <a:latin typeface="Candara" panose="020E0502030303020204" pitchFamily="34" charset="0"/>
              </a:rPr>
              <a:t>U</a:t>
            </a:r>
            <a:r>
              <a:rPr lang="en-US" sz="1600" dirty="0">
                <a:latin typeface="Candara" panose="020E0502030303020204" pitchFamily="34" charset="0"/>
              </a:rPr>
              <a:t>T2</a:t>
            </a:r>
            <a:r>
              <a:rPr lang="en-US" dirty="0">
                <a:latin typeface="Candara" panose="020E0502030303020204" pitchFamily="34" charset="0"/>
              </a:rPr>
              <a:t> set of unmatched statements from T2</a:t>
            </a:r>
          </a:p>
          <a:p>
            <a:r>
              <a:rPr lang="en-US" dirty="0">
                <a:latin typeface="Candara" panose="020E0502030303020204" pitchFamily="34" charset="0"/>
              </a:rPr>
              <a:t>Code changes due to </a:t>
            </a:r>
            <a:r>
              <a:rPr lang="en-US" b="1" dirty="0">
                <a:latin typeface="Candara" panose="020E0502030303020204" pitchFamily="34" charset="0"/>
              </a:rPr>
              <a:t>refactoring mechanics</a:t>
            </a:r>
            <a:r>
              <a:rPr lang="en-US" dirty="0">
                <a:latin typeface="Candara" panose="020E0502030303020204" pitchFamily="34" charset="0"/>
              </a:rPr>
              <a:t>: </a:t>
            </a:r>
            <a:r>
              <a:rPr lang="en-US" i="1" dirty="0">
                <a:latin typeface="Candara" panose="020E0502030303020204" pitchFamily="34" charset="0"/>
              </a:rPr>
              <a:t>abstraction</a:t>
            </a:r>
            <a:r>
              <a:rPr lang="en-US" dirty="0">
                <a:latin typeface="Candara" panose="020E0502030303020204" pitchFamily="34" charset="0"/>
              </a:rPr>
              <a:t>, </a:t>
            </a:r>
            <a:r>
              <a:rPr lang="en-US" i="1" dirty="0" err="1">
                <a:latin typeface="Candara" panose="020E0502030303020204" pitchFamily="34" charset="0"/>
              </a:rPr>
              <a:t>argumentization</a:t>
            </a:r>
            <a:endParaRPr lang="en-US" i="1" dirty="0">
              <a:latin typeface="Candara" panose="020E0502030303020204" pitchFamily="34" charset="0"/>
            </a:endParaRPr>
          </a:p>
          <a:p>
            <a:r>
              <a:rPr lang="en-US" dirty="0">
                <a:latin typeface="Candara" panose="020E0502030303020204" pitchFamily="34" charset="0"/>
              </a:rPr>
              <a:t>Code changes due to </a:t>
            </a:r>
            <a:r>
              <a:rPr lang="en-US" b="1" dirty="0">
                <a:latin typeface="Candara" panose="020E0502030303020204" pitchFamily="34" charset="0"/>
              </a:rPr>
              <a:t>overlapping </a:t>
            </a:r>
            <a:r>
              <a:rPr lang="en-US" b="1" dirty="0" err="1">
                <a:latin typeface="Candara" panose="020E0502030303020204" pitchFamily="34" charset="0"/>
              </a:rPr>
              <a:t>refactorings</a:t>
            </a:r>
            <a:r>
              <a:rPr lang="en-US" dirty="0">
                <a:latin typeface="Candara" panose="020E0502030303020204" pitchFamily="34" charset="0"/>
              </a:rPr>
              <a:t> or </a:t>
            </a:r>
            <a:r>
              <a:rPr lang="en-US" b="1" dirty="0">
                <a:latin typeface="Candara" panose="020E0502030303020204" pitchFamily="34" charset="0"/>
              </a:rPr>
              <a:t>bug fixes</a:t>
            </a:r>
            <a:r>
              <a:rPr lang="en-US" dirty="0">
                <a:latin typeface="Candara" panose="020E0502030303020204" pitchFamily="34" charset="0"/>
              </a:rPr>
              <a:t>: </a:t>
            </a:r>
            <a:br>
              <a:rPr lang="en-US" dirty="0">
                <a:latin typeface="Candara" panose="020E0502030303020204" pitchFamily="34" charset="0"/>
              </a:rPr>
            </a:br>
            <a:r>
              <a:rPr lang="en-US" i="1" dirty="0">
                <a:latin typeface="Candara" panose="020E0502030303020204" pitchFamily="34" charset="0"/>
              </a:rPr>
              <a:t>syntax-aware AST node replacements</a:t>
            </a:r>
          </a:p>
        </p:txBody>
      </p:sp>
    </p:spTree>
    <p:extLst>
      <p:ext uri="{BB962C8B-B14F-4D97-AF65-F5344CB8AC3E}">
        <p14:creationId xmlns:p14="http://schemas.microsoft.com/office/powerpoint/2010/main" val="335797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14</a:t>
            </a:fld>
            <a:endParaRPr lang="en-US" sz="1600"/>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E8F835EA-5B15-2246-93A9-A46704EA0FF8}"/>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addresses;</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0B8F3B0D-F501-2441-940F-4D24E8D5019B}"/>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6" name="TextBox 5">
            <a:extLst>
              <a:ext uri="{FF2B5EF4-FFF2-40B4-BE49-F238E27FC236}">
                <a16:creationId xmlns:a16="http://schemas.microsoft.com/office/drawing/2014/main" id="{C78AC858-B5CC-A04B-83AE-E6C3F8A982F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7" name="TextBox 6">
            <a:extLst>
              <a:ext uri="{FF2B5EF4-FFF2-40B4-BE49-F238E27FC236}">
                <a16:creationId xmlns:a16="http://schemas.microsoft.com/office/drawing/2014/main" id="{0FF2B063-0D43-B8AB-3871-EF9ECFB266DF}"/>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91400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path" presetSubtype="0" accel="50000" decel="50000" fill="hold" grpId="0" nodeType="withEffect">
                                  <p:stCondLst>
                                    <p:cond delay="0"/>
                                  </p:stCondLst>
                                  <p:childTnLst>
                                    <p:animMotion origin="layout" path="M 1.04167E-6 0.00047 L 0.42734 0.00047 " pathEditMode="relative" rAng="0" ptsTypes="AA">
                                      <p:cBhvr>
                                        <p:cTn id="9" dur="2000" fill="hold"/>
                                        <p:tgtEl>
                                          <p:spTgt spid="10"/>
                                        </p:tgtEl>
                                        <p:attrNameLst>
                                          <p:attrName>ppt_x</p:attrName>
                                          <p:attrName>ppt_y</p:attrName>
                                        </p:attrNameLst>
                                      </p:cBhvr>
                                      <p:rCtr x="213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15</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7"/>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5"/>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7"/>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5"/>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5"/>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68895"/>
            <a:ext cx="1326763" cy="256797"/>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4"/>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7" y="146447"/>
            <a:ext cx="6177456"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6" name="TextBox 15">
            <a:extLst>
              <a:ext uri="{FF2B5EF4-FFF2-40B4-BE49-F238E27FC236}">
                <a16:creationId xmlns:a16="http://schemas.microsoft.com/office/drawing/2014/main" id="{6FF01513-367A-8745-94D5-33641D17EEF4}"/>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7" name="TextBox 16">
            <a:extLst>
              <a:ext uri="{FF2B5EF4-FFF2-40B4-BE49-F238E27FC236}">
                <a16:creationId xmlns:a16="http://schemas.microsoft.com/office/drawing/2014/main" id="{7E200335-7FA4-A441-8B5F-47A8BC48EA87}"/>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5" name="TextBox 4">
            <a:extLst>
              <a:ext uri="{FF2B5EF4-FFF2-40B4-BE49-F238E27FC236}">
                <a16:creationId xmlns:a16="http://schemas.microsoft.com/office/drawing/2014/main" id="{334C5F8A-9C32-ED7F-7424-0B9D11C88506}"/>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349746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16</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e.printStackTrace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1E0CDEDB-7F8E-0441-A3D9-EF489BC0140B}"/>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8" name="TextBox 17">
            <a:extLst>
              <a:ext uri="{FF2B5EF4-FFF2-40B4-BE49-F238E27FC236}">
                <a16:creationId xmlns:a16="http://schemas.microsoft.com/office/drawing/2014/main" id="{E049157D-209E-4E49-83CA-68BE73ED908D}"/>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19" name="Rounded Rectangle 15">
            <a:extLst>
              <a:ext uri="{FF2B5EF4-FFF2-40B4-BE49-F238E27FC236}">
                <a16:creationId xmlns:a16="http://schemas.microsoft.com/office/drawing/2014/main" id="{CE32666B-0217-4988-B22C-3354C864A06A}"/>
              </a:ext>
            </a:extLst>
          </p:cNvPr>
          <p:cNvSpPr/>
          <p:nvPr/>
        </p:nvSpPr>
        <p:spPr>
          <a:xfrm>
            <a:off x="8137573" y="1644452"/>
            <a:ext cx="547977"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ports.incrementAndGet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e.printStackTrace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A1497D4C-8931-36C1-BA42-1E7440D8E29F}"/>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124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17</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7"/>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5"/>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7"/>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5"/>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5"/>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6"/>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097EAB1B-2D2C-7842-87A7-25241D954CB7}"/>
              </a:ext>
            </a:extLst>
          </p:cNvPr>
          <p:cNvSpPr/>
          <p:nvPr/>
        </p:nvSpPr>
        <p:spPr>
          <a:xfrm>
            <a:off x="9255319" y="183248"/>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F7CD47A-F1FD-324E-94E6-48C5D9D51793}"/>
              </a:ext>
            </a:extLst>
          </p:cNvPr>
          <p:cNvSpPr/>
          <p:nvPr/>
        </p:nvSpPr>
        <p:spPr>
          <a:xfrm>
            <a:off x="5535756" y="939829"/>
            <a:ext cx="5259600" cy="2214000"/>
          </a:xfrm>
          <a:prstGeom prst="roundRect">
            <a:avLst>
              <a:gd name="adj" fmla="val 454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4"/>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A8485C0C-FC9C-AE49-9428-AA88D2EDE28C}"/>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8" name="TextBox 17">
            <a:extLst>
              <a:ext uri="{FF2B5EF4-FFF2-40B4-BE49-F238E27FC236}">
                <a16:creationId xmlns:a16="http://schemas.microsoft.com/office/drawing/2014/main" id="{41F01013-5AD6-F64B-99EB-6D4317EFC710}"/>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19" name="Rounded Rectangle 15">
            <a:extLst>
              <a:ext uri="{FF2B5EF4-FFF2-40B4-BE49-F238E27FC236}">
                <a16:creationId xmlns:a16="http://schemas.microsoft.com/office/drawing/2014/main" id="{9275E2D4-940B-41FC-8C3D-A5CE1106F628}"/>
              </a:ext>
            </a:extLst>
          </p:cNvPr>
          <p:cNvSpPr/>
          <p:nvPr/>
        </p:nvSpPr>
        <p:spPr>
          <a:xfrm>
            <a:off x="8137573" y="1644452"/>
            <a:ext cx="547977"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7"/>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ports.incrementAndGet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42F1111D-EA3D-6907-66EC-CF89F441CF05}"/>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66758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78658"/>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18</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1037"/>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4305"/>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1037"/>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4305"/>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4305"/>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2256"/>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981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1857"/>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73871173-7B3F-4448-B8EC-C0211B483C81}"/>
              </a:ext>
            </a:extLst>
          </p:cNvPr>
          <p:cNvSpPr txBox="1"/>
          <p:nvPr/>
        </p:nvSpPr>
        <p:spPr>
          <a:xfrm>
            <a:off x="5536314" y="947527"/>
            <a:ext cx="5253327" cy="2210926"/>
          </a:xfrm>
          <a:prstGeom prst="roundRect">
            <a:avLst>
              <a:gd name="adj" fmla="val 3939"/>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lIns="46800" tIns="46800" rIns="4680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ports.incrementAndGet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17" name="TextBox 16">
            <a:extLst>
              <a:ext uri="{FF2B5EF4-FFF2-40B4-BE49-F238E27FC236}">
                <a16:creationId xmlns:a16="http://schemas.microsoft.com/office/drawing/2014/main" id="{27BD963C-59C5-5F46-B41C-56A439F5D760}"/>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8" name="TextBox 17">
            <a:extLst>
              <a:ext uri="{FF2B5EF4-FFF2-40B4-BE49-F238E27FC236}">
                <a16:creationId xmlns:a16="http://schemas.microsoft.com/office/drawing/2014/main" id="{318D3C06-4759-9942-ACB9-5F9416C97772}"/>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6" name="TextBox 5">
            <a:extLst>
              <a:ext uri="{FF2B5EF4-FFF2-40B4-BE49-F238E27FC236}">
                <a16:creationId xmlns:a16="http://schemas.microsoft.com/office/drawing/2014/main" id="{A986ACAA-C526-C96E-637C-778C92ADFE93}"/>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7868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25E-6 4.44444E-6 L 0.00274 0.46921 " pathEditMode="relative" rAng="0" ptsTypes="AA">
                                      <p:cBhvr>
                                        <p:cTn id="6" dur="2000" fill="hold"/>
                                        <p:tgtEl>
                                          <p:spTgt spid="7"/>
                                        </p:tgtEl>
                                        <p:attrNameLst>
                                          <p:attrName>ppt_x</p:attrName>
                                          <p:attrName>ppt_y</p:attrName>
                                        </p:attrNameLst>
                                      </p:cBhvr>
                                      <p:rCtr x="130" y="234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19</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3368" y="2007704"/>
            <a:ext cx="5972388" cy="4708464"/>
          </a:xfrm>
          <a:custGeom>
            <a:avLst/>
            <a:gdLst>
              <a:gd name="connsiteX0" fmla="*/ 0 w 5972388"/>
              <a:gd name="connsiteY0" fmla="*/ 66158 h 2700311"/>
              <a:gd name="connsiteX1" fmla="*/ 66158 w 5972388"/>
              <a:gd name="connsiteY1" fmla="*/ 0 h 2700311"/>
              <a:gd name="connsiteX2" fmla="*/ 5906230 w 5972388"/>
              <a:gd name="connsiteY2" fmla="*/ 0 h 2700311"/>
              <a:gd name="connsiteX3" fmla="*/ 5972388 w 5972388"/>
              <a:gd name="connsiteY3" fmla="*/ 66158 h 2700311"/>
              <a:gd name="connsiteX4" fmla="*/ 5972388 w 5972388"/>
              <a:gd name="connsiteY4" fmla="*/ 2634153 h 2700311"/>
              <a:gd name="connsiteX5" fmla="*/ 5906230 w 5972388"/>
              <a:gd name="connsiteY5" fmla="*/ 2700311 h 2700311"/>
              <a:gd name="connsiteX6" fmla="*/ 66158 w 5972388"/>
              <a:gd name="connsiteY6" fmla="*/ 2700311 h 2700311"/>
              <a:gd name="connsiteX7" fmla="*/ 0 w 5972388"/>
              <a:gd name="connsiteY7" fmla="*/ 2634153 h 2700311"/>
              <a:gd name="connsiteX8" fmla="*/ 0 w 5972388"/>
              <a:gd name="connsiteY8" fmla="*/ 66158 h 2700311"/>
              <a:gd name="connsiteX0" fmla="*/ 0 w 5972388"/>
              <a:gd name="connsiteY0" fmla="*/ 66606 h 2700759"/>
              <a:gd name="connsiteX1" fmla="*/ 66158 w 5972388"/>
              <a:gd name="connsiteY1" fmla="*/ 448 h 2700759"/>
              <a:gd name="connsiteX2" fmla="*/ 3294345 w 5972388"/>
              <a:gd name="connsiteY2" fmla="*/ 0 h 2700759"/>
              <a:gd name="connsiteX3" fmla="*/ 5906230 w 5972388"/>
              <a:gd name="connsiteY3" fmla="*/ 448 h 2700759"/>
              <a:gd name="connsiteX4" fmla="*/ 5972388 w 5972388"/>
              <a:gd name="connsiteY4" fmla="*/ 66606 h 2700759"/>
              <a:gd name="connsiteX5" fmla="*/ 5972388 w 5972388"/>
              <a:gd name="connsiteY5" fmla="*/ 2634601 h 2700759"/>
              <a:gd name="connsiteX6" fmla="*/ 5906230 w 5972388"/>
              <a:gd name="connsiteY6" fmla="*/ 2700759 h 2700759"/>
              <a:gd name="connsiteX7" fmla="*/ 66158 w 5972388"/>
              <a:gd name="connsiteY7" fmla="*/ 2700759 h 2700759"/>
              <a:gd name="connsiteX8" fmla="*/ 0 w 5972388"/>
              <a:gd name="connsiteY8" fmla="*/ 2634601 h 2700759"/>
              <a:gd name="connsiteX9" fmla="*/ 0 w 5972388"/>
              <a:gd name="connsiteY9" fmla="*/ 66606 h 2700759"/>
              <a:gd name="connsiteX0" fmla="*/ 0 w 5972388"/>
              <a:gd name="connsiteY0" fmla="*/ 66606 h 2700759"/>
              <a:gd name="connsiteX1" fmla="*/ 66158 w 5972388"/>
              <a:gd name="connsiteY1" fmla="*/ 448 h 2700759"/>
              <a:gd name="connsiteX2" fmla="*/ 3294345 w 5972388"/>
              <a:gd name="connsiteY2" fmla="*/ 0 h 2700759"/>
              <a:gd name="connsiteX3" fmla="*/ 3880753 w 5972388"/>
              <a:gd name="connsiteY3" fmla="*/ 0 h 2700759"/>
              <a:gd name="connsiteX4" fmla="*/ 5906230 w 5972388"/>
              <a:gd name="connsiteY4" fmla="*/ 448 h 2700759"/>
              <a:gd name="connsiteX5" fmla="*/ 5972388 w 5972388"/>
              <a:gd name="connsiteY5" fmla="*/ 66606 h 2700759"/>
              <a:gd name="connsiteX6" fmla="*/ 5972388 w 5972388"/>
              <a:gd name="connsiteY6" fmla="*/ 2634601 h 2700759"/>
              <a:gd name="connsiteX7" fmla="*/ 5906230 w 5972388"/>
              <a:gd name="connsiteY7" fmla="*/ 2700759 h 2700759"/>
              <a:gd name="connsiteX8" fmla="*/ 66158 w 5972388"/>
              <a:gd name="connsiteY8" fmla="*/ 2700759 h 2700759"/>
              <a:gd name="connsiteX9" fmla="*/ 0 w 5972388"/>
              <a:gd name="connsiteY9" fmla="*/ 2634601 h 2700759"/>
              <a:gd name="connsiteX10" fmla="*/ 0 w 5972388"/>
              <a:gd name="connsiteY10" fmla="*/ 66606 h 2700759"/>
              <a:gd name="connsiteX0" fmla="*/ 0 w 5972388"/>
              <a:gd name="connsiteY0" fmla="*/ 66606 h 2700759"/>
              <a:gd name="connsiteX1" fmla="*/ 66158 w 5972388"/>
              <a:gd name="connsiteY1" fmla="*/ 448 h 2700759"/>
              <a:gd name="connsiteX2" fmla="*/ 3294345 w 5972388"/>
              <a:gd name="connsiteY2" fmla="*/ 0 h 2700759"/>
              <a:gd name="connsiteX3" fmla="*/ 3542823 w 5972388"/>
              <a:gd name="connsiteY3" fmla="*/ 9939 h 2700759"/>
              <a:gd name="connsiteX4" fmla="*/ 3880753 w 5972388"/>
              <a:gd name="connsiteY4" fmla="*/ 0 h 2700759"/>
              <a:gd name="connsiteX5" fmla="*/ 5906230 w 5972388"/>
              <a:gd name="connsiteY5" fmla="*/ 448 h 2700759"/>
              <a:gd name="connsiteX6" fmla="*/ 5972388 w 5972388"/>
              <a:gd name="connsiteY6" fmla="*/ 66606 h 2700759"/>
              <a:gd name="connsiteX7" fmla="*/ 5972388 w 5972388"/>
              <a:gd name="connsiteY7" fmla="*/ 2634601 h 2700759"/>
              <a:gd name="connsiteX8" fmla="*/ 5906230 w 5972388"/>
              <a:gd name="connsiteY8" fmla="*/ 2700759 h 2700759"/>
              <a:gd name="connsiteX9" fmla="*/ 66158 w 5972388"/>
              <a:gd name="connsiteY9" fmla="*/ 2700759 h 2700759"/>
              <a:gd name="connsiteX10" fmla="*/ 0 w 5972388"/>
              <a:gd name="connsiteY10" fmla="*/ 2634601 h 2700759"/>
              <a:gd name="connsiteX11" fmla="*/ 0 w 5972388"/>
              <a:gd name="connsiteY11" fmla="*/ 66606 h 2700759"/>
              <a:gd name="connsiteX0" fmla="*/ 0 w 5972388"/>
              <a:gd name="connsiteY0" fmla="*/ 2074311 h 4708464"/>
              <a:gd name="connsiteX1" fmla="*/ 66158 w 5972388"/>
              <a:gd name="connsiteY1" fmla="*/ 2008153 h 4708464"/>
              <a:gd name="connsiteX2" fmla="*/ 3294345 w 5972388"/>
              <a:gd name="connsiteY2" fmla="*/ 2007705 h 4708464"/>
              <a:gd name="connsiteX3" fmla="*/ 2638363 w 5972388"/>
              <a:gd name="connsiteY3" fmla="*/ 0 h 4708464"/>
              <a:gd name="connsiteX4" fmla="*/ 3880753 w 5972388"/>
              <a:gd name="connsiteY4" fmla="*/ 2007705 h 4708464"/>
              <a:gd name="connsiteX5" fmla="*/ 5906230 w 5972388"/>
              <a:gd name="connsiteY5" fmla="*/ 2008153 h 4708464"/>
              <a:gd name="connsiteX6" fmla="*/ 5972388 w 5972388"/>
              <a:gd name="connsiteY6" fmla="*/ 2074311 h 4708464"/>
              <a:gd name="connsiteX7" fmla="*/ 5972388 w 5972388"/>
              <a:gd name="connsiteY7" fmla="*/ 4642306 h 4708464"/>
              <a:gd name="connsiteX8" fmla="*/ 5906230 w 5972388"/>
              <a:gd name="connsiteY8" fmla="*/ 4708464 h 4708464"/>
              <a:gd name="connsiteX9" fmla="*/ 66158 w 5972388"/>
              <a:gd name="connsiteY9" fmla="*/ 4708464 h 4708464"/>
              <a:gd name="connsiteX10" fmla="*/ 0 w 5972388"/>
              <a:gd name="connsiteY10" fmla="*/ 4642306 h 4708464"/>
              <a:gd name="connsiteX11" fmla="*/ 0 w 5972388"/>
              <a:gd name="connsiteY11" fmla="*/ 2074311 h 4708464"/>
              <a:gd name="connsiteX0" fmla="*/ 0 w 5972388"/>
              <a:gd name="connsiteY0" fmla="*/ 2074311 h 4708464"/>
              <a:gd name="connsiteX1" fmla="*/ 66158 w 5972388"/>
              <a:gd name="connsiteY1" fmla="*/ 2008153 h 4708464"/>
              <a:gd name="connsiteX2" fmla="*/ 3294345 w 5972388"/>
              <a:gd name="connsiteY2" fmla="*/ 2007705 h 4708464"/>
              <a:gd name="connsiteX3" fmla="*/ 2638363 w 5972388"/>
              <a:gd name="connsiteY3" fmla="*/ 0 h 4708464"/>
              <a:gd name="connsiteX4" fmla="*/ 3880753 w 5972388"/>
              <a:gd name="connsiteY4" fmla="*/ 2007705 h 4708464"/>
              <a:gd name="connsiteX5" fmla="*/ 5906230 w 5972388"/>
              <a:gd name="connsiteY5" fmla="*/ 2008153 h 4708464"/>
              <a:gd name="connsiteX6" fmla="*/ 5972388 w 5972388"/>
              <a:gd name="connsiteY6" fmla="*/ 2074311 h 4708464"/>
              <a:gd name="connsiteX7" fmla="*/ 5972388 w 5972388"/>
              <a:gd name="connsiteY7" fmla="*/ 4642306 h 4708464"/>
              <a:gd name="connsiteX8" fmla="*/ 5906230 w 5972388"/>
              <a:gd name="connsiteY8" fmla="*/ 4708464 h 4708464"/>
              <a:gd name="connsiteX9" fmla="*/ 66158 w 5972388"/>
              <a:gd name="connsiteY9" fmla="*/ 4708464 h 4708464"/>
              <a:gd name="connsiteX10" fmla="*/ 0 w 5972388"/>
              <a:gd name="connsiteY10" fmla="*/ 4642306 h 4708464"/>
              <a:gd name="connsiteX11" fmla="*/ 0 w 5972388"/>
              <a:gd name="connsiteY11" fmla="*/ 2074311 h 4708464"/>
              <a:gd name="connsiteX0" fmla="*/ 0 w 5972388"/>
              <a:gd name="connsiteY0" fmla="*/ 2074311 h 4708464"/>
              <a:gd name="connsiteX1" fmla="*/ 66158 w 5972388"/>
              <a:gd name="connsiteY1" fmla="*/ 2008153 h 4708464"/>
              <a:gd name="connsiteX2" fmla="*/ 3294345 w 5972388"/>
              <a:gd name="connsiteY2" fmla="*/ 2007705 h 4708464"/>
              <a:gd name="connsiteX3" fmla="*/ 2638363 w 5972388"/>
              <a:gd name="connsiteY3" fmla="*/ 0 h 4708464"/>
              <a:gd name="connsiteX4" fmla="*/ 3880753 w 5972388"/>
              <a:gd name="connsiteY4" fmla="*/ 2007705 h 4708464"/>
              <a:gd name="connsiteX5" fmla="*/ 5906230 w 5972388"/>
              <a:gd name="connsiteY5" fmla="*/ 2008153 h 4708464"/>
              <a:gd name="connsiteX6" fmla="*/ 5972388 w 5972388"/>
              <a:gd name="connsiteY6" fmla="*/ 2074311 h 4708464"/>
              <a:gd name="connsiteX7" fmla="*/ 5972388 w 5972388"/>
              <a:gd name="connsiteY7" fmla="*/ 4642306 h 4708464"/>
              <a:gd name="connsiteX8" fmla="*/ 5906230 w 5972388"/>
              <a:gd name="connsiteY8" fmla="*/ 4708464 h 4708464"/>
              <a:gd name="connsiteX9" fmla="*/ 66158 w 5972388"/>
              <a:gd name="connsiteY9" fmla="*/ 4708464 h 4708464"/>
              <a:gd name="connsiteX10" fmla="*/ 0 w 5972388"/>
              <a:gd name="connsiteY10" fmla="*/ 4642306 h 4708464"/>
              <a:gd name="connsiteX11" fmla="*/ 0 w 5972388"/>
              <a:gd name="connsiteY11" fmla="*/ 2074311 h 470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72388" h="4708464">
                <a:moveTo>
                  <a:pt x="0" y="2074311"/>
                </a:moveTo>
                <a:cubicBezTo>
                  <a:pt x="0" y="2037773"/>
                  <a:pt x="29620" y="2008153"/>
                  <a:pt x="66158" y="2008153"/>
                </a:cubicBezTo>
                <a:lnTo>
                  <a:pt x="3294345" y="2007705"/>
                </a:lnTo>
                <a:cubicBezTo>
                  <a:pt x="3075684" y="1338470"/>
                  <a:pt x="3016050" y="838200"/>
                  <a:pt x="2638363" y="0"/>
                </a:cubicBezTo>
                <a:cubicBezTo>
                  <a:pt x="3141945" y="1007166"/>
                  <a:pt x="3466623" y="1338470"/>
                  <a:pt x="3880753" y="2007705"/>
                </a:cubicBezTo>
                <a:lnTo>
                  <a:pt x="5906230" y="2008153"/>
                </a:lnTo>
                <a:cubicBezTo>
                  <a:pt x="5942768" y="2008153"/>
                  <a:pt x="5972388" y="2037773"/>
                  <a:pt x="5972388" y="2074311"/>
                </a:cubicBezTo>
                <a:lnTo>
                  <a:pt x="5972388" y="4642306"/>
                </a:lnTo>
                <a:cubicBezTo>
                  <a:pt x="5972388" y="4678844"/>
                  <a:pt x="5942768" y="4708464"/>
                  <a:pt x="5906230" y="4708464"/>
                </a:cubicBezTo>
                <a:lnTo>
                  <a:pt x="66158" y="4708464"/>
                </a:lnTo>
                <a:cubicBezTo>
                  <a:pt x="29620" y="4708464"/>
                  <a:pt x="0" y="4678844"/>
                  <a:pt x="0" y="4642306"/>
                </a:cubicBezTo>
                <a:lnTo>
                  <a:pt x="0" y="2074311"/>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3" name="TextBox 2">
            <a:extLst>
              <a:ext uri="{FF2B5EF4-FFF2-40B4-BE49-F238E27FC236}">
                <a16:creationId xmlns:a16="http://schemas.microsoft.com/office/drawing/2014/main" id="{5EC46CBF-26DA-0E54-63F4-87A9062D9B4D}"/>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76682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383C-82ED-7C48-DA8E-774E05F81994}"/>
              </a:ext>
            </a:extLst>
          </p:cNvPr>
          <p:cNvSpPr>
            <a:spLocks noGrp="1"/>
          </p:cNvSpPr>
          <p:nvPr>
            <p:ph type="title"/>
          </p:nvPr>
        </p:nvSpPr>
        <p:spPr>
          <a:xfrm>
            <a:off x="645460" y="910524"/>
            <a:ext cx="10448364" cy="1325563"/>
          </a:xfrm>
        </p:spPr>
        <p:txBody>
          <a:bodyPr>
            <a:noAutofit/>
          </a:bodyPr>
          <a:lstStyle/>
          <a:p>
            <a:pPr algn="ctr"/>
            <a:r>
              <a:rPr lang="en-GB" b="1" dirty="0"/>
              <a:t>Refactoring</a:t>
            </a:r>
            <a:r>
              <a:rPr lang="en-GB" dirty="0"/>
              <a:t>: change the internal structure of a code without compromising its external behaviour</a:t>
            </a:r>
            <a:endParaRPr lang="en-BE" dirty="0"/>
          </a:p>
        </p:txBody>
      </p:sp>
      <p:sp>
        <p:nvSpPr>
          <p:cNvPr id="4" name="TextBox 3">
            <a:extLst>
              <a:ext uri="{FF2B5EF4-FFF2-40B4-BE49-F238E27FC236}">
                <a16:creationId xmlns:a16="http://schemas.microsoft.com/office/drawing/2014/main" id="{4D8902DC-C912-3B69-68A8-3D629136BA04}"/>
              </a:ext>
            </a:extLst>
          </p:cNvPr>
          <p:cNvSpPr txBox="1"/>
          <p:nvPr/>
        </p:nvSpPr>
        <p:spPr>
          <a:xfrm>
            <a:off x="1143000" y="3644153"/>
            <a:ext cx="10165976" cy="1446550"/>
          </a:xfrm>
          <a:prstGeom prst="rect">
            <a:avLst/>
          </a:prstGeom>
          <a:noFill/>
        </p:spPr>
        <p:txBody>
          <a:bodyPr wrap="square" rtlCol="0">
            <a:spAutoFit/>
          </a:bodyPr>
          <a:lstStyle/>
          <a:p>
            <a:r>
              <a:rPr lang="en-BE" sz="3200" dirty="0"/>
              <a:t>Refactorings can be looked at in two ways:</a:t>
            </a:r>
          </a:p>
          <a:p>
            <a:pPr marL="514350" indent="-514350">
              <a:buFont typeface="+mj-lt"/>
              <a:buAutoNum type="arabicPeriod"/>
            </a:pPr>
            <a:r>
              <a:rPr lang="en-BE" sz="2800" dirty="0"/>
              <a:t>How to identify refactoring targets</a:t>
            </a:r>
          </a:p>
          <a:p>
            <a:pPr marL="514350" indent="-514350">
              <a:buFont typeface="+mj-lt"/>
              <a:buAutoNum type="arabicPeriod"/>
            </a:pPr>
            <a:r>
              <a:rPr lang="en-BE" sz="2800" dirty="0"/>
              <a:t>How to detect applied refactorings</a:t>
            </a:r>
          </a:p>
        </p:txBody>
      </p:sp>
    </p:spTree>
    <p:extLst>
      <p:ext uri="{BB962C8B-B14F-4D97-AF65-F5344CB8AC3E}">
        <p14:creationId xmlns:p14="http://schemas.microsoft.com/office/powerpoint/2010/main" val="325990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20</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19" name="TextBox 18">
            <a:extLst>
              <a:ext uri="{FF2B5EF4-FFF2-40B4-BE49-F238E27FC236}">
                <a16:creationId xmlns:a16="http://schemas.microsoft.com/office/drawing/2014/main" id="{DD4B61A8-A0B3-6444-9B7C-EAC58AB06AE8}"/>
              </a:ext>
            </a:extLst>
          </p:cNvPr>
          <p:cNvSpPr txBox="1"/>
          <p:nvPr/>
        </p:nvSpPr>
        <p:spPr>
          <a:xfrm>
            <a:off x="1355437" y="4321737"/>
            <a:ext cx="2704971" cy="584775"/>
          </a:xfrm>
          <a:prstGeom prst="rect">
            <a:avLst/>
          </a:prstGeom>
          <a:noFill/>
        </p:spPr>
        <p:txBody>
          <a:bodyPr wrap="none" rtlCol="0">
            <a:spAutoFit/>
          </a:bodyPr>
          <a:lstStyle/>
          <a:p>
            <a:r>
              <a:rPr lang="en-US" sz="3200" b="1" dirty="0"/>
              <a:t>(1) Abstraction</a:t>
            </a:r>
          </a:p>
        </p:txBody>
      </p:sp>
      <p:sp>
        <p:nvSpPr>
          <p:cNvPr id="20" name="Rectangle 19">
            <a:extLst>
              <a:ext uri="{FF2B5EF4-FFF2-40B4-BE49-F238E27FC236}">
                <a16:creationId xmlns:a16="http://schemas.microsoft.com/office/drawing/2014/main" id="{06697579-683E-5F4E-9B19-B76B81F3C9B3}"/>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56D27C6-23F8-9C4C-9543-B797E05575B5}"/>
              </a:ext>
            </a:extLst>
          </p:cNvPr>
          <p:cNvSpPr/>
          <p:nvPr/>
        </p:nvSpPr>
        <p:spPr>
          <a:xfrm>
            <a:off x="5246756" y="1293540"/>
            <a:ext cx="6945243" cy="3415093"/>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FEBD747-847E-9C43-AB8E-732BC1A3A473}"/>
              </a:ext>
            </a:extLst>
          </p:cNvPr>
          <p:cNvSpPr/>
          <p:nvPr/>
        </p:nvSpPr>
        <p:spPr>
          <a:xfrm>
            <a:off x="43732" y="150550"/>
            <a:ext cx="12148268" cy="1150286"/>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FABEA8C-070E-2144-ADA6-AABCBD38BFF8}"/>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5572540" y="4620250"/>
            <a:ext cx="2927993" cy="408664"/>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501805" y="1293541"/>
            <a:ext cx="4780058" cy="68022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5CE26A-D5AF-159D-419A-BDBF599A74F4}"/>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
        <p:nvSpPr>
          <p:cNvPr id="8" name="TextBox 7">
            <a:extLst>
              <a:ext uri="{FF2B5EF4-FFF2-40B4-BE49-F238E27FC236}">
                <a16:creationId xmlns:a16="http://schemas.microsoft.com/office/drawing/2014/main" id="{6A60FEB0-B20A-A8B4-B35E-35E48AD3FEB3}"/>
              </a:ext>
            </a:extLst>
          </p:cNvPr>
          <p:cNvSpPr txBox="1"/>
          <p:nvPr/>
        </p:nvSpPr>
        <p:spPr>
          <a:xfrm>
            <a:off x="8464203" y="4699168"/>
            <a:ext cx="3788757" cy="276999"/>
          </a:xfrm>
          <a:prstGeom prst="rect">
            <a:avLst/>
          </a:prstGeom>
          <a:noFill/>
        </p:spPr>
        <p:txBody>
          <a:bodyPr wrap="square" rtlCol="0">
            <a:spAutoFit/>
          </a:bodyPr>
          <a:lstStyle/>
          <a:p>
            <a:r>
              <a:rPr lang="en-US" sz="1200" dirty="0">
                <a:solidFill>
                  <a:schemeClr val="bg1">
                    <a:lumMod val="50000"/>
                  </a:schemeClr>
                </a:solidFill>
              </a:rPr>
              <a:t># </a:t>
            </a:r>
            <a:r>
              <a:rPr lang="en-GB" sz="1200" dirty="0">
                <a:solidFill>
                  <a:schemeClr val="bg1">
                    <a:lumMod val="50000"/>
                  </a:schemeClr>
                </a:solidFill>
              </a:rPr>
              <a:t>appears as a return statement in the extracted method.</a:t>
            </a:r>
            <a:endParaRPr lang="en-US" sz="1200" dirty="0">
              <a:solidFill>
                <a:schemeClr val="bg1">
                  <a:lumMod val="50000"/>
                </a:schemeClr>
              </a:solidFill>
            </a:endParaRPr>
          </a:p>
        </p:txBody>
      </p:sp>
    </p:spTree>
    <p:extLst>
      <p:ext uri="{BB962C8B-B14F-4D97-AF65-F5344CB8AC3E}">
        <p14:creationId xmlns:p14="http://schemas.microsoft.com/office/powerpoint/2010/main" val="179659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21</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F097B791-06A2-D040-AE5B-E3B8F6154886}"/>
              </a:ext>
            </a:extLst>
          </p:cNvPr>
          <p:cNvSpPr/>
          <p:nvPr/>
        </p:nvSpPr>
        <p:spPr>
          <a:xfrm>
            <a:off x="8193411" y="1622707"/>
            <a:ext cx="1020037"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1B20BC2-25A6-1C4A-96A0-1CA760E1429D}"/>
              </a:ext>
            </a:extLst>
          </p:cNvPr>
          <p:cNvSpPr/>
          <p:nvPr/>
        </p:nvSpPr>
        <p:spPr>
          <a:xfrm>
            <a:off x="9332561" y="1622707"/>
            <a:ext cx="2195824"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30" name="TextBox 29">
            <a:extLst>
              <a:ext uri="{FF2B5EF4-FFF2-40B4-BE49-F238E27FC236}">
                <a16:creationId xmlns:a16="http://schemas.microsoft.com/office/drawing/2014/main" id="{C7765E99-12E5-4D45-92A8-720CFF4B7CA1}"/>
              </a:ext>
            </a:extLst>
          </p:cNvPr>
          <p:cNvSpPr txBox="1"/>
          <p:nvPr/>
        </p:nvSpPr>
        <p:spPr>
          <a:xfrm>
            <a:off x="1030282" y="4316298"/>
            <a:ext cx="3586303" cy="584775"/>
          </a:xfrm>
          <a:prstGeom prst="rect">
            <a:avLst/>
          </a:prstGeom>
          <a:noFill/>
        </p:spPr>
        <p:txBody>
          <a:bodyPr wrap="none" rtlCol="0">
            <a:spAutoFit/>
          </a:bodyPr>
          <a:lstStyle/>
          <a:p>
            <a:r>
              <a:rPr lang="en-US" sz="3200" b="1" dirty="0"/>
              <a:t>(2) </a:t>
            </a:r>
            <a:r>
              <a:rPr lang="en-US" sz="3200" b="1" dirty="0" err="1"/>
              <a:t>Argumentization</a:t>
            </a:r>
            <a:endParaRPr lang="en-US" sz="3200" b="1" dirty="0"/>
          </a:p>
        </p:txBody>
      </p:sp>
      <p:sp>
        <p:nvSpPr>
          <p:cNvPr id="25" name="Rectangle 24">
            <a:extLst>
              <a:ext uri="{FF2B5EF4-FFF2-40B4-BE49-F238E27FC236}">
                <a16:creationId xmlns:a16="http://schemas.microsoft.com/office/drawing/2014/main" id="{5C9EC0B1-A599-D341-84FA-245F0C3FDAAC}"/>
              </a:ext>
            </a:extLst>
          </p:cNvPr>
          <p:cNvSpPr/>
          <p:nvPr/>
        </p:nvSpPr>
        <p:spPr>
          <a:xfrm>
            <a:off x="5246756" y="5028913"/>
            <a:ext cx="3972413" cy="1786027"/>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37FADDF-EB62-B342-9D61-673BE176CC5F}"/>
              </a:ext>
            </a:extLst>
          </p:cNvPr>
          <p:cNvSpPr/>
          <p:nvPr/>
        </p:nvSpPr>
        <p:spPr>
          <a:xfrm>
            <a:off x="5246756" y="2142499"/>
            <a:ext cx="6945243" cy="1931202"/>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C67F6E-701A-6A45-882E-43F980DD2D0B}"/>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D4D1AC2-6B69-2245-A3CF-38A1CAABAF2B}"/>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8" y="4620250"/>
            <a:ext cx="2289305"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AE3C8FFA-57D9-5A49-94A4-5C10A0D48026}"/>
              </a:ext>
            </a:extLst>
          </p:cNvPr>
          <p:cNvSpPr/>
          <p:nvPr/>
        </p:nvSpPr>
        <p:spPr>
          <a:xfrm>
            <a:off x="8864599" y="1973766"/>
            <a:ext cx="693101" cy="2195615"/>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Lst>
            <a:ahLst/>
            <a:cxnLst>
              <a:cxn ang="0">
                <a:pos x="connsiteX0" y="connsiteY0"/>
              </a:cxn>
              <a:cxn ang="0">
                <a:pos x="connsiteX1" y="connsiteY1"/>
              </a:cxn>
            </a:cxnLst>
            <a:rect l="l" t="t" r="r" b="b"/>
            <a:pathLst>
              <a:path w="807844" h="2210213">
                <a:moveTo>
                  <a:pt x="0" y="0"/>
                </a:moveTo>
                <a:cubicBezTo>
                  <a:pt x="645532" y="1008566"/>
                  <a:pt x="593906" y="1437268"/>
                  <a:pt x="807844" y="2210213"/>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a:extLst>
              <a:ext uri="{FF2B5EF4-FFF2-40B4-BE49-F238E27FC236}">
                <a16:creationId xmlns:a16="http://schemas.microsoft.com/office/drawing/2014/main" id="{112D0BBB-F606-9B47-A29D-C9CE4877E2A0}"/>
              </a:ext>
            </a:extLst>
          </p:cNvPr>
          <p:cNvSpPr/>
          <p:nvPr/>
        </p:nvSpPr>
        <p:spPr>
          <a:xfrm>
            <a:off x="9858141" y="1953507"/>
            <a:ext cx="693101" cy="2195615"/>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Lst>
            <a:ahLst/>
            <a:cxnLst>
              <a:cxn ang="0">
                <a:pos x="connsiteX0" y="connsiteY0"/>
              </a:cxn>
              <a:cxn ang="0">
                <a:pos x="connsiteX1" y="connsiteY1"/>
              </a:cxn>
            </a:cxnLst>
            <a:rect l="l" t="t" r="r" b="b"/>
            <a:pathLst>
              <a:path w="807844" h="2210213">
                <a:moveTo>
                  <a:pt x="0" y="0"/>
                </a:moveTo>
                <a:cubicBezTo>
                  <a:pt x="645532" y="1008566"/>
                  <a:pt x="593906" y="1437268"/>
                  <a:pt x="807844" y="2210213"/>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a:extLst>
              <a:ext uri="{FF2B5EF4-FFF2-40B4-BE49-F238E27FC236}">
                <a16:creationId xmlns:a16="http://schemas.microsoft.com/office/drawing/2014/main" id="{BAE82A0A-03D4-C348-99D5-02F56E442C64}"/>
              </a:ext>
            </a:extLst>
          </p:cNvPr>
          <p:cNvSpPr/>
          <p:nvPr/>
        </p:nvSpPr>
        <p:spPr>
          <a:xfrm>
            <a:off x="7550642" y="4360642"/>
            <a:ext cx="2017762" cy="386608"/>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 name="connsiteX0" fmla="*/ 0 w 501926"/>
              <a:gd name="connsiteY0" fmla="*/ 0 h 1400532"/>
              <a:gd name="connsiteX1" fmla="*/ 501926 w 501926"/>
              <a:gd name="connsiteY1" fmla="*/ 1400532 h 1400532"/>
              <a:gd name="connsiteX0" fmla="*/ 2586601 w 2667495"/>
              <a:gd name="connsiteY0" fmla="*/ 0 h 369175"/>
              <a:gd name="connsiteX1" fmla="*/ 9607 w 2667495"/>
              <a:gd name="connsiteY1" fmla="*/ 318116 h 369175"/>
              <a:gd name="connsiteX0" fmla="*/ 2576995 w 2672750"/>
              <a:gd name="connsiteY0" fmla="*/ 0 h 421876"/>
              <a:gd name="connsiteX1" fmla="*/ 1 w 2672750"/>
              <a:gd name="connsiteY1" fmla="*/ 318116 h 421876"/>
              <a:gd name="connsiteX0" fmla="*/ 2498048 w 2596162"/>
              <a:gd name="connsiteY0" fmla="*/ 0 h 443763"/>
              <a:gd name="connsiteX1" fmla="*/ 0 w 2596162"/>
              <a:gd name="connsiteY1" fmla="*/ 403345 h 443763"/>
              <a:gd name="connsiteX0" fmla="*/ 2498048 w 2587634"/>
              <a:gd name="connsiteY0" fmla="*/ 0 h 405404"/>
              <a:gd name="connsiteX1" fmla="*/ 0 w 2587634"/>
              <a:gd name="connsiteY1" fmla="*/ 403345 h 405404"/>
              <a:gd name="connsiteX0" fmla="*/ 2399365 w 2491553"/>
              <a:gd name="connsiteY0" fmla="*/ 0 h 388705"/>
              <a:gd name="connsiteX1" fmla="*/ 0 w 2491553"/>
              <a:gd name="connsiteY1" fmla="*/ 326638 h 388705"/>
              <a:gd name="connsiteX0" fmla="*/ 2399365 w 2399365"/>
              <a:gd name="connsiteY0" fmla="*/ 0 h 326638"/>
              <a:gd name="connsiteX1" fmla="*/ 0 w 2399365"/>
              <a:gd name="connsiteY1" fmla="*/ 326638 h 326638"/>
              <a:gd name="connsiteX0" fmla="*/ 2350024 w 2350024"/>
              <a:gd name="connsiteY0" fmla="*/ 0 h 390281"/>
              <a:gd name="connsiteX1" fmla="*/ 0 w 2350024"/>
              <a:gd name="connsiteY1" fmla="*/ 390281 h 390281"/>
              <a:gd name="connsiteX0" fmla="*/ 2350024 w 2350088"/>
              <a:gd name="connsiteY0" fmla="*/ 0 h 390281"/>
              <a:gd name="connsiteX1" fmla="*/ 0 w 2350088"/>
              <a:gd name="connsiteY1" fmla="*/ 390281 h 390281"/>
              <a:gd name="connsiteX0" fmla="*/ 2375424 w 2375477"/>
              <a:gd name="connsiteY0" fmla="*/ 0 h 390281"/>
              <a:gd name="connsiteX1" fmla="*/ 25400 w 2375477"/>
              <a:gd name="connsiteY1" fmla="*/ 390281 h 390281"/>
              <a:gd name="connsiteX0" fmla="*/ 2365645 w 2365699"/>
              <a:gd name="connsiteY0" fmla="*/ 0 h 581206"/>
              <a:gd name="connsiteX1" fmla="*/ 25488 w 2365699"/>
              <a:gd name="connsiteY1" fmla="*/ 581206 h 581206"/>
              <a:gd name="connsiteX0" fmla="*/ 2351749 w 2351806"/>
              <a:gd name="connsiteY0" fmla="*/ 0 h 581206"/>
              <a:gd name="connsiteX1" fmla="*/ 11592 w 2351806"/>
              <a:gd name="connsiteY1" fmla="*/ 581206 h 581206"/>
            </a:gdLst>
            <a:ahLst/>
            <a:cxnLst>
              <a:cxn ang="0">
                <a:pos x="connsiteX0" y="connsiteY0"/>
              </a:cxn>
              <a:cxn ang="0">
                <a:pos x="connsiteX1" y="connsiteY1"/>
              </a:cxn>
            </a:cxnLst>
            <a:rect l="l" t="t" r="r" b="b"/>
            <a:pathLst>
              <a:path w="2351806" h="581206">
                <a:moveTo>
                  <a:pt x="2351749" y="0"/>
                </a:moveTo>
                <a:cubicBezTo>
                  <a:pt x="2365708" y="399902"/>
                  <a:pt x="-192477" y="-331303"/>
                  <a:pt x="11592" y="581206"/>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a:extLst>
              <a:ext uri="{FF2B5EF4-FFF2-40B4-BE49-F238E27FC236}">
                <a16:creationId xmlns:a16="http://schemas.microsoft.com/office/drawing/2014/main" id="{DFC0735D-E5DD-9645-A947-7EFF660500AD}"/>
              </a:ext>
            </a:extLst>
          </p:cNvPr>
          <p:cNvSpPr/>
          <p:nvPr/>
        </p:nvSpPr>
        <p:spPr>
          <a:xfrm>
            <a:off x="8110342" y="4386042"/>
            <a:ext cx="2462723" cy="361208"/>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 name="connsiteX0" fmla="*/ 0 w 501926"/>
              <a:gd name="connsiteY0" fmla="*/ 0 h 1400532"/>
              <a:gd name="connsiteX1" fmla="*/ 501926 w 501926"/>
              <a:gd name="connsiteY1" fmla="*/ 1400532 h 1400532"/>
              <a:gd name="connsiteX0" fmla="*/ 2586601 w 2667495"/>
              <a:gd name="connsiteY0" fmla="*/ 0 h 369175"/>
              <a:gd name="connsiteX1" fmla="*/ 9607 w 2667495"/>
              <a:gd name="connsiteY1" fmla="*/ 318116 h 369175"/>
              <a:gd name="connsiteX0" fmla="*/ 2576995 w 2672750"/>
              <a:gd name="connsiteY0" fmla="*/ 0 h 421876"/>
              <a:gd name="connsiteX1" fmla="*/ 1 w 2672750"/>
              <a:gd name="connsiteY1" fmla="*/ 318116 h 421876"/>
              <a:gd name="connsiteX0" fmla="*/ 2498048 w 2596162"/>
              <a:gd name="connsiteY0" fmla="*/ 0 h 443763"/>
              <a:gd name="connsiteX1" fmla="*/ 0 w 2596162"/>
              <a:gd name="connsiteY1" fmla="*/ 403345 h 443763"/>
              <a:gd name="connsiteX0" fmla="*/ 2498048 w 2587634"/>
              <a:gd name="connsiteY0" fmla="*/ 0 h 405404"/>
              <a:gd name="connsiteX1" fmla="*/ 0 w 2587634"/>
              <a:gd name="connsiteY1" fmla="*/ 403345 h 405404"/>
              <a:gd name="connsiteX0" fmla="*/ 2399365 w 2491553"/>
              <a:gd name="connsiteY0" fmla="*/ 0 h 388705"/>
              <a:gd name="connsiteX1" fmla="*/ 0 w 2491553"/>
              <a:gd name="connsiteY1" fmla="*/ 326638 h 388705"/>
              <a:gd name="connsiteX0" fmla="*/ 2399365 w 2399365"/>
              <a:gd name="connsiteY0" fmla="*/ 0 h 326638"/>
              <a:gd name="connsiteX1" fmla="*/ 0 w 2399365"/>
              <a:gd name="connsiteY1" fmla="*/ 326638 h 326638"/>
              <a:gd name="connsiteX0" fmla="*/ 2350024 w 2350024"/>
              <a:gd name="connsiteY0" fmla="*/ 0 h 390281"/>
              <a:gd name="connsiteX1" fmla="*/ 0 w 2350024"/>
              <a:gd name="connsiteY1" fmla="*/ 390281 h 390281"/>
              <a:gd name="connsiteX0" fmla="*/ 2350024 w 2350088"/>
              <a:gd name="connsiteY0" fmla="*/ 0 h 390281"/>
              <a:gd name="connsiteX1" fmla="*/ 0 w 2350088"/>
              <a:gd name="connsiteY1" fmla="*/ 390281 h 390281"/>
              <a:gd name="connsiteX0" fmla="*/ 2375424 w 2375477"/>
              <a:gd name="connsiteY0" fmla="*/ 0 h 390281"/>
              <a:gd name="connsiteX1" fmla="*/ 25400 w 2375477"/>
              <a:gd name="connsiteY1" fmla="*/ 390281 h 390281"/>
              <a:gd name="connsiteX0" fmla="*/ 2365645 w 2365699"/>
              <a:gd name="connsiteY0" fmla="*/ 0 h 581206"/>
              <a:gd name="connsiteX1" fmla="*/ 25488 w 2365699"/>
              <a:gd name="connsiteY1" fmla="*/ 581206 h 581206"/>
              <a:gd name="connsiteX0" fmla="*/ 2351749 w 2351806"/>
              <a:gd name="connsiteY0" fmla="*/ 0 h 581206"/>
              <a:gd name="connsiteX1" fmla="*/ 11592 w 2351806"/>
              <a:gd name="connsiteY1" fmla="*/ 581206 h 581206"/>
              <a:gd name="connsiteX0" fmla="*/ 2882725 w 2882772"/>
              <a:gd name="connsiteY0" fmla="*/ 0 h 543021"/>
              <a:gd name="connsiteX1" fmla="*/ 9678 w 2882772"/>
              <a:gd name="connsiteY1" fmla="*/ 543021 h 543021"/>
              <a:gd name="connsiteX0" fmla="*/ 2882783 w 2882784"/>
              <a:gd name="connsiteY0" fmla="*/ 0 h 543021"/>
              <a:gd name="connsiteX1" fmla="*/ 9736 w 2882784"/>
              <a:gd name="connsiteY1" fmla="*/ 543021 h 543021"/>
              <a:gd name="connsiteX0" fmla="*/ 2922138 w 2922139"/>
              <a:gd name="connsiteY0" fmla="*/ 0 h 543021"/>
              <a:gd name="connsiteX1" fmla="*/ 9619 w 2922139"/>
              <a:gd name="connsiteY1" fmla="*/ 543021 h 543021"/>
              <a:gd name="connsiteX0" fmla="*/ 2921857 w 2923836"/>
              <a:gd name="connsiteY0" fmla="*/ 0 h 543021"/>
              <a:gd name="connsiteX1" fmla="*/ 9338 w 2923836"/>
              <a:gd name="connsiteY1" fmla="*/ 543021 h 543021"/>
              <a:gd name="connsiteX0" fmla="*/ 2852975 w 2854997"/>
              <a:gd name="connsiteY0" fmla="*/ 0 h 543021"/>
              <a:gd name="connsiteX1" fmla="*/ 9535 w 2854997"/>
              <a:gd name="connsiteY1" fmla="*/ 543021 h 543021"/>
              <a:gd name="connsiteX0" fmla="*/ 2847175 w 2849248"/>
              <a:gd name="connsiteY0" fmla="*/ 0 h 543021"/>
              <a:gd name="connsiteX1" fmla="*/ 3735 w 2849248"/>
              <a:gd name="connsiteY1" fmla="*/ 543021 h 543021"/>
              <a:gd name="connsiteX0" fmla="*/ 2855756 w 2857759"/>
              <a:gd name="connsiteY0" fmla="*/ 0 h 543021"/>
              <a:gd name="connsiteX1" fmla="*/ 12316 w 2857759"/>
              <a:gd name="connsiteY1" fmla="*/ 543021 h 543021"/>
              <a:gd name="connsiteX0" fmla="*/ 2868493 w 2870431"/>
              <a:gd name="connsiteY0" fmla="*/ 0 h 543021"/>
              <a:gd name="connsiteX1" fmla="*/ 25053 w 2870431"/>
              <a:gd name="connsiteY1" fmla="*/ 543021 h 543021"/>
            </a:gdLst>
            <a:ahLst/>
            <a:cxnLst>
              <a:cxn ang="0">
                <a:pos x="connsiteX0" y="connsiteY0"/>
              </a:cxn>
              <a:cxn ang="0">
                <a:pos x="connsiteX1" y="connsiteY1"/>
              </a:cxn>
            </a:cxnLst>
            <a:rect l="l" t="t" r="r" b="b"/>
            <a:pathLst>
              <a:path w="2870431" h="543021">
                <a:moveTo>
                  <a:pt x="2868493" y="0"/>
                </a:moveTo>
                <a:cubicBezTo>
                  <a:pt x="2961400" y="870851"/>
                  <a:pt x="-317172" y="-293117"/>
                  <a:pt x="25053" y="543021"/>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C42D57B-5E2C-51D8-1377-57895E0C8734}"/>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85016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3" grpId="0" animBg="1"/>
      <p:bldP spid="24"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22</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F097B791-06A2-D040-AE5B-E3B8F6154886}"/>
              </a:ext>
            </a:extLst>
          </p:cNvPr>
          <p:cNvSpPr/>
          <p:nvPr/>
        </p:nvSpPr>
        <p:spPr>
          <a:xfrm>
            <a:off x="8193411" y="1622707"/>
            <a:ext cx="1020037"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1B20BC2-25A6-1C4A-96A0-1CA760E1429D}"/>
              </a:ext>
            </a:extLst>
          </p:cNvPr>
          <p:cNvSpPr/>
          <p:nvPr/>
        </p:nvSpPr>
        <p:spPr>
          <a:xfrm>
            <a:off x="9332561" y="1622707"/>
            <a:ext cx="2195824"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651123FF-AF0F-504E-85A5-C07BBA82593C}"/>
              </a:ext>
            </a:extLst>
          </p:cNvPr>
          <p:cNvSpPr/>
          <p:nvPr/>
        </p:nvSpPr>
        <p:spPr>
          <a:xfrm>
            <a:off x="7349480" y="4694316"/>
            <a:ext cx="998653"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4C084836-B088-C242-8962-52D062B50F84}"/>
              </a:ext>
            </a:extLst>
          </p:cNvPr>
          <p:cNvSpPr/>
          <p:nvPr/>
        </p:nvSpPr>
        <p:spPr>
          <a:xfrm>
            <a:off x="8471696" y="4694316"/>
            <a:ext cx="2111637"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3" name="Rectangle 22">
            <a:extLst>
              <a:ext uri="{FF2B5EF4-FFF2-40B4-BE49-F238E27FC236}">
                <a16:creationId xmlns:a16="http://schemas.microsoft.com/office/drawing/2014/main" id="{7D5FBFDA-9F5A-984C-8903-4F6FA09D53F0}"/>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5055AD9-599E-6D48-B760-273791680A5E}"/>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D54FDAA-D572-0A4A-B7E4-7BACEE3B602D}"/>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2C2F211-A250-C54C-94D6-6799C02274F1}"/>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9173"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F289B2C-E051-B347-B014-6E2B43B5CAD5}"/>
              </a:ext>
            </a:extLst>
          </p:cNvPr>
          <p:cNvSpPr txBox="1"/>
          <p:nvPr/>
        </p:nvSpPr>
        <p:spPr>
          <a:xfrm>
            <a:off x="1030282" y="4316298"/>
            <a:ext cx="3586303" cy="584775"/>
          </a:xfrm>
          <a:prstGeom prst="rect">
            <a:avLst/>
          </a:prstGeom>
          <a:noFill/>
        </p:spPr>
        <p:txBody>
          <a:bodyPr wrap="none" rtlCol="0">
            <a:spAutoFit/>
          </a:bodyPr>
          <a:lstStyle/>
          <a:p>
            <a:r>
              <a:rPr lang="en-US" sz="3200" b="1" dirty="0"/>
              <a:t>(2) </a:t>
            </a:r>
            <a:r>
              <a:rPr lang="en-US" sz="3200" b="1" dirty="0" err="1"/>
              <a:t>Argumentization</a:t>
            </a:r>
            <a:endParaRPr lang="en-US" sz="3200" b="1" dirty="0"/>
          </a:p>
        </p:txBody>
      </p:sp>
      <p:sp>
        <p:nvSpPr>
          <p:cNvPr id="7" name="TextBox 6">
            <a:extLst>
              <a:ext uri="{FF2B5EF4-FFF2-40B4-BE49-F238E27FC236}">
                <a16:creationId xmlns:a16="http://schemas.microsoft.com/office/drawing/2014/main" id="{6B7C370C-A239-E9B3-AEFC-CF14F1C29008}"/>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39191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23</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8B1A7171-D740-D04D-800E-27B2B9CE9CE3}"/>
              </a:ext>
            </a:extLst>
          </p:cNvPr>
          <p:cNvSpPr/>
          <p:nvPr/>
        </p:nvSpPr>
        <p:spPr>
          <a:xfrm>
            <a:off x="8493760" y="4658754"/>
            <a:ext cx="48768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1832B050-270B-534E-A9AA-FBFF938815B2}"/>
              </a:ext>
            </a:extLst>
          </p:cNvPr>
          <p:cNvSpPr/>
          <p:nvPr/>
        </p:nvSpPr>
        <p:spPr>
          <a:xfrm>
            <a:off x="2966720" y="1597932"/>
            <a:ext cx="50800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9" name="Rectangle 28">
            <a:extLst>
              <a:ext uri="{FF2B5EF4-FFF2-40B4-BE49-F238E27FC236}">
                <a16:creationId xmlns:a16="http://schemas.microsoft.com/office/drawing/2014/main" id="{F58BEDB3-3DD7-204D-919D-A5111617872A}"/>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3B3DF6-A229-7E44-8EC0-3F47D55C1437}"/>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0929F88-1F46-D141-8094-38D90D2D8669}"/>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B8A3391-DFA9-6B40-8CC3-339A6A209142}"/>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9173"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6FD2816-543F-4C43-9F83-2885E2A8773E}"/>
              </a:ext>
            </a:extLst>
          </p:cNvPr>
          <p:cNvSpPr txBox="1"/>
          <p:nvPr/>
        </p:nvSpPr>
        <p:spPr>
          <a:xfrm>
            <a:off x="25336" y="4332580"/>
            <a:ext cx="4883645" cy="584775"/>
          </a:xfrm>
          <a:prstGeom prst="rect">
            <a:avLst/>
          </a:prstGeom>
          <a:noFill/>
        </p:spPr>
        <p:txBody>
          <a:bodyPr wrap="none" rtlCol="0">
            <a:spAutoFit/>
          </a:bodyPr>
          <a:lstStyle/>
          <a:p>
            <a:r>
              <a:rPr lang="en-US" sz="3200" b="1" dirty="0"/>
              <a:t>(3) AST Node Replacements</a:t>
            </a:r>
          </a:p>
        </p:txBody>
      </p:sp>
      <p:sp>
        <p:nvSpPr>
          <p:cNvPr id="7" name="TextBox 6">
            <a:extLst>
              <a:ext uri="{FF2B5EF4-FFF2-40B4-BE49-F238E27FC236}">
                <a16:creationId xmlns:a16="http://schemas.microsoft.com/office/drawing/2014/main" id="{AC217F85-2F84-A134-F723-36B818332E93}"/>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38922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24</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50B2111-B073-9D4D-96EF-B067C407075B}"/>
              </a:ext>
            </a:extLst>
          </p:cNvPr>
          <p:cNvSpPr/>
          <p:nvPr/>
        </p:nvSpPr>
        <p:spPr>
          <a:xfrm>
            <a:off x="2966720" y="1597932"/>
            <a:ext cx="50800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CA85269B-2B04-2B4E-8D75-8270F73F30C3}"/>
              </a:ext>
            </a:extLst>
          </p:cNvPr>
          <p:cNvSpPr/>
          <p:nvPr/>
        </p:nvSpPr>
        <p:spPr>
          <a:xfrm>
            <a:off x="8493760" y="4658754"/>
            <a:ext cx="48768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4" name="Rectangle 23">
            <a:extLst>
              <a:ext uri="{FF2B5EF4-FFF2-40B4-BE49-F238E27FC236}">
                <a16:creationId xmlns:a16="http://schemas.microsoft.com/office/drawing/2014/main" id="{C5A1FE8E-674D-9E47-9B32-636D30CA5437}"/>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068AA9-4FD0-984C-BE3C-2295D4819A5A}"/>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37C000E-9840-CB4B-B015-4199B77A156A}"/>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FCDA75-2BF2-8E48-833C-616D23A688F5}"/>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9173"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496B49-9829-6E6B-4002-77E2FD9F8AE2}"/>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23118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25</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endParaRPr lang="fa-IR"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fa-IR"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1" name="Rectangle 20">
            <a:extLst>
              <a:ext uri="{FF2B5EF4-FFF2-40B4-BE49-F238E27FC236}">
                <a16:creationId xmlns:a16="http://schemas.microsoft.com/office/drawing/2014/main" id="{1A3F6D97-6D29-A941-AA63-A8EA3A431D0B}"/>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C30AB6-45AA-6146-A396-ABAE99150013}"/>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393AB07-1D05-194B-8A06-AE198F77D0D7}"/>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C18581A-B13D-014F-8E22-E26D08F32CE8}"/>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8000"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DAF8394-C6BC-4748-BA05-E7F0B8A163AD}"/>
              </a:ext>
            </a:extLst>
          </p:cNvPr>
          <p:cNvSpPr txBox="1"/>
          <p:nvPr/>
        </p:nvSpPr>
        <p:spPr>
          <a:xfrm>
            <a:off x="267460" y="4331430"/>
            <a:ext cx="4401974" cy="584775"/>
          </a:xfrm>
          <a:prstGeom prst="rect">
            <a:avLst/>
          </a:prstGeom>
          <a:noFill/>
        </p:spPr>
        <p:txBody>
          <a:bodyPr wrap="none" rtlCol="0">
            <a:spAutoFit/>
          </a:bodyPr>
          <a:lstStyle/>
          <a:p>
            <a:r>
              <a:rPr lang="en-US" sz="3200" b="1" dirty="0"/>
              <a:t>textual similarity = 100%</a:t>
            </a:r>
          </a:p>
        </p:txBody>
      </p:sp>
      <p:sp>
        <p:nvSpPr>
          <p:cNvPr id="7" name="TextBox 6">
            <a:extLst>
              <a:ext uri="{FF2B5EF4-FFF2-40B4-BE49-F238E27FC236}">
                <a16:creationId xmlns:a16="http://schemas.microsoft.com/office/drawing/2014/main" id="{36C22961-DB0B-B3AD-350D-B714144D36C4}"/>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5069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26</a:t>
            </a:fld>
            <a:endParaRPr lang="en-US" sz="1600"/>
          </a:p>
        </p:txBody>
      </p:sp>
      <p:sp>
        <p:nvSpPr>
          <p:cNvPr id="10" name="TextBox 9">
            <a:extLst>
              <a:ext uri="{FF2B5EF4-FFF2-40B4-BE49-F238E27FC236}">
                <a16:creationId xmlns:a16="http://schemas.microsoft.com/office/drawing/2014/main" id="{2EFCC76E-A1FA-CA48-8064-CBEB1778B5BE}"/>
              </a:ext>
            </a:extLst>
          </p:cNvPr>
          <p:cNvSpPr txBox="1"/>
          <p:nvPr/>
        </p:nvSpPr>
        <p:spPr>
          <a:xfrm>
            <a:off x="108582"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395165"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399156" y="4032179"/>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5" name="Freeform 24">
            <a:extLst>
              <a:ext uri="{FF2B5EF4-FFF2-40B4-BE49-F238E27FC236}">
                <a16:creationId xmlns:a16="http://schemas.microsoft.com/office/drawing/2014/main" id="{3EC1A18B-4494-5347-BE8B-28F624D7E8D1}"/>
              </a:ext>
            </a:extLst>
          </p:cNvPr>
          <p:cNvSpPr/>
          <p:nvPr/>
        </p:nvSpPr>
        <p:spPr>
          <a:xfrm>
            <a:off x="952792" y="1175735"/>
            <a:ext cx="4340574" cy="3316733"/>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4297169"/>
              <a:gd name="connsiteY0" fmla="*/ 0 h 3338734"/>
              <a:gd name="connsiteX1" fmla="*/ 4297169 w 4297169"/>
              <a:gd name="connsiteY1" fmla="*/ 3338397 h 3338734"/>
              <a:gd name="connsiteX0" fmla="*/ 0 w 4297169"/>
              <a:gd name="connsiteY0" fmla="*/ 0 h 3338735"/>
              <a:gd name="connsiteX1" fmla="*/ 4297169 w 4297169"/>
              <a:gd name="connsiteY1" fmla="*/ 3338397 h 3338735"/>
              <a:gd name="connsiteX0" fmla="*/ 0 w 3935219"/>
              <a:gd name="connsiteY0" fmla="*/ 0 h 3329211"/>
              <a:gd name="connsiteX1" fmla="*/ 3935219 w 3935219"/>
              <a:gd name="connsiteY1" fmla="*/ 3328872 h 3329211"/>
              <a:gd name="connsiteX0" fmla="*/ 0 w 4278119"/>
              <a:gd name="connsiteY0" fmla="*/ 0 h 3357783"/>
              <a:gd name="connsiteX1" fmla="*/ 4278119 w 4278119"/>
              <a:gd name="connsiteY1" fmla="*/ 3357447 h 3357783"/>
              <a:gd name="connsiteX0" fmla="*/ 0 w 4430287"/>
              <a:gd name="connsiteY0" fmla="*/ 0 h 3388257"/>
              <a:gd name="connsiteX1" fmla="*/ 4430287 w 4430287"/>
              <a:gd name="connsiteY1" fmla="*/ 3387924 h 3388257"/>
              <a:gd name="connsiteX0" fmla="*/ 0 w 4430287"/>
              <a:gd name="connsiteY0" fmla="*/ 1840 h 3390081"/>
              <a:gd name="connsiteX1" fmla="*/ 4430287 w 4430287"/>
              <a:gd name="connsiteY1" fmla="*/ 3389764 h 3390081"/>
            </a:gdLst>
            <a:ahLst/>
            <a:cxnLst>
              <a:cxn ang="0">
                <a:pos x="connsiteX0" y="connsiteY0"/>
              </a:cxn>
              <a:cxn ang="0">
                <a:pos x="connsiteX1" y="connsiteY1"/>
              </a:cxn>
            </a:cxnLst>
            <a:rect l="l" t="t" r="r" b="b"/>
            <a:pathLst>
              <a:path w="4430287" h="3390081">
                <a:moveTo>
                  <a:pt x="0" y="1840"/>
                </a:moveTo>
                <a:cubicBezTo>
                  <a:pt x="5856562" y="-91937"/>
                  <a:pt x="3042657" y="3428561"/>
                  <a:pt x="4430287" y="3389764"/>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26" name="Freeform 25">
            <a:extLst>
              <a:ext uri="{FF2B5EF4-FFF2-40B4-BE49-F238E27FC236}">
                <a16:creationId xmlns:a16="http://schemas.microsoft.com/office/drawing/2014/main" id="{E1834964-AF1B-9649-ABE3-96388593383E}"/>
              </a:ext>
            </a:extLst>
          </p:cNvPr>
          <p:cNvSpPr/>
          <p:nvPr/>
        </p:nvSpPr>
        <p:spPr>
          <a:xfrm>
            <a:off x="4775760" y="1907135"/>
            <a:ext cx="581770" cy="293500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4149628"/>
              <a:gd name="connsiteY0" fmla="*/ 0 h 3443499"/>
              <a:gd name="connsiteX1" fmla="*/ 4149628 w 4149628"/>
              <a:gd name="connsiteY1" fmla="*/ 3443172 h 3443499"/>
              <a:gd name="connsiteX0" fmla="*/ 0 w 4232924"/>
              <a:gd name="connsiteY0" fmla="*/ 0 h 3443499"/>
              <a:gd name="connsiteX1" fmla="*/ 4232924 w 4232924"/>
              <a:gd name="connsiteY1" fmla="*/ 3443172 h 3443499"/>
              <a:gd name="connsiteX0" fmla="*/ 86939 w 1934122"/>
              <a:gd name="connsiteY0" fmla="*/ 0 h 3053016"/>
              <a:gd name="connsiteX1" fmla="*/ 214581 w 1934122"/>
              <a:gd name="connsiteY1" fmla="*/ 3052647 h 3053016"/>
              <a:gd name="connsiteX0" fmla="*/ 353286 w 575862"/>
              <a:gd name="connsiteY0" fmla="*/ 0 h 3053074"/>
              <a:gd name="connsiteX1" fmla="*/ 480928 w 575862"/>
              <a:gd name="connsiteY1" fmla="*/ 3052647 h 3053074"/>
              <a:gd name="connsiteX0" fmla="*/ 511786 w 707808"/>
              <a:gd name="connsiteY0" fmla="*/ 0 h 3053074"/>
              <a:gd name="connsiteX1" fmla="*/ 639428 w 707808"/>
              <a:gd name="connsiteY1" fmla="*/ 3052647 h 3053074"/>
              <a:gd name="connsiteX0" fmla="*/ 541797 w 680014"/>
              <a:gd name="connsiteY0" fmla="*/ 0 h 3053138"/>
              <a:gd name="connsiteX1" fmla="*/ 669439 w 680014"/>
              <a:gd name="connsiteY1" fmla="*/ 3052647 h 3053138"/>
              <a:gd name="connsiteX0" fmla="*/ 373062 w 714893"/>
              <a:gd name="connsiteY0" fmla="*/ 0 h 3053138"/>
              <a:gd name="connsiteX1" fmla="*/ 714892 w 714893"/>
              <a:gd name="connsiteY1" fmla="*/ 3052647 h 3053138"/>
              <a:gd name="connsiteX0" fmla="*/ 437937 w 696471"/>
              <a:gd name="connsiteY0" fmla="*/ 0 h 3062718"/>
              <a:gd name="connsiteX1" fmla="*/ 696471 w 696471"/>
              <a:gd name="connsiteY1" fmla="*/ 3062229 h 3062718"/>
              <a:gd name="connsiteX0" fmla="*/ 265214 w 523748"/>
              <a:gd name="connsiteY0" fmla="*/ 0 h 3062229"/>
              <a:gd name="connsiteX1" fmla="*/ 523748 w 523748"/>
              <a:gd name="connsiteY1" fmla="*/ 3062229 h 3062229"/>
              <a:gd name="connsiteX0" fmla="*/ 390748 w 649282"/>
              <a:gd name="connsiteY0" fmla="*/ 0 h 3062229"/>
              <a:gd name="connsiteX1" fmla="*/ 649282 w 649282"/>
              <a:gd name="connsiteY1" fmla="*/ 3062229 h 3062229"/>
              <a:gd name="connsiteX0" fmla="*/ 364554 w 623088"/>
              <a:gd name="connsiteY0" fmla="*/ 0 h 3062229"/>
              <a:gd name="connsiteX1" fmla="*/ 623088 w 623088"/>
              <a:gd name="connsiteY1" fmla="*/ 3062229 h 3062229"/>
              <a:gd name="connsiteX0" fmla="*/ 422201 w 680735"/>
              <a:gd name="connsiteY0" fmla="*/ 0 h 3062356"/>
              <a:gd name="connsiteX1" fmla="*/ 680735 w 680735"/>
              <a:gd name="connsiteY1" fmla="*/ 3062229 h 3062356"/>
              <a:gd name="connsiteX0" fmla="*/ 682439 w 812840"/>
              <a:gd name="connsiteY0" fmla="*/ 0 h 3032363"/>
              <a:gd name="connsiteX1" fmla="*/ 618138 w 812840"/>
              <a:gd name="connsiteY1" fmla="*/ 3032235 h 3032363"/>
              <a:gd name="connsiteX0" fmla="*/ 641619 w 774375"/>
              <a:gd name="connsiteY0" fmla="*/ 0 h 3052359"/>
              <a:gd name="connsiteX1" fmla="*/ 626984 w 774375"/>
              <a:gd name="connsiteY1" fmla="*/ 3052232 h 3052359"/>
              <a:gd name="connsiteX0" fmla="*/ 590966 w 726792"/>
              <a:gd name="connsiteY0" fmla="*/ 0 h 2952386"/>
              <a:gd name="connsiteX1" fmla="*/ 638414 w 726792"/>
              <a:gd name="connsiteY1" fmla="*/ 2952252 h 2952386"/>
            </a:gdLst>
            <a:ahLst/>
            <a:cxnLst>
              <a:cxn ang="0">
                <a:pos x="connsiteX0" y="connsiteY0"/>
              </a:cxn>
              <a:cxn ang="0">
                <a:pos x="connsiteX1" y="connsiteY1"/>
              </a:cxn>
            </a:cxnLst>
            <a:rect l="l" t="t" r="r" b="b"/>
            <a:pathLst>
              <a:path w="726792" h="2952386">
                <a:moveTo>
                  <a:pt x="590966" y="0"/>
                </a:moveTo>
                <a:cubicBezTo>
                  <a:pt x="1299937" y="823271"/>
                  <a:pt x="-1082398" y="2971888"/>
                  <a:pt x="638414" y="2952252"/>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1CE61105-C4F3-7E4E-9788-68027E7BF221}"/>
              </a:ext>
            </a:extLst>
          </p:cNvPr>
          <p:cNvSpPr/>
          <p:nvPr/>
        </p:nvSpPr>
        <p:spPr>
          <a:xfrm>
            <a:off x="3425817" y="2354123"/>
            <a:ext cx="1821808" cy="3080298"/>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5139838"/>
              <a:gd name="connsiteY0" fmla="*/ 0 h 3531733"/>
              <a:gd name="connsiteX1" fmla="*/ 5139838 w 5139838"/>
              <a:gd name="connsiteY1" fmla="*/ 3531413 h 3531733"/>
              <a:gd name="connsiteX0" fmla="*/ 0 w 5139838"/>
              <a:gd name="connsiteY0" fmla="*/ 0 h 3531413"/>
              <a:gd name="connsiteX1" fmla="*/ 5139838 w 5139838"/>
              <a:gd name="connsiteY1" fmla="*/ 3531413 h 3531413"/>
              <a:gd name="connsiteX0" fmla="*/ 0 w 5018718"/>
              <a:gd name="connsiteY0" fmla="*/ 0 h 3498525"/>
              <a:gd name="connsiteX1" fmla="*/ 5018718 w 5018718"/>
              <a:gd name="connsiteY1" fmla="*/ 3498525 h 3498525"/>
              <a:gd name="connsiteX0" fmla="*/ 0 w 5164062"/>
              <a:gd name="connsiteY0" fmla="*/ 0 h 3476600"/>
              <a:gd name="connsiteX1" fmla="*/ 5164062 w 5164062"/>
              <a:gd name="connsiteY1" fmla="*/ 3476600 h 3476600"/>
              <a:gd name="connsiteX0" fmla="*/ 0 w 4784902"/>
              <a:gd name="connsiteY0" fmla="*/ 0 h 3499478"/>
              <a:gd name="connsiteX1" fmla="*/ 4784902 w 4784902"/>
              <a:gd name="connsiteY1" fmla="*/ 3499478 h 3499478"/>
              <a:gd name="connsiteX0" fmla="*/ 0 w 4633240"/>
              <a:gd name="connsiteY0" fmla="*/ 0 h 3545235"/>
              <a:gd name="connsiteX1" fmla="*/ 4633240 w 4633240"/>
              <a:gd name="connsiteY1" fmla="*/ 3545235 h 3545235"/>
            </a:gdLst>
            <a:ahLst/>
            <a:cxnLst>
              <a:cxn ang="0">
                <a:pos x="connsiteX0" y="connsiteY0"/>
              </a:cxn>
              <a:cxn ang="0">
                <a:pos x="connsiteX1" y="connsiteY1"/>
              </a:cxn>
            </a:cxnLst>
            <a:rect l="l" t="t" r="r" b="b"/>
            <a:pathLst>
              <a:path w="4633240" h="3545235">
                <a:moveTo>
                  <a:pt x="0" y="0"/>
                </a:moveTo>
                <a:cubicBezTo>
                  <a:pt x="4719057" y="59241"/>
                  <a:pt x="1646822" y="3529219"/>
                  <a:pt x="4633240" y="3545235"/>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7120467D-54E4-EA42-BB97-B72C239ED3C7}"/>
              </a:ext>
            </a:extLst>
          </p:cNvPr>
          <p:cNvSpPr/>
          <p:nvPr/>
        </p:nvSpPr>
        <p:spPr>
          <a:xfrm>
            <a:off x="2522095" y="2681285"/>
            <a:ext cx="2734550" cy="3047590"/>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5139838"/>
              <a:gd name="connsiteY0" fmla="*/ 0 h 3531733"/>
              <a:gd name="connsiteX1" fmla="*/ 5139838 w 5139838"/>
              <a:gd name="connsiteY1" fmla="*/ 3531413 h 3531733"/>
              <a:gd name="connsiteX0" fmla="*/ 0 w 5139838"/>
              <a:gd name="connsiteY0" fmla="*/ 0 h 3531413"/>
              <a:gd name="connsiteX1" fmla="*/ 5139838 w 5139838"/>
              <a:gd name="connsiteY1" fmla="*/ 3531413 h 3531413"/>
              <a:gd name="connsiteX0" fmla="*/ 0 w 5018718"/>
              <a:gd name="connsiteY0" fmla="*/ 0 h 3498525"/>
              <a:gd name="connsiteX1" fmla="*/ 5018718 w 5018718"/>
              <a:gd name="connsiteY1" fmla="*/ 3498525 h 3498525"/>
              <a:gd name="connsiteX0" fmla="*/ 0 w 7368454"/>
              <a:gd name="connsiteY0" fmla="*/ 0 h 3542376"/>
              <a:gd name="connsiteX1" fmla="*/ 7368454 w 7368454"/>
              <a:gd name="connsiteY1" fmla="*/ 3542376 h 3542376"/>
              <a:gd name="connsiteX0" fmla="*/ 0 w 7368454"/>
              <a:gd name="connsiteY0" fmla="*/ 0 h 3542383"/>
              <a:gd name="connsiteX1" fmla="*/ 7368454 w 7368454"/>
              <a:gd name="connsiteY1" fmla="*/ 3542376 h 3542383"/>
              <a:gd name="connsiteX0" fmla="*/ 0 w 7368454"/>
              <a:gd name="connsiteY0" fmla="*/ 0 h 3597196"/>
              <a:gd name="connsiteX1" fmla="*/ 7368454 w 7368454"/>
              <a:gd name="connsiteY1" fmla="*/ 3597190 h 3597196"/>
              <a:gd name="connsiteX0" fmla="*/ 0 w 7586471"/>
              <a:gd name="connsiteY0" fmla="*/ 0 h 3553346"/>
              <a:gd name="connsiteX1" fmla="*/ 7586471 w 7586471"/>
              <a:gd name="connsiteY1" fmla="*/ 3553339 h 3553346"/>
              <a:gd name="connsiteX0" fmla="*/ 0 w 6929260"/>
              <a:gd name="connsiteY0" fmla="*/ 0 h 3599103"/>
              <a:gd name="connsiteX1" fmla="*/ 6929260 w 6929260"/>
              <a:gd name="connsiteY1" fmla="*/ 3599096 h 3599103"/>
              <a:gd name="connsiteX0" fmla="*/ 0 w 7055647"/>
              <a:gd name="connsiteY0" fmla="*/ 0 h 3553346"/>
              <a:gd name="connsiteX1" fmla="*/ 7055647 w 7055647"/>
              <a:gd name="connsiteY1" fmla="*/ 3553339 h 3553346"/>
              <a:gd name="connsiteX0" fmla="*/ 0 w 6954537"/>
              <a:gd name="connsiteY0" fmla="*/ 0 h 3507589"/>
              <a:gd name="connsiteX1" fmla="*/ 6954537 w 6954537"/>
              <a:gd name="connsiteY1" fmla="*/ 3507582 h 3507589"/>
            </a:gdLst>
            <a:ahLst/>
            <a:cxnLst>
              <a:cxn ang="0">
                <a:pos x="connsiteX0" y="connsiteY0"/>
              </a:cxn>
              <a:cxn ang="0">
                <a:pos x="connsiteX1" y="connsiteY1"/>
              </a:cxn>
            </a:cxnLst>
            <a:rect l="l" t="t" r="r" b="b"/>
            <a:pathLst>
              <a:path w="6954537" h="3507589">
                <a:moveTo>
                  <a:pt x="0" y="0"/>
                </a:moveTo>
                <a:cubicBezTo>
                  <a:pt x="4719057" y="59241"/>
                  <a:pt x="3217172" y="3513492"/>
                  <a:pt x="6954537" y="3507582"/>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18" name="TextBox 17">
            <a:extLst>
              <a:ext uri="{FF2B5EF4-FFF2-40B4-BE49-F238E27FC236}">
                <a16:creationId xmlns:a16="http://schemas.microsoft.com/office/drawing/2014/main" id="{59DC7239-1919-444F-A29E-821CF48EBC82}"/>
              </a:ext>
            </a:extLst>
          </p:cNvPr>
          <p:cNvSpPr txBox="1"/>
          <p:nvPr/>
        </p:nvSpPr>
        <p:spPr>
          <a:xfrm>
            <a:off x="22225" y="483524"/>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A</a:t>
            </a:r>
          </a:p>
        </p:txBody>
      </p:sp>
      <p:sp>
        <p:nvSpPr>
          <p:cNvPr id="19" name="TextBox 18">
            <a:extLst>
              <a:ext uri="{FF2B5EF4-FFF2-40B4-BE49-F238E27FC236}">
                <a16:creationId xmlns:a16="http://schemas.microsoft.com/office/drawing/2014/main" id="{A888DB12-2419-3C44-BAF8-2321D35CCC12}"/>
              </a:ext>
            </a:extLst>
          </p:cNvPr>
          <p:cNvSpPr txBox="1"/>
          <p:nvPr/>
        </p:nvSpPr>
        <p:spPr>
          <a:xfrm>
            <a:off x="22225" y="772506"/>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B</a:t>
            </a:r>
          </a:p>
        </p:txBody>
      </p:sp>
      <p:sp>
        <p:nvSpPr>
          <p:cNvPr id="20" name="TextBox 19">
            <a:extLst>
              <a:ext uri="{FF2B5EF4-FFF2-40B4-BE49-F238E27FC236}">
                <a16:creationId xmlns:a16="http://schemas.microsoft.com/office/drawing/2014/main" id="{EC6C46BE-1208-5041-9971-24714C8B1E47}"/>
              </a:ext>
            </a:extLst>
          </p:cNvPr>
          <p:cNvSpPr txBox="1"/>
          <p:nvPr/>
        </p:nvSpPr>
        <p:spPr>
          <a:xfrm>
            <a:off x="22225" y="1078173"/>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r>
              <a:rPr lang="en-US" b="1" dirty="0">
                <a:latin typeface="Candara" panose="020E0502030303020204" pitchFamily="34" charset="0"/>
              </a:rPr>
              <a:t>C</a:t>
            </a:r>
          </a:p>
        </p:txBody>
      </p:sp>
      <p:sp>
        <p:nvSpPr>
          <p:cNvPr id="23" name="TextBox 22">
            <a:extLst>
              <a:ext uri="{FF2B5EF4-FFF2-40B4-BE49-F238E27FC236}">
                <a16:creationId xmlns:a16="http://schemas.microsoft.com/office/drawing/2014/main" id="{82AF4D56-123A-E24F-AB1F-E6BE247AF6D4}"/>
              </a:ext>
            </a:extLst>
          </p:cNvPr>
          <p:cNvSpPr txBox="1"/>
          <p:nvPr/>
        </p:nvSpPr>
        <p:spPr>
          <a:xfrm>
            <a:off x="22225" y="136796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D</a:t>
            </a:r>
          </a:p>
        </p:txBody>
      </p:sp>
      <p:sp>
        <p:nvSpPr>
          <p:cNvPr id="24" name="TextBox 23">
            <a:extLst>
              <a:ext uri="{FF2B5EF4-FFF2-40B4-BE49-F238E27FC236}">
                <a16:creationId xmlns:a16="http://schemas.microsoft.com/office/drawing/2014/main" id="{E63C0E1F-B14C-E14B-90FF-2F06EBE727C8}"/>
              </a:ext>
            </a:extLst>
          </p:cNvPr>
          <p:cNvSpPr txBox="1"/>
          <p:nvPr/>
        </p:nvSpPr>
        <p:spPr>
          <a:xfrm>
            <a:off x="22225" y="223898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E</a:t>
            </a:r>
          </a:p>
        </p:txBody>
      </p:sp>
      <p:sp>
        <p:nvSpPr>
          <p:cNvPr id="27" name="TextBox 26">
            <a:extLst>
              <a:ext uri="{FF2B5EF4-FFF2-40B4-BE49-F238E27FC236}">
                <a16:creationId xmlns:a16="http://schemas.microsoft.com/office/drawing/2014/main" id="{6F316AA5-1540-D146-9653-E075374C3926}"/>
              </a:ext>
            </a:extLst>
          </p:cNvPr>
          <p:cNvSpPr txBox="1"/>
          <p:nvPr/>
        </p:nvSpPr>
        <p:spPr>
          <a:xfrm>
            <a:off x="22225" y="253738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F</a:t>
            </a:r>
          </a:p>
        </p:txBody>
      </p:sp>
      <p:sp>
        <p:nvSpPr>
          <p:cNvPr id="29" name="TextBox 28">
            <a:extLst>
              <a:ext uri="{FF2B5EF4-FFF2-40B4-BE49-F238E27FC236}">
                <a16:creationId xmlns:a16="http://schemas.microsoft.com/office/drawing/2014/main" id="{6A7F20CB-C877-074C-9C7C-BAE46D023B75}"/>
              </a:ext>
            </a:extLst>
          </p:cNvPr>
          <p:cNvSpPr txBox="1"/>
          <p:nvPr/>
        </p:nvSpPr>
        <p:spPr>
          <a:xfrm>
            <a:off x="22225" y="340840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G</a:t>
            </a:r>
          </a:p>
        </p:txBody>
      </p:sp>
      <p:sp>
        <p:nvSpPr>
          <p:cNvPr id="32" name="TextBox 31">
            <a:extLst>
              <a:ext uri="{FF2B5EF4-FFF2-40B4-BE49-F238E27FC236}">
                <a16:creationId xmlns:a16="http://schemas.microsoft.com/office/drawing/2014/main" id="{F136E038-6DD5-2C47-95CB-53646FDB2365}"/>
              </a:ext>
            </a:extLst>
          </p:cNvPr>
          <p:cNvSpPr txBox="1"/>
          <p:nvPr/>
        </p:nvSpPr>
        <p:spPr>
          <a:xfrm>
            <a:off x="5316764" y="476042"/>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1</a:t>
            </a:r>
          </a:p>
        </p:txBody>
      </p:sp>
      <p:sp>
        <p:nvSpPr>
          <p:cNvPr id="33" name="TextBox 32">
            <a:extLst>
              <a:ext uri="{FF2B5EF4-FFF2-40B4-BE49-F238E27FC236}">
                <a16:creationId xmlns:a16="http://schemas.microsoft.com/office/drawing/2014/main" id="{AE8903D2-60E3-D44A-AC9B-77616D80D881}"/>
              </a:ext>
            </a:extLst>
          </p:cNvPr>
          <p:cNvSpPr txBox="1"/>
          <p:nvPr/>
        </p:nvSpPr>
        <p:spPr>
          <a:xfrm>
            <a:off x="5316764" y="771927"/>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2</a:t>
            </a:r>
          </a:p>
        </p:txBody>
      </p:sp>
      <p:sp>
        <p:nvSpPr>
          <p:cNvPr id="34" name="TextBox 33">
            <a:extLst>
              <a:ext uri="{FF2B5EF4-FFF2-40B4-BE49-F238E27FC236}">
                <a16:creationId xmlns:a16="http://schemas.microsoft.com/office/drawing/2014/main" id="{5F9391C5-B9B9-364E-A5D4-7F8EA1C21964}"/>
              </a:ext>
            </a:extLst>
          </p:cNvPr>
          <p:cNvSpPr txBox="1"/>
          <p:nvPr/>
        </p:nvSpPr>
        <p:spPr>
          <a:xfrm>
            <a:off x="5540952" y="1637091"/>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3</a:t>
            </a:r>
          </a:p>
        </p:txBody>
      </p:sp>
      <p:sp>
        <p:nvSpPr>
          <p:cNvPr id="35" name="TextBox 34">
            <a:extLst>
              <a:ext uri="{FF2B5EF4-FFF2-40B4-BE49-F238E27FC236}">
                <a16:creationId xmlns:a16="http://schemas.microsoft.com/office/drawing/2014/main" id="{C4D9FAF5-5CC7-5440-B082-3CCA8B330DD1}"/>
              </a:ext>
            </a:extLst>
          </p:cNvPr>
          <p:cNvSpPr txBox="1"/>
          <p:nvPr/>
        </p:nvSpPr>
        <p:spPr>
          <a:xfrm>
            <a:off x="5316764" y="3407474"/>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9</a:t>
            </a:r>
          </a:p>
        </p:txBody>
      </p:sp>
      <p:sp>
        <p:nvSpPr>
          <p:cNvPr id="36" name="TextBox 35">
            <a:extLst>
              <a:ext uri="{FF2B5EF4-FFF2-40B4-BE49-F238E27FC236}">
                <a16:creationId xmlns:a16="http://schemas.microsoft.com/office/drawing/2014/main" id="{F391C066-8D40-DE4E-96A3-94B769837212}"/>
              </a:ext>
            </a:extLst>
          </p:cNvPr>
          <p:cNvSpPr txBox="1"/>
          <p:nvPr/>
        </p:nvSpPr>
        <p:spPr>
          <a:xfrm>
            <a:off x="5334182" y="4405042"/>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4</a:t>
            </a:r>
          </a:p>
        </p:txBody>
      </p:sp>
      <p:sp>
        <p:nvSpPr>
          <p:cNvPr id="37" name="TextBox 36">
            <a:extLst>
              <a:ext uri="{FF2B5EF4-FFF2-40B4-BE49-F238E27FC236}">
                <a16:creationId xmlns:a16="http://schemas.microsoft.com/office/drawing/2014/main" id="{0CEE10C2-476C-C248-8327-E147D5120E6F}"/>
              </a:ext>
            </a:extLst>
          </p:cNvPr>
          <p:cNvSpPr txBox="1"/>
          <p:nvPr/>
        </p:nvSpPr>
        <p:spPr>
          <a:xfrm>
            <a:off x="5334247" y="4705316"/>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5</a:t>
            </a:r>
          </a:p>
        </p:txBody>
      </p:sp>
      <p:sp>
        <p:nvSpPr>
          <p:cNvPr id="38" name="TextBox 37">
            <a:extLst>
              <a:ext uri="{FF2B5EF4-FFF2-40B4-BE49-F238E27FC236}">
                <a16:creationId xmlns:a16="http://schemas.microsoft.com/office/drawing/2014/main" id="{DCBF806C-04C4-274E-92C6-C6AD8523CBDF}"/>
              </a:ext>
            </a:extLst>
          </p:cNvPr>
          <p:cNvSpPr txBox="1"/>
          <p:nvPr/>
        </p:nvSpPr>
        <p:spPr>
          <a:xfrm>
            <a:off x="5334181" y="5311868"/>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6</a:t>
            </a:r>
          </a:p>
        </p:txBody>
      </p:sp>
      <p:sp>
        <p:nvSpPr>
          <p:cNvPr id="39" name="TextBox 38">
            <a:extLst>
              <a:ext uri="{FF2B5EF4-FFF2-40B4-BE49-F238E27FC236}">
                <a16:creationId xmlns:a16="http://schemas.microsoft.com/office/drawing/2014/main" id="{E699891C-149D-4E46-967B-1F5195BFC52F}"/>
              </a:ext>
            </a:extLst>
          </p:cNvPr>
          <p:cNvSpPr txBox="1"/>
          <p:nvPr/>
        </p:nvSpPr>
        <p:spPr>
          <a:xfrm>
            <a:off x="5334181" y="5612142"/>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7</a:t>
            </a:r>
          </a:p>
        </p:txBody>
      </p:sp>
      <p:sp>
        <p:nvSpPr>
          <p:cNvPr id="40" name="TextBox 39">
            <a:extLst>
              <a:ext uri="{FF2B5EF4-FFF2-40B4-BE49-F238E27FC236}">
                <a16:creationId xmlns:a16="http://schemas.microsoft.com/office/drawing/2014/main" id="{8BF6862E-FCAC-7A49-A687-48B31499CB44}"/>
              </a:ext>
            </a:extLst>
          </p:cNvPr>
          <p:cNvSpPr txBox="1"/>
          <p:nvPr/>
        </p:nvSpPr>
        <p:spPr>
          <a:xfrm>
            <a:off x="5334181" y="6159383"/>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8</a:t>
            </a:r>
          </a:p>
        </p:txBody>
      </p:sp>
      <p:sp>
        <p:nvSpPr>
          <p:cNvPr id="14" name="TextBox 13">
            <a:extLst>
              <a:ext uri="{FF2B5EF4-FFF2-40B4-BE49-F238E27FC236}">
                <a16:creationId xmlns:a16="http://schemas.microsoft.com/office/drawing/2014/main" id="{149D914A-F56A-314F-B3BA-13DBA056E15D}"/>
              </a:ext>
            </a:extLst>
          </p:cNvPr>
          <p:cNvSpPr txBox="1"/>
          <p:nvPr/>
        </p:nvSpPr>
        <p:spPr>
          <a:xfrm>
            <a:off x="38092" y="4186964"/>
            <a:ext cx="4302425" cy="1425178"/>
          </a:xfrm>
          <a:prstGeom prst="roundRect">
            <a:avLst>
              <a:gd name="adj" fmla="val 6412"/>
            </a:avLst>
          </a:prstGeom>
          <a:solidFill>
            <a:schemeClr val="accent2">
              <a:lumMod val="20000"/>
              <a:lumOff val="80000"/>
            </a:schemeClr>
          </a:solidFill>
        </p:spPr>
        <p:txBody>
          <a:bodyPr wrap="square" lIns="36000" tIns="36000" rIns="36000" bIns="36000" rtlCol="0">
            <a:spAutoFit/>
          </a:bodyPr>
          <a:lstStyle/>
          <a:p>
            <a:r>
              <a:rPr lang="en-CA" sz="2800" b="1" dirty="0"/>
              <a:t>M = {(C, 4) (D, 5) (E, 6) (F, 7)}</a:t>
            </a:r>
            <a:endParaRPr lang="fa-IR" sz="2800" b="1" dirty="0"/>
          </a:p>
          <a:p>
            <a:r>
              <a:rPr lang="en-CA" sz="2800" b="1" dirty="0"/>
              <a:t>U</a:t>
            </a:r>
            <a:r>
              <a:rPr lang="en-CA" b="1" dirty="0"/>
              <a:t>T1</a:t>
            </a:r>
            <a:r>
              <a:rPr lang="en-CA" sz="2800" b="1" dirty="0"/>
              <a:t> =</a:t>
            </a:r>
            <a:r>
              <a:rPr lang="fa-IR" sz="2800" b="1" dirty="0"/>
              <a:t> </a:t>
            </a:r>
            <a:r>
              <a:rPr lang="en-CA" sz="2800" b="1" dirty="0"/>
              <a:t>{A, B, G} </a:t>
            </a:r>
            <a:endParaRPr lang="fa-IR" sz="2800" b="1" dirty="0"/>
          </a:p>
          <a:p>
            <a:r>
              <a:rPr lang="en-CA" sz="2800" b="1" dirty="0"/>
              <a:t>U</a:t>
            </a:r>
            <a:r>
              <a:rPr lang="en-CA" b="1" dirty="0"/>
              <a:t>T2</a:t>
            </a:r>
            <a:r>
              <a:rPr lang="en-CA" sz="2800" b="1" dirty="0"/>
              <a:t> = {8}</a:t>
            </a:r>
            <a:endParaRPr lang="en-US" sz="2800" b="1" dirty="0"/>
          </a:p>
        </p:txBody>
      </p:sp>
      <p:sp>
        <p:nvSpPr>
          <p:cNvPr id="2" name="TextBox 1">
            <a:extLst>
              <a:ext uri="{FF2B5EF4-FFF2-40B4-BE49-F238E27FC236}">
                <a16:creationId xmlns:a16="http://schemas.microsoft.com/office/drawing/2014/main" id="{CBD6AE74-FD96-0280-52FC-311BF56018C6}"/>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49338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30"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719A86-DFFF-4900-E798-2474D50434C1}"/>
              </a:ext>
            </a:extLst>
          </p:cNvPr>
          <p:cNvSpPr>
            <a:spLocks noGrp="1"/>
          </p:cNvSpPr>
          <p:nvPr>
            <p:ph type="title"/>
          </p:nvPr>
        </p:nvSpPr>
        <p:spPr>
          <a:xfrm>
            <a:off x="838200" y="365125"/>
            <a:ext cx="10515600" cy="1325563"/>
          </a:xfrm>
        </p:spPr>
        <p:txBody>
          <a:bodyPr/>
          <a:lstStyle/>
          <a:p>
            <a:r>
              <a:rPr lang="en-US" sz="4800" b="1" dirty="0">
                <a:latin typeface="Candara" panose="020E0502030303020204" pitchFamily="34" charset="0"/>
              </a:rPr>
              <a:t>Extract Method detection rule</a:t>
            </a:r>
          </a:p>
        </p:txBody>
      </p:sp>
      <p:sp>
        <p:nvSpPr>
          <p:cNvPr id="5" name="Content Placeholder 2">
            <a:extLst>
              <a:ext uri="{FF2B5EF4-FFF2-40B4-BE49-F238E27FC236}">
                <a16:creationId xmlns:a16="http://schemas.microsoft.com/office/drawing/2014/main" id="{1BFE268F-5102-6B1F-1F4D-8F855732ECBA}"/>
              </a:ext>
            </a:extLst>
          </p:cNvPr>
          <p:cNvSpPr>
            <a:spLocks noGrp="1"/>
          </p:cNvSpPr>
          <p:nvPr>
            <p:ph idx="1"/>
          </p:nvPr>
        </p:nvSpPr>
        <p:spPr>
          <a:xfrm>
            <a:off x="838199" y="1825625"/>
            <a:ext cx="10959059" cy="4351338"/>
          </a:xfrm>
        </p:spPr>
        <p:txBody>
          <a:bodyPr/>
          <a:lstStyle/>
          <a:p>
            <a:pPr marL="0" indent="0">
              <a:buNone/>
            </a:pPr>
            <a:r>
              <a:rPr lang="en-US" dirty="0">
                <a:latin typeface="Candara" panose="020E0502030303020204" pitchFamily="34" charset="0"/>
              </a:rPr>
              <a:t>(M, U</a:t>
            </a:r>
            <a:r>
              <a:rPr lang="en-US" sz="1800" dirty="0">
                <a:latin typeface="Candara" panose="020E0502030303020204" pitchFamily="34" charset="0"/>
              </a:rPr>
              <a:t>T1</a:t>
            </a:r>
            <a:r>
              <a:rPr lang="en-US" dirty="0">
                <a:latin typeface="Candara" panose="020E0502030303020204" pitchFamily="34" charset="0"/>
              </a:rPr>
              <a:t>, U</a:t>
            </a:r>
            <a:r>
              <a:rPr lang="en-US" sz="1800" dirty="0">
                <a:latin typeface="Candara" panose="020E0502030303020204" pitchFamily="34" charset="0"/>
              </a:rPr>
              <a:t>T2</a:t>
            </a:r>
            <a:r>
              <a:rPr lang="en-US" dirty="0">
                <a:latin typeface="Candara" panose="020E0502030303020204" pitchFamily="34" charset="0"/>
              </a:rPr>
              <a:t>) = statement-matching(</a:t>
            </a:r>
            <a:r>
              <a:rPr lang="en-US" sz="2400" dirty="0" err="1">
                <a:latin typeface="Courier New" panose="02070309020205020404" pitchFamily="49" charset="0"/>
                <a:cs typeface="Courier New" panose="02070309020205020404" pitchFamily="49" charset="0"/>
              </a:rPr>
              <a:t>createAddresses</a:t>
            </a:r>
            <a:r>
              <a:rPr lang="en-US" dirty="0">
                <a:latin typeface="Candara" panose="020E0502030303020204" pitchFamily="34" charset="0"/>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rPr>
              <a:t>)</a:t>
            </a:r>
          </a:p>
          <a:p>
            <a:pPr marL="0" indent="0">
              <a:buNone/>
            </a:pPr>
            <a:r>
              <a:rPr lang="en-US" dirty="0">
                <a:latin typeface="Candara" panose="020E0502030303020204" pitchFamily="34" charset="0"/>
              </a:rPr>
              <a:t>M = {(C, 4) (D, 5) (E, 6) (F, 7)}          U</a:t>
            </a:r>
            <a:r>
              <a:rPr lang="en-US" sz="1800" dirty="0">
                <a:latin typeface="Candara" panose="020E0502030303020204" pitchFamily="34" charset="0"/>
              </a:rPr>
              <a:t>T1</a:t>
            </a:r>
            <a:r>
              <a:rPr lang="en-US" dirty="0">
                <a:latin typeface="Candara" panose="020E0502030303020204" pitchFamily="34" charset="0"/>
              </a:rPr>
              <a:t> ={A, B, G}             U</a:t>
            </a:r>
            <a:r>
              <a:rPr lang="en-US" sz="1800" dirty="0">
                <a:latin typeface="Candara" panose="020E0502030303020204" pitchFamily="34" charset="0"/>
              </a:rPr>
              <a:t>T2</a:t>
            </a:r>
            <a:r>
              <a:rPr lang="en-US" dirty="0">
                <a:latin typeface="Candara" panose="020E0502030303020204" pitchFamily="34" charset="0"/>
              </a:rPr>
              <a:t> = {8}</a:t>
            </a:r>
          </a:p>
          <a:p>
            <a:pPr marL="0" indent="0">
              <a:buNone/>
            </a:pPr>
            <a:endParaRPr lang="en-US" dirty="0">
              <a:latin typeface="Candara" panose="020E0502030303020204" pitchFamily="34" charset="0"/>
            </a:endParaRPr>
          </a:p>
          <a:p>
            <a:pPr marL="0" indent="0">
              <a:buNone/>
            </a:pPr>
            <a:r>
              <a:rPr lang="en-US" sz="2400" dirty="0" err="1">
                <a:latin typeface="Courier New" panose="02070309020205020404" pitchFamily="49" charset="0"/>
                <a:cs typeface="Courier New" panose="02070309020205020404" pitchFamily="49" charset="0"/>
              </a:rPr>
              <a:t>createAddress</a:t>
            </a:r>
            <a:r>
              <a:rPr lang="en-US" sz="2400" dirty="0">
                <a:latin typeface="Candara" panose="020E0502030303020204" pitchFamily="34" charset="0"/>
                <a:cs typeface="Courier New" panose="02070309020205020404" pitchFamily="49" charset="0"/>
              </a:rPr>
              <a:t> </a:t>
            </a:r>
            <a:r>
              <a:rPr lang="en-US" dirty="0">
                <a:latin typeface="Candara" panose="020E0502030303020204" pitchFamily="34" charset="0"/>
              </a:rPr>
              <a:t>is a </a:t>
            </a:r>
            <a:r>
              <a:rPr lang="en-US" b="1" dirty="0">
                <a:latin typeface="Candara" panose="020E0502030303020204" pitchFamily="34" charset="0"/>
              </a:rPr>
              <a:t>newly added</a:t>
            </a:r>
            <a:r>
              <a:rPr lang="en-US" dirty="0">
                <a:latin typeface="Candara" panose="020E0502030303020204" pitchFamily="34" charset="0"/>
              </a:rPr>
              <a:t> method in child commit</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endParaRPr lang="en-US" dirty="0">
              <a:latin typeface="Candara" panose="020E0502030303020204" pitchFamily="34" charset="0"/>
            </a:endParaRPr>
          </a:p>
          <a:p>
            <a:pPr marL="0" indent="0">
              <a:buNone/>
            </a:pPr>
            <a:r>
              <a:rPr lang="en-US" sz="2400" dirty="0" err="1">
                <a:latin typeface="Courier New" panose="02070309020205020404" pitchFamily="49" charset="0"/>
                <a:cs typeface="Courier New" panose="02070309020205020404" pitchFamily="49" charset="0"/>
              </a:rPr>
              <a:t>createAddresses</a:t>
            </a:r>
            <a:r>
              <a:rPr lang="en-US" dirty="0">
                <a:latin typeface="Candara" panose="020E0502030303020204" pitchFamily="34" charset="0"/>
              </a:rPr>
              <a:t> in parent commit </a:t>
            </a:r>
            <a:r>
              <a:rPr lang="en-US" b="1" dirty="0">
                <a:latin typeface="Candara" panose="020E0502030303020204" pitchFamily="34" charset="0"/>
              </a:rPr>
              <a:t>does not call</a:t>
            </a:r>
            <a:r>
              <a:rPr lang="en-US" dirty="0">
                <a:latin typeface="Candara" panose="020E0502030303020204" pitchFamily="34" charset="0"/>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endParaRPr lang="en-US" dirty="0">
              <a:solidFill>
                <a:srgbClr val="00B050"/>
              </a:solidFill>
              <a:latin typeface="Candara" panose="020E0502030303020204" pitchFamily="34" charset="0"/>
            </a:endParaRPr>
          </a:p>
          <a:p>
            <a:pPr marL="0" indent="0">
              <a:buNone/>
            </a:pPr>
            <a:r>
              <a:rPr lang="en-US" sz="2400" dirty="0" err="1">
                <a:latin typeface="Courier New" panose="02070309020205020404" pitchFamily="49" charset="0"/>
                <a:cs typeface="Courier New" panose="02070309020205020404" pitchFamily="49" charset="0"/>
              </a:rPr>
              <a:t>createAddresses</a:t>
            </a:r>
            <a:r>
              <a:rPr lang="en-US" dirty="0">
                <a:latin typeface="Candara" panose="020E0502030303020204" pitchFamily="34" charset="0"/>
              </a:rPr>
              <a:t> in child commit </a:t>
            </a:r>
            <a:r>
              <a:rPr lang="en-US" b="1" dirty="0">
                <a:latin typeface="Candara" panose="020E0502030303020204" pitchFamily="34" charset="0"/>
              </a:rPr>
              <a:t>calls</a:t>
            </a:r>
            <a:r>
              <a:rPr lang="en-US" dirty="0">
                <a:latin typeface="Candara" panose="020E0502030303020204" pitchFamily="34" charset="0"/>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endParaRPr lang="en-US" sz="2400" dirty="0">
              <a:latin typeface="Courier New" panose="02070309020205020404" pitchFamily="49" charset="0"/>
              <a:cs typeface="Courier New" panose="02070309020205020404" pitchFamily="49" charset="0"/>
            </a:endParaRPr>
          </a:p>
          <a:p>
            <a:pPr marL="0" indent="0">
              <a:buNone/>
            </a:pPr>
            <a:r>
              <a:rPr lang="en-US" dirty="0">
                <a:latin typeface="Candara" panose="020E0502030303020204" pitchFamily="34" charset="0"/>
              </a:rPr>
              <a:t>|M| &gt; |U</a:t>
            </a:r>
            <a:r>
              <a:rPr lang="en-US" sz="1800" dirty="0">
                <a:latin typeface="Candara" panose="020E0502030303020204" pitchFamily="34" charset="0"/>
              </a:rPr>
              <a:t>T2</a:t>
            </a:r>
            <a:r>
              <a:rPr lang="en-US" dirty="0">
                <a:latin typeface="Candara" panose="020E0502030303020204" pitchFamily="34" charset="0"/>
              </a:rPr>
              <a:t>|</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p>
          <a:p>
            <a:pPr marL="0" indent="0">
              <a:buNone/>
            </a:pPr>
            <a:r>
              <a:rPr lang="en-US" dirty="0">
                <a:latin typeface="Candara" panose="020E0502030303020204" pitchFamily="34" charset="0"/>
                <a:sym typeface="Symbol" panose="05050102010706020507" pitchFamily="18" charset="2"/>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rPr>
              <a:t> has been extracted from </a:t>
            </a:r>
            <a:r>
              <a:rPr lang="en-US" sz="2400" dirty="0" err="1">
                <a:latin typeface="Courier New" panose="02070309020205020404" pitchFamily="49" charset="0"/>
                <a:cs typeface="Courier New" panose="02070309020205020404" pitchFamily="49" charset="0"/>
              </a:rPr>
              <a:t>createAddresses</a:t>
            </a:r>
            <a:endParaRPr lang="en-US" dirty="0">
              <a:latin typeface="Candara" panose="020E0502030303020204" pitchFamily="34" charset="0"/>
            </a:endParaRPr>
          </a:p>
        </p:txBody>
      </p:sp>
    </p:spTree>
    <p:extLst>
      <p:ext uri="{BB962C8B-B14F-4D97-AF65-F5344CB8AC3E}">
        <p14:creationId xmlns:p14="http://schemas.microsoft.com/office/powerpoint/2010/main" val="233694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45E8-59EA-62F8-7820-97D598DEC4EF}"/>
              </a:ext>
            </a:extLst>
          </p:cNvPr>
          <p:cNvSpPr>
            <a:spLocks noGrp="1"/>
          </p:cNvSpPr>
          <p:nvPr>
            <p:ph type="title"/>
          </p:nvPr>
        </p:nvSpPr>
        <p:spPr/>
        <p:txBody>
          <a:bodyPr/>
          <a:lstStyle/>
          <a:p>
            <a:r>
              <a:rPr lang="en-BE" dirty="0"/>
              <a:t>The Project</a:t>
            </a:r>
          </a:p>
        </p:txBody>
      </p:sp>
      <p:sp>
        <p:nvSpPr>
          <p:cNvPr id="3" name="Content Placeholder 2">
            <a:extLst>
              <a:ext uri="{FF2B5EF4-FFF2-40B4-BE49-F238E27FC236}">
                <a16:creationId xmlns:a16="http://schemas.microsoft.com/office/drawing/2014/main" id="{86A6B517-2834-A3AC-5416-88958210D914}"/>
              </a:ext>
            </a:extLst>
          </p:cNvPr>
          <p:cNvSpPr>
            <a:spLocks noGrp="1"/>
          </p:cNvSpPr>
          <p:nvPr>
            <p:ph idx="1"/>
          </p:nvPr>
        </p:nvSpPr>
        <p:spPr/>
        <p:txBody>
          <a:bodyPr/>
          <a:lstStyle/>
          <a:p>
            <a:r>
              <a:rPr lang="en-GB" dirty="0"/>
              <a:t>Intermediate Report</a:t>
            </a:r>
          </a:p>
          <a:p>
            <a:pPr lvl="1"/>
            <a:r>
              <a:rPr lang="en-GB" dirty="0"/>
              <a:t>What </a:t>
            </a:r>
            <a:r>
              <a:rPr lang="en-GB" dirty="0" err="1"/>
              <a:t>refactorings</a:t>
            </a:r>
            <a:r>
              <a:rPr lang="en-GB" dirty="0"/>
              <a:t> are you planning to implement in the project</a:t>
            </a:r>
          </a:p>
          <a:p>
            <a:pPr lvl="1"/>
            <a:r>
              <a:rPr lang="en-GB" dirty="0"/>
              <a:t>Reasons why the </a:t>
            </a:r>
            <a:r>
              <a:rPr lang="en-GB" dirty="0" err="1"/>
              <a:t>refactorings</a:t>
            </a:r>
            <a:r>
              <a:rPr lang="en-GB" dirty="0"/>
              <a:t> are important for your goal</a:t>
            </a:r>
          </a:p>
          <a:p>
            <a:pPr lvl="1"/>
            <a:r>
              <a:rPr lang="en-GB" dirty="0"/>
              <a:t>Describe the planned refactoring activities</a:t>
            </a:r>
          </a:p>
          <a:p>
            <a:pPr lvl="1"/>
            <a:endParaRPr lang="en-GB" dirty="0"/>
          </a:p>
          <a:p>
            <a:r>
              <a:rPr lang="en-GB" dirty="0"/>
              <a:t>Final Report</a:t>
            </a:r>
          </a:p>
          <a:p>
            <a:pPr lvl="1"/>
            <a:r>
              <a:rPr lang="en-GB" dirty="0"/>
              <a:t>Same as the intermediate Report, but the </a:t>
            </a:r>
            <a:r>
              <a:rPr lang="en-GB" dirty="0" err="1"/>
              <a:t>refactorings</a:t>
            </a:r>
            <a:r>
              <a:rPr lang="en-GB" dirty="0"/>
              <a:t> must be “completed” by then</a:t>
            </a:r>
          </a:p>
          <a:p>
            <a:pPr lvl="1"/>
            <a:r>
              <a:rPr lang="en-GB" dirty="0"/>
              <a:t>Commits relating to the </a:t>
            </a:r>
            <a:r>
              <a:rPr lang="en-GB" dirty="0" err="1"/>
              <a:t>refactorings</a:t>
            </a:r>
            <a:r>
              <a:rPr lang="en-GB" dirty="0"/>
              <a:t> should be clearly labelled.</a:t>
            </a:r>
            <a:endParaRPr lang="en-BE" dirty="0"/>
          </a:p>
        </p:txBody>
      </p:sp>
    </p:spTree>
    <p:extLst>
      <p:ext uri="{BB962C8B-B14F-4D97-AF65-F5344CB8AC3E}">
        <p14:creationId xmlns:p14="http://schemas.microsoft.com/office/powerpoint/2010/main" val="153945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DA03-CF2C-D768-06C2-F5A539C60F8F}"/>
              </a:ext>
            </a:extLst>
          </p:cNvPr>
          <p:cNvSpPr>
            <a:spLocks noGrp="1"/>
          </p:cNvSpPr>
          <p:nvPr>
            <p:ph type="title"/>
          </p:nvPr>
        </p:nvSpPr>
        <p:spPr/>
        <p:txBody>
          <a:bodyPr/>
          <a:lstStyle/>
          <a:p>
            <a:r>
              <a:rPr lang="en-BE" dirty="0"/>
              <a:t>How to identify refactoring targets</a:t>
            </a:r>
          </a:p>
        </p:txBody>
      </p:sp>
      <p:sp>
        <p:nvSpPr>
          <p:cNvPr id="3" name="Content Placeholder 2">
            <a:extLst>
              <a:ext uri="{FF2B5EF4-FFF2-40B4-BE49-F238E27FC236}">
                <a16:creationId xmlns:a16="http://schemas.microsoft.com/office/drawing/2014/main" id="{B63F6D1E-EFB5-8FA2-A919-D0627F12C681}"/>
              </a:ext>
            </a:extLst>
          </p:cNvPr>
          <p:cNvSpPr>
            <a:spLocks noGrp="1"/>
          </p:cNvSpPr>
          <p:nvPr>
            <p:ph idx="1"/>
          </p:nvPr>
        </p:nvSpPr>
        <p:spPr/>
        <p:txBody>
          <a:bodyPr>
            <a:normAutofit/>
          </a:bodyPr>
          <a:lstStyle/>
          <a:p>
            <a:pPr marL="0" indent="0">
              <a:buNone/>
            </a:pPr>
            <a:r>
              <a:rPr lang="en-GB" dirty="0"/>
              <a:t>“I wrote the original edition in 2000 when Refactoring was a little-known technique.” – Martin Fowler</a:t>
            </a:r>
          </a:p>
          <a:p>
            <a:pPr marL="0" indent="0">
              <a:buNone/>
            </a:pPr>
            <a:endParaRPr lang="en-GB" dirty="0"/>
          </a:p>
          <a:p>
            <a:r>
              <a:rPr lang="en-GB" dirty="0"/>
              <a:t>Refactoring is a very common practice that helps developers to complete maintenance tasks (i.e., implement new features and fix bugs) and eliminate various design and code smells</a:t>
            </a:r>
            <a:endParaRPr lang="en-BE" dirty="0"/>
          </a:p>
          <a:p>
            <a:r>
              <a:rPr lang="en-GB" dirty="0"/>
              <a:t>There are more than 80 types of </a:t>
            </a:r>
            <a:r>
              <a:rPr lang="en-GB" dirty="0" err="1"/>
              <a:t>refactorings</a:t>
            </a:r>
            <a:endParaRPr lang="en-GB" dirty="0"/>
          </a:p>
          <a:p>
            <a:r>
              <a:rPr lang="en-BE" dirty="0"/>
              <a:t>Some of the common refactorings:</a:t>
            </a:r>
          </a:p>
          <a:p>
            <a:pPr lvl="1"/>
            <a:r>
              <a:rPr lang="en-GB" dirty="0"/>
              <a:t>Moving a class, renaming an attribute, extracting a method</a:t>
            </a:r>
            <a:endParaRPr lang="en-BE" dirty="0"/>
          </a:p>
        </p:txBody>
      </p:sp>
    </p:spTree>
    <p:extLst>
      <p:ext uri="{BB962C8B-B14F-4D97-AF65-F5344CB8AC3E}">
        <p14:creationId xmlns:p14="http://schemas.microsoft.com/office/powerpoint/2010/main" val="414597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6075-75A8-A2A2-52C5-E26D17DDBDD7}"/>
              </a:ext>
            </a:extLst>
          </p:cNvPr>
          <p:cNvSpPr>
            <a:spLocks noGrp="1"/>
          </p:cNvSpPr>
          <p:nvPr>
            <p:ph type="title"/>
          </p:nvPr>
        </p:nvSpPr>
        <p:spPr/>
        <p:txBody>
          <a:bodyPr/>
          <a:lstStyle/>
          <a:p>
            <a:r>
              <a:rPr lang="en-GB" dirty="0"/>
              <a:t>Strategic Refactoring</a:t>
            </a:r>
            <a:endParaRPr lang="en-BE" dirty="0"/>
          </a:p>
        </p:txBody>
      </p:sp>
      <p:sp>
        <p:nvSpPr>
          <p:cNvPr id="3" name="Content Placeholder 2">
            <a:extLst>
              <a:ext uri="{FF2B5EF4-FFF2-40B4-BE49-F238E27FC236}">
                <a16:creationId xmlns:a16="http://schemas.microsoft.com/office/drawing/2014/main" id="{9A3131EC-AEA8-E9A4-F59C-2DE8325B0E38}"/>
              </a:ext>
            </a:extLst>
          </p:cNvPr>
          <p:cNvSpPr>
            <a:spLocks noGrp="1"/>
          </p:cNvSpPr>
          <p:nvPr>
            <p:ph idx="1"/>
          </p:nvPr>
        </p:nvSpPr>
        <p:spPr/>
        <p:txBody>
          <a:bodyPr/>
          <a:lstStyle/>
          <a:p>
            <a:r>
              <a:rPr lang="en-GB" dirty="0"/>
              <a:t>Strategic Refactoring is to apply refactoring for a particular design reason/goal</a:t>
            </a:r>
          </a:p>
          <a:p>
            <a:r>
              <a:rPr lang="en-GB" dirty="0"/>
              <a:t>Support a new feature/correction</a:t>
            </a:r>
          </a:p>
          <a:p>
            <a:r>
              <a:rPr lang="en-GB" dirty="0"/>
              <a:t>Solving a specific design problem</a:t>
            </a:r>
          </a:p>
          <a:p>
            <a:r>
              <a:rPr lang="en-GB" dirty="0"/>
              <a:t>“Refactor to Understand” (OORP, p.127)</a:t>
            </a:r>
          </a:p>
          <a:p>
            <a:r>
              <a:rPr lang="en-GB" dirty="0"/>
              <a:t>In this Reengineering Course, refactoring without reason/goal is meaningless. </a:t>
            </a:r>
          </a:p>
          <a:p>
            <a:r>
              <a:rPr lang="en-GB" dirty="0"/>
              <a:t>Please remember the pattern “Keep it Simple” (OORP, p.37) when planning refactoring activities.</a:t>
            </a:r>
            <a:endParaRPr lang="en-BE" dirty="0"/>
          </a:p>
        </p:txBody>
      </p:sp>
    </p:spTree>
    <p:extLst>
      <p:ext uri="{BB962C8B-B14F-4D97-AF65-F5344CB8AC3E}">
        <p14:creationId xmlns:p14="http://schemas.microsoft.com/office/powerpoint/2010/main" val="424333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AFD-4731-BD7F-1A29-BD3E0E842E97}"/>
              </a:ext>
            </a:extLst>
          </p:cNvPr>
          <p:cNvSpPr>
            <a:spLocks noGrp="1"/>
          </p:cNvSpPr>
          <p:nvPr>
            <p:ph type="title"/>
          </p:nvPr>
        </p:nvSpPr>
        <p:spPr>
          <a:xfrm>
            <a:off x="838200" y="122237"/>
            <a:ext cx="10515600" cy="1325563"/>
          </a:xfrm>
        </p:spPr>
        <p:txBody>
          <a:bodyPr/>
          <a:lstStyle/>
          <a:p>
            <a:r>
              <a:rPr lang="en-BE" dirty="0"/>
              <a:t>Bad/Code Smells</a:t>
            </a:r>
          </a:p>
        </p:txBody>
      </p:sp>
      <p:pic>
        <p:nvPicPr>
          <p:cNvPr id="5" name="Picture 4" descr="Diagram&#10;&#10;Description automatically generated">
            <a:extLst>
              <a:ext uri="{FF2B5EF4-FFF2-40B4-BE49-F238E27FC236}">
                <a16:creationId xmlns:a16="http://schemas.microsoft.com/office/drawing/2014/main" id="{A43FF268-3276-749E-39F4-978F828C261C}"/>
              </a:ext>
            </a:extLst>
          </p:cNvPr>
          <p:cNvPicPr>
            <a:picLocks noChangeAspect="1"/>
          </p:cNvPicPr>
          <p:nvPr/>
        </p:nvPicPr>
        <p:blipFill>
          <a:blip r:embed="rId3"/>
          <a:stretch>
            <a:fillRect/>
          </a:stretch>
        </p:blipFill>
        <p:spPr>
          <a:xfrm>
            <a:off x="888425" y="1167580"/>
            <a:ext cx="4579335" cy="5049939"/>
          </a:xfrm>
          <a:prstGeom prst="rect">
            <a:avLst/>
          </a:prstGeom>
        </p:spPr>
      </p:pic>
      <p:sp>
        <p:nvSpPr>
          <p:cNvPr id="7" name="TextBox 6">
            <a:extLst>
              <a:ext uri="{FF2B5EF4-FFF2-40B4-BE49-F238E27FC236}">
                <a16:creationId xmlns:a16="http://schemas.microsoft.com/office/drawing/2014/main" id="{727A3EF4-C016-6877-2596-A3A166B72498}"/>
              </a:ext>
            </a:extLst>
          </p:cNvPr>
          <p:cNvSpPr txBox="1"/>
          <p:nvPr/>
        </p:nvSpPr>
        <p:spPr>
          <a:xfrm>
            <a:off x="5467760" y="1582340"/>
            <a:ext cx="6100762" cy="4801314"/>
          </a:xfrm>
          <a:prstGeom prst="rect">
            <a:avLst/>
          </a:prstGeom>
          <a:noFill/>
        </p:spPr>
        <p:txBody>
          <a:bodyPr wrap="square">
            <a:spAutoFit/>
          </a:bodyPr>
          <a:lstStyle/>
          <a:p>
            <a:pPr marL="285750" indent="-285750">
              <a:buFont typeface="Arial" panose="020B0604020202020204" pitchFamily="34" charset="0"/>
              <a:buChar char="•"/>
            </a:pPr>
            <a:r>
              <a:rPr lang="en-GB" sz="2400" b="0" i="0" dirty="0">
                <a:effectLst/>
              </a:rPr>
              <a:t>Code smells are the result of inexperience multiplied by tight deadlines, mismanagement, and nasty shortcuts taken during the development process.</a:t>
            </a:r>
          </a:p>
          <a:p>
            <a:pPr marL="285750" indent="-285750">
              <a:buFont typeface="Arial" panose="020B0604020202020204" pitchFamily="34" charset="0"/>
              <a:buChar char="•"/>
            </a:pPr>
            <a:endParaRPr lang="en-GB" sz="2400" b="0" i="0" dirty="0">
              <a:effectLst/>
            </a:endParaRPr>
          </a:p>
          <a:p>
            <a:pPr marL="285750" indent="-285750">
              <a:buFont typeface="Arial" panose="020B0604020202020204" pitchFamily="34" charset="0"/>
              <a:buChar char="•"/>
            </a:pPr>
            <a:r>
              <a:rPr lang="en-GB" sz="2400" b="0" i="0" dirty="0">
                <a:effectLst/>
              </a:rPr>
              <a:t>Code smells are a prime candidate for refactoring</a:t>
            </a:r>
          </a:p>
          <a:p>
            <a:pPr marL="285750" indent="-285750">
              <a:buFont typeface="Arial" panose="020B0604020202020204" pitchFamily="34" charset="0"/>
              <a:buChar char="•"/>
            </a:pPr>
            <a:endParaRPr lang="en-GB" sz="2400" b="0" i="0" dirty="0">
              <a:effectLst/>
            </a:endParaRPr>
          </a:p>
          <a:p>
            <a:pPr marL="285750" indent="-285750">
              <a:buFont typeface="Arial" panose="020B0604020202020204" pitchFamily="34" charset="0"/>
              <a:buChar char="•"/>
            </a:pPr>
            <a:r>
              <a:rPr lang="en-GB" sz="2400" dirty="0"/>
              <a:t>SonarQube is a nice tool for Smell detection</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b="0" i="0" dirty="0">
                <a:effectLst/>
              </a:rPr>
              <a:t>In </a:t>
            </a:r>
            <a:r>
              <a:rPr lang="en-GB" sz="2400" b="0" i="0" dirty="0" err="1">
                <a:effectLst/>
              </a:rPr>
              <a:t>CodeScene</a:t>
            </a:r>
            <a:r>
              <a:rPr lang="en-GB" sz="2400" b="0" i="0" dirty="0">
                <a:effectLst/>
              </a:rPr>
              <a:t>, Only the paid version shows Smells</a:t>
            </a:r>
          </a:p>
          <a:p>
            <a:endParaRPr lang="en-BE" dirty="0"/>
          </a:p>
        </p:txBody>
      </p:sp>
      <p:sp>
        <p:nvSpPr>
          <p:cNvPr id="8" name="TextBox 7">
            <a:extLst>
              <a:ext uri="{FF2B5EF4-FFF2-40B4-BE49-F238E27FC236}">
                <a16:creationId xmlns:a16="http://schemas.microsoft.com/office/drawing/2014/main" id="{17CF6173-6A51-0E0D-F825-8264E4210A15}"/>
              </a:ext>
            </a:extLst>
          </p:cNvPr>
          <p:cNvSpPr txBox="1"/>
          <p:nvPr/>
        </p:nvSpPr>
        <p:spPr>
          <a:xfrm>
            <a:off x="995082" y="6217519"/>
            <a:ext cx="4249271" cy="369332"/>
          </a:xfrm>
          <a:prstGeom prst="rect">
            <a:avLst/>
          </a:prstGeom>
          <a:noFill/>
        </p:spPr>
        <p:txBody>
          <a:bodyPr wrap="square" rtlCol="0">
            <a:spAutoFit/>
          </a:bodyPr>
          <a:lstStyle/>
          <a:p>
            <a:r>
              <a:rPr lang="en-BE" dirty="0"/>
              <a:t>Disharmonies and their correlations</a:t>
            </a:r>
          </a:p>
        </p:txBody>
      </p:sp>
    </p:spTree>
    <p:extLst>
      <p:ext uri="{BB962C8B-B14F-4D97-AF65-F5344CB8AC3E}">
        <p14:creationId xmlns:p14="http://schemas.microsoft.com/office/powerpoint/2010/main" val="180501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78536D-4B05-0AB5-CAB7-7E1CB48BE4BB}"/>
              </a:ext>
            </a:extLst>
          </p:cNvPr>
          <p:cNvSpPr>
            <a:spLocks noGrp="1"/>
          </p:cNvSpPr>
          <p:nvPr>
            <p:ph type="title"/>
          </p:nvPr>
        </p:nvSpPr>
        <p:spPr>
          <a:xfrm>
            <a:off x="838200" y="122237"/>
            <a:ext cx="10515600" cy="1325563"/>
          </a:xfrm>
        </p:spPr>
        <p:txBody>
          <a:bodyPr/>
          <a:lstStyle/>
          <a:p>
            <a:r>
              <a:rPr lang="en-BE" dirty="0"/>
              <a:t>Code Smell Example: God Class</a:t>
            </a:r>
          </a:p>
        </p:txBody>
      </p:sp>
      <p:sp>
        <p:nvSpPr>
          <p:cNvPr id="6" name="TextBox 5">
            <a:extLst>
              <a:ext uri="{FF2B5EF4-FFF2-40B4-BE49-F238E27FC236}">
                <a16:creationId xmlns:a16="http://schemas.microsoft.com/office/drawing/2014/main" id="{CC6627AE-98F4-140F-95EB-C20B8BEE7942}"/>
              </a:ext>
            </a:extLst>
          </p:cNvPr>
          <p:cNvSpPr txBox="1"/>
          <p:nvPr/>
        </p:nvSpPr>
        <p:spPr>
          <a:xfrm>
            <a:off x="995082" y="1720788"/>
            <a:ext cx="9977717" cy="2246769"/>
          </a:xfrm>
          <a:prstGeom prst="rect">
            <a:avLst/>
          </a:prstGeom>
          <a:noFill/>
        </p:spPr>
        <p:txBody>
          <a:bodyPr wrap="square">
            <a:spAutoFit/>
          </a:bodyPr>
          <a:lstStyle/>
          <a:p>
            <a:pPr marL="457200" indent="-457200">
              <a:buFont typeface="Arial" panose="020B0604020202020204" pitchFamily="34" charset="0"/>
              <a:buChar char="•"/>
            </a:pPr>
            <a:r>
              <a:rPr lang="en-BE" sz="2800" dirty="0"/>
              <a:t>A God Class is a class that is big on size and/or responsibilities, controlling too many objects.</a:t>
            </a:r>
          </a:p>
          <a:p>
            <a:pPr marL="457200" indent="-457200">
              <a:buFont typeface="Arial" panose="020B0604020202020204" pitchFamily="34" charset="0"/>
              <a:buChar char="•"/>
            </a:pPr>
            <a:r>
              <a:rPr lang="en-GB" sz="2800" dirty="0"/>
              <a:t>Refactoring solution: Extract/Split Class</a:t>
            </a:r>
          </a:p>
          <a:p>
            <a:pPr marL="457200" indent="-457200">
              <a:buFont typeface="Arial" panose="020B0604020202020204" pitchFamily="34" charset="0"/>
              <a:buChar char="•"/>
            </a:pPr>
            <a:r>
              <a:rPr lang="en-GB" sz="2800" dirty="0"/>
              <a:t>It is often possible to “split” a god class into two or more classes with a more clear and logical design</a:t>
            </a:r>
            <a:endParaRPr lang="en-BE" sz="2800" dirty="0"/>
          </a:p>
        </p:txBody>
      </p:sp>
    </p:spTree>
    <p:extLst>
      <p:ext uri="{BB962C8B-B14F-4D97-AF65-F5344CB8AC3E}">
        <p14:creationId xmlns:p14="http://schemas.microsoft.com/office/powerpoint/2010/main" val="176649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C113847B-7CBA-B8E0-AA81-9700458A9986}"/>
              </a:ext>
            </a:extLst>
          </p:cNvPr>
          <p:cNvPicPr>
            <a:picLocks noChangeAspect="1"/>
          </p:cNvPicPr>
          <p:nvPr/>
        </p:nvPicPr>
        <p:blipFill>
          <a:blip r:embed="rId3"/>
          <a:stretch>
            <a:fillRect/>
          </a:stretch>
        </p:blipFill>
        <p:spPr>
          <a:xfrm>
            <a:off x="1609725" y="1645438"/>
            <a:ext cx="7219950" cy="4847437"/>
          </a:xfrm>
          <a:prstGeom prst="rect">
            <a:avLst/>
          </a:prstGeom>
        </p:spPr>
      </p:pic>
      <p:sp>
        <p:nvSpPr>
          <p:cNvPr id="6" name="Title 1">
            <a:extLst>
              <a:ext uri="{FF2B5EF4-FFF2-40B4-BE49-F238E27FC236}">
                <a16:creationId xmlns:a16="http://schemas.microsoft.com/office/drawing/2014/main" id="{2242011D-9486-EC44-44D7-96642AA6AD1C}"/>
              </a:ext>
            </a:extLst>
          </p:cNvPr>
          <p:cNvSpPr>
            <a:spLocks noGrp="1"/>
          </p:cNvSpPr>
          <p:nvPr>
            <p:ph type="title"/>
          </p:nvPr>
        </p:nvSpPr>
        <p:spPr>
          <a:xfrm>
            <a:off x="838200" y="122237"/>
            <a:ext cx="10515600" cy="1325563"/>
          </a:xfrm>
        </p:spPr>
        <p:txBody>
          <a:bodyPr/>
          <a:lstStyle/>
          <a:p>
            <a:r>
              <a:rPr lang="en-BE" dirty="0"/>
              <a:t>Code Smell Example: God Class</a:t>
            </a:r>
          </a:p>
        </p:txBody>
      </p:sp>
    </p:spTree>
    <p:extLst>
      <p:ext uri="{BB962C8B-B14F-4D97-AF65-F5344CB8AC3E}">
        <p14:creationId xmlns:p14="http://schemas.microsoft.com/office/powerpoint/2010/main" val="189318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4537B68-D2A9-8B67-09C2-50C410499DBF}"/>
              </a:ext>
            </a:extLst>
          </p:cNvPr>
          <p:cNvPicPr>
            <a:picLocks noChangeAspect="1"/>
          </p:cNvPicPr>
          <p:nvPr/>
        </p:nvPicPr>
        <p:blipFill>
          <a:blip r:embed="rId3"/>
          <a:stretch>
            <a:fillRect/>
          </a:stretch>
        </p:blipFill>
        <p:spPr>
          <a:xfrm>
            <a:off x="289289" y="1947861"/>
            <a:ext cx="11613422" cy="3942171"/>
          </a:xfrm>
          <a:prstGeom prst="rect">
            <a:avLst/>
          </a:prstGeom>
        </p:spPr>
      </p:pic>
      <p:sp>
        <p:nvSpPr>
          <p:cNvPr id="6" name="Title 1">
            <a:extLst>
              <a:ext uri="{FF2B5EF4-FFF2-40B4-BE49-F238E27FC236}">
                <a16:creationId xmlns:a16="http://schemas.microsoft.com/office/drawing/2014/main" id="{30EF8890-AC10-746A-3E41-BA80D6B7C6C9}"/>
              </a:ext>
            </a:extLst>
          </p:cNvPr>
          <p:cNvSpPr>
            <a:spLocks noGrp="1"/>
          </p:cNvSpPr>
          <p:nvPr>
            <p:ph type="title"/>
          </p:nvPr>
        </p:nvSpPr>
        <p:spPr>
          <a:xfrm>
            <a:off x="838200" y="122237"/>
            <a:ext cx="10515600" cy="1325563"/>
          </a:xfrm>
        </p:spPr>
        <p:txBody>
          <a:bodyPr/>
          <a:lstStyle/>
          <a:p>
            <a:r>
              <a:rPr lang="en-BE" dirty="0"/>
              <a:t>Code Smell Example: God Class</a:t>
            </a:r>
          </a:p>
        </p:txBody>
      </p:sp>
    </p:spTree>
    <p:extLst>
      <p:ext uri="{BB962C8B-B14F-4D97-AF65-F5344CB8AC3E}">
        <p14:creationId xmlns:p14="http://schemas.microsoft.com/office/powerpoint/2010/main" val="250488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A2D3-AE72-6E57-5B69-9C7E8D6CDA59}"/>
              </a:ext>
            </a:extLst>
          </p:cNvPr>
          <p:cNvSpPr>
            <a:spLocks noGrp="1"/>
          </p:cNvSpPr>
          <p:nvPr>
            <p:ph type="title"/>
          </p:nvPr>
        </p:nvSpPr>
        <p:spPr>
          <a:xfrm>
            <a:off x="838200" y="365125"/>
            <a:ext cx="10515600" cy="804769"/>
          </a:xfrm>
        </p:spPr>
        <p:txBody>
          <a:bodyPr/>
          <a:lstStyle/>
          <a:p>
            <a:r>
              <a:rPr lang="en-GB" dirty="0"/>
              <a:t>Guidelines on How to Refactor</a:t>
            </a:r>
            <a:endParaRPr lang="en-BE" dirty="0"/>
          </a:p>
        </p:txBody>
      </p:sp>
      <p:sp>
        <p:nvSpPr>
          <p:cNvPr id="3" name="Content Placeholder 2">
            <a:extLst>
              <a:ext uri="{FF2B5EF4-FFF2-40B4-BE49-F238E27FC236}">
                <a16:creationId xmlns:a16="http://schemas.microsoft.com/office/drawing/2014/main" id="{3C1EC1A0-3A33-B9BF-CF17-D6F54F3E8F29}"/>
              </a:ext>
            </a:extLst>
          </p:cNvPr>
          <p:cNvSpPr>
            <a:spLocks noGrp="1"/>
          </p:cNvSpPr>
          <p:nvPr>
            <p:ph idx="1"/>
          </p:nvPr>
        </p:nvSpPr>
        <p:spPr/>
        <p:txBody>
          <a:bodyPr/>
          <a:lstStyle/>
          <a:p>
            <a:pPr marL="514350" indent="-514350">
              <a:buAutoNum type="arabicParenBoth"/>
            </a:pPr>
            <a:r>
              <a:rPr lang="en-GB" dirty="0"/>
              <a:t>Identify where (and when) to refactor </a:t>
            </a:r>
          </a:p>
          <a:p>
            <a:pPr marL="514350" indent="-514350">
              <a:buAutoNum type="arabicParenBoth"/>
            </a:pPr>
            <a:r>
              <a:rPr lang="en-GB" dirty="0"/>
              <a:t>Consider which refactoring(s) to apply </a:t>
            </a:r>
          </a:p>
          <a:p>
            <a:pPr marL="514350" indent="-514350">
              <a:buAutoNum type="arabicParenBoth"/>
            </a:pPr>
            <a:r>
              <a:rPr lang="en-GB" dirty="0"/>
              <a:t>Assure </a:t>
            </a:r>
            <a:r>
              <a:rPr lang="en-GB" dirty="0" err="1"/>
              <a:t>behavior</a:t>
            </a:r>
            <a:r>
              <a:rPr lang="en-GB" dirty="0"/>
              <a:t> preservation on the refactored artifact </a:t>
            </a:r>
          </a:p>
          <a:p>
            <a:pPr marL="514350" indent="-514350">
              <a:buAutoNum type="arabicParenBoth"/>
            </a:pPr>
            <a:r>
              <a:rPr lang="en-GB" dirty="0"/>
              <a:t>Perform the refactoring(s) </a:t>
            </a:r>
          </a:p>
          <a:p>
            <a:pPr marL="514350" indent="-514350">
              <a:buAutoNum type="arabicParenBoth"/>
            </a:pPr>
            <a:r>
              <a:rPr lang="en-GB" dirty="0"/>
              <a:t>Assess the effect of the refactoring on quality </a:t>
            </a:r>
          </a:p>
          <a:p>
            <a:pPr marL="514350" indent="-514350">
              <a:buAutoNum type="arabicParenBoth"/>
            </a:pPr>
            <a:r>
              <a:rPr lang="en-GB" dirty="0"/>
              <a:t>Maintain the system’s consistency among the refactored code and other software artifacts</a:t>
            </a:r>
            <a:endParaRPr lang="en-BE" dirty="0"/>
          </a:p>
        </p:txBody>
      </p:sp>
    </p:spTree>
    <p:extLst>
      <p:ext uri="{BB962C8B-B14F-4D97-AF65-F5344CB8AC3E}">
        <p14:creationId xmlns:p14="http://schemas.microsoft.com/office/powerpoint/2010/main" val="1200474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11706</TotalTime>
  <Words>3934</Words>
  <Application>Microsoft Macintosh PowerPoint</Application>
  <PresentationFormat>Widescreen</PresentationFormat>
  <Paragraphs>624</Paragraphs>
  <Slides>28</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Candara</vt:lpstr>
      <vt:lpstr>Consolas</vt:lpstr>
      <vt:lpstr>Courier New</vt:lpstr>
      <vt:lpstr>Office Theme</vt:lpstr>
      <vt:lpstr>Refactoring Assistants</vt:lpstr>
      <vt:lpstr>Refactoring: change the internal structure of a code without compromising its external behaviour</vt:lpstr>
      <vt:lpstr>How to identify refactoring targets</vt:lpstr>
      <vt:lpstr>Strategic Refactoring</vt:lpstr>
      <vt:lpstr>Bad/Code Smells</vt:lpstr>
      <vt:lpstr>Code Smell Example: God Class</vt:lpstr>
      <vt:lpstr>Code Smell Example: God Class</vt:lpstr>
      <vt:lpstr>Code Smell Example: God Class</vt:lpstr>
      <vt:lpstr>Guidelines on How to Refactor</vt:lpstr>
      <vt:lpstr>How to detect Applied Refactorings</vt:lpstr>
      <vt:lpstr>There are many refactoring detection tools</vt:lpstr>
      <vt:lpstr>RefactoringMiner – Detecting refactorings in commits</vt:lpstr>
      <vt:lpstr>RefactoringMiner approach in a nutshell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Extract Method detection rule</vt:lpstr>
      <vt:lpstr>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Assistants</dc:title>
  <dc:creator>John Businge</dc:creator>
  <cp:lastModifiedBy>John Businge</cp:lastModifiedBy>
  <cp:revision>5</cp:revision>
  <dcterms:created xsi:type="dcterms:W3CDTF">2022-08-06T11:59:11Z</dcterms:created>
  <dcterms:modified xsi:type="dcterms:W3CDTF">2025-09-09T15:46:06Z</dcterms:modified>
</cp:coreProperties>
</file>