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79" r:id="rId5"/>
    <p:sldId id="307" r:id="rId6"/>
    <p:sldId id="308" r:id="rId7"/>
    <p:sldId id="280" r:id="rId8"/>
    <p:sldId id="282" r:id="rId9"/>
    <p:sldId id="281" r:id="rId10"/>
    <p:sldId id="265" r:id="rId11"/>
    <p:sldId id="309" r:id="rId12"/>
    <p:sldId id="259" r:id="rId13"/>
    <p:sldId id="310" r:id="rId14"/>
    <p:sldId id="311" r:id="rId15"/>
    <p:sldId id="274"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1FF"/>
    <a:srgbClr val="07F3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p:restoredTop sz="68867"/>
  </p:normalViewPr>
  <p:slideViewPr>
    <p:cSldViewPr snapToGrid="0">
      <p:cViewPr varScale="1">
        <p:scale>
          <a:sx n="108" d="100"/>
          <a:sy n="108" d="100"/>
        </p:scale>
        <p:origin x="26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50129-FC67-4B32-B72B-70AB5D3949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C90ACB-AF83-48F7-9BE9-ED4F9337C803}">
      <dgm:prSet custT="1"/>
      <dgm:spPr/>
      <dgm:t>
        <a:bodyPr/>
        <a:lstStyle/>
        <a:p>
          <a:r>
            <a:rPr lang="en-US" sz="2400" b="0" i="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dirty="0">
            <a:latin typeface="Calibri Light" panose="020F0302020204030204" pitchFamily="34" charset="0"/>
            <a:cs typeface="Calibri Light" panose="020F0302020204030204" pitchFamily="34" charset="0"/>
          </a:endParaRPr>
        </a:p>
      </dgm:t>
    </dgm:pt>
    <dgm:pt modelId="{BC03C010-D8BD-4D24-807F-F7CFF797824D}" type="par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5AF69ECE-AD98-45F8-814F-37CCB0C09B7D}" type="sib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4367CFF7-8DFE-4685-94E1-F1A60859C3F5}">
      <dgm:prSet custT="1"/>
      <dgm:spPr/>
      <dgm:t>
        <a:bodyPr/>
        <a:lstStyle/>
        <a:p>
          <a:r>
            <a:rPr lang="en-US" sz="2400" b="0" i="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dirty="0">
            <a:latin typeface="Calibri Light" panose="020F0302020204030204" pitchFamily="34" charset="0"/>
            <a:cs typeface="Calibri Light" panose="020F0302020204030204" pitchFamily="34" charset="0"/>
          </a:endParaRPr>
        </a:p>
      </dgm:t>
    </dgm:pt>
    <dgm:pt modelId="{157BDF24-F2AA-4CEC-9546-3EAD97BF8964}" type="par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C0C5EB3D-7498-4753-B64B-F6CA3707A16C}" type="sib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EC131724-4CB9-4AF9-9D15-DA2CD4DC0C06}">
      <dgm:prSet custT="1"/>
      <dgm:spPr/>
      <dgm:t>
        <a:bodyPr/>
        <a:lstStyle/>
        <a:p>
          <a:r>
            <a:rPr lang="en-US" sz="2400" b="0" i="0" baseline="0" dirty="0">
              <a:latin typeface="Calibri Light" panose="020F0302020204030204" pitchFamily="34" charset="0"/>
              <a:cs typeface="Calibri Light" panose="020F0302020204030204" pitchFamily="34" charset="0"/>
            </a:rPr>
            <a:t>Typical sources of drift:</a:t>
          </a:r>
          <a:endParaRPr lang="en-US" sz="2400" b="0" i="0" dirty="0">
            <a:latin typeface="Calibri Light" panose="020F0302020204030204" pitchFamily="34" charset="0"/>
            <a:cs typeface="Calibri Light" panose="020F0302020204030204" pitchFamily="34" charset="0"/>
          </a:endParaRPr>
        </a:p>
      </dgm:t>
    </dgm:pt>
    <dgm:pt modelId="{DD762336-E598-405E-8E8A-C392B14AAC40}" type="par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68C0DEE7-EDB0-4980-AEAE-6C6BB1D6E7FC}" type="sib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0F31CBDB-58A6-4CEA-BBC1-47BF8AE74475}">
      <dgm:prSet custT="1"/>
      <dgm:spPr/>
      <dgm:t>
        <a:bodyPr/>
        <a:lstStyle/>
        <a:p>
          <a:r>
            <a:rPr lang="en-US" sz="2400" b="0" i="0" baseline="0" dirty="0">
              <a:latin typeface="Calibri Light" panose="020F0302020204030204" pitchFamily="34" charset="0"/>
              <a:cs typeface="Calibri Light" panose="020F0302020204030204" pitchFamily="34" charset="0"/>
            </a:rPr>
            <a:t>Rename/Move/Inline/Extract</a:t>
          </a:r>
          <a:endParaRPr lang="en-US" sz="2400" b="0" i="0" dirty="0">
            <a:latin typeface="Calibri Light" panose="020F0302020204030204" pitchFamily="34" charset="0"/>
            <a:cs typeface="Calibri Light" panose="020F0302020204030204" pitchFamily="34" charset="0"/>
          </a:endParaRPr>
        </a:p>
      </dgm:t>
    </dgm:pt>
    <dgm:pt modelId="{A53EC4A2-7A99-4AD0-BB2F-792F465DBFF6}" type="par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60F8D79F-838E-4D3B-A528-5F8544043A10}" type="sib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07FBD6DC-4AC0-4607-A507-B36D0CEC5F0F}">
      <dgm:prSet custT="1"/>
      <dgm:spPr/>
      <dgm:t>
        <a:bodyPr/>
        <a:lstStyle/>
        <a:p>
          <a:r>
            <a:rPr lang="en-US" sz="2400" b="0" i="0" baseline="0" dirty="0">
              <a:latin typeface="Calibri Light" panose="020F0302020204030204" pitchFamily="34" charset="0"/>
              <a:cs typeface="Calibri Light" panose="020F0302020204030204" pitchFamily="34" charset="0"/>
            </a:rPr>
            <a:t>Parameter renames or reordering</a:t>
          </a:r>
          <a:endParaRPr lang="en-US" sz="2400" b="0" i="0" dirty="0">
            <a:latin typeface="Calibri Light" panose="020F0302020204030204" pitchFamily="34" charset="0"/>
            <a:cs typeface="Calibri Light" panose="020F0302020204030204" pitchFamily="34" charset="0"/>
          </a:endParaRPr>
        </a:p>
      </dgm:t>
    </dgm:pt>
    <dgm:pt modelId="{E1FC314D-2005-4550-9EB4-29D917D6A3A7}" type="par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F4FA36D2-E8A7-4A69-8017-103DEAC4A901}" type="sib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68E33B74-FA55-40F8-8D59-A2E5C861AE81}">
      <dgm:prSet custT="1"/>
      <dgm:spPr/>
      <dgm:t>
        <a:bodyPr/>
        <a:lstStyle/>
        <a:p>
          <a:r>
            <a:rPr lang="en-US" sz="2400" b="0" i="0" baseline="0" dirty="0">
              <a:latin typeface="Calibri Light" panose="020F0302020204030204" pitchFamily="34" charset="0"/>
              <a:cs typeface="Calibri Light" panose="020F0302020204030204" pitchFamily="34" charset="0"/>
            </a:rPr>
            <a:t>Package/class reshuffling</a:t>
          </a:r>
          <a:endParaRPr lang="en-US" sz="2400" b="0" i="0" dirty="0">
            <a:latin typeface="Calibri Light" panose="020F0302020204030204" pitchFamily="34" charset="0"/>
            <a:cs typeface="Calibri Light" panose="020F0302020204030204" pitchFamily="34" charset="0"/>
          </a:endParaRPr>
        </a:p>
      </dgm:t>
    </dgm:pt>
    <dgm:pt modelId="{2DE2028A-C2DE-4C7E-860E-69BF0AC38E8F}" type="par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15EF36C0-ADC5-456E-8A5E-3476A5D8DC83}" type="sib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898B96A1-0E93-ED4A-AAEB-8AC4C4FFCE28}" type="pres">
      <dgm:prSet presAssocID="{CAA50129-FC67-4B32-B72B-70AB5D394994}" presName="hierChild1" presStyleCnt="0">
        <dgm:presLayoutVars>
          <dgm:chPref val="1"/>
          <dgm:dir/>
          <dgm:animOne val="branch"/>
          <dgm:animLvl val="lvl"/>
          <dgm:resizeHandles/>
        </dgm:presLayoutVars>
      </dgm:prSet>
      <dgm:spPr/>
    </dgm:pt>
    <dgm:pt modelId="{C0B70E66-F2EA-464C-A581-638B6D2059DD}" type="pres">
      <dgm:prSet presAssocID="{68C90ACB-AF83-48F7-9BE9-ED4F9337C803}" presName="hierRoot1" presStyleCnt="0"/>
      <dgm:spPr/>
    </dgm:pt>
    <dgm:pt modelId="{6AE86FA4-2895-EA45-A462-43F6531E08E6}" type="pres">
      <dgm:prSet presAssocID="{68C90ACB-AF83-48F7-9BE9-ED4F9337C803}" presName="composite" presStyleCnt="0"/>
      <dgm:spPr/>
    </dgm:pt>
    <dgm:pt modelId="{F50F15C0-F5DE-C740-924D-566BE110E0E1}" type="pres">
      <dgm:prSet presAssocID="{68C90ACB-AF83-48F7-9BE9-ED4F9337C803}" presName="background" presStyleLbl="node0" presStyleIdx="0" presStyleCnt="3"/>
      <dgm:spPr/>
    </dgm:pt>
    <dgm:pt modelId="{5E6055BA-981C-3A42-A816-229B5FDB92C8}" type="pres">
      <dgm:prSet presAssocID="{68C90ACB-AF83-48F7-9BE9-ED4F9337C803}" presName="text" presStyleLbl="fgAcc0" presStyleIdx="0" presStyleCnt="3" custScaleX="251179" custScaleY="238739" custLinFactNeighborX="-5937" custLinFactNeighborY="-88880">
        <dgm:presLayoutVars>
          <dgm:chPref val="3"/>
        </dgm:presLayoutVars>
      </dgm:prSet>
      <dgm:spPr/>
    </dgm:pt>
    <dgm:pt modelId="{D62435A1-3BF0-A34D-9CBE-B546A016BFD5}" type="pres">
      <dgm:prSet presAssocID="{68C90ACB-AF83-48F7-9BE9-ED4F9337C803}" presName="hierChild2" presStyleCnt="0"/>
      <dgm:spPr/>
    </dgm:pt>
    <dgm:pt modelId="{3A1B4376-9FCE-D94B-B361-45FA9B98364C}" type="pres">
      <dgm:prSet presAssocID="{4367CFF7-8DFE-4685-94E1-F1A60859C3F5}" presName="hierRoot1" presStyleCnt="0"/>
      <dgm:spPr/>
    </dgm:pt>
    <dgm:pt modelId="{38446046-1A1A-FF44-B7D8-84C1D630CAEC}" type="pres">
      <dgm:prSet presAssocID="{4367CFF7-8DFE-4685-94E1-F1A60859C3F5}" presName="composite" presStyleCnt="0"/>
      <dgm:spPr/>
    </dgm:pt>
    <dgm:pt modelId="{6D377462-BE73-044C-A387-EDBF085EB9B0}" type="pres">
      <dgm:prSet presAssocID="{4367CFF7-8DFE-4685-94E1-F1A60859C3F5}" presName="background" presStyleLbl="node0" presStyleIdx="1" presStyleCnt="3"/>
      <dgm:spPr/>
    </dgm:pt>
    <dgm:pt modelId="{2E7213F2-55F8-B842-8361-88D789533774}" type="pres">
      <dgm:prSet presAssocID="{4367CFF7-8DFE-4685-94E1-F1A60859C3F5}" presName="text" presStyleLbl="fgAcc0" presStyleIdx="1" presStyleCnt="3" custScaleX="248997" custScaleY="243690" custLinFactNeighborX="11822" custLinFactNeighborY="-88042">
        <dgm:presLayoutVars>
          <dgm:chPref val="3"/>
        </dgm:presLayoutVars>
      </dgm:prSet>
      <dgm:spPr/>
    </dgm:pt>
    <dgm:pt modelId="{0B29D5F5-2FDC-1A48-9DAD-53D196314AD4}" type="pres">
      <dgm:prSet presAssocID="{4367CFF7-8DFE-4685-94E1-F1A60859C3F5}" presName="hierChild2" presStyleCnt="0"/>
      <dgm:spPr/>
    </dgm:pt>
    <dgm:pt modelId="{372E1A55-8394-5F41-A563-ED6B5F7BF1C0}" type="pres">
      <dgm:prSet presAssocID="{EC131724-4CB9-4AF9-9D15-DA2CD4DC0C06}" presName="hierRoot1" presStyleCnt="0"/>
      <dgm:spPr/>
    </dgm:pt>
    <dgm:pt modelId="{5757C9FC-04AB-E74A-9C23-179E8C1A6C1E}" type="pres">
      <dgm:prSet presAssocID="{EC131724-4CB9-4AF9-9D15-DA2CD4DC0C06}" presName="composite" presStyleCnt="0"/>
      <dgm:spPr/>
    </dgm:pt>
    <dgm:pt modelId="{839B87F8-C36B-9E4A-A425-A3C795BAB06E}" type="pres">
      <dgm:prSet presAssocID="{EC131724-4CB9-4AF9-9D15-DA2CD4DC0C06}" presName="background" presStyleLbl="node0" presStyleIdx="2" presStyleCnt="3"/>
      <dgm:spPr/>
    </dgm:pt>
    <dgm:pt modelId="{FA998EF7-FFF4-7D4C-9905-3FDDF6E333BD}" type="pres">
      <dgm:prSet presAssocID="{EC131724-4CB9-4AF9-9D15-DA2CD4DC0C06}" presName="text" presStyleLbl="fgAcc0" presStyleIdx="2" presStyleCnt="3" custScaleX="224566" custScaleY="226627" custLinFactNeighborX="59239" custLinFactNeighborY="-95365">
        <dgm:presLayoutVars>
          <dgm:chPref val="3"/>
        </dgm:presLayoutVars>
      </dgm:prSet>
      <dgm:spPr/>
    </dgm:pt>
    <dgm:pt modelId="{3C32176C-2601-AB46-B7C9-57C41A6087A7}" type="pres">
      <dgm:prSet presAssocID="{EC131724-4CB9-4AF9-9D15-DA2CD4DC0C06}" presName="hierChild2" presStyleCnt="0"/>
      <dgm:spPr/>
    </dgm:pt>
    <dgm:pt modelId="{3A1D1B81-25E9-6F43-97F4-E52181B1ED82}" type="pres">
      <dgm:prSet presAssocID="{A53EC4A2-7A99-4AD0-BB2F-792F465DBFF6}" presName="Name10" presStyleLbl="parChTrans1D2" presStyleIdx="0" presStyleCnt="3"/>
      <dgm:spPr/>
    </dgm:pt>
    <dgm:pt modelId="{BCE20F4B-749B-554C-A6F1-056411984C26}" type="pres">
      <dgm:prSet presAssocID="{0F31CBDB-58A6-4CEA-BBC1-47BF8AE74475}" presName="hierRoot2" presStyleCnt="0"/>
      <dgm:spPr/>
    </dgm:pt>
    <dgm:pt modelId="{1F8CE61B-F733-9543-AEA3-1F300D5EEB3E}" type="pres">
      <dgm:prSet presAssocID="{0F31CBDB-58A6-4CEA-BBC1-47BF8AE74475}" presName="composite2" presStyleCnt="0"/>
      <dgm:spPr/>
    </dgm:pt>
    <dgm:pt modelId="{807F22B5-2476-A144-83CF-A47991129C1A}" type="pres">
      <dgm:prSet presAssocID="{0F31CBDB-58A6-4CEA-BBC1-47BF8AE74475}" presName="background2" presStyleLbl="node2" presStyleIdx="0" presStyleCnt="3"/>
      <dgm:spPr/>
    </dgm:pt>
    <dgm:pt modelId="{AED84A6A-10C3-D649-BB17-EAAA782F671E}" type="pres">
      <dgm:prSet presAssocID="{0F31CBDB-58A6-4CEA-BBC1-47BF8AE74475}" presName="text2" presStyleLbl="fgAcc2" presStyleIdx="0" presStyleCnt="3" custScaleX="276167" custScaleY="147334" custLinFactNeighborX="-1682" custLinFactNeighborY="8767">
        <dgm:presLayoutVars>
          <dgm:chPref val="3"/>
        </dgm:presLayoutVars>
      </dgm:prSet>
      <dgm:spPr/>
    </dgm:pt>
    <dgm:pt modelId="{ECF81CF9-64E6-274B-AE90-55D11FDE8395}" type="pres">
      <dgm:prSet presAssocID="{0F31CBDB-58A6-4CEA-BBC1-47BF8AE74475}" presName="hierChild3" presStyleCnt="0"/>
      <dgm:spPr/>
    </dgm:pt>
    <dgm:pt modelId="{56C7A14E-4AD6-754F-8115-576ECB94C8A2}" type="pres">
      <dgm:prSet presAssocID="{E1FC314D-2005-4550-9EB4-29D917D6A3A7}" presName="Name10" presStyleLbl="parChTrans1D2" presStyleIdx="1" presStyleCnt="3"/>
      <dgm:spPr/>
    </dgm:pt>
    <dgm:pt modelId="{BDF2E2D2-DBE2-7847-A78A-997AD5A576D7}" type="pres">
      <dgm:prSet presAssocID="{07FBD6DC-4AC0-4607-A507-B36D0CEC5F0F}" presName="hierRoot2" presStyleCnt="0"/>
      <dgm:spPr/>
    </dgm:pt>
    <dgm:pt modelId="{ED9E77F0-C0EC-624B-9F71-8AE187B1462C}" type="pres">
      <dgm:prSet presAssocID="{07FBD6DC-4AC0-4607-A507-B36D0CEC5F0F}" presName="composite2" presStyleCnt="0"/>
      <dgm:spPr/>
    </dgm:pt>
    <dgm:pt modelId="{1E68E1A5-9FF9-E54D-8502-5553204715CF}" type="pres">
      <dgm:prSet presAssocID="{07FBD6DC-4AC0-4607-A507-B36D0CEC5F0F}" presName="background2" presStyleLbl="node2" presStyleIdx="1" presStyleCnt="3"/>
      <dgm:spPr/>
    </dgm:pt>
    <dgm:pt modelId="{24D199DE-E947-A341-B030-C6CA44342209}" type="pres">
      <dgm:prSet presAssocID="{07FBD6DC-4AC0-4607-A507-B36D0CEC5F0F}" presName="text2" presStyleLbl="fgAcc2" presStyleIdx="1" presStyleCnt="3" custScaleX="201337" custScaleY="151409" custLinFactNeighborY="9564">
        <dgm:presLayoutVars>
          <dgm:chPref val="3"/>
        </dgm:presLayoutVars>
      </dgm:prSet>
      <dgm:spPr/>
    </dgm:pt>
    <dgm:pt modelId="{5C3135BD-7ADD-464D-BE0D-237F73BA7177}" type="pres">
      <dgm:prSet presAssocID="{07FBD6DC-4AC0-4607-A507-B36D0CEC5F0F}" presName="hierChild3" presStyleCnt="0"/>
      <dgm:spPr/>
    </dgm:pt>
    <dgm:pt modelId="{AD8EB510-2E7D-2649-9515-5C2E62043CA5}" type="pres">
      <dgm:prSet presAssocID="{2DE2028A-C2DE-4C7E-860E-69BF0AC38E8F}" presName="Name10" presStyleLbl="parChTrans1D2" presStyleIdx="2" presStyleCnt="3"/>
      <dgm:spPr/>
    </dgm:pt>
    <dgm:pt modelId="{FAFC8D01-68FE-E944-B877-763E67C021F6}" type="pres">
      <dgm:prSet presAssocID="{68E33B74-FA55-40F8-8D59-A2E5C861AE81}" presName="hierRoot2" presStyleCnt="0"/>
      <dgm:spPr/>
    </dgm:pt>
    <dgm:pt modelId="{9E5CA34D-31AB-6F41-84E8-2BFEF8561352}" type="pres">
      <dgm:prSet presAssocID="{68E33B74-FA55-40F8-8D59-A2E5C861AE81}" presName="composite2" presStyleCnt="0"/>
      <dgm:spPr/>
    </dgm:pt>
    <dgm:pt modelId="{49BE12DE-E6E9-614A-8A29-399ADD817FD1}" type="pres">
      <dgm:prSet presAssocID="{68E33B74-FA55-40F8-8D59-A2E5C861AE81}" presName="background2" presStyleLbl="node2" presStyleIdx="2" presStyleCnt="3"/>
      <dgm:spPr/>
    </dgm:pt>
    <dgm:pt modelId="{A37ABA92-C8AE-F04D-A035-0C00F2FEA4CA}" type="pres">
      <dgm:prSet presAssocID="{68E33B74-FA55-40F8-8D59-A2E5C861AE81}" presName="text2" presStyleLbl="fgAcc2" presStyleIdx="2" presStyleCnt="3" custScaleX="202291" custScaleY="155758">
        <dgm:presLayoutVars>
          <dgm:chPref val="3"/>
        </dgm:presLayoutVars>
      </dgm:prSet>
      <dgm:spPr/>
    </dgm:pt>
    <dgm:pt modelId="{00249D2F-2B6F-BE49-A9A1-6568531776D3}" type="pres">
      <dgm:prSet presAssocID="{68E33B74-FA55-40F8-8D59-A2E5C861AE81}" presName="hierChild3" presStyleCnt="0"/>
      <dgm:spPr/>
    </dgm:pt>
  </dgm:ptLst>
  <dgm:cxnLst>
    <dgm:cxn modelId="{9A378408-32CD-964C-A7B6-6541325C9F48}" type="presOf" srcId="{2DE2028A-C2DE-4C7E-860E-69BF0AC38E8F}" destId="{AD8EB510-2E7D-2649-9515-5C2E62043CA5}" srcOrd="0" destOrd="0" presId="urn:microsoft.com/office/officeart/2005/8/layout/hierarchy1"/>
    <dgm:cxn modelId="{47D79C0B-AFB1-492F-ABD1-38DBB8C4392D}" srcId="{EC131724-4CB9-4AF9-9D15-DA2CD4DC0C06}" destId="{68E33B74-FA55-40F8-8D59-A2E5C861AE81}" srcOrd="2" destOrd="0" parTransId="{2DE2028A-C2DE-4C7E-860E-69BF0AC38E8F}" sibTransId="{15EF36C0-ADC5-456E-8A5E-3476A5D8DC83}"/>
    <dgm:cxn modelId="{90F3BF12-5D95-4B80-BAF7-5F51CAF5A37F}" srcId="{CAA50129-FC67-4B32-B72B-70AB5D394994}" destId="{68C90ACB-AF83-48F7-9BE9-ED4F9337C803}" srcOrd="0" destOrd="0" parTransId="{BC03C010-D8BD-4D24-807F-F7CFF797824D}" sibTransId="{5AF69ECE-AD98-45F8-814F-37CCB0C09B7D}"/>
    <dgm:cxn modelId="{3BAA501C-05C9-4AC8-9CC1-28DD1112A7BB}" srcId="{CAA50129-FC67-4B32-B72B-70AB5D394994}" destId="{EC131724-4CB9-4AF9-9D15-DA2CD4DC0C06}" srcOrd="2" destOrd="0" parTransId="{DD762336-E598-405E-8E8A-C392B14AAC40}" sibTransId="{68C0DEE7-EDB0-4980-AEAE-6C6BB1D6E7FC}"/>
    <dgm:cxn modelId="{2405ED34-4C8E-D441-AF35-FDFBD1434F22}" type="presOf" srcId="{A53EC4A2-7A99-4AD0-BB2F-792F465DBFF6}" destId="{3A1D1B81-25E9-6F43-97F4-E52181B1ED82}" srcOrd="0" destOrd="0" presId="urn:microsoft.com/office/officeart/2005/8/layout/hierarchy1"/>
    <dgm:cxn modelId="{7D29943B-F922-B548-B738-A4B3DC04C561}" type="presOf" srcId="{68C90ACB-AF83-48F7-9BE9-ED4F9337C803}" destId="{5E6055BA-981C-3A42-A816-229B5FDB92C8}" srcOrd="0" destOrd="0" presId="urn:microsoft.com/office/officeart/2005/8/layout/hierarchy1"/>
    <dgm:cxn modelId="{5EB5054B-237C-D143-9CE9-7B5DFEDD13AB}" type="presOf" srcId="{4367CFF7-8DFE-4685-94E1-F1A60859C3F5}" destId="{2E7213F2-55F8-B842-8361-88D789533774}" srcOrd="0" destOrd="0" presId="urn:microsoft.com/office/officeart/2005/8/layout/hierarchy1"/>
    <dgm:cxn modelId="{006D0A65-40AB-094F-B55E-3D0284A4FC94}" type="presOf" srcId="{E1FC314D-2005-4550-9EB4-29D917D6A3A7}" destId="{56C7A14E-4AD6-754F-8115-576ECB94C8A2}" srcOrd="0" destOrd="0" presId="urn:microsoft.com/office/officeart/2005/8/layout/hierarchy1"/>
    <dgm:cxn modelId="{76BD3068-2C0B-0D4D-8D02-94468F86EE88}" type="presOf" srcId="{0F31CBDB-58A6-4CEA-BBC1-47BF8AE74475}" destId="{AED84A6A-10C3-D649-BB17-EAAA782F671E}" srcOrd="0" destOrd="0" presId="urn:microsoft.com/office/officeart/2005/8/layout/hierarchy1"/>
    <dgm:cxn modelId="{1ECD3F6A-9351-4894-A58E-3CDC5D4E2308}" srcId="{CAA50129-FC67-4B32-B72B-70AB5D394994}" destId="{4367CFF7-8DFE-4685-94E1-F1A60859C3F5}" srcOrd="1" destOrd="0" parTransId="{157BDF24-F2AA-4CEC-9546-3EAD97BF8964}" sibTransId="{C0C5EB3D-7498-4753-B64B-F6CA3707A16C}"/>
    <dgm:cxn modelId="{1C283573-80AF-EE45-A85F-DEF7F1A62EB5}" type="presOf" srcId="{07FBD6DC-4AC0-4607-A507-B36D0CEC5F0F}" destId="{24D199DE-E947-A341-B030-C6CA44342209}" srcOrd="0" destOrd="0" presId="urn:microsoft.com/office/officeart/2005/8/layout/hierarchy1"/>
    <dgm:cxn modelId="{DD131785-391E-4E22-A0A1-FB968FB8B03D}" srcId="{EC131724-4CB9-4AF9-9D15-DA2CD4DC0C06}" destId="{0F31CBDB-58A6-4CEA-BBC1-47BF8AE74475}" srcOrd="0" destOrd="0" parTransId="{A53EC4A2-7A99-4AD0-BB2F-792F465DBFF6}" sibTransId="{60F8D79F-838E-4D3B-A528-5F8544043A10}"/>
    <dgm:cxn modelId="{596C3EB0-F381-401B-88C0-EA64BDBD4374}" srcId="{EC131724-4CB9-4AF9-9D15-DA2CD4DC0C06}" destId="{07FBD6DC-4AC0-4607-A507-B36D0CEC5F0F}" srcOrd="1" destOrd="0" parTransId="{E1FC314D-2005-4550-9EB4-29D917D6A3A7}" sibTransId="{F4FA36D2-E8A7-4A69-8017-103DEAC4A901}"/>
    <dgm:cxn modelId="{CF70F7BD-95E9-6E42-BE70-9B1A5CFF3246}" type="presOf" srcId="{68E33B74-FA55-40F8-8D59-A2E5C861AE81}" destId="{A37ABA92-C8AE-F04D-A035-0C00F2FEA4CA}" srcOrd="0" destOrd="0" presId="urn:microsoft.com/office/officeart/2005/8/layout/hierarchy1"/>
    <dgm:cxn modelId="{08021AC6-EDA1-1F44-A8BC-D9A45C51BA7C}" type="presOf" srcId="{EC131724-4CB9-4AF9-9D15-DA2CD4DC0C06}" destId="{FA998EF7-FFF4-7D4C-9905-3FDDF6E333BD}" srcOrd="0" destOrd="0" presId="urn:microsoft.com/office/officeart/2005/8/layout/hierarchy1"/>
    <dgm:cxn modelId="{236325DA-C769-0A4C-9EED-54F327511AEE}" type="presOf" srcId="{CAA50129-FC67-4B32-B72B-70AB5D394994}" destId="{898B96A1-0E93-ED4A-AAEB-8AC4C4FFCE28}" srcOrd="0" destOrd="0" presId="urn:microsoft.com/office/officeart/2005/8/layout/hierarchy1"/>
    <dgm:cxn modelId="{0C21907D-2AC5-D54A-8545-F9B96732E0DB}" type="presParOf" srcId="{898B96A1-0E93-ED4A-AAEB-8AC4C4FFCE28}" destId="{C0B70E66-F2EA-464C-A581-638B6D2059DD}" srcOrd="0" destOrd="0" presId="urn:microsoft.com/office/officeart/2005/8/layout/hierarchy1"/>
    <dgm:cxn modelId="{2A565486-8EBE-8C44-BBB1-A50A8079B29E}" type="presParOf" srcId="{C0B70E66-F2EA-464C-A581-638B6D2059DD}" destId="{6AE86FA4-2895-EA45-A462-43F6531E08E6}" srcOrd="0" destOrd="0" presId="urn:microsoft.com/office/officeart/2005/8/layout/hierarchy1"/>
    <dgm:cxn modelId="{52DA74E2-C298-1542-AFE3-F436D5035674}" type="presParOf" srcId="{6AE86FA4-2895-EA45-A462-43F6531E08E6}" destId="{F50F15C0-F5DE-C740-924D-566BE110E0E1}" srcOrd="0" destOrd="0" presId="urn:microsoft.com/office/officeart/2005/8/layout/hierarchy1"/>
    <dgm:cxn modelId="{7F48B29C-45F1-634B-88CB-F70E039D951C}" type="presParOf" srcId="{6AE86FA4-2895-EA45-A462-43F6531E08E6}" destId="{5E6055BA-981C-3A42-A816-229B5FDB92C8}" srcOrd="1" destOrd="0" presId="urn:microsoft.com/office/officeart/2005/8/layout/hierarchy1"/>
    <dgm:cxn modelId="{5798E183-3315-004F-A814-259394EE9C12}" type="presParOf" srcId="{C0B70E66-F2EA-464C-A581-638B6D2059DD}" destId="{D62435A1-3BF0-A34D-9CBE-B546A016BFD5}" srcOrd="1" destOrd="0" presId="urn:microsoft.com/office/officeart/2005/8/layout/hierarchy1"/>
    <dgm:cxn modelId="{6C3B108C-4F45-A746-8EA4-097401335C58}" type="presParOf" srcId="{898B96A1-0E93-ED4A-AAEB-8AC4C4FFCE28}" destId="{3A1B4376-9FCE-D94B-B361-45FA9B98364C}" srcOrd="1" destOrd="0" presId="urn:microsoft.com/office/officeart/2005/8/layout/hierarchy1"/>
    <dgm:cxn modelId="{BA1ECEEC-F540-474B-8D30-FD76D590F5BF}" type="presParOf" srcId="{3A1B4376-9FCE-D94B-B361-45FA9B98364C}" destId="{38446046-1A1A-FF44-B7D8-84C1D630CAEC}" srcOrd="0" destOrd="0" presId="urn:microsoft.com/office/officeart/2005/8/layout/hierarchy1"/>
    <dgm:cxn modelId="{DC18BB01-B334-934B-8D64-D6012637C0A7}" type="presParOf" srcId="{38446046-1A1A-FF44-B7D8-84C1D630CAEC}" destId="{6D377462-BE73-044C-A387-EDBF085EB9B0}" srcOrd="0" destOrd="0" presId="urn:microsoft.com/office/officeart/2005/8/layout/hierarchy1"/>
    <dgm:cxn modelId="{446BE141-7D11-4748-B306-C2B769DDFDF5}" type="presParOf" srcId="{38446046-1A1A-FF44-B7D8-84C1D630CAEC}" destId="{2E7213F2-55F8-B842-8361-88D789533774}" srcOrd="1" destOrd="0" presId="urn:microsoft.com/office/officeart/2005/8/layout/hierarchy1"/>
    <dgm:cxn modelId="{F93A6DD0-2222-2644-B015-34093D9CAF26}" type="presParOf" srcId="{3A1B4376-9FCE-D94B-B361-45FA9B98364C}" destId="{0B29D5F5-2FDC-1A48-9DAD-53D196314AD4}" srcOrd="1" destOrd="0" presId="urn:microsoft.com/office/officeart/2005/8/layout/hierarchy1"/>
    <dgm:cxn modelId="{791C0488-D205-A54F-A28B-56A2EA5CF0C6}" type="presParOf" srcId="{898B96A1-0E93-ED4A-AAEB-8AC4C4FFCE28}" destId="{372E1A55-8394-5F41-A563-ED6B5F7BF1C0}" srcOrd="2" destOrd="0" presId="urn:microsoft.com/office/officeart/2005/8/layout/hierarchy1"/>
    <dgm:cxn modelId="{FBB8434A-CB1D-9641-AA09-CBCACD0DFA9B}" type="presParOf" srcId="{372E1A55-8394-5F41-A563-ED6B5F7BF1C0}" destId="{5757C9FC-04AB-E74A-9C23-179E8C1A6C1E}" srcOrd="0" destOrd="0" presId="urn:microsoft.com/office/officeart/2005/8/layout/hierarchy1"/>
    <dgm:cxn modelId="{65162C40-9176-DA4D-8772-FB40AD05106E}" type="presParOf" srcId="{5757C9FC-04AB-E74A-9C23-179E8C1A6C1E}" destId="{839B87F8-C36B-9E4A-A425-A3C795BAB06E}" srcOrd="0" destOrd="0" presId="urn:microsoft.com/office/officeart/2005/8/layout/hierarchy1"/>
    <dgm:cxn modelId="{D2640966-0EC2-F747-A6E7-6A5EC032C395}" type="presParOf" srcId="{5757C9FC-04AB-E74A-9C23-179E8C1A6C1E}" destId="{FA998EF7-FFF4-7D4C-9905-3FDDF6E333BD}" srcOrd="1" destOrd="0" presId="urn:microsoft.com/office/officeart/2005/8/layout/hierarchy1"/>
    <dgm:cxn modelId="{DFBEBE89-66FC-D647-BDA1-210B6C6C1AC4}" type="presParOf" srcId="{372E1A55-8394-5F41-A563-ED6B5F7BF1C0}" destId="{3C32176C-2601-AB46-B7C9-57C41A6087A7}" srcOrd="1" destOrd="0" presId="urn:microsoft.com/office/officeart/2005/8/layout/hierarchy1"/>
    <dgm:cxn modelId="{8C74A183-CF80-514C-A20C-43FA7EC8A714}" type="presParOf" srcId="{3C32176C-2601-AB46-B7C9-57C41A6087A7}" destId="{3A1D1B81-25E9-6F43-97F4-E52181B1ED82}" srcOrd="0" destOrd="0" presId="urn:microsoft.com/office/officeart/2005/8/layout/hierarchy1"/>
    <dgm:cxn modelId="{68FB3DD5-532C-3F4A-9516-98074F1E57E8}" type="presParOf" srcId="{3C32176C-2601-AB46-B7C9-57C41A6087A7}" destId="{BCE20F4B-749B-554C-A6F1-056411984C26}" srcOrd="1" destOrd="0" presId="urn:microsoft.com/office/officeart/2005/8/layout/hierarchy1"/>
    <dgm:cxn modelId="{616C276F-4F62-A841-B503-B1616C6D8D11}" type="presParOf" srcId="{BCE20F4B-749B-554C-A6F1-056411984C26}" destId="{1F8CE61B-F733-9543-AEA3-1F300D5EEB3E}" srcOrd="0" destOrd="0" presId="urn:microsoft.com/office/officeart/2005/8/layout/hierarchy1"/>
    <dgm:cxn modelId="{31F508C1-F1D3-6849-BD16-0B0C8087E709}" type="presParOf" srcId="{1F8CE61B-F733-9543-AEA3-1F300D5EEB3E}" destId="{807F22B5-2476-A144-83CF-A47991129C1A}" srcOrd="0" destOrd="0" presId="urn:microsoft.com/office/officeart/2005/8/layout/hierarchy1"/>
    <dgm:cxn modelId="{EC9A4694-E4F7-E44B-8844-A903DFB49690}" type="presParOf" srcId="{1F8CE61B-F733-9543-AEA3-1F300D5EEB3E}" destId="{AED84A6A-10C3-D649-BB17-EAAA782F671E}" srcOrd="1" destOrd="0" presId="urn:microsoft.com/office/officeart/2005/8/layout/hierarchy1"/>
    <dgm:cxn modelId="{A949AA62-2825-0B49-916C-E92F36015A65}" type="presParOf" srcId="{BCE20F4B-749B-554C-A6F1-056411984C26}" destId="{ECF81CF9-64E6-274B-AE90-55D11FDE8395}" srcOrd="1" destOrd="0" presId="urn:microsoft.com/office/officeart/2005/8/layout/hierarchy1"/>
    <dgm:cxn modelId="{6957B3AB-44BE-1542-B0FC-8181F72187C0}" type="presParOf" srcId="{3C32176C-2601-AB46-B7C9-57C41A6087A7}" destId="{56C7A14E-4AD6-754F-8115-576ECB94C8A2}" srcOrd="2" destOrd="0" presId="urn:microsoft.com/office/officeart/2005/8/layout/hierarchy1"/>
    <dgm:cxn modelId="{3F9184EB-3B41-7449-883F-C1568D791492}" type="presParOf" srcId="{3C32176C-2601-AB46-B7C9-57C41A6087A7}" destId="{BDF2E2D2-DBE2-7847-A78A-997AD5A576D7}" srcOrd="3" destOrd="0" presId="urn:microsoft.com/office/officeart/2005/8/layout/hierarchy1"/>
    <dgm:cxn modelId="{7DB3F8BE-DA81-914C-9D2C-6CCF88DD4E69}" type="presParOf" srcId="{BDF2E2D2-DBE2-7847-A78A-997AD5A576D7}" destId="{ED9E77F0-C0EC-624B-9F71-8AE187B1462C}" srcOrd="0" destOrd="0" presId="urn:microsoft.com/office/officeart/2005/8/layout/hierarchy1"/>
    <dgm:cxn modelId="{227EE966-C999-6244-922B-8CAC295C915B}" type="presParOf" srcId="{ED9E77F0-C0EC-624B-9F71-8AE187B1462C}" destId="{1E68E1A5-9FF9-E54D-8502-5553204715CF}" srcOrd="0" destOrd="0" presId="urn:microsoft.com/office/officeart/2005/8/layout/hierarchy1"/>
    <dgm:cxn modelId="{FBE12412-6E83-A147-94FA-7BA74E6EB6CD}" type="presParOf" srcId="{ED9E77F0-C0EC-624B-9F71-8AE187B1462C}" destId="{24D199DE-E947-A341-B030-C6CA44342209}" srcOrd="1" destOrd="0" presId="urn:microsoft.com/office/officeart/2005/8/layout/hierarchy1"/>
    <dgm:cxn modelId="{7C8A52A7-6916-C241-B870-638DF6CE0F57}" type="presParOf" srcId="{BDF2E2D2-DBE2-7847-A78A-997AD5A576D7}" destId="{5C3135BD-7ADD-464D-BE0D-237F73BA7177}" srcOrd="1" destOrd="0" presId="urn:microsoft.com/office/officeart/2005/8/layout/hierarchy1"/>
    <dgm:cxn modelId="{6FBC5D65-8E91-F549-BA20-AAF6AE65AAEB}" type="presParOf" srcId="{3C32176C-2601-AB46-B7C9-57C41A6087A7}" destId="{AD8EB510-2E7D-2649-9515-5C2E62043CA5}" srcOrd="4" destOrd="0" presId="urn:microsoft.com/office/officeart/2005/8/layout/hierarchy1"/>
    <dgm:cxn modelId="{B3CEF0B7-BE4E-0F4E-8C94-911DE4426720}" type="presParOf" srcId="{3C32176C-2601-AB46-B7C9-57C41A6087A7}" destId="{FAFC8D01-68FE-E944-B877-763E67C021F6}" srcOrd="5" destOrd="0" presId="urn:microsoft.com/office/officeart/2005/8/layout/hierarchy1"/>
    <dgm:cxn modelId="{DFA3A094-3103-3548-9668-98119CFF1C2A}" type="presParOf" srcId="{FAFC8D01-68FE-E944-B877-763E67C021F6}" destId="{9E5CA34D-31AB-6F41-84E8-2BFEF8561352}" srcOrd="0" destOrd="0" presId="urn:microsoft.com/office/officeart/2005/8/layout/hierarchy1"/>
    <dgm:cxn modelId="{1BE17922-6D5C-BE44-B66F-9F4E82491B32}" type="presParOf" srcId="{9E5CA34D-31AB-6F41-84E8-2BFEF8561352}" destId="{49BE12DE-E6E9-614A-8A29-399ADD817FD1}" srcOrd="0" destOrd="0" presId="urn:microsoft.com/office/officeart/2005/8/layout/hierarchy1"/>
    <dgm:cxn modelId="{3F09C497-D2C8-9C48-A9D5-43688F1F79A4}" type="presParOf" srcId="{9E5CA34D-31AB-6F41-84E8-2BFEF8561352}" destId="{A37ABA92-C8AE-F04D-A035-0C00F2FEA4CA}" srcOrd="1" destOrd="0" presId="urn:microsoft.com/office/officeart/2005/8/layout/hierarchy1"/>
    <dgm:cxn modelId="{00CB18F8-A5F4-0E41-81B2-2574DB2F674B}" type="presParOf" srcId="{FAFC8D01-68FE-E944-B877-763E67C021F6}" destId="{00249D2F-2B6F-BE49-A9A1-6568531776D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01A39-2B9D-4CB2-8CDB-7E561B2518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2B2039-9B75-4C51-9872-9B7C7C76749E}">
      <dgm:prSet custT="1"/>
      <dgm:spPr/>
      <dgm:t>
        <a:bodyPr/>
        <a:lstStyle/>
        <a:p>
          <a:pPr>
            <a:lnSpc>
              <a:spcPct val="100000"/>
            </a:lnSpc>
          </a:pPr>
          <a:r>
            <a:rPr lang="en-US" sz="2400" b="0" i="0" baseline="0" dirty="0">
              <a:latin typeface="Calibri Light" panose="020F0302020204030204" pitchFamily="34" charset="0"/>
              <a:cs typeface="Calibri Light" panose="020F0302020204030204" pitchFamily="34" charset="0"/>
            </a:rPr>
            <a:t>Cherry‑pick fails in 64.4% of the 478 patches (overall)</a:t>
          </a:r>
          <a:endParaRPr lang="en-US" sz="2400" b="0" i="0" dirty="0">
            <a:latin typeface="Calibri Light" panose="020F0302020204030204" pitchFamily="34" charset="0"/>
            <a:cs typeface="Calibri Light" panose="020F0302020204030204" pitchFamily="34" charset="0"/>
          </a:endParaRPr>
        </a:p>
      </dgm:t>
    </dgm:pt>
    <dgm:pt modelId="{98265785-C1FD-4D47-BF57-E1F6D4D697B9}" type="par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5C41F535-F218-447A-92F2-21A3E4420329}" type="sib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FCA7102F-C80E-4626-8DAB-1B82080CE54E}">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Median failure rate across targets: 85.7%</a:t>
          </a:r>
          <a:endParaRPr lang="en-US" sz="2400" b="0" i="0">
            <a:latin typeface="Calibri Light" panose="020F0302020204030204" pitchFamily="34" charset="0"/>
            <a:cs typeface="Calibri Light" panose="020F0302020204030204" pitchFamily="34" charset="0"/>
          </a:endParaRPr>
        </a:p>
      </dgm:t>
    </dgm:pt>
    <dgm:pt modelId="{097B2EDF-F95D-459A-A626-298736BB9983}" type="par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5B5B0B8B-2A55-4876-84EB-931380A087B5}" type="sib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4BE7A348-AD35-4E2F-9DA7-70C5BD2D540F}">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Several projects show 94–100% failure under baseline cherry‑pick</a:t>
          </a:r>
          <a:endParaRPr lang="en-US" sz="2400" b="0" i="0">
            <a:latin typeface="Calibri Light" panose="020F0302020204030204" pitchFamily="34" charset="0"/>
            <a:cs typeface="Calibri Light" panose="020F0302020204030204" pitchFamily="34" charset="0"/>
          </a:endParaRPr>
        </a:p>
      </dgm:t>
    </dgm:pt>
    <dgm:pt modelId="{3D116B16-D661-4B4E-B38A-D29B176AAB73}" type="par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4C8EB598-2F99-42B9-8D65-01AA64B8665E}" type="sib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DA8A6409-A78E-4E58-BEC3-03D5E7B63BEF}" type="pres">
      <dgm:prSet presAssocID="{73A01A39-2B9D-4CB2-8CDB-7E561B2518DC}" presName="root" presStyleCnt="0">
        <dgm:presLayoutVars>
          <dgm:dir/>
          <dgm:resizeHandles val="exact"/>
        </dgm:presLayoutVars>
      </dgm:prSet>
      <dgm:spPr/>
    </dgm:pt>
    <dgm:pt modelId="{81F9E891-AB96-4884-ACAE-09947BC3B81B}" type="pres">
      <dgm:prSet presAssocID="{2B2B2039-9B75-4C51-9872-9B7C7C76749E}" presName="compNode" presStyleCnt="0"/>
      <dgm:spPr/>
    </dgm:pt>
    <dgm:pt modelId="{D279A25C-FAD0-49C8-8DD9-0DD2904FFD44}" type="pres">
      <dgm:prSet presAssocID="{2B2B2039-9B75-4C51-9872-9B7C7C76749E}" presName="bgRect" presStyleLbl="bgShp" presStyleIdx="0" presStyleCnt="3"/>
      <dgm:spPr/>
    </dgm:pt>
    <dgm:pt modelId="{8CEC65FE-A7E2-4D5E-A675-1D5576DDB3D7}" type="pres">
      <dgm:prSet presAssocID="{2B2B2039-9B75-4C51-9872-9B7C7C7674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rries"/>
        </a:ext>
      </dgm:extLst>
    </dgm:pt>
    <dgm:pt modelId="{4D5AC6E6-DAEB-4AEE-A272-46CF83876834}" type="pres">
      <dgm:prSet presAssocID="{2B2B2039-9B75-4C51-9872-9B7C7C76749E}" presName="spaceRect" presStyleCnt="0"/>
      <dgm:spPr/>
    </dgm:pt>
    <dgm:pt modelId="{F5B13224-11F8-4DAA-8789-19F5F042B415}" type="pres">
      <dgm:prSet presAssocID="{2B2B2039-9B75-4C51-9872-9B7C7C76749E}" presName="parTx" presStyleLbl="revTx" presStyleIdx="0" presStyleCnt="3">
        <dgm:presLayoutVars>
          <dgm:chMax val="0"/>
          <dgm:chPref val="0"/>
        </dgm:presLayoutVars>
      </dgm:prSet>
      <dgm:spPr/>
    </dgm:pt>
    <dgm:pt modelId="{8A3A946C-2CA5-4DA4-8ACA-E6BC74F403A4}" type="pres">
      <dgm:prSet presAssocID="{5C41F535-F218-447A-92F2-21A3E4420329}" presName="sibTrans" presStyleCnt="0"/>
      <dgm:spPr/>
    </dgm:pt>
    <dgm:pt modelId="{FD713804-9021-4D33-962C-B93E6EE1F4C6}" type="pres">
      <dgm:prSet presAssocID="{FCA7102F-C80E-4626-8DAB-1B82080CE54E}" presName="compNode" presStyleCnt="0"/>
      <dgm:spPr/>
    </dgm:pt>
    <dgm:pt modelId="{2CA01719-F2C4-48AF-A1E3-B4745950CAAF}" type="pres">
      <dgm:prSet presAssocID="{FCA7102F-C80E-4626-8DAB-1B82080CE54E}" presName="bgRect" presStyleLbl="bgShp" presStyleIdx="1" presStyleCnt="3"/>
      <dgm:spPr/>
    </dgm:pt>
    <dgm:pt modelId="{4592AA4D-0518-45C2-AE55-57CA31680C08}" type="pres">
      <dgm:prSet presAssocID="{FCA7102F-C80E-4626-8DAB-1B82080CE5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A0D77B78-1B64-4AC3-9EDC-C6CB101647AA}" type="pres">
      <dgm:prSet presAssocID="{FCA7102F-C80E-4626-8DAB-1B82080CE54E}" presName="spaceRect" presStyleCnt="0"/>
      <dgm:spPr/>
    </dgm:pt>
    <dgm:pt modelId="{9078CB21-506B-4005-85F0-02684A9E68CB}" type="pres">
      <dgm:prSet presAssocID="{FCA7102F-C80E-4626-8DAB-1B82080CE54E}" presName="parTx" presStyleLbl="revTx" presStyleIdx="1" presStyleCnt="3">
        <dgm:presLayoutVars>
          <dgm:chMax val="0"/>
          <dgm:chPref val="0"/>
        </dgm:presLayoutVars>
      </dgm:prSet>
      <dgm:spPr/>
    </dgm:pt>
    <dgm:pt modelId="{076EE7A0-38E4-455B-917D-4CD510EE1649}" type="pres">
      <dgm:prSet presAssocID="{5B5B0B8B-2A55-4876-84EB-931380A087B5}" presName="sibTrans" presStyleCnt="0"/>
      <dgm:spPr/>
    </dgm:pt>
    <dgm:pt modelId="{6E5A503F-6805-49C3-AD96-A91F0027E731}" type="pres">
      <dgm:prSet presAssocID="{4BE7A348-AD35-4E2F-9DA7-70C5BD2D540F}" presName="compNode" presStyleCnt="0"/>
      <dgm:spPr/>
    </dgm:pt>
    <dgm:pt modelId="{FD661443-17E5-4D43-B5DE-399DB0576D9D}" type="pres">
      <dgm:prSet presAssocID="{4BE7A348-AD35-4E2F-9DA7-70C5BD2D540F}" presName="bgRect" presStyleLbl="bgShp" presStyleIdx="2" presStyleCnt="3"/>
      <dgm:spPr/>
    </dgm:pt>
    <dgm:pt modelId="{018C04C5-8F9E-4C37-9B8F-558303DD5CCA}" type="pres">
      <dgm:prSet presAssocID="{4BE7A348-AD35-4E2F-9DA7-70C5BD2D540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pen folder outline"/>
        </a:ext>
      </dgm:extLst>
    </dgm:pt>
    <dgm:pt modelId="{949B811E-0FE3-4B12-A548-924EF058844D}" type="pres">
      <dgm:prSet presAssocID="{4BE7A348-AD35-4E2F-9DA7-70C5BD2D540F}" presName="spaceRect" presStyleCnt="0"/>
      <dgm:spPr/>
    </dgm:pt>
    <dgm:pt modelId="{BEBFFCEE-0B9D-46DD-A170-6D131156692E}" type="pres">
      <dgm:prSet presAssocID="{4BE7A348-AD35-4E2F-9DA7-70C5BD2D540F}" presName="parTx" presStyleLbl="revTx" presStyleIdx="2" presStyleCnt="3">
        <dgm:presLayoutVars>
          <dgm:chMax val="0"/>
          <dgm:chPref val="0"/>
        </dgm:presLayoutVars>
      </dgm:prSet>
      <dgm:spPr/>
    </dgm:pt>
  </dgm:ptLst>
  <dgm:cxnLst>
    <dgm:cxn modelId="{7804CD16-684A-4395-B4A8-2EC4780B98BB}" type="presOf" srcId="{FCA7102F-C80E-4626-8DAB-1B82080CE54E}" destId="{9078CB21-506B-4005-85F0-02684A9E68CB}" srcOrd="0" destOrd="0" presId="urn:microsoft.com/office/officeart/2018/2/layout/IconVerticalSolidList"/>
    <dgm:cxn modelId="{A6534126-D582-443E-A0B1-C53E76EBE6F1}" type="presOf" srcId="{4BE7A348-AD35-4E2F-9DA7-70C5BD2D540F}" destId="{BEBFFCEE-0B9D-46DD-A170-6D131156692E}" srcOrd="0" destOrd="0" presId="urn:microsoft.com/office/officeart/2018/2/layout/IconVerticalSolidList"/>
    <dgm:cxn modelId="{E5AF6485-3969-4E4F-8A3B-F3BCA5899FE8}" type="presOf" srcId="{73A01A39-2B9D-4CB2-8CDB-7E561B2518DC}" destId="{DA8A6409-A78E-4E58-BEC3-03D5E7B63BEF}" srcOrd="0" destOrd="0" presId="urn:microsoft.com/office/officeart/2018/2/layout/IconVerticalSolidList"/>
    <dgm:cxn modelId="{DC04B7A2-46E8-4796-A187-A41742CA064D}" srcId="{73A01A39-2B9D-4CB2-8CDB-7E561B2518DC}" destId="{2B2B2039-9B75-4C51-9872-9B7C7C76749E}" srcOrd="0" destOrd="0" parTransId="{98265785-C1FD-4D47-BF57-E1F6D4D697B9}" sibTransId="{5C41F535-F218-447A-92F2-21A3E4420329}"/>
    <dgm:cxn modelId="{CFB2A2CC-E888-433A-AA0B-B0401461CBB1}" srcId="{73A01A39-2B9D-4CB2-8CDB-7E561B2518DC}" destId="{4BE7A348-AD35-4E2F-9DA7-70C5BD2D540F}" srcOrd="2" destOrd="0" parTransId="{3D116B16-D661-4B4E-B38A-D29B176AAB73}" sibTransId="{4C8EB598-2F99-42B9-8D65-01AA64B8665E}"/>
    <dgm:cxn modelId="{3E9CD7E8-5FEB-40DE-BE50-A9C0621054BC}" type="presOf" srcId="{2B2B2039-9B75-4C51-9872-9B7C7C76749E}" destId="{F5B13224-11F8-4DAA-8789-19F5F042B415}" srcOrd="0" destOrd="0" presId="urn:microsoft.com/office/officeart/2018/2/layout/IconVerticalSolidList"/>
    <dgm:cxn modelId="{2158EDED-7FE0-4E35-BADD-A8A590772BA7}" srcId="{73A01A39-2B9D-4CB2-8CDB-7E561B2518DC}" destId="{FCA7102F-C80E-4626-8DAB-1B82080CE54E}" srcOrd="1" destOrd="0" parTransId="{097B2EDF-F95D-459A-A626-298736BB9983}" sibTransId="{5B5B0B8B-2A55-4876-84EB-931380A087B5}"/>
    <dgm:cxn modelId="{DA39CE93-A4F2-4A93-B2D1-53EA24D7C152}" type="presParOf" srcId="{DA8A6409-A78E-4E58-BEC3-03D5E7B63BEF}" destId="{81F9E891-AB96-4884-ACAE-09947BC3B81B}" srcOrd="0" destOrd="0" presId="urn:microsoft.com/office/officeart/2018/2/layout/IconVerticalSolidList"/>
    <dgm:cxn modelId="{34513AED-E6F5-42C5-AA32-568140FEDA48}" type="presParOf" srcId="{81F9E891-AB96-4884-ACAE-09947BC3B81B}" destId="{D279A25C-FAD0-49C8-8DD9-0DD2904FFD44}" srcOrd="0" destOrd="0" presId="urn:microsoft.com/office/officeart/2018/2/layout/IconVerticalSolidList"/>
    <dgm:cxn modelId="{0D11843D-BB36-4A31-8129-2C7AE9E492B8}" type="presParOf" srcId="{81F9E891-AB96-4884-ACAE-09947BC3B81B}" destId="{8CEC65FE-A7E2-4D5E-A675-1D5576DDB3D7}" srcOrd="1" destOrd="0" presId="urn:microsoft.com/office/officeart/2018/2/layout/IconVerticalSolidList"/>
    <dgm:cxn modelId="{C0F382EB-6A88-4525-9DF9-667E54DA70F5}" type="presParOf" srcId="{81F9E891-AB96-4884-ACAE-09947BC3B81B}" destId="{4D5AC6E6-DAEB-4AEE-A272-46CF83876834}" srcOrd="2" destOrd="0" presId="urn:microsoft.com/office/officeart/2018/2/layout/IconVerticalSolidList"/>
    <dgm:cxn modelId="{1B2A4443-F91F-4B58-9144-F46E9E3883F3}" type="presParOf" srcId="{81F9E891-AB96-4884-ACAE-09947BC3B81B}" destId="{F5B13224-11F8-4DAA-8789-19F5F042B415}" srcOrd="3" destOrd="0" presId="urn:microsoft.com/office/officeart/2018/2/layout/IconVerticalSolidList"/>
    <dgm:cxn modelId="{2FC8D97D-39C4-4C3D-A9C0-D0BF4C4FBE35}" type="presParOf" srcId="{DA8A6409-A78E-4E58-BEC3-03D5E7B63BEF}" destId="{8A3A946C-2CA5-4DA4-8ACA-E6BC74F403A4}" srcOrd="1" destOrd="0" presId="urn:microsoft.com/office/officeart/2018/2/layout/IconVerticalSolidList"/>
    <dgm:cxn modelId="{D26D121D-E97D-4BB0-9453-9F7A3D17AE0D}" type="presParOf" srcId="{DA8A6409-A78E-4E58-BEC3-03D5E7B63BEF}" destId="{FD713804-9021-4D33-962C-B93E6EE1F4C6}" srcOrd="2" destOrd="0" presId="urn:microsoft.com/office/officeart/2018/2/layout/IconVerticalSolidList"/>
    <dgm:cxn modelId="{16629B3B-B3FF-4AAE-B500-E9304B2064A7}" type="presParOf" srcId="{FD713804-9021-4D33-962C-B93E6EE1F4C6}" destId="{2CA01719-F2C4-48AF-A1E3-B4745950CAAF}" srcOrd="0" destOrd="0" presId="urn:microsoft.com/office/officeart/2018/2/layout/IconVerticalSolidList"/>
    <dgm:cxn modelId="{816FAB54-D2B1-44A5-9CDD-09E0B43E9460}" type="presParOf" srcId="{FD713804-9021-4D33-962C-B93E6EE1F4C6}" destId="{4592AA4D-0518-45C2-AE55-57CA31680C08}" srcOrd="1" destOrd="0" presId="urn:microsoft.com/office/officeart/2018/2/layout/IconVerticalSolidList"/>
    <dgm:cxn modelId="{8986FA68-DA44-4572-A042-05E4D16D8B28}" type="presParOf" srcId="{FD713804-9021-4D33-962C-B93E6EE1F4C6}" destId="{A0D77B78-1B64-4AC3-9EDC-C6CB101647AA}" srcOrd="2" destOrd="0" presId="urn:microsoft.com/office/officeart/2018/2/layout/IconVerticalSolidList"/>
    <dgm:cxn modelId="{2EE5D6B5-0B39-46E4-AE04-5DB658C42959}" type="presParOf" srcId="{FD713804-9021-4D33-962C-B93E6EE1F4C6}" destId="{9078CB21-506B-4005-85F0-02684A9E68CB}" srcOrd="3" destOrd="0" presId="urn:microsoft.com/office/officeart/2018/2/layout/IconVerticalSolidList"/>
    <dgm:cxn modelId="{336E44B4-50A6-4D2D-A496-5F9449A812D0}" type="presParOf" srcId="{DA8A6409-A78E-4E58-BEC3-03D5E7B63BEF}" destId="{076EE7A0-38E4-455B-917D-4CD510EE1649}" srcOrd="3" destOrd="0" presId="urn:microsoft.com/office/officeart/2018/2/layout/IconVerticalSolidList"/>
    <dgm:cxn modelId="{A7F9B74E-B31F-40DE-BE40-959362CC3D9B}" type="presParOf" srcId="{DA8A6409-A78E-4E58-BEC3-03D5E7B63BEF}" destId="{6E5A503F-6805-49C3-AD96-A91F0027E731}" srcOrd="4" destOrd="0" presId="urn:microsoft.com/office/officeart/2018/2/layout/IconVerticalSolidList"/>
    <dgm:cxn modelId="{BAB01102-D710-45F0-BF52-A744CFA1134E}" type="presParOf" srcId="{6E5A503F-6805-49C3-AD96-A91F0027E731}" destId="{FD661443-17E5-4D43-B5DE-399DB0576D9D}" srcOrd="0" destOrd="0" presId="urn:microsoft.com/office/officeart/2018/2/layout/IconVerticalSolidList"/>
    <dgm:cxn modelId="{48CD4D46-234B-4C21-9823-9F0F8FBD84B7}" type="presParOf" srcId="{6E5A503F-6805-49C3-AD96-A91F0027E731}" destId="{018C04C5-8F9E-4C37-9B8F-558303DD5CCA}" srcOrd="1" destOrd="0" presId="urn:microsoft.com/office/officeart/2018/2/layout/IconVerticalSolidList"/>
    <dgm:cxn modelId="{7B94B557-C1DD-4455-8A48-BC7CB1C7164D}" type="presParOf" srcId="{6E5A503F-6805-49C3-AD96-A91F0027E731}" destId="{949B811E-0FE3-4B12-A548-924EF058844D}" srcOrd="2" destOrd="0" presId="urn:microsoft.com/office/officeart/2018/2/layout/IconVerticalSolidList"/>
    <dgm:cxn modelId="{5958F3B1-F1E2-4620-92B1-B38B01D6F94F}" type="presParOf" srcId="{6E5A503F-6805-49C3-AD96-A91F0027E731}" destId="{BEBFFCEE-0B9D-46DD-A170-6D131156692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C6101-75D5-407C-B76B-AD5F9875664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F91B33-51FF-4354-B832-A3E46C72BCBE}">
      <dgm:prSet custT="1"/>
      <dgm:spPr/>
      <dgm:t>
        <a:bodyPr/>
        <a:lstStyle/>
        <a:p>
          <a:r>
            <a:rPr lang="en-US" sz="2200" b="0" i="0" baseline="0" dirty="0">
              <a:latin typeface="Calibri Light" panose="020F0302020204030204" pitchFamily="34" charset="0"/>
              <a:cs typeface="Calibri Light" panose="020F0302020204030204" pitchFamily="34" charset="0"/>
            </a:rPr>
            <a:t>On previously failing cases (n≈292 after constraints):</a:t>
          </a:r>
          <a:endParaRPr lang="en-US" sz="2200" b="0" i="0" dirty="0">
            <a:latin typeface="Calibri Light" panose="020F0302020204030204" pitchFamily="34" charset="0"/>
            <a:cs typeface="Calibri Light" panose="020F0302020204030204" pitchFamily="34" charset="0"/>
          </a:endParaRPr>
        </a:p>
      </dgm:t>
    </dgm:pt>
    <dgm:pt modelId="{942C448C-9794-4B93-8FBC-E3A0E2FF3396}" type="par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E8909362-51A1-4A06-B4F0-B2029E6368D3}" type="sib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F277FBDA-1D94-428B-B12C-A6ACC64D880B}">
      <dgm:prSet custT="1"/>
      <dgm:spPr/>
      <dgm:t>
        <a:bodyPr/>
        <a:lstStyle/>
        <a:p>
          <a:r>
            <a:rPr lang="en-US" sz="2200" b="0" i="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dirty="0">
            <a:latin typeface="Calibri Light" panose="020F0302020204030204" pitchFamily="34" charset="0"/>
            <a:cs typeface="Calibri Light" panose="020F0302020204030204" pitchFamily="34" charset="0"/>
          </a:endParaRPr>
        </a:p>
      </dgm:t>
    </dgm:pt>
    <dgm:pt modelId="{AE4F54DE-4A5B-47E9-8654-610DE3332A6F}" type="par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950B15CD-03CA-49DB-8320-536F5DB5FB2D}" type="sib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6F48C350-70D5-4B18-8736-7C59292CACE0}">
      <dgm:prSet custT="1"/>
      <dgm:spPr/>
      <dgm:t>
        <a:bodyPr/>
        <a:lstStyle/>
        <a:p>
          <a:r>
            <a:rPr lang="en-US" sz="2200" b="0" i="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dirty="0">
            <a:latin typeface="Calibri Light" panose="020F0302020204030204" pitchFamily="34" charset="0"/>
            <a:cs typeface="Calibri Light" panose="020F0302020204030204" pitchFamily="34" charset="0"/>
          </a:endParaRPr>
        </a:p>
      </dgm:t>
    </dgm:pt>
    <dgm:pt modelId="{B592021A-BE17-4A15-BFEB-ED75B98C2A13}" type="par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C7AF0811-F260-4B70-A575-5990289ABE9A}" type="sib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6AD189A6-7B79-4948-979F-34050FCAA4AB}">
      <dgm:prSet custT="1"/>
      <dgm:spPr/>
      <dgm:t>
        <a:bodyPr/>
        <a:lstStyle/>
        <a:p>
          <a:r>
            <a:rPr lang="en-US" sz="2200" b="0" i="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dirty="0">
            <a:latin typeface="Calibri Light" panose="020F0302020204030204" pitchFamily="34" charset="0"/>
            <a:cs typeface="Calibri Light" panose="020F0302020204030204" pitchFamily="34" charset="0"/>
          </a:endParaRPr>
        </a:p>
      </dgm:t>
    </dgm:pt>
    <dgm:pt modelId="{5C81060E-8894-469D-98BA-E7BA5F8BEB69}" type="par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5E0C777F-43C2-4A93-9DEA-4F26D102CA76}" type="sib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2AEA38DA-B6A2-454E-9AD6-FB30F6F8E97A}" type="pres">
      <dgm:prSet presAssocID="{06FC6101-75D5-407C-B76B-AD5F9875664E}" presName="hierChild1" presStyleCnt="0">
        <dgm:presLayoutVars>
          <dgm:chPref val="1"/>
          <dgm:dir/>
          <dgm:animOne val="branch"/>
          <dgm:animLvl val="lvl"/>
          <dgm:resizeHandles/>
        </dgm:presLayoutVars>
      </dgm:prSet>
      <dgm:spPr/>
    </dgm:pt>
    <dgm:pt modelId="{043E578A-E89F-7343-91DF-14B6C98F01CA}" type="pres">
      <dgm:prSet presAssocID="{2DF91B33-51FF-4354-B832-A3E46C72BCBE}" presName="hierRoot1" presStyleCnt="0"/>
      <dgm:spPr/>
    </dgm:pt>
    <dgm:pt modelId="{C538EC06-5FD6-A74B-87CB-B85FE82DEB1C}" type="pres">
      <dgm:prSet presAssocID="{2DF91B33-51FF-4354-B832-A3E46C72BCBE}" presName="composite" presStyleCnt="0"/>
      <dgm:spPr/>
    </dgm:pt>
    <dgm:pt modelId="{5C42ED28-DF58-0844-A8E0-AD2317C1216F}" type="pres">
      <dgm:prSet presAssocID="{2DF91B33-51FF-4354-B832-A3E46C72BCBE}" presName="background" presStyleLbl="node0" presStyleIdx="0" presStyleCnt="4"/>
      <dgm:spPr/>
    </dgm:pt>
    <dgm:pt modelId="{40039C22-6A2A-8641-865F-0D66910D19DF}" type="pres">
      <dgm:prSet presAssocID="{2DF91B33-51FF-4354-B832-A3E46C72BCBE}" presName="text" presStyleLbl="fgAcc0" presStyleIdx="0" presStyleCnt="4" custScaleX="116179" custScaleY="150020">
        <dgm:presLayoutVars>
          <dgm:chPref val="3"/>
        </dgm:presLayoutVars>
      </dgm:prSet>
      <dgm:spPr/>
    </dgm:pt>
    <dgm:pt modelId="{CB341D4C-3F3E-554F-82EF-41856922CA52}" type="pres">
      <dgm:prSet presAssocID="{2DF91B33-51FF-4354-B832-A3E46C72BCBE}" presName="hierChild2" presStyleCnt="0"/>
      <dgm:spPr/>
    </dgm:pt>
    <dgm:pt modelId="{FDF9AF9B-C32F-A24E-BCBB-9D3A7F6682F8}" type="pres">
      <dgm:prSet presAssocID="{F277FBDA-1D94-428B-B12C-A6ACC64D880B}" presName="hierRoot1" presStyleCnt="0"/>
      <dgm:spPr/>
    </dgm:pt>
    <dgm:pt modelId="{81BCABA2-678E-4245-959C-ACF134EC360D}" type="pres">
      <dgm:prSet presAssocID="{F277FBDA-1D94-428B-B12C-A6ACC64D880B}" presName="composite" presStyleCnt="0"/>
      <dgm:spPr/>
    </dgm:pt>
    <dgm:pt modelId="{2F4DF706-84ED-0B4B-B031-01C2171FFEF4}" type="pres">
      <dgm:prSet presAssocID="{F277FBDA-1D94-428B-B12C-A6ACC64D880B}" presName="background" presStyleLbl="node0" presStyleIdx="1" presStyleCnt="4"/>
      <dgm:spPr/>
    </dgm:pt>
    <dgm:pt modelId="{AE487379-C35A-E847-9BF5-805827FA3A42}" type="pres">
      <dgm:prSet presAssocID="{F277FBDA-1D94-428B-B12C-A6ACC64D880B}" presName="text" presStyleLbl="fgAcc0" presStyleIdx="1" presStyleCnt="4" custScaleX="129825" custScaleY="148483">
        <dgm:presLayoutVars>
          <dgm:chPref val="3"/>
        </dgm:presLayoutVars>
      </dgm:prSet>
      <dgm:spPr/>
    </dgm:pt>
    <dgm:pt modelId="{A5C90D69-D3B4-B244-802C-35BDEC39EB96}" type="pres">
      <dgm:prSet presAssocID="{F277FBDA-1D94-428B-B12C-A6ACC64D880B}" presName="hierChild2" presStyleCnt="0"/>
      <dgm:spPr/>
    </dgm:pt>
    <dgm:pt modelId="{FED4077F-6A3D-6240-8EFD-5A4F3CA2B29E}" type="pres">
      <dgm:prSet presAssocID="{6F48C350-70D5-4B18-8736-7C59292CACE0}" presName="hierRoot1" presStyleCnt="0"/>
      <dgm:spPr/>
    </dgm:pt>
    <dgm:pt modelId="{C07E2507-6229-7F40-8094-FAEF3F047B1F}" type="pres">
      <dgm:prSet presAssocID="{6F48C350-70D5-4B18-8736-7C59292CACE0}" presName="composite" presStyleCnt="0"/>
      <dgm:spPr/>
    </dgm:pt>
    <dgm:pt modelId="{0BB15B16-F99F-AA46-94D2-C98A3B2EDA65}" type="pres">
      <dgm:prSet presAssocID="{6F48C350-70D5-4B18-8736-7C59292CACE0}" presName="background" presStyleLbl="node0" presStyleIdx="2" presStyleCnt="4"/>
      <dgm:spPr/>
    </dgm:pt>
    <dgm:pt modelId="{78FB5BF6-7B46-784C-BDB1-AF3F9B6638C6}" type="pres">
      <dgm:prSet presAssocID="{6F48C350-70D5-4B18-8736-7C59292CACE0}" presName="text" presStyleLbl="fgAcc0" presStyleIdx="2" presStyleCnt="4" custScaleX="144715" custScaleY="146947">
        <dgm:presLayoutVars>
          <dgm:chPref val="3"/>
        </dgm:presLayoutVars>
      </dgm:prSet>
      <dgm:spPr/>
    </dgm:pt>
    <dgm:pt modelId="{725F7FE1-9A90-B743-9EC7-7A3D66B3BBC3}" type="pres">
      <dgm:prSet presAssocID="{6F48C350-70D5-4B18-8736-7C59292CACE0}" presName="hierChild2" presStyleCnt="0"/>
      <dgm:spPr/>
    </dgm:pt>
    <dgm:pt modelId="{59EE5BE5-AEBA-F841-ACB1-963BB1CE20C5}" type="pres">
      <dgm:prSet presAssocID="{6AD189A6-7B79-4948-979F-34050FCAA4AB}" presName="hierRoot1" presStyleCnt="0"/>
      <dgm:spPr/>
    </dgm:pt>
    <dgm:pt modelId="{E0E51B61-35FB-4343-9B00-3933D40305FE}" type="pres">
      <dgm:prSet presAssocID="{6AD189A6-7B79-4948-979F-34050FCAA4AB}" presName="composite" presStyleCnt="0"/>
      <dgm:spPr/>
    </dgm:pt>
    <dgm:pt modelId="{49D5C668-FDEF-FC4F-99EF-EA43282622EF}" type="pres">
      <dgm:prSet presAssocID="{6AD189A6-7B79-4948-979F-34050FCAA4AB}" presName="background" presStyleLbl="node0" presStyleIdx="3" presStyleCnt="4"/>
      <dgm:spPr/>
    </dgm:pt>
    <dgm:pt modelId="{0475CD1A-E3F8-A64A-B63E-982B1A5675B9}" type="pres">
      <dgm:prSet presAssocID="{6AD189A6-7B79-4948-979F-34050FCAA4AB}" presName="text" presStyleLbl="fgAcc0" presStyleIdx="3" presStyleCnt="4" custScaleX="123482" custScaleY="143873">
        <dgm:presLayoutVars>
          <dgm:chPref val="3"/>
        </dgm:presLayoutVars>
      </dgm:prSet>
      <dgm:spPr/>
    </dgm:pt>
    <dgm:pt modelId="{E61D2DD4-3BAA-744D-B71A-73667F49BA96}" type="pres">
      <dgm:prSet presAssocID="{6AD189A6-7B79-4948-979F-34050FCAA4AB}" presName="hierChild2" presStyleCnt="0"/>
      <dgm:spPr/>
    </dgm:pt>
  </dgm:ptLst>
  <dgm:cxnLst>
    <dgm:cxn modelId="{A1257F42-A545-7243-9358-B8DFE01E1B0E}" type="presOf" srcId="{06FC6101-75D5-407C-B76B-AD5F9875664E}" destId="{2AEA38DA-B6A2-454E-9AD6-FB30F6F8E97A}" srcOrd="0" destOrd="0" presId="urn:microsoft.com/office/officeart/2005/8/layout/hierarchy1"/>
    <dgm:cxn modelId="{B828DD53-F45C-6049-8D87-657D1210D8B3}" type="presOf" srcId="{6F48C350-70D5-4B18-8736-7C59292CACE0}" destId="{78FB5BF6-7B46-784C-BDB1-AF3F9B6638C6}" srcOrd="0" destOrd="0" presId="urn:microsoft.com/office/officeart/2005/8/layout/hierarchy1"/>
    <dgm:cxn modelId="{E5A20755-274B-4D3F-B6C9-FA1A7E068D49}" srcId="{06FC6101-75D5-407C-B76B-AD5F9875664E}" destId="{6AD189A6-7B79-4948-979F-34050FCAA4AB}" srcOrd="3" destOrd="0" parTransId="{5C81060E-8894-469D-98BA-E7BA5F8BEB69}" sibTransId="{5E0C777F-43C2-4A93-9DEA-4F26D102CA76}"/>
    <dgm:cxn modelId="{6F97B45A-FE3C-984E-A579-125487F58D5C}" type="presOf" srcId="{6AD189A6-7B79-4948-979F-34050FCAA4AB}" destId="{0475CD1A-E3F8-A64A-B63E-982B1A5675B9}" srcOrd="0" destOrd="0" presId="urn:microsoft.com/office/officeart/2005/8/layout/hierarchy1"/>
    <dgm:cxn modelId="{8EC84572-72B7-6248-8795-2F846E011242}" type="presOf" srcId="{2DF91B33-51FF-4354-B832-A3E46C72BCBE}" destId="{40039C22-6A2A-8641-865F-0D66910D19DF}" srcOrd="0" destOrd="0" presId="urn:microsoft.com/office/officeart/2005/8/layout/hierarchy1"/>
    <dgm:cxn modelId="{A7B42C98-1305-594C-B5A5-A6F4C0B1AD50}" type="presOf" srcId="{F277FBDA-1D94-428B-B12C-A6ACC64D880B}" destId="{AE487379-C35A-E847-9BF5-805827FA3A42}" srcOrd="0" destOrd="0" presId="urn:microsoft.com/office/officeart/2005/8/layout/hierarchy1"/>
    <dgm:cxn modelId="{9F930CD2-A085-4EE9-BF49-E5D2EC5157CE}" srcId="{06FC6101-75D5-407C-B76B-AD5F9875664E}" destId="{F277FBDA-1D94-428B-B12C-A6ACC64D880B}" srcOrd="1" destOrd="0" parTransId="{AE4F54DE-4A5B-47E9-8654-610DE3332A6F}" sibTransId="{950B15CD-03CA-49DB-8320-536F5DB5FB2D}"/>
    <dgm:cxn modelId="{9427E7E9-5747-45E8-95F3-6E942C88D2BE}" srcId="{06FC6101-75D5-407C-B76B-AD5F9875664E}" destId="{2DF91B33-51FF-4354-B832-A3E46C72BCBE}" srcOrd="0" destOrd="0" parTransId="{942C448C-9794-4B93-8FBC-E3A0E2FF3396}" sibTransId="{E8909362-51A1-4A06-B4F0-B2029E6368D3}"/>
    <dgm:cxn modelId="{01E929EC-6B96-4D5B-AD8C-9BC1E0A70940}" srcId="{06FC6101-75D5-407C-B76B-AD5F9875664E}" destId="{6F48C350-70D5-4B18-8736-7C59292CACE0}" srcOrd="2" destOrd="0" parTransId="{B592021A-BE17-4A15-BFEB-ED75B98C2A13}" sibTransId="{C7AF0811-F260-4B70-A575-5990289ABE9A}"/>
    <dgm:cxn modelId="{6DD7E192-0DAE-8441-9946-85DC19D8C9C8}" type="presParOf" srcId="{2AEA38DA-B6A2-454E-9AD6-FB30F6F8E97A}" destId="{043E578A-E89F-7343-91DF-14B6C98F01CA}" srcOrd="0" destOrd="0" presId="urn:microsoft.com/office/officeart/2005/8/layout/hierarchy1"/>
    <dgm:cxn modelId="{865AD741-F1E9-724F-9331-F7624E145C31}" type="presParOf" srcId="{043E578A-E89F-7343-91DF-14B6C98F01CA}" destId="{C538EC06-5FD6-A74B-87CB-B85FE82DEB1C}" srcOrd="0" destOrd="0" presId="urn:microsoft.com/office/officeart/2005/8/layout/hierarchy1"/>
    <dgm:cxn modelId="{26F7F5A3-72D8-B842-842A-AC500E4978A7}" type="presParOf" srcId="{C538EC06-5FD6-A74B-87CB-B85FE82DEB1C}" destId="{5C42ED28-DF58-0844-A8E0-AD2317C1216F}" srcOrd="0" destOrd="0" presId="urn:microsoft.com/office/officeart/2005/8/layout/hierarchy1"/>
    <dgm:cxn modelId="{A51A17CC-D9C7-EB42-BCAB-506561295872}" type="presParOf" srcId="{C538EC06-5FD6-A74B-87CB-B85FE82DEB1C}" destId="{40039C22-6A2A-8641-865F-0D66910D19DF}" srcOrd="1" destOrd="0" presId="urn:microsoft.com/office/officeart/2005/8/layout/hierarchy1"/>
    <dgm:cxn modelId="{BE08927E-AC95-2C4C-83C0-A8B7510C7697}" type="presParOf" srcId="{043E578A-E89F-7343-91DF-14B6C98F01CA}" destId="{CB341D4C-3F3E-554F-82EF-41856922CA52}" srcOrd="1" destOrd="0" presId="urn:microsoft.com/office/officeart/2005/8/layout/hierarchy1"/>
    <dgm:cxn modelId="{9B9F9BF8-38E9-FA43-B605-EA0590EB85EC}" type="presParOf" srcId="{2AEA38DA-B6A2-454E-9AD6-FB30F6F8E97A}" destId="{FDF9AF9B-C32F-A24E-BCBB-9D3A7F6682F8}" srcOrd="1" destOrd="0" presId="urn:microsoft.com/office/officeart/2005/8/layout/hierarchy1"/>
    <dgm:cxn modelId="{23ED0E36-DC32-8A4F-854D-0FE7B2A34756}" type="presParOf" srcId="{FDF9AF9B-C32F-A24E-BCBB-9D3A7F6682F8}" destId="{81BCABA2-678E-4245-959C-ACF134EC360D}" srcOrd="0" destOrd="0" presId="urn:microsoft.com/office/officeart/2005/8/layout/hierarchy1"/>
    <dgm:cxn modelId="{DBFE026E-3AA9-874E-BCC1-AD8D51A4988A}" type="presParOf" srcId="{81BCABA2-678E-4245-959C-ACF134EC360D}" destId="{2F4DF706-84ED-0B4B-B031-01C2171FFEF4}" srcOrd="0" destOrd="0" presId="urn:microsoft.com/office/officeart/2005/8/layout/hierarchy1"/>
    <dgm:cxn modelId="{6E669973-DA5A-1F4E-8C2A-9F231871C1E6}" type="presParOf" srcId="{81BCABA2-678E-4245-959C-ACF134EC360D}" destId="{AE487379-C35A-E847-9BF5-805827FA3A42}" srcOrd="1" destOrd="0" presId="urn:microsoft.com/office/officeart/2005/8/layout/hierarchy1"/>
    <dgm:cxn modelId="{5B76EDA6-508A-E140-B206-37734A21285B}" type="presParOf" srcId="{FDF9AF9B-C32F-A24E-BCBB-9D3A7F6682F8}" destId="{A5C90D69-D3B4-B244-802C-35BDEC39EB96}" srcOrd="1" destOrd="0" presId="urn:microsoft.com/office/officeart/2005/8/layout/hierarchy1"/>
    <dgm:cxn modelId="{6ADC77DD-937D-ED46-B428-4CAF2CD5876B}" type="presParOf" srcId="{2AEA38DA-B6A2-454E-9AD6-FB30F6F8E97A}" destId="{FED4077F-6A3D-6240-8EFD-5A4F3CA2B29E}" srcOrd="2" destOrd="0" presId="urn:microsoft.com/office/officeart/2005/8/layout/hierarchy1"/>
    <dgm:cxn modelId="{56913CD5-7E1D-C147-8D1E-E42C42E045F8}" type="presParOf" srcId="{FED4077F-6A3D-6240-8EFD-5A4F3CA2B29E}" destId="{C07E2507-6229-7F40-8094-FAEF3F047B1F}" srcOrd="0" destOrd="0" presId="urn:microsoft.com/office/officeart/2005/8/layout/hierarchy1"/>
    <dgm:cxn modelId="{E821F312-6409-9245-A9E6-888322E2F25E}" type="presParOf" srcId="{C07E2507-6229-7F40-8094-FAEF3F047B1F}" destId="{0BB15B16-F99F-AA46-94D2-C98A3B2EDA65}" srcOrd="0" destOrd="0" presId="urn:microsoft.com/office/officeart/2005/8/layout/hierarchy1"/>
    <dgm:cxn modelId="{21807F5D-1623-C543-ABA7-DE858A13396A}" type="presParOf" srcId="{C07E2507-6229-7F40-8094-FAEF3F047B1F}" destId="{78FB5BF6-7B46-784C-BDB1-AF3F9B6638C6}" srcOrd="1" destOrd="0" presId="urn:microsoft.com/office/officeart/2005/8/layout/hierarchy1"/>
    <dgm:cxn modelId="{60FC1096-9D43-DE49-9237-02FCBF0416A1}" type="presParOf" srcId="{FED4077F-6A3D-6240-8EFD-5A4F3CA2B29E}" destId="{725F7FE1-9A90-B743-9EC7-7A3D66B3BBC3}" srcOrd="1" destOrd="0" presId="urn:microsoft.com/office/officeart/2005/8/layout/hierarchy1"/>
    <dgm:cxn modelId="{FD96FDB8-BD70-D74F-82D4-CE7F454C2744}" type="presParOf" srcId="{2AEA38DA-B6A2-454E-9AD6-FB30F6F8E97A}" destId="{59EE5BE5-AEBA-F841-ACB1-963BB1CE20C5}" srcOrd="3" destOrd="0" presId="urn:microsoft.com/office/officeart/2005/8/layout/hierarchy1"/>
    <dgm:cxn modelId="{11C73F8B-F3EF-3643-9509-4C8C6A8F65A2}" type="presParOf" srcId="{59EE5BE5-AEBA-F841-ACB1-963BB1CE20C5}" destId="{E0E51B61-35FB-4343-9B00-3933D40305FE}" srcOrd="0" destOrd="0" presId="urn:microsoft.com/office/officeart/2005/8/layout/hierarchy1"/>
    <dgm:cxn modelId="{1CD05FC6-D4D0-4641-ACCD-6AC5F0259D5E}" type="presParOf" srcId="{E0E51B61-35FB-4343-9B00-3933D40305FE}" destId="{49D5C668-FDEF-FC4F-99EF-EA43282622EF}" srcOrd="0" destOrd="0" presId="urn:microsoft.com/office/officeart/2005/8/layout/hierarchy1"/>
    <dgm:cxn modelId="{BE3DA2F6-FB89-5047-A30D-C4F4CBCD0CDC}" type="presParOf" srcId="{E0E51B61-35FB-4343-9B00-3933D40305FE}" destId="{0475CD1A-E3F8-A64A-B63E-982B1A5675B9}" srcOrd="1" destOrd="0" presId="urn:microsoft.com/office/officeart/2005/8/layout/hierarchy1"/>
    <dgm:cxn modelId="{B177F452-37DC-3345-AAC1-051CEF28F202}" type="presParOf" srcId="{59EE5BE5-AEBA-F841-ACB1-963BB1CE20C5}" destId="{E61D2DD4-3BAA-744D-B71A-73667F49BA9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EB510-2E7D-2649-9515-5C2E62043CA5}">
      <dsp:nvSpPr>
        <dsp:cNvPr id="0" name=""/>
        <dsp:cNvSpPr/>
      </dsp:nvSpPr>
      <dsp:spPr>
        <a:xfrm>
          <a:off x="7792019" y="1909089"/>
          <a:ext cx="2193924" cy="974860"/>
        </a:xfrm>
        <a:custGeom>
          <a:avLst/>
          <a:gdLst/>
          <a:ahLst/>
          <a:cxnLst/>
          <a:rect l="0" t="0" r="0" b="0"/>
          <a:pathLst>
            <a:path>
              <a:moveTo>
                <a:pt x="0" y="0"/>
              </a:moveTo>
              <a:lnTo>
                <a:pt x="0" y="874112"/>
              </a:lnTo>
              <a:lnTo>
                <a:pt x="2193924" y="874112"/>
              </a:lnTo>
              <a:lnTo>
                <a:pt x="2193924" y="974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7A14E-4AD6-754F-8115-576ECB94C8A2}">
      <dsp:nvSpPr>
        <dsp:cNvPr id="0" name=""/>
        <dsp:cNvSpPr/>
      </dsp:nvSpPr>
      <dsp:spPr>
        <a:xfrm>
          <a:off x="7549490" y="1909089"/>
          <a:ext cx="242529" cy="1040907"/>
        </a:xfrm>
        <a:custGeom>
          <a:avLst/>
          <a:gdLst/>
          <a:ahLst/>
          <a:cxnLst/>
          <a:rect l="0" t="0" r="0" b="0"/>
          <a:pathLst>
            <a:path>
              <a:moveTo>
                <a:pt x="242529" y="0"/>
              </a:moveTo>
              <a:lnTo>
                <a:pt x="242529" y="940159"/>
              </a:lnTo>
              <a:lnTo>
                <a:pt x="0" y="940159"/>
              </a:lnTo>
              <a:lnTo>
                <a:pt x="0" y="1040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D1B81-25E9-6F43-97F4-E52181B1ED82}">
      <dsp:nvSpPr>
        <dsp:cNvPr id="0" name=""/>
        <dsp:cNvSpPr/>
      </dsp:nvSpPr>
      <dsp:spPr>
        <a:xfrm>
          <a:off x="4693033" y="1909089"/>
          <a:ext cx="3098986" cy="1035403"/>
        </a:xfrm>
        <a:custGeom>
          <a:avLst/>
          <a:gdLst/>
          <a:ahLst/>
          <a:cxnLst/>
          <a:rect l="0" t="0" r="0" b="0"/>
          <a:pathLst>
            <a:path>
              <a:moveTo>
                <a:pt x="3098986" y="0"/>
              </a:moveTo>
              <a:lnTo>
                <a:pt x="3098986" y="934656"/>
              </a:lnTo>
              <a:lnTo>
                <a:pt x="0" y="934656"/>
              </a:lnTo>
              <a:lnTo>
                <a:pt x="0" y="10354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0F15C0-F5DE-C740-924D-566BE110E0E1}">
      <dsp:nvSpPr>
        <dsp:cNvPr id="0" name=""/>
        <dsp:cNvSpPr/>
      </dsp:nvSpPr>
      <dsp:spPr>
        <a:xfrm>
          <a:off x="-60787" y="388834"/>
          <a:ext cx="2731638" cy="1648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055BA-981C-3A42-A816-229B5FDB92C8}">
      <dsp:nvSpPr>
        <dsp:cNvPr id="0" name=""/>
        <dsp:cNvSpPr/>
      </dsp:nvSpPr>
      <dsp:spPr>
        <a:xfrm>
          <a:off x="60048" y="503628"/>
          <a:ext cx="2731638" cy="16486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kern="1200" dirty="0">
            <a:latin typeface="Calibri Light" panose="020F0302020204030204" pitchFamily="34" charset="0"/>
            <a:cs typeface="Calibri Light" panose="020F0302020204030204" pitchFamily="34" charset="0"/>
          </a:endParaRPr>
        </a:p>
      </dsp:txBody>
      <dsp:txXfrm>
        <a:off x="108336" y="551916"/>
        <a:ext cx="2635062" cy="1552106"/>
      </dsp:txXfrm>
    </dsp:sp>
    <dsp:sp modelId="{6D377462-BE73-044C-A387-EDBF085EB9B0}">
      <dsp:nvSpPr>
        <dsp:cNvPr id="0" name=""/>
        <dsp:cNvSpPr/>
      </dsp:nvSpPr>
      <dsp:spPr>
        <a:xfrm>
          <a:off x="3105657" y="394621"/>
          <a:ext cx="2707909" cy="1682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213F2-55F8-B842-8361-88D789533774}">
      <dsp:nvSpPr>
        <dsp:cNvPr id="0" name=""/>
        <dsp:cNvSpPr/>
      </dsp:nvSpPr>
      <dsp:spPr>
        <a:xfrm>
          <a:off x="3226494" y="509416"/>
          <a:ext cx="2707909" cy="1682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kern="1200" dirty="0">
            <a:latin typeface="Calibri Light" panose="020F0302020204030204" pitchFamily="34" charset="0"/>
            <a:cs typeface="Calibri Light" panose="020F0302020204030204" pitchFamily="34" charset="0"/>
          </a:endParaRPr>
        </a:p>
      </dsp:txBody>
      <dsp:txXfrm>
        <a:off x="3275784" y="558706"/>
        <a:ext cx="2609329" cy="1584293"/>
      </dsp:txXfrm>
    </dsp:sp>
    <dsp:sp modelId="{839B87F8-C36B-9E4A-A425-A3C795BAB06E}">
      <dsp:nvSpPr>
        <dsp:cNvPr id="0" name=""/>
        <dsp:cNvSpPr/>
      </dsp:nvSpPr>
      <dsp:spPr>
        <a:xfrm>
          <a:off x="6570912" y="344050"/>
          <a:ext cx="2442215" cy="15650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98EF7-FFF4-7D4C-9905-3FDDF6E333BD}">
      <dsp:nvSpPr>
        <dsp:cNvPr id="0" name=""/>
        <dsp:cNvSpPr/>
      </dsp:nvSpPr>
      <dsp:spPr>
        <a:xfrm>
          <a:off x="6691748" y="458844"/>
          <a:ext cx="2442215" cy="15650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Typical sources of drift:</a:t>
          </a:r>
          <a:endParaRPr lang="en-US" sz="2400" b="0" i="0" kern="1200" dirty="0">
            <a:latin typeface="Calibri Light" panose="020F0302020204030204" pitchFamily="34" charset="0"/>
            <a:cs typeface="Calibri Light" panose="020F0302020204030204" pitchFamily="34" charset="0"/>
          </a:endParaRPr>
        </a:p>
      </dsp:txBody>
      <dsp:txXfrm>
        <a:off x="6737586" y="504682"/>
        <a:ext cx="2350539" cy="1473363"/>
      </dsp:txXfrm>
    </dsp:sp>
    <dsp:sp modelId="{807F22B5-2476-A144-83CF-A47991129C1A}">
      <dsp:nvSpPr>
        <dsp:cNvPr id="0" name=""/>
        <dsp:cNvSpPr/>
      </dsp:nvSpPr>
      <dsp:spPr>
        <a:xfrm>
          <a:off x="3191338" y="2944493"/>
          <a:ext cx="3003390" cy="1017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84A6A-10C3-D649-BB17-EAAA782F671E}">
      <dsp:nvSpPr>
        <dsp:cNvPr id="0" name=""/>
        <dsp:cNvSpPr/>
      </dsp:nvSpPr>
      <dsp:spPr>
        <a:xfrm>
          <a:off x="3312174" y="3059287"/>
          <a:ext cx="3003390" cy="1017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Rename/Move/Inline/Extract</a:t>
          </a:r>
          <a:endParaRPr lang="en-US" sz="2400" b="0" i="0" kern="1200" dirty="0">
            <a:latin typeface="Calibri Light" panose="020F0302020204030204" pitchFamily="34" charset="0"/>
            <a:cs typeface="Calibri Light" panose="020F0302020204030204" pitchFamily="34" charset="0"/>
          </a:endParaRPr>
        </a:p>
      </dsp:txBody>
      <dsp:txXfrm>
        <a:off x="3341974" y="3089087"/>
        <a:ext cx="2943790" cy="957858"/>
      </dsp:txXfrm>
    </dsp:sp>
    <dsp:sp modelId="{1E68E1A5-9FF9-E54D-8502-5553204715CF}">
      <dsp:nvSpPr>
        <dsp:cNvPr id="0" name=""/>
        <dsp:cNvSpPr/>
      </dsp:nvSpPr>
      <dsp:spPr>
        <a:xfrm>
          <a:off x="6454693" y="2949997"/>
          <a:ext cx="2189593" cy="104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199DE-E947-A341-B030-C6CA44342209}">
      <dsp:nvSpPr>
        <dsp:cNvPr id="0" name=""/>
        <dsp:cNvSpPr/>
      </dsp:nvSpPr>
      <dsp:spPr>
        <a:xfrm>
          <a:off x="6575529" y="3064791"/>
          <a:ext cx="2189593" cy="104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Parameter renames or reordering</a:t>
          </a:r>
          <a:endParaRPr lang="en-US" sz="2400" b="0" i="0" kern="1200" dirty="0">
            <a:latin typeface="Calibri Light" panose="020F0302020204030204" pitchFamily="34" charset="0"/>
            <a:cs typeface="Calibri Light" panose="020F0302020204030204" pitchFamily="34" charset="0"/>
          </a:endParaRPr>
        </a:p>
      </dsp:txBody>
      <dsp:txXfrm>
        <a:off x="6606154" y="3095416"/>
        <a:ext cx="2128343" cy="984349"/>
      </dsp:txXfrm>
    </dsp:sp>
    <dsp:sp modelId="{49BE12DE-E6E9-614A-8A29-399ADD817FD1}">
      <dsp:nvSpPr>
        <dsp:cNvPr id="0" name=""/>
        <dsp:cNvSpPr/>
      </dsp:nvSpPr>
      <dsp:spPr>
        <a:xfrm>
          <a:off x="8885959" y="2883950"/>
          <a:ext cx="2199968" cy="1075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ABA92-C8AE-F04D-A035-0C00F2FEA4CA}">
      <dsp:nvSpPr>
        <dsp:cNvPr id="0" name=""/>
        <dsp:cNvSpPr/>
      </dsp:nvSpPr>
      <dsp:spPr>
        <a:xfrm>
          <a:off x="9006796" y="2998744"/>
          <a:ext cx="2199968" cy="10756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Package/class reshuffling</a:t>
          </a:r>
          <a:endParaRPr lang="en-US" sz="2400" b="0" i="0" kern="1200" dirty="0">
            <a:latin typeface="Calibri Light" panose="020F0302020204030204" pitchFamily="34" charset="0"/>
            <a:cs typeface="Calibri Light" panose="020F0302020204030204" pitchFamily="34" charset="0"/>
          </a:endParaRPr>
        </a:p>
      </dsp:txBody>
      <dsp:txXfrm>
        <a:off x="9038300" y="3030248"/>
        <a:ext cx="2136960" cy="1012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9A25C-FAD0-49C8-8DD9-0DD2904FFD44}">
      <dsp:nvSpPr>
        <dsp:cNvPr id="0" name=""/>
        <dsp:cNvSpPr/>
      </dsp:nvSpPr>
      <dsp:spPr>
        <a:xfrm>
          <a:off x="0" y="2556"/>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C65FE-A7E2-4D5E-A675-1D5576DDB3D7}">
      <dsp:nvSpPr>
        <dsp:cNvPr id="0" name=""/>
        <dsp:cNvSpPr/>
      </dsp:nvSpPr>
      <dsp:spPr>
        <a:xfrm>
          <a:off x="264874" y="199569"/>
          <a:ext cx="482059" cy="481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13224-11F8-4DAA-8789-19F5F042B415}">
      <dsp:nvSpPr>
        <dsp:cNvPr id="0" name=""/>
        <dsp:cNvSpPr/>
      </dsp:nvSpPr>
      <dsp:spPr>
        <a:xfrm>
          <a:off x="1011808" y="2556"/>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Cherry‑pick fails in 64.4% of the 478 patches (overall)</a:t>
          </a:r>
          <a:endParaRPr lang="en-US" sz="2400" b="0" i="0" kern="1200" dirty="0">
            <a:latin typeface="Calibri Light" panose="020F0302020204030204" pitchFamily="34" charset="0"/>
            <a:cs typeface="Calibri Light" panose="020F0302020204030204" pitchFamily="34" charset="0"/>
          </a:endParaRPr>
        </a:p>
      </dsp:txBody>
      <dsp:txXfrm>
        <a:off x="1011808" y="2556"/>
        <a:ext cx="5264001" cy="876472"/>
      </dsp:txXfrm>
    </dsp:sp>
    <dsp:sp modelId="{2CA01719-F2C4-48AF-A1E3-B4745950CAAF}">
      <dsp:nvSpPr>
        <dsp:cNvPr id="0" name=""/>
        <dsp:cNvSpPr/>
      </dsp:nvSpPr>
      <dsp:spPr>
        <a:xfrm>
          <a:off x="0" y="1085257"/>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2AA4D-0518-45C2-AE55-57CA31680C08}">
      <dsp:nvSpPr>
        <dsp:cNvPr id="0" name=""/>
        <dsp:cNvSpPr/>
      </dsp:nvSpPr>
      <dsp:spPr>
        <a:xfrm>
          <a:off x="264874" y="1282271"/>
          <a:ext cx="482059" cy="481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8CB21-506B-4005-85F0-02684A9E68CB}">
      <dsp:nvSpPr>
        <dsp:cNvPr id="0" name=""/>
        <dsp:cNvSpPr/>
      </dsp:nvSpPr>
      <dsp:spPr>
        <a:xfrm>
          <a:off x="1011808" y="1085257"/>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Median failure rate across targets: 85.7%</a:t>
          </a:r>
          <a:endParaRPr lang="en-US" sz="2400" b="0" i="0" kern="1200">
            <a:latin typeface="Calibri Light" panose="020F0302020204030204" pitchFamily="34" charset="0"/>
            <a:cs typeface="Calibri Light" panose="020F0302020204030204" pitchFamily="34" charset="0"/>
          </a:endParaRPr>
        </a:p>
      </dsp:txBody>
      <dsp:txXfrm>
        <a:off x="1011808" y="1085257"/>
        <a:ext cx="5264001" cy="876472"/>
      </dsp:txXfrm>
    </dsp:sp>
    <dsp:sp modelId="{FD661443-17E5-4D43-B5DE-399DB0576D9D}">
      <dsp:nvSpPr>
        <dsp:cNvPr id="0" name=""/>
        <dsp:cNvSpPr/>
      </dsp:nvSpPr>
      <dsp:spPr>
        <a:xfrm>
          <a:off x="0" y="2167959"/>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C04C5-8F9E-4C37-9B8F-558303DD5CCA}">
      <dsp:nvSpPr>
        <dsp:cNvPr id="0" name=""/>
        <dsp:cNvSpPr/>
      </dsp:nvSpPr>
      <dsp:spPr>
        <a:xfrm>
          <a:off x="264874" y="2364972"/>
          <a:ext cx="482059" cy="4815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FFCEE-0B9D-46DD-A170-6D131156692E}">
      <dsp:nvSpPr>
        <dsp:cNvPr id="0" name=""/>
        <dsp:cNvSpPr/>
      </dsp:nvSpPr>
      <dsp:spPr>
        <a:xfrm>
          <a:off x="1011808" y="2167959"/>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Several projects show 94–100% failure under baseline cherry‑pick</a:t>
          </a:r>
          <a:endParaRPr lang="en-US" sz="2400" b="0" i="0" kern="1200">
            <a:latin typeface="Calibri Light" panose="020F0302020204030204" pitchFamily="34" charset="0"/>
            <a:cs typeface="Calibri Light" panose="020F0302020204030204" pitchFamily="34" charset="0"/>
          </a:endParaRPr>
        </a:p>
      </dsp:txBody>
      <dsp:txXfrm>
        <a:off x="1011808" y="2167959"/>
        <a:ext cx="5264001" cy="876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ED28-DF58-0844-A8E0-AD2317C1216F}">
      <dsp:nvSpPr>
        <dsp:cNvPr id="0" name=""/>
        <dsp:cNvSpPr/>
      </dsp:nvSpPr>
      <dsp:spPr>
        <a:xfrm>
          <a:off x="5752" y="425661"/>
          <a:ext cx="2177505" cy="1785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39C22-6A2A-8641-865F-0D66910D19DF}">
      <dsp:nvSpPr>
        <dsp:cNvPr id="0" name=""/>
        <dsp:cNvSpPr/>
      </dsp:nvSpPr>
      <dsp:spPr>
        <a:xfrm>
          <a:off x="214004" y="623500"/>
          <a:ext cx="2177505" cy="1785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On previously failing cases (n≈292 after constraints):</a:t>
          </a:r>
          <a:endParaRPr lang="en-US" sz="2200" b="0" i="0" kern="1200" dirty="0">
            <a:latin typeface="Calibri Light" panose="020F0302020204030204" pitchFamily="34" charset="0"/>
            <a:cs typeface="Calibri Light" panose="020F0302020204030204" pitchFamily="34" charset="0"/>
          </a:endParaRPr>
        </a:p>
      </dsp:txBody>
      <dsp:txXfrm>
        <a:off x="266299" y="675795"/>
        <a:ext cx="2072915" cy="1680887"/>
      </dsp:txXfrm>
    </dsp:sp>
    <dsp:sp modelId="{2F4DF706-84ED-0B4B-B031-01C2171FFEF4}">
      <dsp:nvSpPr>
        <dsp:cNvPr id="0" name=""/>
        <dsp:cNvSpPr/>
      </dsp:nvSpPr>
      <dsp:spPr>
        <a:xfrm>
          <a:off x="2599761" y="425661"/>
          <a:ext cx="2433267" cy="1767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87379-C35A-E847-9BF5-805827FA3A42}">
      <dsp:nvSpPr>
        <dsp:cNvPr id="0" name=""/>
        <dsp:cNvSpPr/>
      </dsp:nvSpPr>
      <dsp:spPr>
        <a:xfrm>
          <a:off x="2808013" y="623500"/>
          <a:ext cx="2433267" cy="17671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kern="1200" dirty="0">
            <a:latin typeface="Calibri Light" panose="020F0302020204030204" pitchFamily="34" charset="0"/>
            <a:cs typeface="Calibri Light" panose="020F0302020204030204" pitchFamily="34" charset="0"/>
          </a:endParaRPr>
        </a:p>
      </dsp:txBody>
      <dsp:txXfrm>
        <a:off x="2859772" y="675259"/>
        <a:ext cx="2329749" cy="1663667"/>
      </dsp:txXfrm>
    </dsp:sp>
    <dsp:sp modelId="{0BB15B16-F99F-AA46-94D2-C98A3B2EDA65}">
      <dsp:nvSpPr>
        <dsp:cNvPr id="0" name=""/>
        <dsp:cNvSpPr/>
      </dsp:nvSpPr>
      <dsp:spPr>
        <a:xfrm>
          <a:off x="5449532" y="425661"/>
          <a:ext cx="2712346" cy="1748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B5BF6-7B46-784C-BDB1-AF3F9B6638C6}">
      <dsp:nvSpPr>
        <dsp:cNvPr id="0" name=""/>
        <dsp:cNvSpPr/>
      </dsp:nvSpPr>
      <dsp:spPr>
        <a:xfrm>
          <a:off x="5657784" y="623500"/>
          <a:ext cx="2712346" cy="17489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kern="1200" dirty="0">
            <a:latin typeface="Calibri Light" panose="020F0302020204030204" pitchFamily="34" charset="0"/>
            <a:cs typeface="Calibri Light" panose="020F0302020204030204" pitchFamily="34" charset="0"/>
          </a:endParaRPr>
        </a:p>
      </dsp:txBody>
      <dsp:txXfrm>
        <a:off x="5709008" y="674724"/>
        <a:ext cx="2609898" cy="1646456"/>
      </dsp:txXfrm>
    </dsp:sp>
    <dsp:sp modelId="{49D5C668-FDEF-FC4F-99EF-EA43282622EF}">
      <dsp:nvSpPr>
        <dsp:cNvPr id="0" name=""/>
        <dsp:cNvSpPr/>
      </dsp:nvSpPr>
      <dsp:spPr>
        <a:xfrm>
          <a:off x="8578382" y="425661"/>
          <a:ext cx="2314382" cy="1712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5CD1A-E3F8-A64A-B63E-982B1A5675B9}">
      <dsp:nvSpPr>
        <dsp:cNvPr id="0" name=""/>
        <dsp:cNvSpPr/>
      </dsp:nvSpPr>
      <dsp:spPr>
        <a:xfrm>
          <a:off x="8786634" y="623500"/>
          <a:ext cx="2314382" cy="1712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kern="1200" dirty="0">
            <a:latin typeface="Calibri Light" panose="020F0302020204030204" pitchFamily="34" charset="0"/>
            <a:cs typeface="Calibri Light" panose="020F0302020204030204" pitchFamily="34" charset="0"/>
          </a:endParaRPr>
        </a:p>
      </dsp:txBody>
      <dsp:txXfrm>
        <a:off x="8836786" y="673652"/>
        <a:ext cx="2214078" cy="16120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2165-9DB0-5E48-A1C1-D6BA30E53AC2}" type="datetimeFigureOut">
              <a:rPr lang="en-BE" smtClean="0"/>
              <a:t>22/09/2025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ABE97-046E-D34A-B96D-D42C70581A91}" type="slidenum">
              <a:rPr lang="en-BE" smtClean="0"/>
              <a:t>‹#›</a:t>
            </a:fld>
            <a:endParaRPr lang="en-BE"/>
          </a:p>
        </p:txBody>
      </p:sp>
    </p:spTree>
    <p:extLst>
      <p:ext uri="{BB962C8B-B14F-4D97-AF65-F5344CB8AC3E}">
        <p14:creationId xmlns:p14="http://schemas.microsoft.com/office/powerpoint/2010/main" val="96023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fundamental way that developers manage change is through version control systems.</a:t>
            </a:r>
          </a:p>
          <a:p>
            <a:r>
              <a:rPr lang="en-GB" sz="1200" b="0" i="0" kern="1200" dirty="0">
                <a:solidFill>
                  <a:schemeClr val="tx1"/>
                </a:solidFill>
                <a:effectLst/>
                <a:latin typeface="+mn-lt"/>
                <a:ea typeface="+mn-ea"/>
                <a:cs typeface="+mn-cs"/>
              </a:rPr>
              <a:t>As you know, they help developers track changes to code, allowing them to revert, merge, fork, and clone projects in a way that is traceable and reliable. </a:t>
            </a:r>
            <a:endParaRPr lang="en-BE" dirty="0"/>
          </a:p>
        </p:txBody>
      </p:sp>
      <p:sp>
        <p:nvSpPr>
          <p:cNvPr id="4" name="Slide Number Placeholder 3"/>
          <p:cNvSpPr>
            <a:spLocks noGrp="1"/>
          </p:cNvSpPr>
          <p:nvPr>
            <p:ph type="sldNum" sz="quarter" idx="5"/>
          </p:nvPr>
        </p:nvSpPr>
        <p:spPr/>
        <p:txBody>
          <a:bodyPr/>
          <a:lstStyle/>
          <a:p>
            <a:fld id="{DD6ABE97-046E-D34A-B96D-D42C70581A91}" type="slidenum">
              <a:rPr lang="en-BE" smtClean="0"/>
              <a:t>2</a:t>
            </a:fld>
            <a:endParaRPr lang="en-BE"/>
          </a:p>
        </p:txBody>
      </p:sp>
    </p:spTree>
    <p:extLst>
      <p:ext uri="{BB962C8B-B14F-4D97-AF65-F5344CB8AC3E}">
        <p14:creationId xmlns:p14="http://schemas.microsoft.com/office/powerpoint/2010/main" val="198457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NimbusRomNo9L"/>
              </a:rPr>
              <a:t>Summary of RQ3 Results: </a:t>
            </a:r>
            <a:r>
              <a:rPr lang="en-US" sz="1200" i="1" dirty="0">
                <a:effectLst/>
                <a:latin typeface="NimbusRomNo9L"/>
              </a:rPr>
              <a:t>Out of 292 previously failing patch applications, </a:t>
            </a:r>
            <a:r>
              <a:rPr lang="en-US" sz="1200" i="1" dirty="0">
                <a:effectLst/>
                <a:latin typeface="NimbusMonL"/>
              </a:rPr>
              <a:t>RePatch </a:t>
            </a:r>
            <a:r>
              <a:rPr lang="en-US" sz="1200" i="1" dirty="0">
                <a:effectLst/>
                <a:latin typeface="NimbusRomNo9L"/>
              </a:rPr>
              <a:t>reduced file-level merge conflicts in </a:t>
            </a:r>
            <a:r>
              <a:rPr lang="en-US" sz="1200" b="0" i="1" dirty="0">
                <a:effectLst/>
                <a:latin typeface="NimbusRomNo9L"/>
              </a:rPr>
              <a:t>53.1% </a:t>
            </a:r>
            <a:r>
              <a:rPr lang="en-US" sz="1200" i="1" dirty="0">
                <a:effectLst/>
                <a:latin typeface="NimbusRomNo9L"/>
              </a:rPr>
              <a:t>of cases and line-level conflicts in </a:t>
            </a:r>
            <a:r>
              <a:rPr lang="en-US" sz="1200" b="0" i="1" dirty="0">
                <a:effectLst/>
                <a:latin typeface="NimbusRomNo9L"/>
              </a:rPr>
              <a:t>53.8%</a:t>
            </a:r>
            <a:r>
              <a:rPr lang="en-US" sz="1200" i="1" dirty="0">
                <a:effectLst/>
                <a:latin typeface="NimbusRomNo9L"/>
              </a:rPr>
              <a:t>. In contrast, it introduced new conflicts in only </a:t>
            </a:r>
            <a:r>
              <a:rPr lang="en-US" sz="1200" b="0" i="1" dirty="0">
                <a:effectLst/>
                <a:latin typeface="NimbusRomNo9L"/>
              </a:rPr>
              <a:t>1.4% </a:t>
            </a:r>
            <a:r>
              <a:rPr lang="en-US" sz="1200" i="1" dirty="0">
                <a:effectLst/>
                <a:latin typeface="NimbusRomNo9L"/>
              </a:rPr>
              <a:t>and </a:t>
            </a:r>
            <a:r>
              <a:rPr lang="en-US" sz="1200" b="0" i="1" dirty="0">
                <a:effectLst/>
                <a:latin typeface="NimbusRomNo9L"/>
              </a:rPr>
              <a:t>3.4%</a:t>
            </a:r>
            <a:r>
              <a:rPr lang="en-US" sz="1200" i="1" dirty="0">
                <a:effectLst/>
                <a:latin typeface="NimbusRomNo9L"/>
              </a:rPr>
              <a:t>, respectively. Overall, </a:t>
            </a:r>
            <a:r>
              <a:rPr lang="en-US" sz="1200" i="1" dirty="0">
                <a:effectLst/>
                <a:latin typeface="NimbusMonL"/>
              </a:rPr>
              <a:t>RePatch </a:t>
            </a:r>
            <a:r>
              <a:rPr lang="en-US" sz="1200" i="1" dirty="0">
                <a:effectLst/>
                <a:latin typeface="NimbusRomNo9L"/>
              </a:rPr>
              <a:t>successfully integrated </a:t>
            </a:r>
            <a:r>
              <a:rPr lang="en-US" sz="1200" b="0" i="1" dirty="0">
                <a:effectLst/>
                <a:latin typeface="NimbusRomNo9L"/>
              </a:rPr>
              <a:t>155 </a:t>
            </a:r>
            <a:r>
              <a:rPr lang="en-US" sz="1200" i="1" dirty="0">
                <a:effectLst/>
                <a:latin typeface="NimbusRomNo9L"/>
              </a:rPr>
              <a:t>of the </a:t>
            </a:r>
            <a:r>
              <a:rPr lang="en-US" sz="1200" b="0" i="1" dirty="0">
                <a:effectLst/>
                <a:latin typeface="NimbusRomNo9L"/>
              </a:rPr>
              <a:t>292 </a:t>
            </a:r>
            <a:r>
              <a:rPr lang="en-US" sz="1200" i="1" dirty="0">
                <a:effectLst/>
                <a:latin typeface="NimbusRomNo9L"/>
              </a:rPr>
              <a:t>failed patches, achieving a resolution rate of </a:t>
            </a:r>
            <a:r>
              <a:rPr lang="en-US" sz="1200" b="0" i="1" dirty="0">
                <a:effectLst/>
                <a:latin typeface="NimbusRomNo9L"/>
              </a:rPr>
              <a:t>52.8%</a:t>
            </a:r>
            <a:r>
              <a:rPr lang="en-US" sz="1200" i="1" dirty="0">
                <a:effectLst/>
                <a:latin typeface="NimbusRomNo9L"/>
              </a:rPr>
              <a:t>. These findings show that refactoring-aware integration can substantially improve patch applicability while reducing manual effort and semantic misalignment associated with structural divergence. </a:t>
            </a:r>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13</a:t>
            </a:fld>
            <a:endParaRPr lang="en-US"/>
          </a:p>
        </p:txBody>
      </p:sp>
    </p:spTree>
    <p:extLst>
      <p:ext uri="{BB962C8B-B14F-4D97-AF65-F5344CB8AC3E}">
        <p14:creationId xmlns:p14="http://schemas.microsoft.com/office/powerpoint/2010/main" val="166510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AABDB-F206-EBB4-3B1E-64A5F4AC79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5CF41-CBF1-9811-1651-9550A523E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2AC04B-B5FE-42C1-8B9F-59C01C051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9D1319-60C6-5BAE-2FA9-0ADD74BCD1BA}"/>
              </a:ext>
            </a:extLst>
          </p:cNvPr>
          <p:cNvSpPr>
            <a:spLocks noGrp="1"/>
          </p:cNvSpPr>
          <p:nvPr>
            <p:ph type="sldNum" sz="quarter" idx="5"/>
          </p:nvPr>
        </p:nvSpPr>
        <p:spPr/>
        <p:txBody>
          <a:bodyPr/>
          <a:lstStyle/>
          <a:p>
            <a:fld id="{CAA83D12-F41A-4044-A881-14FE50F70EBD}" type="slidenum">
              <a:rPr lang="en-US" smtClean="0"/>
              <a:t>14</a:t>
            </a:fld>
            <a:endParaRPr lang="en-US"/>
          </a:p>
        </p:txBody>
      </p:sp>
    </p:spTree>
    <p:extLst>
      <p:ext uri="{BB962C8B-B14F-4D97-AF65-F5344CB8AC3E}">
        <p14:creationId xmlns:p14="http://schemas.microsoft.com/office/powerpoint/2010/main" val="279372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Using an illustration, let me explain the context of our problem. (the numbers represent the clicks you will be making)</a:t>
            </a:r>
          </a:p>
          <a:p>
            <a:pPr marL="228600" indent="-228600">
              <a:buAutoNum type="arabicPeriod"/>
            </a:pPr>
            <a:r>
              <a:rPr lang="en-BE" dirty="0"/>
              <a:t>Let’s say we have variant1 on Github with three revisions.</a:t>
            </a:r>
          </a:p>
          <a:p>
            <a:pPr marL="228600" indent="-228600">
              <a:buAutoNum type="arabicPeriod"/>
            </a:pPr>
            <a:r>
              <a:rPr lang="en-BE" dirty="0"/>
              <a:t>A different developer sees variant1, and they want to use it as a starting point to build variant2. They fork, and therefore they would inherit all the revisions of variant1.</a:t>
            </a:r>
          </a:p>
          <a:p>
            <a:pPr marL="228600" indent="-228600">
              <a:buAutoNum type="arabicPeriod"/>
            </a:pPr>
            <a:r>
              <a:rPr lang="en-BE" dirty="0"/>
              <a:t>Between the fork_date and the divergence date, the two variants pull from each other updates and synchronize commits. At this point, the two variants are even.</a:t>
            </a:r>
          </a:p>
          <a:p>
            <a:pPr marL="228600" indent="-228600">
              <a:buAutoNum type="arabicPeriod"/>
            </a:pPr>
            <a:r>
              <a:rPr lang="en-BE" dirty="0"/>
              <a:t>Between the divergence_date and the current_date, for some reason, the two variants stop synchronizing commits. Each variant has got commits not present in the other (unique commits)</a:t>
            </a:r>
          </a:p>
          <a:p>
            <a:pPr marL="228600" indent="-228600">
              <a:buAutoNum type="arabicPeriod"/>
            </a:pPr>
            <a:r>
              <a:rPr lang="en-BE" dirty="0"/>
              <a:t>Let us assume that a bug was found at this commit. The developer created a social fork or a bug-fixing-branch, patched the bug, and then integrated the patch back into variant1.</a:t>
            </a:r>
          </a:p>
          <a:p>
            <a:pPr marL="228600" indent="-228600">
              <a:buAutoNum type="arabicPeriod"/>
            </a:pPr>
            <a:r>
              <a:rPr lang="en-BE" dirty="0"/>
              <a:t>At the git_head of the target variant, four scenarios are possible:</a:t>
            </a:r>
          </a:p>
          <a:p>
            <a:pPr marL="685800" lvl="1" indent="-228600">
              <a:buAutoNum type="arabicPeriod"/>
            </a:pPr>
            <a:r>
              <a:rPr lang="en-GB" dirty="0"/>
              <a:t>F</a:t>
            </a:r>
            <a:r>
              <a:rPr lang="en-BE" dirty="0"/>
              <a:t>oo has been patched by the developer in variant2 – effort duplication</a:t>
            </a:r>
          </a:p>
          <a:p>
            <a:pPr marL="685800" lvl="1" indent="-228600">
              <a:buAutoNum type="arabicPeriod"/>
            </a:pPr>
            <a:r>
              <a:rPr lang="en-GB" dirty="0"/>
              <a:t>F</a:t>
            </a:r>
            <a:r>
              <a:rPr lang="en-BE" dirty="0"/>
              <a:t>oo is still buggy  - missed opportunity</a:t>
            </a:r>
          </a:p>
          <a:p>
            <a:pPr marL="685800" lvl="1" indent="-228600">
              <a:buAutoNum type="arabicPeriod"/>
            </a:pPr>
            <a:r>
              <a:rPr lang="en-GB" dirty="0"/>
              <a:t>F</a:t>
            </a:r>
            <a:r>
              <a:rPr lang="en-BE" dirty="0"/>
              <a:t>oo has both buggy and patched lines – split case</a:t>
            </a:r>
          </a:p>
          <a:p>
            <a:pPr marL="685800" lvl="1" indent="-228600">
              <a:buAutoNum type="arabicPeriod"/>
            </a:pPr>
            <a:r>
              <a:rPr lang="en-GB" dirty="0"/>
              <a:t>Foo is changed beyond comparison of V1.foo and V2.foo</a:t>
            </a:r>
            <a:r>
              <a:rPr lang="en-BE" dirty="0"/>
              <a:t> – uninteresting.</a:t>
            </a:r>
          </a:p>
        </p:txBody>
      </p:sp>
      <p:sp>
        <p:nvSpPr>
          <p:cNvPr id="4" name="Slide Number Placeholder 3"/>
          <p:cNvSpPr>
            <a:spLocks noGrp="1"/>
          </p:cNvSpPr>
          <p:nvPr>
            <p:ph type="sldNum" sz="quarter" idx="10"/>
          </p:nvPr>
        </p:nvSpPr>
        <p:spPr/>
        <p:txBody>
          <a:bodyPr/>
          <a:lstStyle/>
          <a:p>
            <a:fld id="{D6877B5D-AAE1-48EB-A531-4EDCDAF5B6E4}" type="slidenum">
              <a:rPr lang="nl-NL" smtClean="0"/>
              <a:t>4</a:t>
            </a:fld>
            <a:endParaRPr lang="nl-NL"/>
          </a:p>
        </p:txBody>
      </p:sp>
    </p:spTree>
    <p:extLst>
      <p:ext uri="{BB962C8B-B14F-4D97-AF65-F5344CB8AC3E}">
        <p14:creationId xmlns:p14="http://schemas.microsoft.com/office/powerpoint/2010/main" val="46529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Let me use a concrete example on GitHub, that we also have in our dataset.</a:t>
            </a:r>
          </a:p>
          <a:p>
            <a:pPr marL="228600" indent="-228600">
              <a:buAutoNum type="arabicPeriod"/>
            </a:pPr>
            <a:r>
              <a:rPr lang="en-BE" dirty="0"/>
              <a:t>The divergent pair apache/kafka and linked/kafka are hosted on Github.  Linked in is a version of kafka running at linked (in fact, this is our most favorite example)</a:t>
            </a:r>
          </a:p>
          <a:p>
            <a:pPr marL="228600" indent="-228600">
              <a:buAutoNum type="arabicPeriod"/>
            </a:pPr>
            <a:r>
              <a:rPr lang="en-US" dirty="0"/>
              <a:t>As you can see, </a:t>
            </a:r>
            <a:r>
              <a:rPr lang="en-US" dirty="0" err="1"/>
              <a:t>linkedin</a:t>
            </a:r>
            <a:r>
              <a:rPr lang="en-US" dirty="0"/>
              <a:t> is a fork of </a:t>
            </a:r>
            <a:r>
              <a:rPr lang="en-US" dirty="0" err="1"/>
              <a:t>apache</a:t>
            </a:r>
            <a:endParaRPr lang="en-US" dirty="0"/>
          </a:p>
          <a:p>
            <a:pPr marL="228600" indent="-228600">
              <a:buAutoNum type="arabicPeriod"/>
            </a:pPr>
            <a:r>
              <a:rPr lang="en-US" dirty="0"/>
              <a:t>Linked in is ahead of </a:t>
            </a:r>
            <a:r>
              <a:rPr lang="en-US" dirty="0" err="1"/>
              <a:t>apache</a:t>
            </a:r>
            <a:r>
              <a:rPr lang="en-US" dirty="0"/>
              <a:t> by 371 commits and behind </a:t>
            </a:r>
            <a:r>
              <a:rPr lang="en-US" dirty="0" err="1"/>
              <a:t>apache</a:t>
            </a:r>
            <a:r>
              <a:rPr lang="en-US" dirty="0"/>
              <a:t> by 1,243. In other words, linked and </a:t>
            </a:r>
            <a:r>
              <a:rPr lang="en-US" dirty="0" err="1"/>
              <a:t>apache</a:t>
            </a:r>
            <a:r>
              <a:rPr lang="en-US" dirty="0"/>
              <a:t> has 371 and 1,243 unique, respectively.</a:t>
            </a:r>
          </a:p>
          <a:p>
            <a:pPr marL="228600" indent="-228600">
              <a:buAutoNum type="arabicPeriod"/>
            </a:pPr>
            <a:r>
              <a:rPr lang="en-US" dirty="0"/>
              <a:t>The variants are pretty very active. Their </a:t>
            </a:r>
            <a:r>
              <a:rPr lang="en-US" dirty="0" err="1"/>
              <a:t>git_head</a:t>
            </a:r>
            <a:r>
              <a:rPr lang="en-US" dirty="0"/>
              <a:t> commits were med 3 days and 4 hours ago, respectively. </a:t>
            </a:r>
            <a:endParaRPr lang="en-BE" dirty="0"/>
          </a:p>
        </p:txBody>
      </p:sp>
      <p:sp>
        <p:nvSpPr>
          <p:cNvPr id="4" name="Slide Number Placeholder 3"/>
          <p:cNvSpPr>
            <a:spLocks noGrp="1"/>
          </p:cNvSpPr>
          <p:nvPr>
            <p:ph type="sldNum" sz="quarter" idx="5"/>
          </p:nvPr>
        </p:nvSpPr>
        <p:spPr/>
        <p:txBody>
          <a:bodyPr/>
          <a:lstStyle/>
          <a:p>
            <a:fld id="{C6D8BF64-0326-BE4A-AB72-A48A49249BDA}" type="slidenum">
              <a:rPr lang="en-BE" smtClean="0"/>
              <a:t>5</a:t>
            </a:fld>
            <a:endParaRPr lang="en-BE"/>
          </a:p>
        </p:txBody>
      </p:sp>
    </p:spTree>
    <p:extLst>
      <p:ext uri="{BB962C8B-B14F-4D97-AF65-F5344CB8AC3E}">
        <p14:creationId xmlns:p14="http://schemas.microsoft.com/office/powerpoint/2010/main" val="23172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a:t>
            </a:r>
            <a:r>
              <a:rPr lang="en-US" baseline="0" dirty="0"/>
              <a:t> MO from </a:t>
            </a:r>
            <a:r>
              <a:rPr lang="en-US" baseline="0" dirty="0" err="1"/>
              <a:t>kafka</a:t>
            </a:r>
            <a:endParaRPr lang="nl-NL" dirty="0"/>
          </a:p>
        </p:txBody>
      </p:sp>
      <p:sp>
        <p:nvSpPr>
          <p:cNvPr id="4" name="Slide Number Placeholder 3"/>
          <p:cNvSpPr>
            <a:spLocks noGrp="1"/>
          </p:cNvSpPr>
          <p:nvPr>
            <p:ph type="sldNum" sz="quarter" idx="10"/>
          </p:nvPr>
        </p:nvSpPr>
        <p:spPr/>
        <p:txBody>
          <a:bodyPr/>
          <a:lstStyle/>
          <a:p>
            <a:fld id="{D6877B5D-AAE1-48EB-A531-4EDCDAF5B6E4}" type="slidenum">
              <a:rPr lang="nl-NL" smtClean="0"/>
              <a:t>6</a:t>
            </a:fld>
            <a:endParaRPr lang="nl-NL"/>
          </a:p>
        </p:txBody>
      </p:sp>
    </p:spTree>
    <p:extLst>
      <p:ext uri="{BB962C8B-B14F-4D97-AF65-F5344CB8AC3E}">
        <p14:creationId xmlns:p14="http://schemas.microsoft.com/office/powerpoint/2010/main" val="301602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two variants that start in sync, then split at a divergence point. After that, each evolves on its own. A developer fixes a bug in </a:t>
            </a:r>
            <a:r>
              <a:rPr lang="en-US" sz="1200" kern="1200" dirty="0" err="1">
                <a:solidFill>
                  <a:schemeClr val="tx1"/>
                </a:solidFill>
                <a:latin typeface="+mn-lt"/>
                <a:ea typeface="+mn-ea"/>
                <a:cs typeface="+mn-cs"/>
              </a:rPr>
              <a:t>Foo.java</a:t>
            </a:r>
            <a:r>
              <a:rPr lang="en-US" dirty="0"/>
              <a:t> on the source side—very likely the same bug exists in the target—but there’s no direct way to transfer that fix. In practice, we try </a:t>
            </a:r>
            <a:r>
              <a:rPr lang="en-US" sz="1200" kern="1200" dirty="0">
                <a:solidFill>
                  <a:schemeClr val="tx1"/>
                </a:solidFill>
                <a:latin typeface="+mn-lt"/>
                <a:ea typeface="+mn-ea"/>
                <a:cs typeface="+mn-cs"/>
              </a:rPr>
              <a:t>git cherry-pick</a:t>
            </a:r>
            <a:r>
              <a:rPr lang="en-US" dirty="0"/>
              <a:t> onto the target’s </a:t>
            </a:r>
            <a:r>
              <a:rPr lang="en-US" sz="1200" kern="1200" dirty="0" err="1">
                <a:solidFill>
                  <a:schemeClr val="tx1"/>
                </a:solidFill>
                <a:latin typeface="+mn-lt"/>
                <a:ea typeface="+mn-ea"/>
                <a:cs typeface="+mn-cs"/>
              </a:rPr>
              <a:t>git_head</a:t>
            </a:r>
            <a:r>
              <a:rPr lang="en-US" dirty="0"/>
              <a:t>. That works only when the change is purely textual. It breaks the moment the target has refactorings or even small independent edits—like renamed methods, moved classes, or tweaked signatures—because the patch’s assumptions no longer hold. The punchline: success depends on structural consistency between the source’s merge commit and the target’s current state.”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1 shows patch integration between two variants that initially share a synchronized history but diverge at a specific point (</a:t>
            </a:r>
            <a:r>
              <a:rPr lang="en-US" sz="1200" kern="1200" dirty="0" err="1">
                <a:solidFill>
                  <a:schemeClr val="tx1"/>
                </a:solidFill>
                <a:effectLst/>
                <a:latin typeface="+mn-lt"/>
                <a:ea typeface="+mn-ea"/>
                <a:cs typeface="+mn-cs"/>
              </a:rPr>
              <a:t>divergence_date</a:t>
            </a:r>
            <a:r>
              <a:rPr lang="en-US" sz="1200" kern="1200" dirty="0">
                <a:solidFill>
                  <a:schemeClr val="tx1"/>
                </a:solidFill>
                <a:effectLst/>
                <a:latin typeface="+mn-lt"/>
                <a:ea typeface="+mn-ea"/>
                <a:cs typeface="+mn-cs"/>
              </a:rPr>
              <a:t>). After this point, both </a:t>
            </a:r>
            <a:r>
              <a:rPr lang="en-US" sz="1200" kern="1200" dirty="0" err="1">
                <a:solidFill>
                  <a:schemeClr val="tx1"/>
                </a:solidFill>
                <a:effectLst/>
                <a:latin typeface="+mn-lt"/>
                <a:ea typeface="+mn-ea"/>
                <a:cs typeface="+mn-cs"/>
              </a:rPr>
              <a:t>vari</a:t>
            </a:r>
            <a:r>
              <a:rPr lang="en-US" sz="1200" kern="1200" dirty="0">
                <a:solidFill>
                  <a:schemeClr val="tx1"/>
                </a:solidFill>
                <a:effectLst/>
                <a:latin typeface="+mn-lt"/>
                <a:ea typeface="+mn-ea"/>
                <a:cs typeface="+mn-cs"/>
              </a:rPr>
              <a:t>- ants evolve independently and no longer share synchronized commits. Suppose a developer identifies and fixes a bug in </a:t>
            </a:r>
            <a:r>
              <a:rPr lang="en-US" sz="1200" kern="1200" dirty="0" err="1">
                <a:solidFill>
                  <a:schemeClr val="tx1"/>
                </a:solidFill>
                <a:effectLst/>
                <a:latin typeface="+mn-lt"/>
                <a:ea typeface="+mn-ea"/>
                <a:cs typeface="+mn-cs"/>
              </a:rPr>
              <a:t>Foo.java</a:t>
            </a:r>
            <a:r>
              <a:rPr lang="en-US" sz="1200" kern="1200" dirty="0">
                <a:solidFill>
                  <a:schemeClr val="tx1"/>
                </a:solidFill>
                <a:effectLst/>
                <a:latin typeface="+mn-lt"/>
                <a:ea typeface="+mn-ea"/>
                <a:cs typeface="+mn-cs"/>
              </a:rPr>
              <a:t>, a file present in both source and target variants, by submitting a pull request in the source repository. Although the same bug likely exists in the target variant, there is no direct mechanism to transfer the patch. Developers often use Git’s cherry-pick to apply the source commit to the target’s </a:t>
            </a:r>
            <a:r>
              <a:rPr lang="en-US" sz="1200" kern="1200" dirty="0" err="1">
                <a:solidFill>
                  <a:schemeClr val="tx1"/>
                </a:solidFill>
                <a:effectLst/>
                <a:latin typeface="+mn-lt"/>
                <a:ea typeface="+mn-ea"/>
                <a:cs typeface="+mn-cs"/>
              </a:rPr>
              <a:t>git_head</a:t>
            </a:r>
            <a:r>
              <a:rPr lang="en-US" sz="1200" kern="1200" dirty="0">
                <a:solidFill>
                  <a:schemeClr val="tx1"/>
                </a:solidFill>
                <a:effectLst/>
                <a:latin typeface="+mn-lt"/>
                <a:ea typeface="+mn-ea"/>
                <a:cs typeface="+mn-cs"/>
              </a:rPr>
              <a:t>, with two possible outcomes: </a:t>
            </a:r>
            <a:endParaRPr lang="en-US" dirty="0">
              <a:effectLst/>
            </a:endParaRPr>
          </a:p>
          <a:p>
            <a:pPr lvl="1"/>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The patch applies cleanly if the change involves simple textual edits. </a:t>
            </a:r>
            <a:endParaRPr lang="en-US" dirty="0">
              <a:effectLst/>
            </a:endParaRPr>
          </a:p>
          <a:p>
            <a:pPr lvl="1"/>
            <a:r>
              <a:rPr lang="en-US" sz="1200" kern="1200" dirty="0">
                <a:solidFill>
                  <a:schemeClr val="tx1"/>
                </a:solidFill>
                <a:effectLst/>
                <a:latin typeface="+mn-lt"/>
                <a:ea typeface="+mn-ea"/>
                <a:cs typeface="+mn-cs"/>
              </a:rPr>
              <a:t>(ii)  The patch fails if structural changes in the target, such as refactorings or reorganizations, conflict with the </a:t>
            </a:r>
            <a:r>
              <a:rPr lang="en-US" sz="1200" kern="1200" dirty="0" err="1">
                <a:solidFill>
                  <a:schemeClr val="tx1"/>
                </a:solidFill>
                <a:effectLst/>
                <a:latin typeface="+mn-lt"/>
                <a:ea typeface="+mn-ea"/>
                <a:cs typeface="+mn-cs"/>
              </a:rPr>
              <a:t>assump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of the patch. </a:t>
            </a:r>
            <a:endParaRPr lang="en-US" dirty="0">
              <a:effectLst/>
            </a:endParaRPr>
          </a:p>
          <a:p>
            <a:r>
              <a:rPr lang="en-US" sz="1200" kern="1200" dirty="0">
                <a:solidFill>
                  <a:schemeClr val="tx1"/>
                </a:solidFill>
                <a:effectLst/>
                <a:latin typeface="+mn-lt"/>
                <a:ea typeface="+mn-ea"/>
                <a:cs typeface="+mn-cs"/>
              </a:rPr>
              <a:t>Even small independent edits can cause patch failures due to mismatches in method signatures, class structures, or identifier names.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7</a:t>
            </a:fld>
            <a:endParaRPr lang="en-US"/>
          </a:p>
        </p:txBody>
      </p:sp>
    </p:spTree>
    <p:extLst>
      <p:ext uri="{BB962C8B-B14F-4D97-AF65-F5344CB8AC3E}">
        <p14:creationId xmlns:p14="http://schemas.microsoft.com/office/powerpoint/2010/main" val="61684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We phrase as variant‑to‑variant </a:t>
            </a:r>
            <a:r>
              <a:rPr lang="en-US" i="1" dirty="0"/>
              <a:t>asymmetric</a:t>
            </a:r>
            <a:r>
              <a:rPr lang="en-US" dirty="0"/>
              <a:t> patch transfer…..</a:t>
            </a:r>
          </a:p>
          <a:p>
            <a:endParaRPr lang="en-US" dirty="0"/>
          </a:p>
          <a:p>
            <a:endParaRPr lang="en-US" dirty="0"/>
          </a:p>
          <a:p>
            <a:r>
              <a:rPr lang="en-US" dirty="0"/>
              <a:t>Structural and semantic divergence poses a major barrier</a:t>
            </a:r>
          </a:p>
          <a:p>
            <a:r>
              <a:rPr lang="en-US" dirty="0"/>
              <a:t>to patch propagation. As variants undergo refactoring, such</a:t>
            </a:r>
          </a:p>
          <a:p>
            <a:r>
              <a:rPr lang="en-US" dirty="0"/>
              <a:t>as method renaming, class movement, or interface </a:t>
            </a:r>
            <a:r>
              <a:rPr lang="en-US" dirty="0" err="1"/>
              <a:t>modifica</a:t>
            </a:r>
            <a:r>
              <a:rPr lang="en-US" dirty="0"/>
              <a:t>-</a:t>
            </a:r>
          </a:p>
          <a:p>
            <a:r>
              <a:rPr lang="en-US" dirty="0" err="1"/>
              <a:t>tion</a:t>
            </a:r>
            <a:r>
              <a:rPr lang="en-US" dirty="0"/>
              <a:t> [14]–[16], syntactic similarity with the source </a:t>
            </a:r>
            <a:r>
              <a:rPr lang="en-US" dirty="0" err="1"/>
              <a:t>deterio</a:t>
            </a:r>
            <a:r>
              <a:rPr lang="en-US" dirty="0"/>
              <a:t>-</a:t>
            </a:r>
          </a:p>
          <a:p>
            <a:r>
              <a:rPr lang="en-US" dirty="0"/>
              <a:t>rates. Tools like Git cherry-pick, which rely on textual</a:t>
            </a:r>
          </a:p>
          <a:p>
            <a:r>
              <a:rPr lang="en-US" dirty="0"/>
              <a:t>alignment, often fail when entities have been reorganized or</a:t>
            </a:r>
          </a:p>
          <a:p>
            <a:r>
              <a:rPr lang="en-US" dirty="0"/>
              <a:t>renamed [15], [16].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structural and semantic divergence over time complicates the reuse of upstream patches such as bug fixes or enhancements.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Tools like Git cherry-pick, which rely on textual alignment, often fail when entities have been reorganized or renamed </a:t>
            </a:r>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8</a:t>
            </a:fld>
            <a:endParaRPr lang="en-US"/>
          </a:p>
        </p:txBody>
      </p:sp>
    </p:spTree>
    <p:extLst>
      <p:ext uri="{BB962C8B-B14F-4D97-AF65-F5344CB8AC3E}">
        <p14:creationId xmlns:p14="http://schemas.microsoft.com/office/powerpoint/2010/main" val="369472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D7B6-6AFE-E927-A9FF-08AA2D875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66B83-FBA2-E546-F79C-07EB7788A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C6D2C-2FF0-18A9-9FEE-41A934C3CB8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charset="0"/>
                <a:ea typeface="ＭＳ Ｐゴシック" charset="-128"/>
                <a:cs typeface="ＭＳ Ｐゴシック" charset="-128"/>
              </a:rPr>
              <a:t>Alice moves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from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to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while Bob adds the line </a:t>
            </a:r>
            <a:r>
              <a:rPr lang="en-GB" dirty="0"/>
              <a:t>x + = 2</a:t>
            </a:r>
            <a:r>
              <a:rPr lang="en-GB" sz="1200" b="0" i="0" kern="1200" dirty="0">
                <a:solidFill>
                  <a:schemeClr val="tx1"/>
                </a:solidFill>
                <a:effectLst/>
                <a:latin typeface="Times New Roman" charset="0"/>
                <a:ea typeface="ＭＳ Ｐゴシック" charset="-128"/>
                <a:cs typeface="ＭＳ Ｐゴシック" charset="-128"/>
              </a:rPr>
              <a:t>; to foo’s implementation in its original place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The figure shows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when Bob tries to merge his code with Alice. As shown,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shows that the whole function is deleted in one branch, but modified in the other; the number of conflicting lines reported is also large (the size of the whole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Given that Bob is not aware that he needs to look at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to understand what happened, he would mistakenly think that this is a complex conflict that would take him lots of time to understand and resolve. In reality, the conflict is actually simple: Alice moved the function (a refactoring operation) while Bob added an extra piece of code to it. A simple resolution would be to add the extra piece of code to the new location of the function.</a:t>
            </a:r>
            <a:endParaRPr lang="en-BE" dirty="0"/>
          </a:p>
          <a:p>
            <a:endParaRPr lang="en-US" dirty="0">
              <a:effectLst/>
            </a:endParaRPr>
          </a:p>
          <a:p>
            <a:endParaRPr lang="en-US" dirty="0"/>
          </a:p>
        </p:txBody>
      </p:sp>
      <p:sp>
        <p:nvSpPr>
          <p:cNvPr id="4" name="Slide Number Placeholder 3">
            <a:extLst>
              <a:ext uri="{FF2B5EF4-FFF2-40B4-BE49-F238E27FC236}">
                <a16:creationId xmlns:a16="http://schemas.microsoft.com/office/drawing/2014/main" id="{A8B945EB-1CCC-CAB7-03DC-DD12C88E614A}"/>
              </a:ext>
            </a:extLst>
          </p:cNvPr>
          <p:cNvSpPr>
            <a:spLocks noGrp="1"/>
          </p:cNvSpPr>
          <p:nvPr>
            <p:ph type="sldNum" sz="quarter" idx="5"/>
          </p:nvPr>
        </p:nvSpPr>
        <p:spPr/>
        <p:txBody>
          <a:bodyPr/>
          <a:lstStyle/>
          <a:p>
            <a:fld id="{CAA83D12-F41A-4044-A881-14FE50F70EBD}" type="slidenum">
              <a:rPr lang="en-US" smtClean="0"/>
              <a:t>9</a:t>
            </a:fld>
            <a:endParaRPr lang="en-US"/>
          </a:p>
        </p:txBody>
      </p:sp>
    </p:spTree>
    <p:extLst>
      <p:ext uri="{BB962C8B-B14F-4D97-AF65-F5344CB8AC3E}">
        <p14:creationId xmlns:p14="http://schemas.microsoft.com/office/powerpoint/2010/main" val="426896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t>
            </a:r>
            <a:r>
              <a:rPr lang="en-US" b="1" dirty="0" err="1"/>
              <a:t>PaReco</a:t>
            </a:r>
            <a:r>
              <a:rPr lang="en-US" dirty="0"/>
              <a:t> variant‑pair corpus; re‑filter to </a:t>
            </a:r>
            <a:r>
              <a:rPr lang="en-US" b="1" dirty="0"/>
              <a:t>active as of May 15, 2025</a:t>
            </a:r>
            <a:r>
              <a:rPr lang="en-US" dirty="0"/>
              <a:t>.</a:t>
            </a:r>
          </a:p>
          <a:p>
            <a:r>
              <a:rPr lang="en-US" dirty="0"/>
              <a:t>Focus on </a:t>
            </a:r>
            <a:r>
              <a:rPr lang="en-US" b="1" dirty="0"/>
              <a:t>Java</a:t>
            </a:r>
            <a:r>
              <a:rPr lang="en-US" dirty="0"/>
              <a:t> to leverage refactoring tooling.</a:t>
            </a:r>
          </a:p>
          <a:p>
            <a:r>
              <a:rPr lang="en-US" b="1" dirty="0"/>
              <a:t>14 divergent variant pairs</a:t>
            </a:r>
            <a:r>
              <a:rPr lang="en-US" dirty="0"/>
              <a:t>, </a:t>
            </a:r>
            <a:r>
              <a:rPr lang="en-US" b="1" dirty="0"/>
              <a:t>478 bug‑fix PRs</a:t>
            </a:r>
            <a:r>
              <a:rPr lang="en-US" dirty="0"/>
              <a:t> (merge commits) as integration units.</a:t>
            </a:r>
          </a:p>
          <a:p>
            <a:r>
              <a:rPr lang="en-US" b="1" dirty="0"/>
              <a:t>Notes:</a:t>
            </a:r>
            <a:r>
              <a:rPr lang="en-US" dirty="0"/>
              <a:t> Clarify "Missed Opportunities" = bug‑fix present in source, absent/partial in target.</a:t>
            </a:r>
          </a:p>
          <a:p>
            <a:endParaRPr lang="en-US" dirty="0"/>
          </a:p>
          <a:p>
            <a:r>
              <a:rPr lang="en-US" dirty="0"/>
              <a:t>A </a:t>
            </a:r>
            <a:r>
              <a:rPr lang="en-US" b="1" dirty="0"/>
              <a:t>refactoring‑aware</a:t>
            </a:r>
            <a:r>
              <a:rPr lang="en-US" dirty="0"/>
              <a:t> patch integration system for </a:t>
            </a:r>
            <a:r>
              <a:rPr lang="en-US" b="1" dirty="0"/>
              <a:t>asymmetric</a:t>
            </a:r>
            <a:r>
              <a:rPr lang="en-US" dirty="0"/>
              <a:t> (cross‑fork) settings.</a:t>
            </a:r>
          </a:p>
          <a:p>
            <a:r>
              <a:rPr lang="en-US" dirty="0"/>
              <a:t>Extends </a:t>
            </a:r>
            <a:r>
              <a:rPr lang="en-US" b="1" dirty="0" err="1"/>
              <a:t>RefMerge</a:t>
            </a:r>
            <a:r>
              <a:rPr lang="en-US" dirty="0"/>
              <a:t> ideas to </a:t>
            </a:r>
            <a:r>
              <a:rPr lang="en-US" b="1" dirty="0"/>
              <a:t>commit‑level</a:t>
            </a:r>
            <a:r>
              <a:rPr lang="en-US" dirty="0"/>
              <a:t> patch transfer.</a:t>
            </a:r>
          </a:p>
          <a:p>
            <a:r>
              <a:rPr lang="en-US" dirty="0"/>
              <a:t>Integrates with </a:t>
            </a:r>
            <a:r>
              <a:rPr lang="en-US" b="1" dirty="0" err="1"/>
              <a:t>RefactoringMiner</a:t>
            </a:r>
            <a:r>
              <a:rPr lang="en-US" dirty="0"/>
              <a:t> for detection; uses a </a:t>
            </a:r>
            <a:r>
              <a:rPr lang="en-US" b="1" dirty="0"/>
              <a:t>conflict matrix</a:t>
            </a:r>
            <a:r>
              <a:rPr lang="en-US" dirty="0"/>
              <a:t> to order transformations.</a:t>
            </a:r>
          </a:p>
          <a:p>
            <a:endParaRPr lang="en-US" dirty="0"/>
          </a:p>
          <a:p>
            <a:r>
              <a:rPr lang="en-US" dirty="0"/>
              <a:t>1. Identify Missed Opportunities (</a:t>
            </a:r>
            <a:r>
              <a:rPr lang="en-US" dirty="0" err="1"/>
              <a:t>PaReco</a:t>
            </a:r>
            <a:r>
              <a:rPr lang="en-US" dirty="0"/>
              <a:t>).</a:t>
            </a:r>
          </a:p>
          <a:p>
            <a:r>
              <a:rPr lang="en-US" dirty="0"/>
              <a:t>2. Link repos &amp; cherry‑pick the merge commit (baseline).</a:t>
            </a:r>
          </a:p>
          <a:p>
            <a:r>
              <a:rPr lang="en-US" dirty="0"/>
              <a:t>3. Detect </a:t>
            </a:r>
            <a:r>
              <a:rPr lang="en-US" b="1" dirty="0"/>
              <a:t>refactorings</a:t>
            </a:r>
            <a:r>
              <a:rPr lang="en-US" dirty="0"/>
              <a:t> in source &amp; target.</a:t>
            </a:r>
          </a:p>
          <a:p>
            <a:r>
              <a:rPr lang="en-US" b="1" dirty="0"/>
              <a:t>4. Invert</a:t>
            </a:r>
            <a:r>
              <a:rPr lang="en-US" dirty="0"/>
              <a:t> refactorings to re‑align context.</a:t>
            </a:r>
          </a:p>
          <a:p>
            <a:r>
              <a:rPr lang="en-US" dirty="0"/>
              <a:t>5. Apply patch → </a:t>
            </a:r>
            <a:r>
              <a:rPr lang="en-US" b="1" dirty="0"/>
              <a:t>Replay</a:t>
            </a:r>
            <a:r>
              <a:rPr lang="en-US" dirty="0"/>
              <a:t> refactorings.</a:t>
            </a:r>
          </a:p>
          <a:p>
            <a:r>
              <a:rPr lang="en-US" dirty="0"/>
              <a:t>6. Compare to baseline (conflicts, success).</a:t>
            </a:r>
          </a:p>
          <a:p>
            <a:r>
              <a:rPr lang="en-US" b="1" dirty="0"/>
              <a:t>Notes:</a:t>
            </a:r>
            <a:r>
              <a:rPr lang="en-US" dirty="0"/>
              <a:t> Visually annotate invert → apply → replay.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11</a:t>
            </a:fld>
            <a:endParaRPr lang="en-US"/>
          </a:p>
        </p:txBody>
      </p:sp>
    </p:spTree>
    <p:extLst>
      <p:ext uri="{BB962C8B-B14F-4D97-AF65-F5344CB8AC3E}">
        <p14:creationId xmlns:p14="http://schemas.microsoft.com/office/powerpoint/2010/main" val="86683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NimbusRomNo9L"/>
              </a:rPr>
              <a:t>Summary of RQ1 Results: </a:t>
            </a:r>
            <a:r>
              <a:rPr lang="en-US" sz="1200" i="1" dirty="0">
                <a:effectLst/>
                <a:latin typeface="NimbusRomNo9L"/>
              </a:rPr>
              <a:t>The results of RQ1 demonstrate that traditional syntax-based patch integration mechanisms, such as Git’s </a:t>
            </a:r>
            <a:r>
              <a:rPr lang="en-US" sz="1200" i="1" dirty="0">
                <a:effectLst/>
                <a:latin typeface="NimbusMonL"/>
              </a:rPr>
              <a:t>cherry-pick</a:t>
            </a:r>
            <a:r>
              <a:rPr lang="en-US" sz="1200" i="1" dirty="0">
                <a:effectLst/>
                <a:latin typeface="NimbusRomNo9L"/>
              </a:rPr>
              <a:t>, are inadequate for reliably propagating bug-fix patches across structurally diverged software variants. High failure rates across multiple projects reflect the compounding effects of semantic drift, architectural changes, and uncoordinated evolution.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12</a:t>
            </a:fld>
            <a:endParaRPr lang="en-US"/>
          </a:p>
        </p:txBody>
      </p:sp>
    </p:spTree>
    <p:extLst>
      <p:ext uri="{BB962C8B-B14F-4D97-AF65-F5344CB8AC3E}">
        <p14:creationId xmlns:p14="http://schemas.microsoft.com/office/powerpoint/2010/main" val="7143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AA03-AB2A-2D4A-AD52-6BB824D76D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EED447F2-5586-E410-A090-D394FFB8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05B319B0-B28F-7DF4-E696-8D5BDA5A3E9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D50B2A5-E5A9-4E4A-066F-A171C0B464A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1568A7-417F-A15E-3100-330E6402DC2F}"/>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3624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21E2-16B4-2146-6A21-C03B23FAA8E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FB95B21D-D67E-C231-ABF4-63321588F3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41CEA81-1CB9-93BB-91C6-8E20FF7C3D4F}"/>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F4925230-7721-F594-CBA5-2B710D39623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80B0F27-281B-0EE0-2C06-EF13674E3DEA}"/>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6219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75A75-8260-01EC-8948-EEA236348F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E49470BB-5892-4D67-EF73-FED5B1885F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F4C793F-DB60-5BDE-D8AD-DB39F20290C4}"/>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5BFD01FE-3293-91A5-9F83-2993B534112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23F2CB6-41CC-874B-0E8E-5BC3245E48D1}"/>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31630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enkel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en-BE" dirty="0"/>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4" name="Tijdelijke aanduiding voor tekst 2">
            <a:extLst>
              <a:ext uri="{FF2B5EF4-FFF2-40B4-BE49-F238E27FC236}">
                <a16:creationId xmlns:a16="http://schemas.microsoft.com/office/drawing/2014/main" id="{1F0EA669-8677-CD4C-AD8D-C4852AC0E3E4}"/>
              </a:ext>
            </a:extLst>
          </p:cNvPr>
          <p:cNvSpPr>
            <a:spLocks noGrp="1"/>
          </p:cNvSpPr>
          <p:nvPr>
            <p:ph idx="1" hasCustomPrompt="1"/>
          </p:nvPr>
        </p:nvSpPr>
        <p:spPr>
          <a:xfrm>
            <a:off x="623887" y="1577009"/>
            <a:ext cx="10944226" cy="4660279"/>
          </a:xfrm>
          <a:prstGeom prst="rect">
            <a:avLst/>
          </a:prstGeom>
        </p:spPr>
        <p:txBody>
          <a:bodyPr vert="horz" wrap="square" lIns="0" tIns="0" rIns="0" bIns="0" rtlCol="0">
            <a:noAutofit/>
          </a:bodyPr>
          <a:lstStyle>
            <a:lvl1pPr marL="274638" indent="-274638">
              <a:buClr>
                <a:schemeClr val="accent2"/>
              </a:buClr>
              <a:buSzPct val="75000"/>
              <a:buFont typeface="Wingdings" pitchFamily="2" charset="2"/>
              <a:buChar char="§"/>
              <a:tabLst/>
              <a:defRPr b="1" i="0">
                <a:solidFill>
                  <a:schemeClr val="accent1"/>
                </a:solidFill>
                <a:latin typeface="+mn-lt"/>
                <a:cs typeface="Calibri" panose="020F0502020204030204" pitchFamily="34" charset="0"/>
              </a:defRPr>
            </a:lvl1pPr>
            <a:lvl2pPr>
              <a:buSzPct val="75000"/>
              <a:buFont typeface="Wingdings" pitchFamily="2" charset="2"/>
              <a:buChar char="§"/>
              <a:defRPr sz="2400" b="0" i="0">
                <a:solidFill>
                  <a:schemeClr val="accent1"/>
                </a:solidFill>
                <a:latin typeface="+mn-lt"/>
                <a:cs typeface="Calibri Light" panose="020F0302020204030204" pitchFamily="34" charset="0"/>
              </a:defRPr>
            </a:lvl2pPr>
            <a:lvl3pPr>
              <a:defRPr>
                <a:solidFill>
                  <a:schemeClr val="accent1"/>
                </a:solidFill>
                <a:latin typeface="+mn-lt"/>
              </a:defRPr>
            </a:lvl3pPr>
            <a:lvl4pPr>
              <a:defRPr>
                <a:solidFill>
                  <a:schemeClr val="accent1"/>
                </a:solidFill>
                <a:latin typeface="+mn-lt"/>
              </a:defRPr>
            </a:lvl4pPr>
          </a:lstStyle>
          <a:p>
            <a:r>
              <a:rPr lang="nl-NL" dirty="0"/>
              <a:t>Eerste niveau</a:t>
            </a:r>
          </a:p>
          <a:p>
            <a:pPr lvl="1"/>
            <a:r>
              <a:rPr lang="nl-NL" dirty="0"/>
              <a:t>Tweede niveau</a:t>
            </a:r>
          </a:p>
          <a:p>
            <a:pPr lvl="2"/>
            <a:r>
              <a:rPr lang="nl-NL" dirty="0"/>
              <a:t>Derde niveau</a:t>
            </a:r>
          </a:p>
          <a:p>
            <a:pPr lvl="3"/>
            <a:r>
              <a:rPr lang="nl-NL" dirty="0"/>
              <a:t>Vierde niveau</a:t>
            </a:r>
            <a:endParaRPr lang="nl-BE" dirty="0"/>
          </a:p>
        </p:txBody>
      </p:sp>
    </p:spTree>
    <p:extLst>
      <p:ext uri="{BB962C8B-B14F-4D97-AF65-F5344CB8AC3E}">
        <p14:creationId xmlns:p14="http://schemas.microsoft.com/office/powerpoint/2010/main" val="224554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7F77-C84B-4F07-F624-1CB8B7E44885}"/>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F8F7C86-CDAB-8775-F7F3-A1F95B6835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B4B61B2-EE5A-BF06-5CD1-4954331C3E1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611FAAE3-A5EA-3132-4033-12465EC1B63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B77618F-6346-1B73-8F45-93212399FCB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5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A50-8B2B-9DB7-CED1-C4A69E594E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8467958-FBE8-EC1C-0651-91BACFBA2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D96E0D-9274-EFED-D478-680589C76B4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341B6B39-6356-53C2-AE5C-DDCD357749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C094D0D-CAE5-E71D-23C7-C84B614BCE0E}"/>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8695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9C1-276E-0E20-C2BB-B7B972936C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0AFE96A-2306-DC78-B060-9D6A4A815E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FDA258-BC92-BAC4-DD55-39F0D9BB3A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ECE24F6-9073-14D8-193B-7B9035C106D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1D1E24BA-399D-E326-BA9F-26B9DE107F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EF0C74A-190A-F2E8-751C-A6C6128B04B4}"/>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88347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0518-6266-93F4-CFC2-AF465B64C9A5}"/>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9813B9A-0A3D-0F26-4EA4-F2C13DDF7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7D6170-C6DA-ECC8-E5DF-EFDDEB72D8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F9C27617-7038-97B0-4691-78A573CDE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6D5E68-1654-2EAB-075B-B3C2053D24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281B5305-24D3-6314-3532-96F74BDA4A3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8" name="Footer Placeholder 7">
            <a:extLst>
              <a:ext uri="{FF2B5EF4-FFF2-40B4-BE49-F238E27FC236}">
                <a16:creationId xmlns:a16="http://schemas.microsoft.com/office/drawing/2014/main" id="{1834DB30-5F77-6DD0-89C9-8C100A67B823}"/>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2FDEA67-48C4-E6E9-E6B3-854C1DD9C48B}"/>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27252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71DC-ACAE-0956-0C34-31688373103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3E87DF3C-4CEB-86A5-9855-44C8527BD17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4" name="Footer Placeholder 3">
            <a:extLst>
              <a:ext uri="{FF2B5EF4-FFF2-40B4-BE49-F238E27FC236}">
                <a16:creationId xmlns:a16="http://schemas.microsoft.com/office/drawing/2014/main" id="{D98BE839-326C-511A-DCFC-7E7E94486D94}"/>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D86BBED-0F8F-E229-41EF-16E3EDCB3D5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290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F4CC7-E795-D7DC-91FF-DC47C9B401F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3" name="Footer Placeholder 2">
            <a:extLst>
              <a:ext uri="{FF2B5EF4-FFF2-40B4-BE49-F238E27FC236}">
                <a16:creationId xmlns:a16="http://schemas.microsoft.com/office/drawing/2014/main" id="{6DEE6CFD-0B19-5ABD-8206-5652D2CB113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C8298B-CCC3-AA79-0ADF-3ABE11394699}"/>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33778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0B9D-FF9C-A879-5FD1-C7F2FFC730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F44C22F5-D7D5-9B39-6021-5777B0385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92D3473-7430-9C8E-2AAA-01945B02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E0128D-2B51-32F7-6086-35C3FE071FE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714BEC34-EF13-87B8-F0E6-5F9FD7ECD5B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BE17DC8-208A-F2B5-0712-76D898EFD458}"/>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997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E902-40C8-9148-7F72-F96FD47CA4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CAC9998D-8741-991B-0B86-FF0F17AE6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318F5E-2F9A-60EB-3B15-8FD9DCD0A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F56B76-97F8-C457-C60C-21F5BF5A3C72}"/>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21EDCCCB-105A-5A34-37DF-0BD888933A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0DAA78-940C-69C9-79C3-7168C11BCCF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1789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79402-D792-6990-BED0-B1B4A75F6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1613181-F20C-47C6-D843-EEF75E00F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E71C55B-C781-6E91-4949-E13CF60A0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C3F16BB-017B-A57D-97D8-E3E1BBA86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BFD2100D-83BF-E887-DA2B-6A983995B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89494-CDA2-5C40-BDF9-57446B5F9E14}" type="slidenum">
              <a:rPr lang="en-BE" smtClean="0"/>
              <a:t>‹#›</a:t>
            </a:fld>
            <a:endParaRPr lang="en-BE"/>
          </a:p>
        </p:txBody>
      </p:sp>
    </p:spTree>
    <p:extLst>
      <p:ext uri="{BB962C8B-B14F-4D97-AF65-F5344CB8AC3E}">
        <p14:creationId xmlns:p14="http://schemas.microsoft.com/office/powerpoint/2010/main" val="65583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5.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6.e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6.emf"/><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2508.067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327-EF6C-4C62-06A3-A9B3B85872ED}"/>
              </a:ext>
            </a:extLst>
          </p:cNvPr>
          <p:cNvSpPr>
            <a:spLocks noGrp="1"/>
          </p:cNvSpPr>
          <p:nvPr>
            <p:ph type="ctrTitle"/>
          </p:nvPr>
        </p:nvSpPr>
        <p:spPr/>
        <p:txBody>
          <a:bodyPr/>
          <a:lstStyle/>
          <a:p>
            <a:r>
              <a:rPr lang="en-BE" b="1" dirty="0"/>
              <a:t>Software Integration</a:t>
            </a:r>
          </a:p>
        </p:txBody>
      </p:sp>
      <p:sp>
        <p:nvSpPr>
          <p:cNvPr id="3" name="Subtitle 2">
            <a:extLst>
              <a:ext uri="{FF2B5EF4-FFF2-40B4-BE49-F238E27FC236}">
                <a16:creationId xmlns:a16="http://schemas.microsoft.com/office/drawing/2014/main" id="{1102B4A6-8510-29FD-8B1F-32AB3F0B9C38}"/>
              </a:ext>
            </a:extLst>
          </p:cNvPr>
          <p:cNvSpPr>
            <a:spLocks noGrp="1"/>
          </p:cNvSpPr>
          <p:nvPr>
            <p:ph type="subTitle" idx="1"/>
          </p:nvPr>
        </p:nvSpPr>
        <p:spPr>
          <a:xfrm>
            <a:off x="1524000" y="4559301"/>
            <a:ext cx="9144000" cy="1655762"/>
          </a:xfrm>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410734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F1E12-0E0A-802E-D3A6-53ADDE6EA15B}"/>
              </a:ext>
            </a:extLst>
          </p:cNvPr>
          <p:cNvSpPr>
            <a:spLocks noGrp="1"/>
          </p:cNvSpPr>
          <p:nvPr>
            <p:ph idx="1"/>
          </p:nvPr>
        </p:nvSpPr>
        <p:spPr>
          <a:xfrm>
            <a:off x="838200" y="1066800"/>
            <a:ext cx="10515600" cy="5110163"/>
          </a:xfrm>
        </p:spPr>
        <p:txBody>
          <a:bodyPr/>
          <a:lstStyle/>
          <a:p>
            <a:pPr marL="514350" indent="-514350">
              <a:buFont typeface="+mj-lt"/>
              <a:buAutoNum type="arabicPeriod"/>
            </a:pPr>
            <a:r>
              <a:rPr lang="en-BE" dirty="0"/>
              <a:t>Detect conflicting regions</a:t>
            </a:r>
          </a:p>
          <a:p>
            <a:pPr marL="514350" indent="-514350">
              <a:buFont typeface="+mj-lt"/>
              <a:buAutoNum type="arabicPeriod"/>
            </a:pPr>
            <a:endParaRPr lang="en-BE" b="1" dirty="0"/>
          </a:p>
          <a:p>
            <a:pPr marL="514350" indent="-514350">
              <a:buFont typeface="+mj-lt"/>
              <a:buAutoNum type="arabicPeriod"/>
            </a:pPr>
            <a:r>
              <a:rPr lang="en-GB" dirty="0"/>
              <a:t>D</a:t>
            </a:r>
            <a:r>
              <a:rPr lang="en-BE" dirty="0"/>
              <a:t>etect evolutionary changes</a:t>
            </a:r>
          </a:p>
          <a:p>
            <a:pPr marL="514350" indent="-514350">
              <a:buFont typeface="+mj-lt"/>
              <a:buAutoNum type="arabicPeriod"/>
            </a:pPr>
            <a:endParaRPr lang="en-BE" dirty="0"/>
          </a:p>
          <a:p>
            <a:pPr marL="514350" indent="-514350">
              <a:buFont typeface="+mj-lt"/>
              <a:buAutoNum type="arabicPeriod"/>
            </a:pPr>
            <a:r>
              <a:rPr lang="en-GB" dirty="0"/>
              <a:t>D</a:t>
            </a:r>
            <a:r>
              <a:rPr lang="en-BE" dirty="0"/>
              <a:t>etect Refactorings</a:t>
            </a:r>
          </a:p>
          <a:p>
            <a:pPr marL="514350" indent="-514350">
              <a:buFont typeface="+mj-lt"/>
              <a:buAutoNum type="arabicPeriod"/>
            </a:pPr>
            <a:endParaRPr lang="en-BE" dirty="0"/>
          </a:p>
          <a:p>
            <a:pPr marL="514350" indent="-514350">
              <a:buFont typeface="+mj-lt"/>
              <a:buAutoNum type="arabicPeriod"/>
            </a:pPr>
            <a:r>
              <a:rPr lang="en-BE" dirty="0"/>
              <a:t>Detect involved refactorings in the conflicting region</a:t>
            </a:r>
          </a:p>
          <a:p>
            <a:pPr marL="514350" indent="-514350">
              <a:buFont typeface="+mj-lt"/>
              <a:buAutoNum type="arabicPeriod"/>
            </a:pPr>
            <a:endParaRPr lang="en-BE" dirty="0"/>
          </a:p>
        </p:txBody>
      </p:sp>
      <p:sp>
        <p:nvSpPr>
          <p:cNvPr id="4" name="Rectangle 3">
            <a:extLst>
              <a:ext uri="{FF2B5EF4-FFF2-40B4-BE49-F238E27FC236}">
                <a16:creationId xmlns:a16="http://schemas.microsoft.com/office/drawing/2014/main" id="{566B960C-91C5-EBBC-6E95-616A97B68059}"/>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BE" sz="4000" dirty="0"/>
              <a:t>Refactoring Aware Operation-Based Merging</a:t>
            </a:r>
            <a:endParaRPr lang="en-US" sz="4000" dirty="0"/>
          </a:p>
        </p:txBody>
      </p:sp>
    </p:spTree>
    <p:extLst>
      <p:ext uri="{BB962C8B-B14F-4D97-AF65-F5344CB8AC3E}">
        <p14:creationId xmlns:p14="http://schemas.microsoft.com/office/powerpoint/2010/main" val="240397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45D5C-9D12-D653-4E06-08D9DBDFFDE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60DD4B31-725B-274D-AE48-8F7C91ED7829}"/>
              </a:ext>
            </a:extLst>
          </p:cNvPr>
          <p:cNvSpPr/>
          <p:nvPr/>
        </p:nvSpPr>
        <p:spPr>
          <a:xfrm>
            <a:off x="5524163" y="3210164"/>
            <a:ext cx="1139100" cy="34808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0731A9-D8E1-CCF1-684E-26937F2CC04F}"/>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7B7EF8-617D-004C-DA1D-E85F5E7C0CA8}"/>
              </a:ext>
            </a:extLst>
          </p:cNvPr>
          <p:cNvSpPr/>
          <p:nvPr/>
        </p:nvSpPr>
        <p:spPr>
          <a:xfrm>
            <a:off x="6423"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US" sz="4000" dirty="0" err="1"/>
              <a:t>RePatch</a:t>
            </a:r>
            <a:r>
              <a:rPr lang="en-US" sz="4000" dirty="0"/>
              <a:t> (Invert → Apply → Replay)</a:t>
            </a:r>
          </a:p>
        </p:txBody>
      </p:sp>
      <p:pic>
        <p:nvPicPr>
          <p:cNvPr id="2052" name="Picture 4">
            <a:extLst>
              <a:ext uri="{FF2B5EF4-FFF2-40B4-BE49-F238E27FC236}">
                <a16:creationId xmlns:a16="http://schemas.microsoft.com/office/drawing/2014/main" id="{390AA490-24E9-9D2E-31FC-8F587E4D2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63" y="2364613"/>
            <a:ext cx="5279773" cy="21525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1F80C8A-FBAF-DECE-A94B-BF10BD69F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166" y="953966"/>
            <a:ext cx="5181092" cy="530065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EB4B6719-A72E-0B25-906C-58897D28AE69}"/>
              </a:ext>
            </a:extLst>
          </p:cNvPr>
          <p:cNvCxnSpPr/>
          <p:nvPr/>
        </p:nvCxnSpPr>
        <p:spPr>
          <a:xfrm>
            <a:off x="4297680" y="3604294"/>
            <a:ext cx="2432304"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6EE03C1-5FF2-9EB2-E2AD-37D12807CAB2}"/>
              </a:ext>
            </a:extLst>
          </p:cNvPr>
          <p:cNvSpPr txBox="1"/>
          <p:nvPr/>
        </p:nvSpPr>
        <p:spPr>
          <a:xfrm>
            <a:off x="5487618" y="3218873"/>
            <a:ext cx="1227899" cy="369332"/>
          </a:xfrm>
          <a:prstGeom prst="rect">
            <a:avLst/>
          </a:prstGeom>
          <a:noFill/>
        </p:spPr>
        <p:txBody>
          <a:bodyPr wrap="square" rtlCol="0">
            <a:spAutoFit/>
          </a:bodyPr>
          <a:lstStyle/>
          <a:p>
            <a:r>
              <a:rPr lang="en-US" dirty="0"/>
              <a:t>MO Cases</a:t>
            </a:r>
          </a:p>
        </p:txBody>
      </p:sp>
      <p:cxnSp>
        <p:nvCxnSpPr>
          <p:cNvPr id="20" name="Straight Arrow Connector 19">
            <a:extLst>
              <a:ext uri="{FF2B5EF4-FFF2-40B4-BE49-F238E27FC236}">
                <a16:creationId xmlns:a16="http://schemas.microsoft.com/office/drawing/2014/main" id="{9D27707F-47F8-691E-3AF8-340955668872}"/>
              </a:ext>
            </a:extLst>
          </p:cNvPr>
          <p:cNvCxnSpPr>
            <a:cxnSpLocks/>
          </p:cNvCxnSpPr>
          <p:nvPr/>
        </p:nvCxnSpPr>
        <p:spPr>
          <a:xfrm>
            <a:off x="2889949" y="3051299"/>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ECBC960-2C44-FA23-6DC0-0D22C55B89D4}"/>
              </a:ext>
            </a:extLst>
          </p:cNvPr>
          <p:cNvCxnSpPr>
            <a:cxnSpLocks/>
          </p:cNvCxnSpPr>
          <p:nvPr/>
        </p:nvCxnSpPr>
        <p:spPr>
          <a:xfrm>
            <a:off x="473320" y="2655060"/>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F541D4C-3D3A-1E66-15FB-AFE9CC80D8CC}"/>
              </a:ext>
            </a:extLst>
          </p:cNvPr>
          <p:cNvCxnSpPr>
            <a:cxnSpLocks/>
          </p:cNvCxnSpPr>
          <p:nvPr/>
        </p:nvCxnSpPr>
        <p:spPr>
          <a:xfrm>
            <a:off x="6605166" y="123583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937B9F6-0216-0D63-9249-027A1D0BA3C4}"/>
              </a:ext>
            </a:extLst>
          </p:cNvPr>
          <p:cNvCxnSpPr>
            <a:cxnSpLocks/>
          </p:cNvCxnSpPr>
          <p:nvPr/>
        </p:nvCxnSpPr>
        <p:spPr>
          <a:xfrm>
            <a:off x="9234054" y="144919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63479F8-5E1A-AF58-AE89-CAA33186FF49}"/>
              </a:ext>
            </a:extLst>
          </p:cNvPr>
          <p:cNvCxnSpPr>
            <a:cxnSpLocks/>
          </p:cNvCxnSpPr>
          <p:nvPr/>
        </p:nvCxnSpPr>
        <p:spPr>
          <a:xfrm>
            <a:off x="7557656" y="347036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4341186-9E76-F750-0105-D0FBBEF648E5}"/>
              </a:ext>
            </a:extLst>
          </p:cNvPr>
          <p:cNvCxnSpPr>
            <a:cxnSpLocks/>
          </p:cNvCxnSpPr>
          <p:nvPr/>
        </p:nvCxnSpPr>
        <p:spPr>
          <a:xfrm>
            <a:off x="10200707" y="4086498"/>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5FB24-B6EE-F9B7-1170-EB0049A52DD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0BB99ED-39F5-36A4-7FC2-2183BB952BA2}"/>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20E3BC-51CA-82D9-A456-3A95E7835472}"/>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Baseline Outcomes (Git)</a:t>
            </a:r>
          </a:p>
        </p:txBody>
      </p:sp>
      <p:sp>
        <p:nvSpPr>
          <p:cNvPr id="3" name="TextBox 2">
            <a:extLst>
              <a:ext uri="{FF2B5EF4-FFF2-40B4-BE49-F238E27FC236}">
                <a16:creationId xmlns:a16="http://schemas.microsoft.com/office/drawing/2014/main" id="{922E8B90-0CB1-D375-A2CC-BD1E808A554F}"/>
              </a:ext>
            </a:extLst>
          </p:cNvPr>
          <p:cNvSpPr txBox="1"/>
          <p:nvPr/>
        </p:nvSpPr>
        <p:spPr>
          <a:xfrm>
            <a:off x="511636" y="1063858"/>
            <a:ext cx="11079472" cy="830997"/>
          </a:xfrm>
          <a:prstGeom prst="rect">
            <a:avLst/>
          </a:prstGeom>
          <a:solidFill>
            <a:schemeClr val="bg2"/>
          </a:solidFill>
          <a:ln>
            <a:solidFill>
              <a:schemeClr val="tx1"/>
            </a:solidFill>
          </a:ln>
        </p:spPr>
        <p:txBody>
          <a:bodyPr wrap="square">
            <a:spAutoFit/>
          </a:bodyPr>
          <a:lstStyle/>
          <a:p>
            <a:pPr>
              <a:buNone/>
            </a:pPr>
            <a:r>
              <a:rPr lang="en-US" sz="2400" dirty="0">
                <a:effectLst/>
                <a:latin typeface="Calibri Light" panose="020F0302020204030204" pitchFamily="34" charset="0"/>
                <a:cs typeface="Calibri Light" panose="020F0302020204030204" pitchFamily="34" charset="0"/>
              </a:rPr>
              <a:t>RQ1: How often do source variant bug-fix patches fail to apply cleanly to target variants using Git’s cherry-pick? </a:t>
            </a:r>
          </a:p>
        </p:txBody>
      </p:sp>
      <p:pic>
        <p:nvPicPr>
          <p:cNvPr id="5" name="Picture 4" descr="A table with numbers and text&#10;&#10;AI-generated content may be incorrect.">
            <a:extLst>
              <a:ext uri="{FF2B5EF4-FFF2-40B4-BE49-F238E27FC236}">
                <a16:creationId xmlns:a16="http://schemas.microsoft.com/office/drawing/2014/main" id="{9BA14B04-BAD7-2B09-4AAB-8CDE843F7229}"/>
              </a:ext>
            </a:extLst>
          </p:cNvPr>
          <p:cNvPicPr>
            <a:picLocks noChangeAspect="1"/>
          </p:cNvPicPr>
          <p:nvPr/>
        </p:nvPicPr>
        <p:blipFill>
          <a:blip r:embed="rId3"/>
          <a:srcRect l="4144" t="11936" r="3548" b="2852"/>
          <a:stretch>
            <a:fillRect/>
          </a:stretch>
        </p:blipFill>
        <p:spPr>
          <a:xfrm>
            <a:off x="511636" y="2190581"/>
            <a:ext cx="4280498" cy="4010570"/>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E0E32650-F542-C7F8-A461-90BD8D08DAD6}"/>
              </a:ext>
            </a:extLst>
          </p:cNvPr>
          <p:cNvPicPr>
            <a:picLocks noChangeAspect="1"/>
          </p:cNvPicPr>
          <p:nvPr/>
        </p:nvPicPr>
        <p:blipFill>
          <a:blip r:embed="rId4"/>
          <a:stretch>
            <a:fillRect/>
          </a:stretch>
        </p:blipFill>
        <p:spPr>
          <a:xfrm>
            <a:off x="10930270" y="48128"/>
            <a:ext cx="1136947" cy="725711"/>
          </a:xfrm>
          <a:prstGeom prst="rect">
            <a:avLst/>
          </a:prstGeom>
        </p:spPr>
      </p:pic>
      <p:graphicFrame>
        <p:nvGraphicFramePr>
          <p:cNvPr id="17" name="TextBox 12">
            <a:extLst>
              <a:ext uri="{FF2B5EF4-FFF2-40B4-BE49-F238E27FC236}">
                <a16:creationId xmlns:a16="http://schemas.microsoft.com/office/drawing/2014/main" id="{15E9AEBE-FC45-06DE-A5E0-FB3F149DC490}"/>
              </a:ext>
            </a:extLst>
          </p:cNvPr>
          <p:cNvGraphicFramePr/>
          <p:nvPr/>
        </p:nvGraphicFramePr>
        <p:xfrm>
          <a:off x="5262147" y="2672372"/>
          <a:ext cx="6328961" cy="30469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479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graphicEl>
                                              <a:dgm id="{D279A25C-FAD0-49C8-8DD9-0DD2904FFD4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graphicEl>
                                              <a:dgm id="{8CEC65FE-A7E2-4D5E-A675-1D5576DDB3D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graphicEl>
                                              <a:dgm id="{F5B13224-11F8-4DAA-8789-19F5F042B41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graphicEl>
                                              <a:dgm id="{2CA01719-F2C4-48AF-A1E3-B4745950CAA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graphicEl>
                                              <a:dgm id="{4592AA4D-0518-45C2-AE55-57CA31680C0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graphicEl>
                                              <a:dgm id="{9078CB21-506B-4005-85F0-02684A9E68C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graphicEl>
                                              <a:dgm id="{FD661443-17E5-4D43-B5DE-399DB0576D9D}"/>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graphicEl>
                                              <a:dgm id="{018C04C5-8F9E-4C37-9B8F-558303DD5CC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graphicEl>
                                              <a:dgm id="{BEBFFCEE-0B9D-46DD-A170-6D131156692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98572-C640-6969-38B8-29CD6FBB74B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8591F72-30E1-1DBD-335C-977C03A4B7E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A05A0F-4588-D466-161C-3841470BF673}"/>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Effect of RePatch</a:t>
            </a:r>
          </a:p>
        </p:txBody>
      </p:sp>
      <p:sp>
        <p:nvSpPr>
          <p:cNvPr id="3" name="TextBox 2">
            <a:extLst>
              <a:ext uri="{FF2B5EF4-FFF2-40B4-BE49-F238E27FC236}">
                <a16:creationId xmlns:a16="http://schemas.microsoft.com/office/drawing/2014/main" id="{BF4601F9-90A0-A73A-4BD1-B6EEE42ACF94}"/>
              </a:ext>
            </a:extLst>
          </p:cNvPr>
          <p:cNvSpPr txBox="1"/>
          <p:nvPr/>
        </p:nvSpPr>
        <p:spPr>
          <a:xfrm>
            <a:off x="391973" y="1478358"/>
            <a:ext cx="11106770" cy="830997"/>
          </a:xfrm>
          <a:prstGeom prst="rect">
            <a:avLst/>
          </a:prstGeom>
          <a:solidFill>
            <a:schemeClr val="bg2"/>
          </a:solidFill>
          <a:ln>
            <a:solidFill>
              <a:schemeClr val="tx1"/>
            </a:solidFill>
          </a:ln>
        </p:spPr>
        <p:txBody>
          <a:bodyPr wrap="square">
            <a:spAutoFit/>
          </a:bodyPr>
          <a:lstStyle/>
          <a:p>
            <a:r>
              <a:rPr lang="en-US" sz="2400" dirty="0">
                <a:latin typeface="Calibri Light" panose="020F0302020204030204" pitchFamily="34" charset="0"/>
                <a:cs typeface="Calibri Light" panose="020F0302020204030204" pitchFamily="34" charset="0"/>
              </a:rPr>
              <a:t>RQ3: Can a refactoring-aware integration approach reduce merge conflicts and increase the success rate of applying patches across divergent variants? </a:t>
            </a:r>
          </a:p>
        </p:txBody>
      </p:sp>
      <p:pic>
        <p:nvPicPr>
          <p:cNvPr id="2" name="Picture 1">
            <a:extLst>
              <a:ext uri="{FF2B5EF4-FFF2-40B4-BE49-F238E27FC236}">
                <a16:creationId xmlns:a16="http://schemas.microsoft.com/office/drawing/2014/main" id="{055D5394-37CA-84CC-2C47-37FA5C520C44}"/>
              </a:ext>
            </a:extLst>
          </p:cNvPr>
          <p:cNvPicPr>
            <a:picLocks noChangeAspect="1"/>
          </p:cNvPicPr>
          <p:nvPr/>
        </p:nvPicPr>
        <p:blipFill>
          <a:blip r:embed="rId3"/>
          <a:stretch>
            <a:fillRect/>
          </a:stretch>
        </p:blipFill>
        <p:spPr>
          <a:xfrm>
            <a:off x="10930270" y="48128"/>
            <a:ext cx="1136947" cy="725711"/>
          </a:xfrm>
          <a:prstGeom prst="rect">
            <a:avLst/>
          </a:prstGeom>
        </p:spPr>
      </p:pic>
      <p:graphicFrame>
        <p:nvGraphicFramePr>
          <p:cNvPr id="13" name="TextBox 8">
            <a:extLst>
              <a:ext uri="{FF2B5EF4-FFF2-40B4-BE49-F238E27FC236}">
                <a16:creationId xmlns:a16="http://schemas.microsoft.com/office/drawing/2014/main" id="{1B200A4B-FB03-50FD-BF7A-86CD70842198}"/>
              </a:ext>
            </a:extLst>
          </p:cNvPr>
          <p:cNvGraphicFramePr/>
          <p:nvPr/>
        </p:nvGraphicFramePr>
        <p:xfrm>
          <a:off x="414670" y="2667370"/>
          <a:ext cx="11106770" cy="2834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83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5C42ED28-DF58-0844-A8E0-AD2317C1216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graphicEl>
                                              <a:dgm id="{40039C22-6A2A-8641-865F-0D66910D19D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graphicEl>
                                              <a:dgm id="{2F4DF706-84ED-0B4B-B031-01C2171FFEF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graphicEl>
                                              <a:dgm id="{AE487379-C35A-E847-9BF5-805827FA3A4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graphicEl>
                                              <a:dgm id="{0BB15B16-F99F-AA46-94D2-C98A3B2EDA6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graphicEl>
                                              <a:dgm id="{78FB5BF6-7B46-784C-BDB1-AF3F9B6638C6}"/>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graphicEl>
                                              <a:dgm id="{49D5C668-FDEF-FC4F-99EF-EA43282622E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graphicEl>
                                              <a:dgm id="{0475CD1A-E3F8-A64A-B63E-982B1A5675B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3"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BE261-53AC-F04C-5070-924A1137D9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91F46A4-7C72-61E1-3C76-300DA0B836C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448BB5-91C9-6BEF-2D00-DBBC46435376}"/>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GB" sz="4000" b="1" dirty="0"/>
              <a:t>Testing After Patch Integration</a:t>
            </a:r>
          </a:p>
        </p:txBody>
      </p:sp>
      <p:pic>
        <p:nvPicPr>
          <p:cNvPr id="2" name="Picture 1">
            <a:extLst>
              <a:ext uri="{FF2B5EF4-FFF2-40B4-BE49-F238E27FC236}">
                <a16:creationId xmlns:a16="http://schemas.microsoft.com/office/drawing/2014/main" id="{8721F46A-98E6-4267-EFA0-842635B41ED7}"/>
              </a:ext>
            </a:extLst>
          </p:cNvPr>
          <p:cNvPicPr>
            <a:picLocks noChangeAspect="1"/>
          </p:cNvPicPr>
          <p:nvPr/>
        </p:nvPicPr>
        <p:blipFill>
          <a:blip r:embed="rId3"/>
          <a:stretch>
            <a:fillRect/>
          </a:stretch>
        </p:blipFill>
        <p:spPr>
          <a:xfrm>
            <a:off x="10930270" y="48128"/>
            <a:ext cx="1136947" cy="725711"/>
          </a:xfrm>
          <a:prstGeom prst="rect">
            <a:avLst/>
          </a:prstGeom>
        </p:spPr>
      </p:pic>
      <p:sp>
        <p:nvSpPr>
          <p:cNvPr id="4" name="TextBox 3">
            <a:extLst>
              <a:ext uri="{FF2B5EF4-FFF2-40B4-BE49-F238E27FC236}">
                <a16:creationId xmlns:a16="http://schemas.microsoft.com/office/drawing/2014/main" id="{364DC1AE-4460-C854-F811-938B723DE1F4}"/>
              </a:ext>
            </a:extLst>
          </p:cNvPr>
          <p:cNvSpPr txBox="1"/>
          <p:nvPr/>
        </p:nvSpPr>
        <p:spPr>
          <a:xfrm>
            <a:off x="1151377" y="1211283"/>
            <a:ext cx="10347366" cy="3970318"/>
          </a:xfrm>
          <a:prstGeom prst="rect">
            <a:avLst/>
          </a:prstGeom>
          <a:noFill/>
        </p:spPr>
        <p:txBody>
          <a:bodyPr wrap="square" rtlCol="0">
            <a:spAutoFit/>
          </a:bodyPr>
          <a:lstStyle/>
          <a:p>
            <a:r>
              <a:rPr lang="en-GB" sz="2400" b="1" dirty="0"/>
              <a:t>Why</a:t>
            </a:r>
            <a:r>
              <a:rPr lang="en-GB" sz="2400" dirty="0"/>
              <a:t>: Ensure the patch works correctly in the </a:t>
            </a:r>
            <a:r>
              <a:rPr lang="en-GB" sz="2400" i="1" dirty="0"/>
              <a:t>target</a:t>
            </a:r>
            <a:r>
              <a:rPr lang="en-GB" sz="2400" dirty="0"/>
              <a:t> repo, not just that it merged</a:t>
            </a:r>
          </a:p>
          <a:p>
            <a:r>
              <a:rPr lang="en-GB" sz="2400" b="1" dirty="0"/>
              <a:t>Focus</a:t>
            </a:r>
            <a:r>
              <a:rPr lang="en-GB" sz="2400" dirty="0"/>
              <a:t>: Changed hunks + immediate collaborators</a:t>
            </a:r>
          </a:p>
          <a:p>
            <a:r>
              <a:rPr lang="en-GB" sz="2400" b="1" dirty="0"/>
              <a:t>Patterns (OORP)</a:t>
            </a:r>
            <a:r>
              <a:rPr lang="en-GB" sz="2400" dirty="0"/>
              <a:t>:</a:t>
            </a:r>
          </a:p>
          <a:p>
            <a:pPr marL="800100" lvl="1" indent="-342900">
              <a:buFont typeface="Arial" panose="020B0604020202020204" pitchFamily="34" charset="0"/>
              <a:buChar char="•"/>
            </a:pPr>
            <a:r>
              <a:rPr lang="en-GB" sz="2000" i="1" dirty="0"/>
              <a:t>Tests: Your Life Insurance</a:t>
            </a:r>
            <a:r>
              <a:rPr lang="en-GB" sz="2000" dirty="0"/>
              <a:t> (p.149) – protect against regressions</a:t>
            </a:r>
          </a:p>
          <a:p>
            <a:pPr marL="800100" lvl="1" indent="-342900">
              <a:buFont typeface="Arial" panose="020B0604020202020204" pitchFamily="34" charset="0"/>
              <a:buChar char="•"/>
            </a:pPr>
            <a:r>
              <a:rPr lang="en-GB" sz="2000" i="1" dirty="0"/>
              <a:t>Grow Your Test Base Incrementally</a:t>
            </a:r>
            <a:r>
              <a:rPr lang="en-GB" sz="2000" dirty="0"/>
              <a:t> (p.159) – add only tests around the patch</a:t>
            </a:r>
          </a:p>
          <a:p>
            <a:pPr marL="800100" lvl="1" indent="-342900">
              <a:buFont typeface="Arial" panose="020B0604020202020204" pitchFamily="34" charset="0"/>
              <a:buChar char="•"/>
            </a:pPr>
            <a:r>
              <a:rPr lang="en-GB" sz="2000" i="1" dirty="0"/>
              <a:t>Write Tests to Understand</a:t>
            </a:r>
            <a:r>
              <a:rPr lang="en-GB" sz="2000" dirty="0"/>
              <a:t> (p.179) – clarify intended </a:t>
            </a:r>
            <a:r>
              <a:rPr lang="en-GB" sz="2000" dirty="0" err="1"/>
              <a:t>behavior</a:t>
            </a:r>
            <a:endParaRPr lang="en-GB" sz="2000" dirty="0"/>
          </a:p>
          <a:p>
            <a:r>
              <a:rPr lang="en-GB" sz="2400" b="1" dirty="0"/>
              <a:t>Practical Steps</a:t>
            </a:r>
            <a:r>
              <a:rPr lang="en-GB" sz="2400" dirty="0"/>
              <a:t>:</a:t>
            </a:r>
          </a:p>
          <a:p>
            <a:pPr marL="800100" lvl="1" indent="-342900">
              <a:buFont typeface="Arial" panose="020B0604020202020204" pitchFamily="34" charset="0"/>
              <a:buChar char="•"/>
            </a:pPr>
            <a:r>
              <a:rPr lang="en-GB" sz="2000" dirty="0"/>
              <a:t>Identify patch </a:t>
            </a:r>
            <a:r>
              <a:rPr lang="en-GB" sz="2000" dirty="0" err="1"/>
              <a:t>behavior</a:t>
            </a:r>
            <a:endParaRPr lang="en-GB" sz="2000" dirty="0"/>
          </a:p>
          <a:p>
            <a:pPr marL="800100" lvl="1" indent="-342900">
              <a:buFont typeface="Arial" panose="020B0604020202020204" pitchFamily="34" charset="0"/>
              <a:buChar char="•"/>
            </a:pPr>
            <a:r>
              <a:rPr lang="en-GB" sz="2000" dirty="0"/>
              <a:t>Add/adjust unit or integration test</a:t>
            </a:r>
          </a:p>
          <a:p>
            <a:pPr marL="800100" lvl="1" indent="-342900">
              <a:buFont typeface="Arial" panose="020B0604020202020204" pitchFamily="34" charset="0"/>
              <a:buChar char="•"/>
            </a:pPr>
            <a:r>
              <a:rPr lang="en-GB" sz="2000" dirty="0"/>
              <a:t>Run suite → confirm all green</a:t>
            </a:r>
          </a:p>
          <a:p>
            <a:br>
              <a:rPr lang="en-GB" dirty="0"/>
            </a:br>
            <a:endParaRPr lang="en-GB" dirty="0"/>
          </a:p>
        </p:txBody>
      </p:sp>
    </p:spTree>
    <p:extLst>
      <p:ext uri="{BB962C8B-B14F-4D97-AF65-F5344CB8AC3E}">
        <p14:creationId xmlns:p14="http://schemas.microsoft.com/office/powerpoint/2010/main" val="4401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F77D-36A6-F7CB-5AB1-3667731CE503}"/>
              </a:ext>
            </a:extLst>
          </p:cNvPr>
          <p:cNvSpPr>
            <a:spLocks noGrp="1"/>
          </p:cNvSpPr>
          <p:nvPr>
            <p:ph type="title"/>
          </p:nvPr>
        </p:nvSpPr>
        <p:spPr/>
        <p:txBody>
          <a:bodyPr/>
          <a:lstStyle/>
          <a:p>
            <a:r>
              <a:rPr lang="en-BE" b="1" dirty="0"/>
              <a:t>The Project</a:t>
            </a:r>
          </a:p>
        </p:txBody>
      </p:sp>
      <p:sp>
        <p:nvSpPr>
          <p:cNvPr id="3" name="Content Placeholder 2">
            <a:extLst>
              <a:ext uri="{FF2B5EF4-FFF2-40B4-BE49-F238E27FC236}">
                <a16:creationId xmlns:a16="http://schemas.microsoft.com/office/drawing/2014/main" id="{F1669D34-FC72-EB53-B446-B17DD97A5BA6}"/>
              </a:ext>
            </a:extLst>
          </p:cNvPr>
          <p:cNvSpPr>
            <a:spLocks noGrp="1"/>
          </p:cNvSpPr>
          <p:nvPr>
            <p:ph idx="1"/>
          </p:nvPr>
        </p:nvSpPr>
        <p:spPr/>
        <p:txBody>
          <a:bodyPr>
            <a:normAutofit/>
          </a:bodyPr>
          <a:lstStyle/>
          <a:p>
            <a:r>
              <a:rPr lang="en-BE" sz="3600" dirty="0"/>
              <a:t>You will use </a:t>
            </a:r>
            <a:r>
              <a:rPr lang="en-GB" sz="3600" b="1" dirty="0" err="1"/>
              <a:t>RePatch</a:t>
            </a:r>
            <a:r>
              <a:rPr lang="en-BE" sz="3600" dirty="0"/>
              <a:t> with the </a:t>
            </a:r>
            <a:r>
              <a:rPr lang="en-BE" sz="3600" b="1" dirty="0"/>
              <a:t>git cherry-pick</a:t>
            </a:r>
            <a:endParaRPr lang="en-BE" sz="3600" dirty="0"/>
          </a:p>
          <a:p>
            <a:endParaRPr lang="en-BE" sz="3600" dirty="0"/>
          </a:p>
          <a:p>
            <a:r>
              <a:rPr lang="en-BE" sz="3600" dirty="0"/>
              <a:t>You will employ the same approach of mining git logs to extract interesting data for the project.</a:t>
            </a:r>
          </a:p>
          <a:p>
            <a:pPr marL="0" indent="0">
              <a:buNone/>
            </a:pPr>
            <a:endParaRPr lang="en-BE" sz="3600" dirty="0"/>
          </a:p>
          <a:p>
            <a:r>
              <a:rPr lang="en-BE" sz="3600" dirty="0"/>
              <a:t>Let us go to the Lab.</a:t>
            </a:r>
          </a:p>
          <a:p>
            <a:pPr lvl="1"/>
            <a:r>
              <a:rPr lang="en-BE" sz="2800" b="1" dirty="0"/>
              <a:t>Read the paper and understand</a:t>
            </a:r>
            <a:r>
              <a:rPr lang="en-BE" sz="2800" dirty="0"/>
              <a:t>: </a:t>
            </a:r>
            <a:r>
              <a:rPr lang="en-BE" sz="2800" dirty="0">
                <a:hlinkClick r:id="rId2"/>
              </a:rPr>
              <a:t>RePatch</a:t>
            </a:r>
            <a:endParaRPr lang="en-BE" sz="2800" dirty="0"/>
          </a:p>
        </p:txBody>
      </p:sp>
    </p:spTree>
    <p:extLst>
      <p:ext uri="{BB962C8B-B14F-4D97-AF65-F5344CB8AC3E}">
        <p14:creationId xmlns:p14="http://schemas.microsoft.com/office/powerpoint/2010/main" val="14481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103-F979-4245-68A4-0A1E4A19BD53}"/>
              </a:ext>
            </a:extLst>
          </p:cNvPr>
          <p:cNvSpPr>
            <a:spLocks noGrp="1"/>
          </p:cNvSpPr>
          <p:nvPr>
            <p:ph type="title"/>
          </p:nvPr>
        </p:nvSpPr>
        <p:spPr/>
        <p:txBody>
          <a:bodyPr/>
          <a:lstStyle/>
          <a:p>
            <a:pPr algn="ctr"/>
            <a:r>
              <a:rPr lang="en-GB" dirty="0"/>
              <a:t>Version Control Systems</a:t>
            </a:r>
            <a:endParaRPr lang="en-BE" dirty="0"/>
          </a:p>
        </p:txBody>
      </p:sp>
      <p:sp>
        <p:nvSpPr>
          <p:cNvPr id="3" name="Content Placeholder 2">
            <a:extLst>
              <a:ext uri="{FF2B5EF4-FFF2-40B4-BE49-F238E27FC236}">
                <a16:creationId xmlns:a16="http://schemas.microsoft.com/office/drawing/2014/main" id="{6A2ABEA7-AFE5-4040-8B08-FE19B868C21B}"/>
              </a:ext>
            </a:extLst>
          </p:cNvPr>
          <p:cNvSpPr>
            <a:spLocks noGrp="1"/>
          </p:cNvSpPr>
          <p:nvPr>
            <p:ph idx="1"/>
          </p:nvPr>
        </p:nvSpPr>
        <p:spPr>
          <a:xfrm>
            <a:off x="838200" y="1825625"/>
            <a:ext cx="10515600" cy="1603375"/>
          </a:xfrm>
        </p:spPr>
        <p:txBody>
          <a:bodyPr/>
          <a:lstStyle/>
          <a:p>
            <a:r>
              <a:rPr lang="en-GB" dirty="0"/>
              <a:t>Keep track of the software development history</a:t>
            </a:r>
          </a:p>
          <a:p>
            <a:r>
              <a:rPr lang="en-GB" dirty="0"/>
              <a:t>Became popular with the rise of distributed software development</a:t>
            </a:r>
          </a:p>
          <a:p>
            <a:r>
              <a:rPr lang="en-GB" dirty="0"/>
              <a:t>Offer practices that facilitate collaborative software development</a:t>
            </a:r>
            <a:endParaRPr lang="en-BE" dirty="0"/>
          </a:p>
        </p:txBody>
      </p:sp>
      <p:sp>
        <p:nvSpPr>
          <p:cNvPr id="4" name="Content Placeholder 2">
            <a:extLst>
              <a:ext uri="{FF2B5EF4-FFF2-40B4-BE49-F238E27FC236}">
                <a16:creationId xmlns:a16="http://schemas.microsoft.com/office/drawing/2014/main" id="{9E85CB36-6CAF-4589-2144-A3ECAC956FF8}"/>
              </a:ext>
            </a:extLst>
          </p:cNvPr>
          <p:cNvSpPr txBox="1">
            <a:spLocks/>
          </p:cNvSpPr>
          <p:nvPr/>
        </p:nvSpPr>
        <p:spPr>
          <a:xfrm>
            <a:off x="727710" y="5569585"/>
            <a:ext cx="10515600" cy="78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Offer practices that facilitate collaborative software development</a:t>
            </a:r>
            <a:endParaRPr lang="en-BE" dirty="0"/>
          </a:p>
        </p:txBody>
      </p:sp>
      <p:pic>
        <p:nvPicPr>
          <p:cNvPr id="1026" name="Picture 2" descr="What is Version Control System? - DEV Community">
            <a:extLst>
              <a:ext uri="{FF2B5EF4-FFF2-40B4-BE49-F238E27FC236}">
                <a16:creationId xmlns:a16="http://schemas.microsoft.com/office/drawing/2014/main" id="{EE4FEA2C-A217-ABD6-5C54-E06D0BDD0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09" y="3831273"/>
            <a:ext cx="2279765" cy="9499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ubversion — Wikipédia">
            <a:extLst>
              <a:ext uri="{FF2B5EF4-FFF2-40B4-BE49-F238E27FC236}">
                <a16:creationId xmlns:a16="http://schemas.microsoft.com/office/drawing/2014/main" id="{6425C966-B7A6-BED8-936E-5DF73FADE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397" y="3635214"/>
            <a:ext cx="1528825" cy="13198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rcurial - Wikipedia">
            <a:extLst>
              <a:ext uri="{FF2B5EF4-FFF2-40B4-BE49-F238E27FC236}">
                <a16:creationId xmlns:a16="http://schemas.microsoft.com/office/drawing/2014/main" id="{8DDBE913-435E-5BB9-68D1-0932F51C7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780" y="3424291"/>
            <a:ext cx="1234473" cy="15862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grating Invicti Enterprise with TFS | Invicti">
            <a:extLst>
              <a:ext uri="{FF2B5EF4-FFF2-40B4-BE49-F238E27FC236}">
                <a16:creationId xmlns:a16="http://schemas.microsoft.com/office/drawing/2014/main" id="{E251A1DD-6BBD-9296-C512-78F1E36559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9779" y="3737945"/>
            <a:ext cx="3121026" cy="9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5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00C9-B07C-FD64-2A3B-7DD389A1D378}"/>
              </a:ext>
            </a:extLst>
          </p:cNvPr>
          <p:cNvSpPr>
            <a:spLocks noGrp="1"/>
          </p:cNvSpPr>
          <p:nvPr>
            <p:ph type="title"/>
          </p:nvPr>
        </p:nvSpPr>
        <p:spPr/>
        <p:txBody>
          <a:bodyPr/>
          <a:lstStyle/>
          <a:p>
            <a:pPr algn="ctr"/>
            <a:r>
              <a:rPr lang="en-BE" dirty="0"/>
              <a:t>Branching/Forking</a:t>
            </a:r>
          </a:p>
        </p:txBody>
      </p:sp>
      <p:sp>
        <p:nvSpPr>
          <p:cNvPr id="3" name="Content Placeholder 2">
            <a:extLst>
              <a:ext uri="{FF2B5EF4-FFF2-40B4-BE49-F238E27FC236}">
                <a16:creationId xmlns:a16="http://schemas.microsoft.com/office/drawing/2014/main" id="{74D906E8-9514-F39D-E0D6-3E3ED62FBDCF}"/>
              </a:ext>
            </a:extLst>
          </p:cNvPr>
          <p:cNvSpPr>
            <a:spLocks noGrp="1"/>
          </p:cNvSpPr>
          <p:nvPr>
            <p:ph idx="1"/>
          </p:nvPr>
        </p:nvSpPr>
        <p:spPr>
          <a:xfrm>
            <a:off x="838200" y="1651793"/>
            <a:ext cx="10515600" cy="2303463"/>
          </a:xfrm>
        </p:spPr>
        <p:txBody>
          <a:bodyPr/>
          <a:lstStyle/>
          <a:p>
            <a:r>
              <a:rPr lang="en-GB" dirty="0"/>
              <a:t>A branch is an instance of the source code</a:t>
            </a:r>
          </a:p>
          <a:p>
            <a:r>
              <a:rPr lang="en-GB" dirty="0"/>
              <a:t>Developers create multiple branches and apply their changes in parallel</a:t>
            </a:r>
          </a:p>
          <a:p>
            <a:r>
              <a:rPr lang="en-GB" dirty="0"/>
              <a:t>Reasons for branching: isolating development work, bug fixes, releases, etc.</a:t>
            </a:r>
            <a:endParaRPr lang="en-BE" dirty="0"/>
          </a:p>
        </p:txBody>
      </p:sp>
      <p:pic>
        <p:nvPicPr>
          <p:cNvPr id="7" name="Picture 6" descr="A picture containing diagram&#10;&#10;Description automatically generated">
            <a:extLst>
              <a:ext uri="{FF2B5EF4-FFF2-40B4-BE49-F238E27FC236}">
                <a16:creationId xmlns:a16="http://schemas.microsoft.com/office/drawing/2014/main" id="{DA23057A-8C09-F7CD-85EE-2C43E59ABEE1}"/>
              </a:ext>
            </a:extLst>
          </p:cNvPr>
          <p:cNvPicPr>
            <a:picLocks noChangeAspect="1"/>
          </p:cNvPicPr>
          <p:nvPr/>
        </p:nvPicPr>
        <p:blipFill>
          <a:blip r:embed="rId2"/>
          <a:stretch>
            <a:fillRect/>
          </a:stretch>
        </p:blipFill>
        <p:spPr>
          <a:xfrm>
            <a:off x="3562350" y="3724275"/>
            <a:ext cx="4795838" cy="2613462"/>
          </a:xfrm>
          <a:prstGeom prst="rect">
            <a:avLst/>
          </a:prstGeom>
        </p:spPr>
      </p:pic>
    </p:spTree>
    <p:extLst>
      <p:ext uri="{BB962C8B-B14F-4D97-AF65-F5344CB8AC3E}">
        <p14:creationId xmlns:p14="http://schemas.microsoft.com/office/powerpoint/2010/main" val="188303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4</a:t>
            </a:fld>
            <a:endParaRPr lang="nl-BE" dirty="0"/>
          </a:p>
        </p:txBody>
      </p:sp>
      <p:grpSp>
        <p:nvGrpSpPr>
          <p:cNvPr id="5" name="Group 4">
            <a:extLst>
              <a:ext uri="{FF2B5EF4-FFF2-40B4-BE49-F238E27FC236}">
                <a16:creationId xmlns:a16="http://schemas.microsoft.com/office/drawing/2014/main" id="{EBF34ABB-87B7-59F1-82F4-7AD483E5E978}"/>
              </a:ext>
            </a:extLst>
          </p:cNvPr>
          <p:cNvGrpSpPr/>
          <p:nvPr/>
        </p:nvGrpSpPr>
        <p:grpSpPr>
          <a:xfrm>
            <a:off x="211702" y="1521308"/>
            <a:ext cx="10820475" cy="2838048"/>
            <a:chOff x="211702" y="1521308"/>
            <a:chExt cx="10820475" cy="2838048"/>
          </a:xfrm>
        </p:grpSpPr>
        <p:grpSp>
          <p:nvGrpSpPr>
            <p:cNvPr id="6" name="Group 5">
              <a:extLst>
                <a:ext uri="{FF2B5EF4-FFF2-40B4-BE49-F238E27FC236}">
                  <a16:creationId xmlns:a16="http://schemas.microsoft.com/office/drawing/2014/main" id="{1C4824C3-5D82-4224-27F4-39905763F4BA}"/>
                </a:ext>
              </a:extLst>
            </p:cNvPr>
            <p:cNvGrpSpPr/>
            <p:nvPr/>
          </p:nvGrpSpPr>
          <p:grpSpPr>
            <a:xfrm>
              <a:off x="488274" y="1521308"/>
              <a:ext cx="10543903" cy="2838048"/>
              <a:chOff x="488274" y="1521308"/>
              <a:chExt cx="10543903" cy="2838048"/>
            </a:xfrm>
          </p:grpSpPr>
          <p:cxnSp>
            <p:nvCxnSpPr>
              <p:cNvPr id="8" name="Straight Arrow Connector 7">
                <a:extLst>
                  <a:ext uri="{FF2B5EF4-FFF2-40B4-BE49-F238E27FC236}">
                    <a16:creationId xmlns:a16="http://schemas.microsoft.com/office/drawing/2014/main" id="{E1F5E120-DBB8-C443-83F9-E13F664B0DA7}"/>
                  </a:ext>
                </a:extLst>
              </p:cNvPr>
              <p:cNvCxnSpPr>
                <a:stCxn id="27" idx="4"/>
                <a:endCxn id="14" idx="0"/>
              </p:cNvCxnSpPr>
              <p:nvPr/>
            </p:nvCxnSpPr>
            <p:spPr>
              <a:xfrm>
                <a:off x="1966755" y="2372932"/>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9F2355-D95B-B244-BA1C-B259F4395EDD}"/>
                  </a:ext>
                </a:extLst>
              </p:cNvPr>
              <p:cNvCxnSpPr>
                <a:stCxn id="28" idx="4"/>
                <a:endCxn id="15" idx="0"/>
              </p:cNvCxnSpPr>
              <p:nvPr/>
            </p:nvCxnSpPr>
            <p:spPr>
              <a:xfrm>
                <a:off x="2448763" y="2381738"/>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C1C2C7-9307-AC43-A7BF-E85DE5B0BFF2}"/>
                  </a:ext>
                </a:extLst>
              </p:cNvPr>
              <p:cNvCxnSpPr>
                <a:stCxn id="29" idx="4"/>
                <a:endCxn id="16" idx="0"/>
              </p:cNvCxnSpPr>
              <p:nvPr/>
            </p:nvCxnSpPr>
            <p:spPr>
              <a:xfrm>
                <a:off x="2899153" y="2371105"/>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8CD8395-3F31-0C2A-1E69-5C07CE15FE5D}"/>
                  </a:ext>
                </a:extLst>
              </p:cNvPr>
              <p:cNvGrpSpPr/>
              <p:nvPr/>
            </p:nvGrpSpPr>
            <p:grpSpPr>
              <a:xfrm>
                <a:off x="488274" y="1521308"/>
                <a:ext cx="10543903" cy="2838048"/>
                <a:chOff x="488274" y="1521308"/>
                <a:chExt cx="10543903" cy="2838048"/>
              </a:xfrm>
            </p:grpSpPr>
            <p:sp>
              <p:nvSpPr>
                <p:cNvPr id="12" name="TextBox 11">
                  <a:extLst>
                    <a:ext uri="{FF2B5EF4-FFF2-40B4-BE49-F238E27FC236}">
                      <a16:creationId xmlns:a16="http://schemas.microsoft.com/office/drawing/2014/main" id="{320B4049-5C92-AD4D-A285-95E231C0243B}"/>
                    </a:ext>
                  </a:extLst>
                </p:cNvPr>
                <p:cNvSpPr txBox="1"/>
                <p:nvPr/>
              </p:nvSpPr>
              <p:spPr>
                <a:xfrm>
                  <a:off x="2384454" y="1521308"/>
                  <a:ext cx="1486839" cy="369332"/>
                </a:xfrm>
                <a:prstGeom prst="rect">
                  <a:avLst/>
                </a:prstGeom>
                <a:noFill/>
              </p:spPr>
              <p:txBody>
                <a:bodyPr wrap="square" rtlCol="0">
                  <a:spAutoFit/>
                </a:bodyPr>
                <a:lstStyle/>
                <a:p>
                  <a:pPr algn="ctr"/>
                  <a:r>
                    <a:rPr lang="en-BE" dirty="0"/>
                    <a:t>fork_date</a:t>
                  </a:r>
                </a:p>
              </p:txBody>
            </p:sp>
            <p:cxnSp>
              <p:nvCxnSpPr>
                <p:cNvPr id="13" name="Straight Arrow Connector 12">
                  <a:extLst>
                    <a:ext uri="{FF2B5EF4-FFF2-40B4-BE49-F238E27FC236}">
                      <a16:creationId xmlns:a16="http://schemas.microsoft.com/office/drawing/2014/main" id="{DF68E4AD-796E-CC4A-9873-4336F115606F}"/>
                    </a:ext>
                  </a:extLst>
                </p:cNvPr>
                <p:cNvCxnSpPr>
                  <a:cxnSpLocks/>
                </p:cNvCxnSpPr>
                <p:nvPr/>
              </p:nvCxnSpPr>
              <p:spPr>
                <a:xfrm flipV="1">
                  <a:off x="1657358" y="3786350"/>
                  <a:ext cx="9374819" cy="1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3A66D56-E175-3841-B7AF-1CB14857BABB}"/>
                    </a:ext>
                  </a:extLst>
                </p:cNvPr>
                <p:cNvSpPr/>
                <p:nvPr/>
              </p:nvSpPr>
              <p:spPr>
                <a:xfrm>
                  <a:off x="1871339" y="366281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Oval 14">
                  <a:extLst>
                    <a:ext uri="{FF2B5EF4-FFF2-40B4-BE49-F238E27FC236}">
                      <a16:creationId xmlns:a16="http://schemas.microsoft.com/office/drawing/2014/main" id="{39BBE975-FA6F-FC44-950E-31579D3A35D3}"/>
                    </a:ext>
                  </a:extLst>
                </p:cNvPr>
                <p:cNvSpPr/>
                <p:nvPr/>
              </p:nvSpPr>
              <p:spPr>
                <a:xfrm>
                  <a:off x="2353347" y="367161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Oval 15">
                  <a:extLst>
                    <a:ext uri="{FF2B5EF4-FFF2-40B4-BE49-F238E27FC236}">
                      <a16:creationId xmlns:a16="http://schemas.microsoft.com/office/drawing/2014/main" id="{0B2095F2-EA1F-EE49-86B7-51F5177A8321}"/>
                    </a:ext>
                  </a:extLst>
                </p:cNvPr>
                <p:cNvSpPr/>
                <p:nvPr/>
              </p:nvSpPr>
              <p:spPr>
                <a:xfrm>
                  <a:off x="2803737" y="366098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Connector 17">
                  <a:extLst>
                    <a:ext uri="{FF2B5EF4-FFF2-40B4-BE49-F238E27FC236}">
                      <a16:creationId xmlns:a16="http://schemas.microsoft.com/office/drawing/2014/main" id="{E839EB8A-3F0F-334D-835E-A43E30C5D4D2}"/>
                    </a:ext>
                  </a:extLst>
                </p:cNvPr>
                <p:cNvCxnSpPr>
                  <a:cxnSpLocks/>
                </p:cNvCxnSpPr>
                <p:nvPr/>
              </p:nvCxnSpPr>
              <p:spPr>
                <a:xfrm>
                  <a:off x="3168510" y="1871337"/>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08E0A-9962-A74B-A19E-D450F3E175C8}"/>
                    </a:ext>
                  </a:extLst>
                </p:cNvPr>
                <p:cNvSpPr txBox="1"/>
                <p:nvPr/>
              </p:nvSpPr>
              <p:spPr>
                <a:xfrm>
                  <a:off x="1819178" y="2663080"/>
                  <a:ext cx="1214654" cy="584775"/>
                </a:xfrm>
                <a:prstGeom prst="rect">
                  <a:avLst/>
                </a:prstGeom>
                <a:solidFill>
                  <a:schemeClr val="bg2"/>
                </a:solidFill>
                <a:ln w="28575">
                  <a:solidFill>
                    <a:schemeClr val="tx1"/>
                  </a:solidFill>
                </a:ln>
              </p:spPr>
              <p:txBody>
                <a:bodyPr wrap="square" rtlCol="0">
                  <a:spAutoFit/>
                </a:bodyPr>
                <a:lstStyle/>
                <a:p>
                  <a:pPr algn="ctr"/>
                  <a:r>
                    <a:rPr lang="en-GB" sz="1600" dirty="0"/>
                    <a:t>I</a:t>
                  </a:r>
                  <a:r>
                    <a:rPr lang="en-BE" sz="1600" dirty="0"/>
                    <a:t>nherited commits</a:t>
                  </a:r>
                </a:p>
              </p:txBody>
            </p:sp>
            <p:sp>
              <p:nvSpPr>
                <p:cNvPr id="20" name="TextBox 19">
                  <a:extLst>
                    <a:ext uri="{FF2B5EF4-FFF2-40B4-BE49-F238E27FC236}">
                      <a16:creationId xmlns:a16="http://schemas.microsoft.com/office/drawing/2014/main" id="{12133541-FD49-0A46-ACA6-AC2F90600AA5}"/>
                    </a:ext>
                  </a:extLst>
                </p:cNvPr>
                <p:cNvSpPr txBox="1"/>
                <p:nvPr/>
              </p:nvSpPr>
              <p:spPr>
                <a:xfrm>
                  <a:off x="488274" y="3404145"/>
                  <a:ext cx="1151527" cy="646331"/>
                </a:xfrm>
                <a:prstGeom prst="rect">
                  <a:avLst/>
                </a:prstGeom>
                <a:noFill/>
              </p:spPr>
              <p:txBody>
                <a:bodyPr wrap="square" rtlCol="0">
                  <a:spAutoFit/>
                </a:bodyPr>
                <a:lstStyle/>
                <a:p>
                  <a:pPr algn="ctr"/>
                  <a:r>
                    <a:rPr lang="en-US" dirty="0"/>
                    <a:t>variant2</a:t>
                  </a:r>
                </a:p>
                <a:p>
                  <a:pPr algn="ctr"/>
                  <a:r>
                    <a:rPr lang="en-US" dirty="0"/>
                    <a:t>(target)</a:t>
                  </a:r>
                  <a:endParaRPr lang="en-BE" dirty="0"/>
                </a:p>
              </p:txBody>
            </p:sp>
          </p:grpSp>
        </p:grpSp>
        <p:pic>
          <p:nvPicPr>
            <p:cNvPr id="7" name="Picture 6" descr="Sebastian Richards">
              <a:extLst>
                <a:ext uri="{FF2B5EF4-FFF2-40B4-BE49-F238E27FC236}">
                  <a16:creationId xmlns:a16="http://schemas.microsoft.com/office/drawing/2014/main" id="{7ED07CC6-C4AD-99F4-529F-3602E4CE4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02" y="3555493"/>
              <a:ext cx="417012" cy="4170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07702068-2770-000E-CB78-48454C500B5A}"/>
              </a:ext>
            </a:extLst>
          </p:cNvPr>
          <p:cNvGrpSpPr/>
          <p:nvPr/>
        </p:nvGrpSpPr>
        <p:grpSpPr>
          <a:xfrm>
            <a:off x="166098" y="1079181"/>
            <a:ext cx="10866079" cy="1584312"/>
            <a:chOff x="166098" y="1162376"/>
            <a:chExt cx="10866079" cy="1584312"/>
          </a:xfrm>
        </p:grpSpPr>
        <p:grpSp>
          <p:nvGrpSpPr>
            <p:cNvPr id="22" name="Group 21">
              <a:extLst>
                <a:ext uri="{FF2B5EF4-FFF2-40B4-BE49-F238E27FC236}">
                  <a16:creationId xmlns:a16="http://schemas.microsoft.com/office/drawing/2014/main" id="{0812F12E-DE4E-46D9-5BC7-A2057AB35392}"/>
                </a:ext>
              </a:extLst>
            </p:cNvPr>
            <p:cNvGrpSpPr/>
            <p:nvPr/>
          </p:nvGrpSpPr>
          <p:grpSpPr>
            <a:xfrm>
              <a:off x="577698" y="1162376"/>
              <a:ext cx="10454479" cy="1584312"/>
              <a:chOff x="577698" y="1162376"/>
              <a:chExt cx="10454479" cy="1584312"/>
            </a:xfrm>
          </p:grpSpPr>
          <p:grpSp>
            <p:nvGrpSpPr>
              <p:cNvPr id="24" name="Group 23">
                <a:extLst>
                  <a:ext uri="{FF2B5EF4-FFF2-40B4-BE49-F238E27FC236}">
                    <a16:creationId xmlns:a16="http://schemas.microsoft.com/office/drawing/2014/main" id="{6FC18D1D-44C5-89A3-2426-931334FCCAA4}"/>
                  </a:ext>
                </a:extLst>
              </p:cNvPr>
              <p:cNvGrpSpPr/>
              <p:nvPr/>
            </p:nvGrpSpPr>
            <p:grpSpPr>
              <a:xfrm>
                <a:off x="577698" y="2100357"/>
                <a:ext cx="10454479" cy="646331"/>
                <a:chOff x="577698" y="2100357"/>
                <a:chExt cx="10454479" cy="646331"/>
              </a:xfrm>
            </p:grpSpPr>
            <p:cxnSp>
              <p:nvCxnSpPr>
                <p:cNvPr id="26" name="Straight Arrow Connector 25">
                  <a:extLst>
                    <a:ext uri="{FF2B5EF4-FFF2-40B4-BE49-F238E27FC236}">
                      <a16:creationId xmlns:a16="http://schemas.microsoft.com/office/drawing/2014/main" id="{7B388FA8-DC92-A947-A1DB-3BC46C306E22}"/>
                    </a:ext>
                  </a:extLst>
                </p:cNvPr>
                <p:cNvCxnSpPr>
                  <a:cxnSpLocks/>
                </p:cNvCxnSpPr>
                <p:nvPr/>
              </p:nvCxnSpPr>
              <p:spPr>
                <a:xfrm>
                  <a:off x="1657358" y="2348806"/>
                  <a:ext cx="93748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9357051-28D8-8B49-8B13-FF4D5241300A}"/>
                    </a:ext>
                  </a:extLst>
                </p:cNvPr>
                <p:cNvSpPr/>
                <p:nvPr/>
              </p:nvSpPr>
              <p:spPr>
                <a:xfrm>
                  <a:off x="1871339" y="222387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Oval 27">
                  <a:extLst>
                    <a:ext uri="{FF2B5EF4-FFF2-40B4-BE49-F238E27FC236}">
                      <a16:creationId xmlns:a16="http://schemas.microsoft.com/office/drawing/2014/main" id="{8DCBA8B1-AE5D-0843-A9DD-B3E412924B83}"/>
                    </a:ext>
                  </a:extLst>
                </p:cNvPr>
                <p:cNvSpPr/>
                <p:nvPr/>
              </p:nvSpPr>
              <p:spPr>
                <a:xfrm>
                  <a:off x="2353347" y="223267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Oval 28">
                  <a:extLst>
                    <a:ext uri="{FF2B5EF4-FFF2-40B4-BE49-F238E27FC236}">
                      <a16:creationId xmlns:a16="http://schemas.microsoft.com/office/drawing/2014/main" id="{82480E70-C749-4B4D-8E58-FAF69558B1B7}"/>
                    </a:ext>
                  </a:extLst>
                </p:cNvPr>
                <p:cNvSpPr/>
                <p:nvPr/>
              </p:nvSpPr>
              <p:spPr>
                <a:xfrm>
                  <a:off x="2803737" y="222204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TextBox 29">
                  <a:extLst>
                    <a:ext uri="{FF2B5EF4-FFF2-40B4-BE49-F238E27FC236}">
                      <a16:creationId xmlns:a16="http://schemas.microsoft.com/office/drawing/2014/main" id="{F11BCB99-1AAA-8142-BE94-2B0F7FC1BA0E}"/>
                    </a:ext>
                  </a:extLst>
                </p:cNvPr>
                <p:cNvSpPr txBox="1"/>
                <p:nvPr/>
              </p:nvSpPr>
              <p:spPr>
                <a:xfrm>
                  <a:off x="577698" y="2100357"/>
                  <a:ext cx="1085627" cy="646331"/>
                </a:xfrm>
                <a:prstGeom prst="rect">
                  <a:avLst/>
                </a:prstGeom>
                <a:noFill/>
              </p:spPr>
              <p:txBody>
                <a:bodyPr wrap="square" rtlCol="0">
                  <a:spAutoFit/>
                </a:bodyPr>
                <a:lstStyle/>
                <a:p>
                  <a:pPr algn="ctr"/>
                  <a:r>
                    <a:rPr lang="en-US" dirty="0"/>
                    <a:t>variant1</a:t>
                  </a:r>
                </a:p>
                <a:p>
                  <a:pPr algn="ctr"/>
                  <a:r>
                    <a:rPr lang="en-US" dirty="0"/>
                    <a:t>(source)</a:t>
                  </a:r>
                  <a:endParaRPr lang="en-BE" dirty="0"/>
                </a:p>
              </p:txBody>
            </p:sp>
          </p:grpSp>
          <p:pic>
            <p:nvPicPr>
              <p:cNvPr id="25" name="Picture 2" descr="GitHub logo and symbol, meaning, history, PNG">
                <a:extLst>
                  <a:ext uri="{FF2B5EF4-FFF2-40B4-BE49-F238E27FC236}">
                    <a16:creationId xmlns:a16="http://schemas.microsoft.com/office/drawing/2014/main" id="{126970AC-53F6-2902-7D35-C95C5B0AB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06" r="19303"/>
              <a:stretch/>
            </p:blipFill>
            <p:spPr bwMode="auto">
              <a:xfrm>
                <a:off x="659639" y="1162376"/>
                <a:ext cx="965577" cy="881836"/>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4" descr="GitHub Logo PNG Transparent &amp; SVG Vector - Freebie Supply">
              <a:extLst>
                <a:ext uri="{FF2B5EF4-FFF2-40B4-BE49-F238E27FC236}">
                  <a16:creationId xmlns:a16="http://schemas.microsoft.com/office/drawing/2014/main" id="{253F18C0-0992-255C-D092-8C89704A4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98" y="2283810"/>
              <a:ext cx="558862" cy="4191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7197617-0B61-D8FC-10F0-5BE707E7DFB4}"/>
              </a:ext>
            </a:extLst>
          </p:cNvPr>
          <p:cNvGrpSpPr/>
          <p:nvPr/>
        </p:nvGrpSpPr>
        <p:grpSpPr>
          <a:xfrm>
            <a:off x="4746821" y="1442484"/>
            <a:ext cx="2249009" cy="2859168"/>
            <a:chOff x="4746821" y="1442484"/>
            <a:chExt cx="2249009" cy="2859168"/>
          </a:xfrm>
        </p:grpSpPr>
        <p:cxnSp>
          <p:nvCxnSpPr>
            <p:cNvPr id="32" name="Straight Connector 31">
              <a:extLst>
                <a:ext uri="{FF2B5EF4-FFF2-40B4-BE49-F238E27FC236}">
                  <a16:creationId xmlns:a16="http://schemas.microsoft.com/office/drawing/2014/main" id="{BA059FA3-6C91-234A-90E7-1B8875EC393F}"/>
                </a:ext>
              </a:extLst>
            </p:cNvPr>
            <p:cNvCxnSpPr>
              <a:cxnSpLocks/>
            </p:cNvCxnSpPr>
            <p:nvPr/>
          </p:nvCxnSpPr>
          <p:spPr>
            <a:xfrm>
              <a:off x="6170435" y="1813633"/>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165BEB-787B-7E44-ABB5-D9DA00F2D540}"/>
                </a:ext>
              </a:extLst>
            </p:cNvPr>
            <p:cNvSpPr txBox="1"/>
            <p:nvPr/>
          </p:nvSpPr>
          <p:spPr>
            <a:xfrm>
              <a:off x="4746821" y="1442484"/>
              <a:ext cx="2249009" cy="369332"/>
            </a:xfrm>
            <a:prstGeom prst="rect">
              <a:avLst/>
            </a:prstGeom>
            <a:noFill/>
          </p:spPr>
          <p:txBody>
            <a:bodyPr wrap="square" rtlCol="0">
              <a:spAutoFit/>
            </a:bodyPr>
            <a:lstStyle/>
            <a:p>
              <a:pPr algn="ctr"/>
              <a:r>
                <a:rPr lang="en-GB" dirty="0"/>
                <a:t>d</a:t>
              </a:r>
              <a:r>
                <a:rPr lang="en-BE" dirty="0"/>
                <a:t>ivergence_date</a:t>
              </a:r>
            </a:p>
          </p:txBody>
        </p:sp>
      </p:grpSp>
      <p:grpSp>
        <p:nvGrpSpPr>
          <p:cNvPr id="34" name="Group 33">
            <a:extLst>
              <a:ext uri="{FF2B5EF4-FFF2-40B4-BE49-F238E27FC236}">
                <a16:creationId xmlns:a16="http://schemas.microsoft.com/office/drawing/2014/main" id="{726895C7-0D8B-7362-D137-E32361C232AF}"/>
              </a:ext>
            </a:extLst>
          </p:cNvPr>
          <p:cNvGrpSpPr/>
          <p:nvPr/>
        </p:nvGrpSpPr>
        <p:grpSpPr>
          <a:xfrm>
            <a:off x="9745601" y="1273429"/>
            <a:ext cx="1736408" cy="2869381"/>
            <a:chOff x="9745601" y="1273429"/>
            <a:chExt cx="1736408" cy="2869381"/>
          </a:xfrm>
        </p:grpSpPr>
        <p:cxnSp>
          <p:nvCxnSpPr>
            <p:cNvPr id="35" name="Straight Connector 34">
              <a:extLst>
                <a:ext uri="{FF2B5EF4-FFF2-40B4-BE49-F238E27FC236}">
                  <a16:creationId xmlns:a16="http://schemas.microsoft.com/office/drawing/2014/main" id="{8148DCF1-6928-A74B-B113-3FCB3A59A948}"/>
                </a:ext>
              </a:extLst>
            </p:cNvPr>
            <p:cNvCxnSpPr>
              <a:cxnSpLocks/>
            </p:cNvCxnSpPr>
            <p:nvPr/>
          </p:nvCxnSpPr>
          <p:spPr>
            <a:xfrm>
              <a:off x="10533328" y="1654791"/>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07D0FE-BBD3-ED42-90A4-87936F938E15}"/>
                </a:ext>
              </a:extLst>
            </p:cNvPr>
            <p:cNvSpPr txBox="1"/>
            <p:nvPr/>
          </p:nvSpPr>
          <p:spPr>
            <a:xfrm>
              <a:off x="9745601" y="1273429"/>
              <a:ext cx="1736408" cy="369332"/>
            </a:xfrm>
            <a:prstGeom prst="rect">
              <a:avLst/>
            </a:prstGeom>
            <a:noFill/>
          </p:spPr>
          <p:txBody>
            <a:bodyPr wrap="square" rtlCol="0">
              <a:spAutoFit/>
            </a:bodyPr>
            <a:lstStyle/>
            <a:p>
              <a:pPr algn="ctr"/>
              <a:r>
                <a:rPr lang="en-GB" dirty="0"/>
                <a:t>c</a:t>
              </a:r>
              <a:r>
                <a:rPr lang="en-BE" dirty="0"/>
                <a:t>urrent_date</a:t>
              </a:r>
            </a:p>
          </p:txBody>
        </p:sp>
      </p:grpSp>
      <p:sp>
        <p:nvSpPr>
          <p:cNvPr id="37" name="TextBox 36">
            <a:extLst>
              <a:ext uri="{FF2B5EF4-FFF2-40B4-BE49-F238E27FC236}">
                <a16:creationId xmlns:a16="http://schemas.microsoft.com/office/drawing/2014/main" id="{5315A1AE-F0D1-084B-AF86-76015D45FA39}"/>
              </a:ext>
            </a:extLst>
          </p:cNvPr>
          <p:cNvSpPr txBox="1"/>
          <p:nvPr/>
        </p:nvSpPr>
        <p:spPr>
          <a:xfrm>
            <a:off x="6524628" y="2772399"/>
            <a:ext cx="1274011" cy="584775"/>
          </a:xfrm>
          <a:prstGeom prst="rect">
            <a:avLst/>
          </a:prstGeom>
          <a:solidFill>
            <a:schemeClr val="bg2"/>
          </a:solidFill>
          <a:ln w="28575">
            <a:solidFill>
              <a:schemeClr val="tx1"/>
            </a:solidFill>
          </a:ln>
        </p:spPr>
        <p:txBody>
          <a:bodyPr wrap="square" rtlCol="0">
            <a:spAutoFit/>
          </a:bodyPr>
          <a:lstStyle/>
          <a:p>
            <a:pPr algn="ctr"/>
            <a:r>
              <a:rPr lang="en-GB" sz="1600" dirty="0"/>
              <a:t>Unique</a:t>
            </a:r>
            <a:r>
              <a:rPr lang="en-BE" sz="1600" dirty="0"/>
              <a:t> commits</a:t>
            </a:r>
          </a:p>
        </p:txBody>
      </p:sp>
      <p:grpSp>
        <p:nvGrpSpPr>
          <p:cNvPr id="38" name="Group 37">
            <a:extLst>
              <a:ext uri="{FF2B5EF4-FFF2-40B4-BE49-F238E27FC236}">
                <a16:creationId xmlns:a16="http://schemas.microsoft.com/office/drawing/2014/main" id="{BE33D0EF-4776-CBC8-8B71-D32AB54C57A3}"/>
              </a:ext>
            </a:extLst>
          </p:cNvPr>
          <p:cNvGrpSpPr/>
          <p:nvPr/>
        </p:nvGrpSpPr>
        <p:grpSpPr>
          <a:xfrm>
            <a:off x="5872197" y="3786350"/>
            <a:ext cx="3990402" cy="2382277"/>
            <a:chOff x="5872197" y="3786350"/>
            <a:chExt cx="3990402" cy="2382277"/>
          </a:xfrm>
        </p:grpSpPr>
        <p:grpSp>
          <p:nvGrpSpPr>
            <p:cNvPr id="39" name="Group 38">
              <a:extLst>
                <a:ext uri="{FF2B5EF4-FFF2-40B4-BE49-F238E27FC236}">
                  <a16:creationId xmlns:a16="http://schemas.microsoft.com/office/drawing/2014/main" id="{23B97618-1FC6-6B8E-7B8E-D18B04615D7D}"/>
                </a:ext>
              </a:extLst>
            </p:cNvPr>
            <p:cNvGrpSpPr/>
            <p:nvPr/>
          </p:nvGrpSpPr>
          <p:grpSpPr>
            <a:xfrm>
              <a:off x="5872197" y="3786350"/>
              <a:ext cx="3990402" cy="2382277"/>
              <a:chOff x="5872197" y="3786350"/>
              <a:chExt cx="3990402" cy="2382277"/>
            </a:xfrm>
          </p:grpSpPr>
          <p:cxnSp>
            <p:nvCxnSpPr>
              <p:cNvPr id="41" name="Straight Arrow Connector 40">
                <a:extLst>
                  <a:ext uri="{FF2B5EF4-FFF2-40B4-BE49-F238E27FC236}">
                    <a16:creationId xmlns:a16="http://schemas.microsoft.com/office/drawing/2014/main" id="{53E7B652-733E-F349-938B-2A9258DDD1A8}"/>
                  </a:ext>
                </a:extLst>
              </p:cNvPr>
              <p:cNvCxnSpPr>
                <a:cxnSpLocks/>
              </p:cNvCxnSpPr>
              <p:nvPr/>
            </p:nvCxnSpPr>
            <p:spPr>
              <a:xfrm flipH="1">
                <a:off x="6968614" y="3786350"/>
                <a:ext cx="2893985" cy="11065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54984363-62BF-AB45-A97B-82DF1E676C1C}"/>
                  </a:ext>
                </a:extLst>
              </p:cNvPr>
              <p:cNvGrpSpPr/>
              <p:nvPr/>
            </p:nvGrpSpPr>
            <p:grpSpPr>
              <a:xfrm>
                <a:off x="5872197" y="4930908"/>
                <a:ext cx="1791346" cy="1237719"/>
                <a:chOff x="6057396" y="4974638"/>
                <a:chExt cx="1791346" cy="1237719"/>
              </a:xfrm>
            </p:grpSpPr>
            <p:grpSp>
              <p:nvGrpSpPr>
                <p:cNvPr id="43" name="Group 42">
                  <a:extLst>
                    <a:ext uri="{FF2B5EF4-FFF2-40B4-BE49-F238E27FC236}">
                      <a16:creationId xmlns:a16="http://schemas.microsoft.com/office/drawing/2014/main" id="{26EA2D71-0FDB-4242-93DD-6F3838B63797}"/>
                    </a:ext>
                  </a:extLst>
                </p:cNvPr>
                <p:cNvGrpSpPr/>
                <p:nvPr/>
              </p:nvGrpSpPr>
              <p:grpSpPr>
                <a:xfrm>
                  <a:off x="6530770" y="4974638"/>
                  <a:ext cx="611244" cy="938756"/>
                  <a:chOff x="6861567" y="4491574"/>
                  <a:chExt cx="611244" cy="938756"/>
                </a:xfrm>
              </p:grpSpPr>
              <p:pic>
                <p:nvPicPr>
                  <p:cNvPr id="45" name="Picture 8" descr="Document, file Free Icon of Office Workers">
                    <a:extLst>
                      <a:ext uri="{FF2B5EF4-FFF2-40B4-BE49-F238E27FC236}">
                        <a16:creationId xmlns:a16="http://schemas.microsoft.com/office/drawing/2014/main" id="{9C225101-B6AE-AA42-BA1A-5A586EA0DB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23" t="8133" r="14686" b="8980"/>
                  <a:stretch/>
                </p:blipFill>
                <p:spPr bwMode="auto">
                  <a:xfrm>
                    <a:off x="6863438" y="4790537"/>
                    <a:ext cx="550286" cy="63979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CD1E2E68-9EF7-7E4E-AD36-CCAAF8442DAB}"/>
                      </a:ext>
                    </a:extLst>
                  </p:cNvPr>
                  <p:cNvSpPr txBox="1"/>
                  <p:nvPr/>
                </p:nvSpPr>
                <p:spPr>
                  <a:xfrm>
                    <a:off x="6861567" y="4491574"/>
                    <a:ext cx="611244" cy="369332"/>
                  </a:xfrm>
                  <a:prstGeom prst="rect">
                    <a:avLst/>
                  </a:prstGeom>
                  <a:noFill/>
                </p:spPr>
                <p:txBody>
                  <a:bodyPr wrap="square" rtlCol="0">
                    <a:spAutoFit/>
                  </a:bodyPr>
                  <a:lstStyle/>
                  <a:p>
                    <a:r>
                      <a:rPr lang="en-BE" dirty="0"/>
                      <a:t>foo</a:t>
                    </a:r>
                  </a:p>
                </p:txBody>
              </p:sp>
            </p:grpSp>
            <p:sp>
              <p:nvSpPr>
                <p:cNvPr id="44" name="TextBox 43">
                  <a:extLst>
                    <a:ext uri="{FF2B5EF4-FFF2-40B4-BE49-F238E27FC236}">
                      <a16:creationId xmlns:a16="http://schemas.microsoft.com/office/drawing/2014/main" id="{6D267214-2E89-AA48-8818-03DC8A343E1C}"/>
                    </a:ext>
                  </a:extLst>
                </p:cNvPr>
                <p:cNvSpPr txBox="1"/>
                <p:nvPr/>
              </p:nvSpPr>
              <p:spPr>
                <a:xfrm>
                  <a:off x="6057396" y="5843025"/>
                  <a:ext cx="1791346" cy="369332"/>
                </a:xfrm>
                <a:prstGeom prst="rect">
                  <a:avLst/>
                </a:prstGeom>
                <a:noFill/>
              </p:spPr>
              <p:txBody>
                <a:bodyPr wrap="square" rtlCol="0">
                  <a:spAutoFit/>
                </a:bodyPr>
                <a:lstStyle/>
                <a:p>
                  <a:r>
                    <a:rPr lang="en-BE" dirty="0"/>
                    <a:t>Uninteresting</a:t>
                  </a:r>
                </a:p>
              </p:txBody>
            </p:sp>
          </p:grpSp>
        </p:grpSp>
        <p:pic>
          <p:nvPicPr>
            <p:cNvPr id="40" name="Picture 8" descr="Document, file Free Icon of Office Workers">
              <a:extLst>
                <a:ext uri="{FF2B5EF4-FFF2-40B4-BE49-F238E27FC236}">
                  <a16:creationId xmlns:a16="http://schemas.microsoft.com/office/drawing/2014/main" id="{14DAF5AB-41EC-DD47-889F-023B0B100A2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109" t="46969" r="29930" b="32388"/>
            <a:stretch/>
          </p:blipFill>
          <p:spPr bwMode="auto">
            <a:xfrm>
              <a:off x="6440902" y="5686562"/>
              <a:ext cx="347051" cy="159352"/>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a:extLst>
              <a:ext uri="{FF2B5EF4-FFF2-40B4-BE49-F238E27FC236}">
                <a16:creationId xmlns:a16="http://schemas.microsoft.com/office/drawing/2014/main" id="{C80E4180-04B1-8044-8105-04CFA55CDC67}"/>
              </a:ext>
            </a:extLst>
          </p:cNvPr>
          <p:cNvSpPr txBox="1"/>
          <p:nvPr/>
        </p:nvSpPr>
        <p:spPr>
          <a:xfrm>
            <a:off x="1136822" y="1618735"/>
            <a:ext cx="184731" cy="369332"/>
          </a:xfrm>
          <a:prstGeom prst="rect">
            <a:avLst/>
          </a:prstGeom>
          <a:noFill/>
        </p:spPr>
        <p:txBody>
          <a:bodyPr wrap="none" rtlCol="0">
            <a:spAutoFit/>
          </a:bodyPr>
          <a:lstStyle/>
          <a:p>
            <a:endParaRPr lang="en-BE" dirty="0"/>
          </a:p>
        </p:txBody>
      </p:sp>
      <p:grpSp>
        <p:nvGrpSpPr>
          <p:cNvPr id="48" name="Group 47">
            <a:extLst>
              <a:ext uri="{FF2B5EF4-FFF2-40B4-BE49-F238E27FC236}">
                <a16:creationId xmlns:a16="http://schemas.microsoft.com/office/drawing/2014/main" id="{B40ACA78-EBDC-0339-3DA8-E7862348982B}"/>
              </a:ext>
            </a:extLst>
          </p:cNvPr>
          <p:cNvGrpSpPr/>
          <p:nvPr/>
        </p:nvGrpSpPr>
        <p:grpSpPr>
          <a:xfrm>
            <a:off x="8946028" y="2999658"/>
            <a:ext cx="1533741" cy="564446"/>
            <a:chOff x="8946028" y="2999658"/>
            <a:chExt cx="1533741" cy="564446"/>
          </a:xfrm>
        </p:grpSpPr>
        <p:sp>
          <p:nvSpPr>
            <p:cNvPr id="49" name="TextBox 48">
              <a:extLst>
                <a:ext uri="{FF2B5EF4-FFF2-40B4-BE49-F238E27FC236}">
                  <a16:creationId xmlns:a16="http://schemas.microsoft.com/office/drawing/2014/main" id="{86C7A9CF-841B-8441-8B56-674D95F0AA56}"/>
                </a:ext>
              </a:extLst>
            </p:cNvPr>
            <p:cNvSpPr txBox="1"/>
            <p:nvPr/>
          </p:nvSpPr>
          <p:spPr>
            <a:xfrm>
              <a:off x="8946028" y="2999658"/>
              <a:ext cx="1533741"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target </a:t>
              </a:r>
              <a:r>
                <a:rPr lang="en-GB" sz="1400" dirty="0" err="1">
                  <a:cs typeface="Calibri"/>
                </a:rPr>
                <a:t>git_head</a:t>
              </a:r>
              <a:endParaRPr lang="en-GB" sz="1400" dirty="0">
                <a:cs typeface="Calibri"/>
              </a:endParaRPr>
            </a:p>
          </p:txBody>
        </p:sp>
        <p:cxnSp>
          <p:nvCxnSpPr>
            <p:cNvPr id="50" name="Straight Arrow Connector 49">
              <a:extLst>
                <a:ext uri="{FF2B5EF4-FFF2-40B4-BE49-F238E27FC236}">
                  <a16:creationId xmlns:a16="http://schemas.microsoft.com/office/drawing/2014/main" id="{6F3E0258-0B56-9444-8638-5053A8A4B693}"/>
                </a:ext>
              </a:extLst>
            </p:cNvPr>
            <p:cNvCxnSpPr>
              <a:cxnSpLocks/>
            </p:cNvCxnSpPr>
            <p:nvPr/>
          </p:nvCxnSpPr>
          <p:spPr>
            <a:xfrm>
              <a:off x="10011795" y="3295308"/>
              <a:ext cx="0" cy="2687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E382BF06-34A6-A349-F939-9284CC170D36}"/>
              </a:ext>
            </a:extLst>
          </p:cNvPr>
          <p:cNvGrpSpPr/>
          <p:nvPr/>
        </p:nvGrpSpPr>
        <p:grpSpPr>
          <a:xfrm>
            <a:off x="7554439" y="3917147"/>
            <a:ext cx="2308160" cy="2367257"/>
            <a:chOff x="7554439" y="3917147"/>
            <a:chExt cx="2308160" cy="2367257"/>
          </a:xfrm>
        </p:grpSpPr>
        <p:grpSp>
          <p:nvGrpSpPr>
            <p:cNvPr id="52" name="Group 51">
              <a:extLst>
                <a:ext uri="{FF2B5EF4-FFF2-40B4-BE49-F238E27FC236}">
                  <a16:creationId xmlns:a16="http://schemas.microsoft.com/office/drawing/2014/main" id="{AF166DB7-0995-0367-B2C4-A06A9A124233}"/>
                </a:ext>
              </a:extLst>
            </p:cNvPr>
            <p:cNvGrpSpPr/>
            <p:nvPr/>
          </p:nvGrpSpPr>
          <p:grpSpPr>
            <a:xfrm>
              <a:off x="7967215" y="4652949"/>
              <a:ext cx="701330" cy="977226"/>
              <a:chOff x="8862660" y="4490647"/>
              <a:chExt cx="701330" cy="977226"/>
            </a:xfrm>
          </p:grpSpPr>
          <p:pic>
            <p:nvPicPr>
              <p:cNvPr id="57" name="Picture 2" descr="Bug Report - Free technology icons">
                <a:extLst>
                  <a:ext uri="{FF2B5EF4-FFF2-40B4-BE49-F238E27FC236}">
                    <a16:creationId xmlns:a16="http://schemas.microsoft.com/office/drawing/2014/main" id="{7057BA81-787D-60A6-ED92-7AAAEC994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6DF05709-43DA-AFDE-BFAD-EA01327633CF}"/>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sp>
          <p:nvSpPr>
            <p:cNvPr id="53" name="TextBox 52">
              <a:extLst>
                <a:ext uri="{FF2B5EF4-FFF2-40B4-BE49-F238E27FC236}">
                  <a16:creationId xmlns:a16="http://schemas.microsoft.com/office/drawing/2014/main" id="{3A565BB9-4425-7F19-6D04-6199BBBEBCC1}"/>
                </a:ext>
              </a:extLst>
            </p:cNvPr>
            <p:cNvSpPr txBox="1"/>
            <p:nvPr/>
          </p:nvSpPr>
          <p:spPr>
            <a:xfrm>
              <a:off x="7554439" y="5638073"/>
              <a:ext cx="1391589" cy="646331"/>
            </a:xfrm>
            <a:prstGeom prst="rect">
              <a:avLst/>
            </a:prstGeom>
            <a:noFill/>
          </p:spPr>
          <p:txBody>
            <a:bodyPr wrap="square" rtlCol="0">
              <a:spAutoFit/>
            </a:bodyPr>
            <a:lstStyle/>
            <a:p>
              <a:pPr algn="ctr"/>
              <a:r>
                <a:rPr lang="en-US" dirty="0"/>
                <a:t>Split</a:t>
              </a:r>
              <a:endParaRPr lang="en-BE" dirty="0"/>
            </a:p>
            <a:p>
              <a:pPr algn="ctr"/>
              <a:r>
                <a:rPr lang="en-BE" dirty="0"/>
                <a:t>case</a:t>
              </a:r>
            </a:p>
          </p:txBody>
        </p:sp>
        <p:pic>
          <p:nvPicPr>
            <p:cNvPr id="54" name="Picture 53">
              <a:extLst>
                <a:ext uri="{FF2B5EF4-FFF2-40B4-BE49-F238E27FC236}">
                  <a16:creationId xmlns:a16="http://schemas.microsoft.com/office/drawing/2014/main" id="{850D25A0-282E-55B9-A1BD-4401C8276F2B}"/>
                </a:ext>
              </a:extLst>
            </p:cNvPr>
            <p:cNvPicPr>
              <a:picLocks noChangeAspect="1"/>
            </p:cNvPicPr>
            <p:nvPr/>
          </p:nvPicPr>
          <p:blipFill rotWithShape="1">
            <a:blip r:embed="rId8"/>
            <a:srcRect l="5953" t="10534" r="2533" b="6922"/>
            <a:stretch/>
          </p:blipFill>
          <p:spPr>
            <a:xfrm>
              <a:off x="8313865" y="5252547"/>
              <a:ext cx="369247" cy="295486"/>
            </a:xfrm>
            <a:prstGeom prst="rect">
              <a:avLst/>
            </a:prstGeom>
          </p:spPr>
        </p:pic>
        <p:pic>
          <p:nvPicPr>
            <p:cNvPr id="55" name="Picture 2" descr="Bug Report - Free technology icons">
              <a:extLst>
                <a:ext uri="{FF2B5EF4-FFF2-40B4-BE49-F238E27FC236}">
                  <a16:creationId xmlns:a16="http://schemas.microsoft.com/office/drawing/2014/main" id="{E64B5E30-8964-C312-55D6-5E0DD6A79A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7852041" y="5301845"/>
              <a:ext cx="407605" cy="32586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352C121F-8001-F9BF-0107-1892AED4F6A2}"/>
                </a:ext>
              </a:extLst>
            </p:cNvPr>
            <p:cNvCxnSpPr>
              <a:cxnSpLocks/>
            </p:cNvCxnSpPr>
            <p:nvPr/>
          </p:nvCxnSpPr>
          <p:spPr>
            <a:xfrm flipH="1">
              <a:off x="8450363" y="3917147"/>
              <a:ext cx="1412236" cy="8478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3B4FE5B-E4F9-3467-7683-35108E74C0FF}"/>
              </a:ext>
            </a:extLst>
          </p:cNvPr>
          <p:cNvGrpSpPr/>
          <p:nvPr/>
        </p:nvGrpSpPr>
        <p:grpSpPr>
          <a:xfrm>
            <a:off x="6794987" y="1333490"/>
            <a:ext cx="620136" cy="774245"/>
            <a:chOff x="6794987" y="1333490"/>
            <a:chExt cx="620136" cy="774245"/>
          </a:xfrm>
        </p:grpSpPr>
        <p:grpSp>
          <p:nvGrpSpPr>
            <p:cNvPr id="60" name="Group 59">
              <a:extLst>
                <a:ext uri="{FF2B5EF4-FFF2-40B4-BE49-F238E27FC236}">
                  <a16:creationId xmlns:a16="http://schemas.microsoft.com/office/drawing/2014/main" id="{73EBD5D7-2C62-3742-8EFD-ECF6D94C842F}"/>
                </a:ext>
              </a:extLst>
            </p:cNvPr>
            <p:cNvGrpSpPr/>
            <p:nvPr/>
          </p:nvGrpSpPr>
          <p:grpSpPr>
            <a:xfrm>
              <a:off x="6838647" y="1333490"/>
              <a:ext cx="576476" cy="774245"/>
              <a:chOff x="6823982" y="1095479"/>
              <a:chExt cx="790388" cy="1004781"/>
            </a:xfrm>
          </p:grpSpPr>
          <p:pic>
            <p:nvPicPr>
              <p:cNvPr id="62" name="Picture 2" descr="Bug Report - Free technology icons">
                <a:extLst>
                  <a:ext uri="{FF2B5EF4-FFF2-40B4-BE49-F238E27FC236}">
                    <a16:creationId xmlns:a16="http://schemas.microsoft.com/office/drawing/2014/main" id="{420E4DC0-4585-F642-9A0E-A2820E88B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4577" y="1460467"/>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3FAA8AE-6283-BE4F-99B2-86727428437B}"/>
                  </a:ext>
                </a:extLst>
              </p:cNvPr>
              <p:cNvSpPr txBox="1"/>
              <p:nvPr/>
            </p:nvSpPr>
            <p:spPr>
              <a:xfrm>
                <a:off x="6823982" y="1095479"/>
                <a:ext cx="775331" cy="479303"/>
              </a:xfrm>
              <a:prstGeom prst="rect">
                <a:avLst/>
              </a:prstGeom>
              <a:noFill/>
            </p:spPr>
            <p:txBody>
              <a:bodyPr wrap="square" rtlCol="0">
                <a:spAutoFit/>
              </a:bodyPr>
              <a:lstStyle/>
              <a:p>
                <a:r>
                  <a:rPr lang="en-BE" dirty="0"/>
                  <a:t>foo</a:t>
                </a:r>
              </a:p>
            </p:txBody>
          </p:sp>
        </p:grpSp>
        <p:pic>
          <p:nvPicPr>
            <p:cNvPr id="61" name="Picture 2" descr="Bug Report - Free technology icons">
              <a:extLst>
                <a:ext uri="{FF2B5EF4-FFF2-40B4-BE49-F238E27FC236}">
                  <a16:creationId xmlns:a16="http://schemas.microsoft.com/office/drawing/2014/main" id="{2BFAAF66-721F-9879-43B8-BAB5735EF8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6794987" y="1877304"/>
              <a:ext cx="288017" cy="230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3C2087B9-0FFA-1CE8-5BA0-5225AA8ADDCA}"/>
              </a:ext>
            </a:extLst>
          </p:cNvPr>
          <p:cNvGrpSpPr/>
          <p:nvPr/>
        </p:nvGrpSpPr>
        <p:grpSpPr>
          <a:xfrm>
            <a:off x="8778211" y="3903873"/>
            <a:ext cx="1526468" cy="2368638"/>
            <a:chOff x="8778211" y="3903873"/>
            <a:chExt cx="1526468" cy="2368638"/>
          </a:xfrm>
        </p:grpSpPr>
        <p:grpSp>
          <p:nvGrpSpPr>
            <p:cNvPr id="65" name="Group 64">
              <a:extLst>
                <a:ext uri="{FF2B5EF4-FFF2-40B4-BE49-F238E27FC236}">
                  <a16:creationId xmlns:a16="http://schemas.microsoft.com/office/drawing/2014/main" id="{610A2910-8EF0-B52D-C47B-80D472CAD637}"/>
                </a:ext>
              </a:extLst>
            </p:cNvPr>
            <p:cNvGrpSpPr/>
            <p:nvPr/>
          </p:nvGrpSpPr>
          <p:grpSpPr>
            <a:xfrm>
              <a:off x="8778211" y="3903873"/>
              <a:ext cx="1526468" cy="2368638"/>
              <a:chOff x="8778211" y="3903873"/>
              <a:chExt cx="1526468" cy="2368638"/>
            </a:xfrm>
          </p:grpSpPr>
          <p:grpSp>
            <p:nvGrpSpPr>
              <p:cNvPr id="67" name="Group 66">
                <a:extLst>
                  <a:ext uri="{FF2B5EF4-FFF2-40B4-BE49-F238E27FC236}">
                    <a16:creationId xmlns:a16="http://schemas.microsoft.com/office/drawing/2014/main" id="{05E49D18-1861-CB49-9CB8-556B3530684E}"/>
                  </a:ext>
                </a:extLst>
              </p:cNvPr>
              <p:cNvGrpSpPr/>
              <p:nvPr/>
            </p:nvGrpSpPr>
            <p:grpSpPr>
              <a:xfrm>
                <a:off x="9277737" y="4641056"/>
                <a:ext cx="701330" cy="977226"/>
                <a:chOff x="8862660" y="4490647"/>
                <a:chExt cx="701330" cy="977226"/>
              </a:xfrm>
            </p:grpSpPr>
            <p:pic>
              <p:nvPicPr>
                <p:cNvPr id="70" name="Picture 2" descr="Bug Report - Free technology icons">
                  <a:extLst>
                    <a:ext uri="{FF2B5EF4-FFF2-40B4-BE49-F238E27FC236}">
                      <a16:creationId xmlns:a16="http://schemas.microsoft.com/office/drawing/2014/main" id="{A0CDB595-E4A9-954C-B314-82F0CA67A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69413E0-6869-E349-AB14-1EC9C826F8F5}"/>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cxnSp>
            <p:nvCxnSpPr>
              <p:cNvPr id="68" name="Straight Arrow Connector 67">
                <a:extLst>
                  <a:ext uri="{FF2B5EF4-FFF2-40B4-BE49-F238E27FC236}">
                    <a16:creationId xmlns:a16="http://schemas.microsoft.com/office/drawing/2014/main" id="{C4A73B05-EE37-4540-8ADC-1CAE0D8F04E0}"/>
                  </a:ext>
                </a:extLst>
              </p:cNvPr>
              <p:cNvCxnSpPr>
                <a:cxnSpLocks/>
              </p:cNvCxnSpPr>
              <p:nvPr/>
            </p:nvCxnSpPr>
            <p:spPr>
              <a:xfrm flipH="1">
                <a:off x="9659170" y="3903873"/>
                <a:ext cx="34451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1BDD3B4-AFC5-0F47-BBB2-DA3930D988F4}"/>
                  </a:ext>
                </a:extLst>
              </p:cNvPr>
              <p:cNvSpPr txBox="1"/>
              <p:nvPr/>
            </p:nvSpPr>
            <p:spPr>
              <a:xfrm>
                <a:off x="8778211" y="5626180"/>
                <a:ext cx="1526468" cy="646331"/>
              </a:xfrm>
              <a:prstGeom prst="rect">
                <a:avLst/>
              </a:prstGeom>
              <a:noFill/>
            </p:spPr>
            <p:txBody>
              <a:bodyPr wrap="square" rtlCol="0">
                <a:spAutoFit/>
              </a:bodyPr>
              <a:lstStyle/>
              <a:p>
                <a:pPr algn="ctr"/>
                <a:r>
                  <a:rPr lang="en-GB" dirty="0"/>
                  <a:t>M</a:t>
                </a:r>
                <a:r>
                  <a:rPr lang="en-BE" dirty="0"/>
                  <a:t>issed </a:t>
                </a:r>
              </a:p>
              <a:p>
                <a:pPr algn="ctr"/>
                <a:r>
                  <a:rPr lang="en-BE" dirty="0"/>
                  <a:t>opportunity</a:t>
                </a:r>
              </a:p>
            </p:txBody>
          </p:sp>
        </p:grpSp>
        <p:pic>
          <p:nvPicPr>
            <p:cNvPr id="66" name="Picture 2" descr="Bug Report - Free technology icons">
              <a:extLst>
                <a:ext uri="{FF2B5EF4-FFF2-40B4-BE49-F238E27FC236}">
                  <a16:creationId xmlns:a16="http://schemas.microsoft.com/office/drawing/2014/main" id="{17019AD0-D0CA-403F-7AF4-B84BA608CF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9151005" y="5274434"/>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634DDFD9-35FD-F351-7734-FE1E93F54DC1}"/>
              </a:ext>
            </a:extLst>
          </p:cNvPr>
          <p:cNvGrpSpPr/>
          <p:nvPr/>
        </p:nvGrpSpPr>
        <p:grpSpPr>
          <a:xfrm>
            <a:off x="10132345" y="3903873"/>
            <a:ext cx="1667769" cy="2347286"/>
            <a:chOff x="10132345" y="3903873"/>
            <a:chExt cx="1667769" cy="2347286"/>
          </a:xfrm>
        </p:grpSpPr>
        <p:grpSp>
          <p:nvGrpSpPr>
            <p:cNvPr id="73" name="Group 72">
              <a:extLst>
                <a:ext uri="{FF2B5EF4-FFF2-40B4-BE49-F238E27FC236}">
                  <a16:creationId xmlns:a16="http://schemas.microsoft.com/office/drawing/2014/main" id="{F51C46FF-D252-F541-90B0-FBDA28777130}"/>
                </a:ext>
              </a:extLst>
            </p:cNvPr>
            <p:cNvGrpSpPr/>
            <p:nvPr/>
          </p:nvGrpSpPr>
          <p:grpSpPr>
            <a:xfrm>
              <a:off x="10132345" y="3903873"/>
              <a:ext cx="1667769" cy="2347286"/>
              <a:chOff x="10132345" y="3903873"/>
              <a:chExt cx="1667769" cy="2347286"/>
            </a:xfrm>
          </p:grpSpPr>
          <p:grpSp>
            <p:nvGrpSpPr>
              <p:cNvPr id="76" name="Group 75">
                <a:extLst>
                  <a:ext uri="{FF2B5EF4-FFF2-40B4-BE49-F238E27FC236}">
                    <a16:creationId xmlns:a16="http://schemas.microsoft.com/office/drawing/2014/main" id="{DA77788A-C3CC-4740-9B75-E66895733224}"/>
                  </a:ext>
                </a:extLst>
              </p:cNvPr>
              <p:cNvGrpSpPr/>
              <p:nvPr/>
            </p:nvGrpSpPr>
            <p:grpSpPr>
              <a:xfrm>
                <a:off x="10613805" y="4652949"/>
                <a:ext cx="729472" cy="973231"/>
                <a:chOff x="9830140" y="4454037"/>
                <a:chExt cx="729472" cy="973231"/>
              </a:xfrm>
            </p:grpSpPr>
            <p:pic>
              <p:nvPicPr>
                <p:cNvPr id="79" name="Picture 2" descr="Bug Report - Free technology icons">
                  <a:extLst>
                    <a:ext uri="{FF2B5EF4-FFF2-40B4-BE49-F238E27FC236}">
                      <a16:creationId xmlns:a16="http://schemas.microsoft.com/office/drawing/2014/main" id="{9303C15C-2551-DB41-B973-83F3CB5D5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6E650507-7A2E-8443-8239-03E5C41FE60B}"/>
                    </a:ext>
                  </a:extLst>
                </p:cNvPr>
                <p:cNvPicPr>
                  <a:picLocks noChangeAspect="1"/>
                </p:cNvPicPr>
                <p:nvPr/>
              </p:nvPicPr>
              <p:blipFill rotWithShape="1">
                <a:blip r:embed="rId8"/>
                <a:srcRect l="5953" t="10534" r="2533" b="6922"/>
                <a:stretch/>
              </p:blipFill>
              <p:spPr>
                <a:xfrm>
                  <a:off x="10152405" y="5023257"/>
                  <a:ext cx="407207" cy="325864"/>
                </a:xfrm>
                <a:prstGeom prst="rect">
                  <a:avLst/>
                </a:prstGeom>
              </p:spPr>
            </p:pic>
            <p:sp>
              <p:nvSpPr>
                <p:cNvPr id="81" name="TextBox 80">
                  <a:extLst>
                    <a:ext uri="{FF2B5EF4-FFF2-40B4-BE49-F238E27FC236}">
                      <a16:creationId xmlns:a16="http://schemas.microsoft.com/office/drawing/2014/main" id="{12B2A462-86C1-174D-84DD-DDE8E5BFE6FB}"/>
                    </a:ext>
                  </a:extLst>
                </p:cNvPr>
                <p:cNvSpPr txBox="1"/>
                <p:nvPr/>
              </p:nvSpPr>
              <p:spPr>
                <a:xfrm>
                  <a:off x="9830140" y="4454037"/>
                  <a:ext cx="661784" cy="369332"/>
                </a:xfrm>
                <a:prstGeom prst="rect">
                  <a:avLst/>
                </a:prstGeom>
                <a:noFill/>
              </p:spPr>
              <p:txBody>
                <a:bodyPr wrap="square" rtlCol="0">
                  <a:spAutoFit/>
                </a:bodyPr>
                <a:lstStyle/>
                <a:p>
                  <a:r>
                    <a:rPr lang="en-BE" dirty="0"/>
                    <a:t>foo</a:t>
                  </a:r>
                </a:p>
              </p:txBody>
            </p:sp>
          </p:grpSp>
          <p:cxnSp>
            <p:nvCxnSpPr>
              <p:cNvPr id="77" name="Straight Arrow Connector 76">
                <a:extLst>
                  <a:ext uri="{FF2B5EF4-FFF2-40B4-BE49-F238E27FC236}">
                    <a16:creationId xmlns:a16="http://schemas.microsoft.com/office/drawing/2014/main" id="{D1EB732B-104E-AA42-AAEF-CCA8BFB0FBDE}"/>
                  </a:ext>
                </a:extLst>
              </p:cNvPr>
              <p:cNvCxnSpPr/>
              <p:nvPr/>
            </p:nvCxnSpPr>
            <p:spPr>
              <a:xfrm>
                <a:off x="10132345" y="3903873"/>
                <a:ext cx="54515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82E131D-14FE-4D4C-9856-55F8CC975E14}"/>
                  </a:ext>
                </a:extLst>
              </p:cNvPr>
              <p:cNvSpPr txBox="1"/>
              <p:nvPr/>
            </p:nvSpPr>
            <p:spPr>
              <a:xfrm>
                <a:off x="10301600" y="5604828"/>
                <a:ext cx="1498514" cy="646331"/>
              </a:xfrm>
              <a:prstGeom prst="rect">
                <a:avLst/>
              </a:prstGeom>
              <a:noFill/>
            </p:spPr>
            <p:txBody>
              <a:bodyPr wrap="square" rtlCol="0">
                <a:spAutoFit/>
              </a:bodyPr>
              <a:lstStyle/>
              <a:p>
                <a:pPr algn="ctr"/>
                <a:r>
                  <a:rPr lang="en-US" dirty="0"/>
                  <a:t>Effort duplication</a:t>
                </a:r>
                <a:endParaRPr lang="en-BE" dirty="0"/>
              </a:p>
            </p:txBody>
          </p:sp>
        </p:grpSp>
        <p:pic>
          <p:nvPicPr>
            <p:cNvPr id="74" name="Picture 2" descr="Bug Report - Free technology icons">
              <a:extLst>
                <a:ext uri="{FF2B5EF4-FFF2-40B4-BE49-F238E27FC236}">
                  <a16:creationId xmlns:a16="http://schemas.microsoft.com/office/drawing/2014/main" id="{1B512237-4718-0B15-29D6-585A3AA5AEF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10510931" y="527443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0CEE5518-CA2E-4495-30E2-ECDDA8AA0188}"/>
                </a:ext>
              </a:extLst>
            </p:cNvPr>
            <p:cNvPicPr>
              <a:picLocks noChangeAspect="1"/>
            </p:cNvPicPr>
            <p:nvPr/>
          </p:nvPicPr>
          <p:blipFill rotWithShape="1">
            <a:blip r:embed="rId8"/>
            <a:srcRect l="5953" t="10534" r="2533" b="6922"/>
            <a:stretch/>
          </p:blipFill>
          <p:spPr>
            <a:xfrm>
              <a:off x="10503026" y="5184348"/>
              <a:ext cx="407207" cy="325864"/>
            </a:xfrm>
            <a:prstGeom prst="rect">
              <a:avLst/>
            </a:prstGeom>
          </p:spPr>
        </p:pic>
      </p:grpSp>
      <p:grpSp>
        <p:nvGrpSpPr>
          <p:cNvPr id="82" name="Group 81">
            <a:extLst>
              <a:ext uri="{FF2B5EF4-FFF2-40B4-BE49-F238E27FC236}">
                <a16:creationId xmlns:a16="http://schemas.microsoft.com/office/drawing/2014/main" id="{FE35CF33-28BB-D922-33FD-110373398578}"/>
              </a:ext>
            </a:extLst>
          </p:cNvPr>
          <p:cNvGrpSpPr/>
          <p:nvPr/>
        </p:nvGrpSpPr>
        <p:grpSpPr>
          <a:xfrm>
            <a:off x="3491032" y="2165784"/>
            <a:ext cx="2460441" cy="1708718"/>
            <a:chOff x="3491032" y="1973281"/>
            <a:chExt cx="2460441" cy="1708718"/>
          </a:xfrm>
        </p:grpSpPr>
        <p:cxnSp>
          <p:nvCxnSpPr>
            <p:cNvPr id="83" name="Straight Arrow Connector 82">
              <a:extLst>
                <a:ext uri="{FF2B5EF4-FFF2-40B4-BE49-F238E27FC236}">
                  <a16:creationId xmlns:a16="http://schemas.microsoft.com/office/drawing/2014/main" id="{66BFC631-67E1-D9E7-C261-83D81C52D383}"/>
                </a:ext>
              </a:extLst>
            </p:cNvPr>
            <p:cNvCxnSpPr>
              <a:cxnSpLocks/>
              <a:stCxn id="86" idx="4"/>
              <a:endCxn id="89" idx="0"/>
            </p:cNvCxnSpPr>
            <p:nvPr/>
          </p:nvCxnSpPr>
          <p:spPr>
            <a:xfrm>
              <a:off x="5405667" y="2229942"/>
              <a:ext cx="0" cy="1218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984BC21B-5EB4-B23E-842E-2444216296B3}"/>
                </a:ext>
              </a:extLst>
            </p:cNvPr>
            <p:cNvGrpSpPr/>
            <p:nvPr/>
          </p:nvGrpSpPr>
          <p:grpSpPr>
            <a:xfrm>
              <a:off x="3491032" y="1973281"/>
              <a:ext cx="2460441" cy="1708718"/>
              <a:chOff x="3491032" y="1877029"/>
              <a:chExt cx="2460441" cy="1708718"/>
            </a:xfrm>
          </p:grpSpPr>
          <p:sp>
            <p:nvSpPr>
              <p:cNvPr id="85" name="Oval 84">
                <a:extLst>
                  <a:ext uri="{FF2B5EF4-FFF2-40B4-BE49-F238E27FC236}">
                    <a16:creationId xmlns:a16="http://schemas.microsoft.com/office/drawing/2014/main" id="{A6A19BA7-4199-DC04-FB4E-3ED2841E3D76}"/>
                  </a:ext>
                </a:extLst>
              </p:cNvPr>
              <p:cNvSpPr/>
              <p:nvPr/>
            </p:nvSpPr>
            <p:spPr>
              <a:xfrm>
                <a:off x="3491032" y="1877029"/>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6" name="Oval 85">
                <a:extLst>
                  <a:ext uri="{FF2B5EF4-FFF2-40B4-BE49-F238E27FC236}">
                    <a16:creationId xmlns:a16="http://schemas.microsoft.com/office/drawing/2014/main" id="{E3266ADE-C9C3-DEF3-1BFD-DC1985F2A518}"/>
                  </a:ext>
                </a:extLst>
              </p:cNvPr>
              <p:cNvSpPr/>
              <p:nvPr/>
            </p:nvSpPr>
            <p:spPr>
              <a:xfrm>
                <a:off x="5310251" y="1901436"/>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7" name="Oval 86">
                <a:extLst>
                  <a:ext uri="{FF2B5EF4-FFF2-40B4-BE49-F238E27FC236}">
                    <a16:creationId xmlns:a16="http://schemas.microsoft.com/office/drawing/2014/main" id="{22404D65-C44B-CFA4-6783-1C052819705D}"/>
                  </a:ext>
                </a:extLst>
              </p:cNvPr>
              <p:cNvSpPr/>
              <p:nvPr/>
            </p:nvSpPr>
            <p:spPr>
              <a:xfrm>
                <a:off x="5760641" y="1878928"/>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8" name="Oval 87">
                <a:extLst>
                  <a:ext uri="{FF2B5EF4-FFF2-40B4-BE49-F238E27FC236}">
                    <a16:creationId xmlns:a16="http://schemas.microsoft.com/office/drawing/2014/main" id="{ACF978D9-67C8-FAD0-6945-172D3AC5E892}"/>
                  </a:ext>
                </a:extLst>
              </p:cNvPr>
              <p:cNvSpPr/>
              <p:nvPr/>
            </p:nvSpPr>
            <p:spPr>
              <a:xfrm>
                <a:off x="3491032" y="3351594"/>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9" name="Oval 88">
                <a:extLst>
                  <a:ext uri="{FF2B5EF4-FFF2-40B4-BE49-F238E27FC236}">
                    <a16:creationId xmlns:a16="http://schemas.microsoft.com/office/drawing/2014/main" id="{4EC5C0DB-76FD-9A32-A364-E3978CFDEDFE}"/>
                  </a:ext>
                </a:extLst>
              </p:cNvPr>
              <p:cNvSpPr/>
              <p:nvPr/>
            </p:nvSpPr>
            <p:spPr>
              <a:xfrm>
                <a:off x="5310251" y="3352251"/>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0" name="Oval 89">
                <a:extLst>
                  <a:ext uri="{FF2B5EF4-FFF2-40B4-BE49-F238E27FC236}">
                    <a16:creationId xmlns:a16="http://schemas.microsoft.com/office/drawing/2014/main" id="{85474FED-098B-A445-6DBD-231C16405626}"/>
                  </a:ext>
                </a:extLst>
              </p:cNvPr>
              <p:cNvSpPr/>
              <p:nvPr/>
            </p:nvSpPr>
            <p:spPr>
              <a:xfrm>
                <a:off x="5760641" y="3353493"/>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1" name="Straight Arrow Connector 90">
                <a:extLst>
                  <a:ext uri="{FF2B5EF4-FFF2-40B4-BE49-F238E27FC236}">
                    <a16:creationId xmlns:a16="http://schemas.microsoft.com/office/drawing/2014/main" id="{EEA47157-76E0-325D-6F9B-0429817BBF13}"/>
                  </a:ext>
                </a:extLst>
              </p:cNvPr>
              <p:cNvCxnSpPr>
                <a:cxnSpLocks/>
                <a:stCxn id="85" idx="4"/>
                <a:endCxn id="88" idx="0"/>
              </p:cNvCxnSpPr>
              <p:nvPr/>
            </p:nvCxnSpPr>
            <p:spPr>
              <a:xfrm>
                <a:off x="3586448" y="2109283"/>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B34ED7A-76FA-B9CD-95B7-43FF48035DE9}"/>
                  </a:ext>
                </a:extLst>
              </p:cNvPr>
              <p:cNvCxnSpPr>
                <a:cxnSpLocks/>
                <a:stCxn id="87" idx="4"/>
                <a:endCxn id="90" idx="0"/>
              </p:cNvCxnSpPr>
              <p:nvPr/>
            </p:nvCxnSpPr>
            <p:spPr>
              <a:xfrm>
                <a:off x="5856057" y="2111182"/>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3B2FB3BD-728B-E5C6-4D36-478A4DD038A1}"/>
              </a:ext>
            </a:extLst>
          </p:cNvPr>
          <p:cNvGrpSpPr/>
          <p:nvPr/>
        </p:nvGrpSpPr>
        <p:grpSpPr>
          <a:xfrm>
            <a:off x="4178327" y="2178034"/>
            <a:ext cx="840748" cy="1731811"/>
            <a:chOff x="4178327" y="2187663"/>
            <a:chExt cx="840748" cy="1731811"/>
          </a:xfrm>
        </p:grpSpPr>
        <p:sp>
          <p:nvSpPr>
            <p:cNvPr id="94" name="Oval 93">
              <a:extLst>
                <a:ext uri="{FF2B5EF4-FFF2-40B4-BE49-F238E27FC236}">
                  <a16:creationId xmlns:a16="http://schemas.microsoft.com/office/drawing/2014/main" id="{E2CE45C6-35E9-303A-CE4A-B8E722C178DC}"/>
                </a:ext>
              </a:extLst>
            </p:cNvPr>
            <p:cNvSpPr/>
            <p:nvPr/>
          </p:nvSpPr>
          <p:spPr>
            <a:xfrm>
              <a:off x="4178327" y="2187663"/>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5" name="Oval 94">
              <a:extLst>
                <a:ext uri="{FF2B5EF4-FFF2-40B4-BE49-F238E27FC236}">
                  <a16:creationId xmlns:a16="http://schemas.microsoft.com/office/drawing/2014/main" id="{54D03B28-6249-F0FB-B8B2-31DBABF6E8AD}"/>
                </a:ext>
              </a:extLst>
            </p:cNvPr>
            <p:cNvSpPr/>
            <p:nvPr/>
          </p:nvSpPr>
          <p:spPr>
            <a:xfrm>
              <a:off x="4178327" y="3685978"/>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6" name="Oval 95">
              <a:extLst>
                <a:ext uri="{FF2B5EF4-FFF2-40B4-BE49-F238E27FC236}">
                  <a16:creationId xmlns:a16="http://schemas.microsoft.com/office/drawing/2014/main" id="{73247A3C-C296-6ED0-E1D4-993C9F1EEA4E}"/>
                </a:ext>
              </a:extLst>
            </p:cNvPr>
            <p:cNvSpPr/>
            <p:nvPr/>
          </p:nvSpPr>
          <p:spPr>
            <a:xfrm>
              <a:off x="4828243" y="3687220"/>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7" name="Straight Arrow Connector 96">
              <a:extLst>
                <a:ext uri="{FF2B5EF4-FFF2-40B4-BE49-F238E27FC236}">
                  <a16:creationId xmlns:a16="http://schemas.microsoft.com/office/drawing/2014/main" id="{1BF8472A-164C-56B6-DACA-C83B1A6D300B}"/>
                </a:ext>
              </a:extLst>
            </p:cNvPr>
            <p:cNvCxnSpPr>
              <a:stCxn id="96" idx="0"/>
              <a:endCxn id="98" idx="4"/>
            </p:cNvCxnSpPr>
            <p:nvPr/>
          </p:nvCxnSpPr>
          <p:spPr>
            <a:xfrm flipV="1">
              <a:off x="4923659" y="2426050"/>
              <a:ext cx="0" cy="1261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35769D0-A26B-4933-8B75-41CDF6494C6A}"/>
                </a:ext>
              </a:extLst>
            </p:cNvPr>
            <p:cNvSpPr/>
            <p:nvPr/>
          </p:nvSpPr>
          <p:spPr>
            <a:xfrm>
              <a:off x="4828243" y="2193796"/>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9" name="Straight Arrow Connector 98">
              <a:extLst>
                <a:ext uri="{FF2B5EF4-FFF2-40B4-BE49-F238E27FC236}">
                  <a16:creationId xmlns:a16="http://schemas.microsoft.com/office/drawing/2014/main" id="{5825524E-7D07-7104-3F3E-F8C68C03082E}"/>
                </a:ext>
              </a:extLst>
            </p:cNvPr>
            <p:cNvCxnSpPr>
              <a:stCxn id="95" idx="0"/>
              <a:endCxn id="94" idx="4"/>
            </p:cNvCxnSpPr>
            <p:nvPr/>
          </p:nvCxnSpPr>
          <p:spPr>
            <a:xfrm flipV="1">
              <a:off x="4273743" y="2419917"/>
              <a:ext cx="0" cy="12660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C728B716-17A4-E2C2-25FC-0AA3AB582D33}"/>
              </a:ext>
            </a:extLst>
          </p:cNvPr>
          <p:cNvSpPr txBox="1"/>
          <p:nvPr/>
        </p:nvSpPr>
        <p:spPr>
          <a:xfrm>
            <a:off x="3994507" y="2705164"/>
            <a:ext cx="1554248" cy="584775"/>
          </a:xfrm>
          <a:prstGeom prst="rect">
            <a:avLst/>
          </a:prstGeom>
          <a:solidFill>
            <a:schemeClr val="bg2"/>
          </a:solidFill>
          <a:ln w="28575">
            <a:solidFill>
              <a:schemeClr val="tx1"/>
            </a:solidFill>
          </a:ln>
        </p:spPr>
        <p:txBody>
          <a:bodyPr wrap="square" rtlCol="0">
            <a:spAutoFit/>
          </a:bodyPr>
          <a:lstStyle/>
          <a:p>
            <a:pPr algn="ctr"/>
            <a:r>
              <a:rPr lang="en-GB" sz="1600" dirty="0"/>
              <a:t>Synchronized</a:t>
            </a:r>
            <a:r>
              <a:rPr lang="en-BE" sz="1600" dirty="0"/>
              <a:t> commits</a:t>
            </a:r>
          </a:p>
        </p:txBody>
      </p:sp>
      <p:grpSp>
        <p:nvGrpSpPr>
          <p:cNvPr id="101" name="Group 100">
            <a:extLst>
              <a:ext uri="{FF2B5EF4-FFF2-40B4-BE49-F238E27FC236}">
                <a16:creationId xmlns:a16="http://schemas.microsoft.com/office/drawing/2014/main" id="{E7B36919-2220-3C07-97A7-5EEB0B6F73A5}"/>
              </a:ext>
            </a:extLst>
          </p:cNvPr>
          <p:cNvGrpSpPr/>
          <p:nvPr/>
        </p:nvGrpSpPr>
        <p:grpSpPr>
          <a:xfrm>
            <a:off x="6447936" y="2142062"/>
            <a:ext cx="3731200" cy="311135"/>
            <a:chOff x="6447936" y="2142062"/>
            <a:chExt cx="3731200" cy="311135"/>
          </a:xfrm>
        </p:grpSpPr>
        <p:sp>
          <p:nvSpPr>
            <p:cNvPr id="102" name="Oval 101">
              <a:extLst>
                <a:ext uri="{FF2B5EF4-FFF2-40B4-BE49-F238E27FC236}">
                  <a16:creationId xmlns:a16="http://schemas.microsoft.com/office/drawing/2014/main" id="{27AA491F-A273-AF41-E3BD-53894F38509D}"/>
                </a:ext>
              </a:extLst>
            </p:cNvPr>
            <p:cNvSpPr/>
            <p:nvPr/>
          </p:nvSpPr>
          <p:spPr>
            <a:xfrm>
              <a:off x="6447936" y="2142062"/>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3" name="Oval 102">
              <a:extLst>
                <a:ext uri="{FF2B5EF4-FFF2-40B4-BE49-F238E27FC236}">
                  <a16:creationId xmlns:a16="http://schemas.microsoft.com/office/drawing/2014/main" id="{96A4341A-A27E-8FE0-0A1C-718AB8885E5F}"/>
                </a:ext>
              </a:extLst>
            </p:cNvPr>
            <p:cNvSpPr/>
            <p:nvPr/>
          </p:nvSpPr>
          <p:spPr>
            <a:xfrm>
              <a:off x="7135231" y="215393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4" name="Oval 103">
              <a:extLst>
                <a:ext uri="{FF2B5EF4-FFF2-40B4-BE49-F238E27FC236}">
                  <a16:creationId xmlns:a16="http://schemas.microsoft.com/office/drawing/2014/main" id="{27BFED67-A08F-0DEE-7FEC-C9DCB188A9BA}"/>
                </a:ext>
              </a:extLst>
            </p:cNvPr>
            <p:cNvSpPr/>
            <p:nvPr/>
          </p:nvSpPr>
          <p:spPr>
            <a:xfrm>
              <a:off x="8549924" y="2148451"/>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5" name="Oval 104">
              <a:extLst>
                <a:ext uri="{FF2B5EF4-FFF2-40B4-BE49-F238E27FC236}">
                  <a16:creationId xmlns:a16="http://schemas.microsoft.com/office/drawing/2014/main" id="{115D1E0E-35BE-433F-D03C-BDB1A3E2D4A4}"/>
                </a:ext>
              </a:extLst>
            </p:cNvPr>
            <p:cNvSpPr/>
            <p:nvPr/>
          </p:nvSpPr>
          <p:spPr>
            <a:xfrm>
              <a:off x="9439470" y="2200674"/>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6" name="Oval 105">
              <a:extLst>
                <a:ext uri="{FF2B5EF4-FFF2-40B4-BE49-F238E27FC236}">
                  <a16:creationId xmlns:a16="http://schemas.microsoft.com/office/drawing/2014/main" id="{9FC4C845-7329-746B-33C4-2770B3C923D0}"/>
                </a:ext>
              </a:extLst>
            </p:cNvPr>
            <p:cNvSpPr/>
            <p:nvPr/>
          </p:nvSpPr>
          <p:spPr>
            <a:xfrm>
              <a:off x="9988304" y="2220943"/>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07" name="Group 106">
            <a:extLst>
              <a:ext uri="{FF2B5EF4-FFF2-40B4-BE49-F238E27FC236}">
                <a16:creationId xmlns:a16="http://schemas.microsoft.com/office/drawing/2014/main" id="{04F88CAA-3DBE-828D-96A3-1D7EC3329A8C}"/>
              </a:ext>
            </a:extLst>
          </p:cNvPr>
          <p:cNvGrpSpPr/>
          <p:nvPr/>
        </p:nvGrpSpPr>
        <p:grpSpPr>
          <a:xfrm>
            <a:off x="6794987" y="3650492"/>
            <a:ext cx="3337358" cy="257764"/>
            <a:chOff x="6794987" y="3650492"/>
            <a:chExt cx="3337358" cy="257764"/>
          </a:xfrm>
        </p:grpSpPr>
        <p:sp>
          <p:nvSpPr>
            <p:cNvPr id="108" name="Oval 107">
              <a:extLst>
                <a:ext uri="{FF2B5EF4-FFF2-40B4-BE49-F238E27FC236}">
                  <a16:creationId xmlns:a16="http://schemas.microsoft.com/office/drawing/2014/main" id="{236E10C2-1B3D-D140-6884-B09CE521B160}"/>
                </a:ext>
              </a:extLst>
            </p:cNvPr>
            <p:cNvSpPr/>
            <p:nvPr/>
          </p:nvSpPr>
          <p:spPr>
            <a:xfrm>
              <a:off x="6794987" y="367600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9" name="Oval 108">
              <a:extLst>
                <a:ext uri="{FF2B5EF4-FFF2-40B4-BE49-F238E27FC236}">
                  <a16:creationId xmlns:a16="http://schemas.microsoft.com/office/drawing/2014/main" id="{E246B65D-7D0C-BEB4-6B26-0ECC3F0883BE}"/>
                </a:ext>
              </a:extLst>
            </p:cNvPr>
            <p:cNvSpPr/>
            <p:nvPr/>
          </p:nvSpPr>
          <p:spPr>
            <a:xfrm>
              <a:off x="7886874" y="3669274"/>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0" name="Oval 109">
              <a:extLst>
                <a:ext uri="{FF2B5EF4-FFF2-40B4-BE49-F238E27FC236}">
                  <a16:creationId xmlns:a16="http://schemas.microsoft.com/office/drawing/2014/main" id="{1BF016C2-8A8F-7EF1-48C3-FE35B587FFB2}"/>
                </a:ext>
              </a:extLst>
            </p:cNvPr>
            <p:cNvSpPr/>
            <p:nvPr/>
          </p:nvSpPr>
          <p:spPr>
            <a:xfrm>
              <a:off x="9941513" y="365049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1" name="Oval 110">
              <a:extLst>
                <a:ext uri="{FF2B5EF4-FFF2-40B4-BE49-F238E27FC236}">
                  <a16:creationId xmlns:a16="http://schemas.microsoft.com/office/drawing/2014/main" id="{39F88FE0-CE8B-AD77-EE5D-5EC159F5D22E}"/>
                </a:ext>
              </a:extLst>
            </p:cNvPr>
            <p:cNvSpPr/>
            <p:nvPr/>
          </p:nvSpPr>
          <p:spPr>
            <a:xfrm>
              <a:off x="8981528" y="3658640"/>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12" name="Group 111">
            <a:extLst>
              <a:ext uri="{FF2B5EF4-FFF2-40B4-BE49-F238E27FC236}">
                <a16:creationId xmlns:a16="http://schemas.microsoft.com/office/drawing/2014/main" id="{BDF71005-4CB4-6FF0-151A-6632E7C63836}"/>
              </a:ext>
            </a:extLst>
          </p:cNvPr>
          <p:cNvGrpSpPr/>
          <p:nvPr/>
        </p:nvGrpSpPr>
        <p:grpSpPr>
          <a:xfrm>
            <a:off x="7480386" y="407241"/>
            <a:ext cx="2078220" cy="2462219"/>
            <a:chOff x="7480386" y="407241"/>
            <a:chExt cx="2078220" cy="2462219"/>
          </a:xfrm>
        </p:grpSpPr>
        <p:cxnSp>
          <p:nvCxnSpPr>
            <p:cNvPr id="113" name="Straight Arrow Connector 112">
              <a:extLst>
                <a:ext uri="{FF2B5EF4-FFF2-40B4-BE49-F238E27FC236}">
                  <a16:creationId xmlns:a16="http://schemas.microsoft.com/office/drawing/2014/main" id="{BD13E7C8-7E8F-090B-3C9A-E6B05CB0581D}"/>
                </a:ext>
              </a:extLst>
            </p:cNvPr>
            <p:cNvCxnSpPr>
              <a:cxnSpLocks/>
            </p:cNvCxnSpPr>
            <p:nvPr/>
          </p:nvCxnSpPr>
          <p:spPr>
            <a:xfrm flipV="1">
              <a:off x="8655083" y="2403776"/>
              <a:ext cx="0" cy="189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E3678AC5-32F1-59E3-D1F3-AEAD7AA82F14}"/>
                </a:ext>
              </a:extLst>
            </p:cNvPr>
            <p:cNvGrpSpPr/>
            <p:nvPr/>
          </p:nvGrpSpPr>
          <p:grpSpPr>
            <a:xfrm>
              <a:off x="7480386" y="407241"/>
              <a:ext cx="2078220" cy="2462219"/>
              <a:chOff x="7480386" y="407241"/>
              <a:chExt cx="2078220" cy="2462219"/>
            </a:xfrm>
          </p:grpSpPr>
          <p:cxnSp>
            <p:nvCxnSpPr>
              <p:cNvPr id="115" name="Straight Arrow Connector 114">
                <a:extLst>
                  <a:ext uri="{FF2B5EF4-FFF2-40B4-BE49-F238E27FC236}">
                    <a16:creationId xmlns:a16="http://schemas.microsoft.com/office/drawing/2014/main" id="{F2D05A28-26EB-384B-8033-804729CB6FBE}"/>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A24EC1BB-E591-44C6-10D4-43E856456430}"/>
                  </a:ext>
                </a:extLst>
              </p:cNvPr>
              <p:cNvGrpSpPr/>
              <p:nvPr/>
            </p:nvGrpSpPr>
            <p:grpSpPr>
              <a:xfrm>
                <a:off x="7480386" y="407241"/>
                <a:ext cx="2078220" cy="2462219"/>
                <a:chOff x="7509552" y="406975"/>
                <a:chExt cx="2078220" cy="2462219"/>
              </a:xfrm>
            </p:grpSpPr>
            <p:sp>
              <p:nvSpPr>
                <p:cNvPr id="117" name="TextBox 116">
                  <a:extLst>
                    <a:ext uri="{FF2B5EF4-FFF2-40B4-BE49-F238E27FC236}">
                      <a16:creationId xmlns:a16="http://schemas.microsoft.com/office/drawing/2014/main" id="{2C8810D0-2BCD-DD4D-8D54-32E3F947DF67}"/>
                    </a:ext>
                  </a:extLst>
                </p:cNvPr>
                <p:cNvSpPr txBox="1"/>
                <p:nvPr/>
              </p:nvSpPr>
              <p:spPr>
                <a:xfrm rot="17556102">
                  <a:off x="7394605" y="1295635"/>
                  <a:ext cx="814669" cy="584775"/>
                </a:xfrm>
                <a:prstGeom prst="rect">
                  <a:avLst/>
                </a:prstGeom>
                <a:noFill/>
              </p:spPr>
              <p:txBody>
                <a:bodyPr wrap="square" rtlCol="0">
                  <a:spAutoFit/>
                </a:bodyPr>
                <a:lstStyle/>
                <a:p>
                  <a:r>
                    <a:rPr lang="en-BE" sz="1600" dirty="0"/>
                    <a:t>social fork</a:t>
                  </a:r>
                </a:p>
              </p:txBody>
            </p:sp>
            <p:grpSp>
              <p:nvGrpSpPr>
                <p:cNvPr id="118" name="Group 117">
                  <a:extLst>
                    <a:ext uri="{FF2B5EF4-FFF2-40B4-BE49-F238E27FC236}">
                      <a16:creationId xmlns:a16="http://schemas.microsoft.com/office/drawing/2014/main" id="{B72EA332-C5B5-4C65-FCE2-E4600AC84437}"/>
                    </a:ext>
                  </a:extLst>
                </p:cNvPr>
                <p:cNvGrpSpPr/>
                <p:nvPr/>
              </p:nvGrpSpPr>
              <p:grpSpPr>
                <a:xfrm>
                  <a:off x="7580502" y="406975"/>
                  <a:ext cx="2007270" cy="2462219"/>
                  <a:chOff x="7580502" y="406975"/>
                  <a:chExt cx="2007270" cy="2462219"/>
                </a:xfrm>
              </p:grpSpPr>
              <p:grpSp>
                <p:nvGrpSpPr>
                  <p:cNvPr id="121" name="Group 120">
                    <a:extLst>
                      <a:ext uri="{FF2B5EF4-FFF2-40B4-BE49-F238E27FC236}">
                        <a16:creationId xmlns:a16="http://schemas.microsoft.com/office/drawing/2014/main" id="{CF1837D7-0F49-2741-A28B-82D1815A44C4}"/>
                      </a:ext>
                    </a:extLst>
                  </p:cNvPr>
                  <p:cNvGrpSpPr/>
                  <p:nvPr/>
                </p:nvGrpSpPr>
                <p:grpSpPr>
                  <a:xfrm>
                    <a:off x="8535921" y="406975"/>
                    <a:ext cx="682506" cy="870825"/>
                    <a:chOff x="8219466" y="1034845"/>
                    <a:chExt cx="740282" cy="1035443"/>
                  </a:xfrm>
                </p:grpSpPr>
                <p:pic>
                  <p:nvPicPr>
                    <p:cNvPr id="126" name="Picture 2" descr="Bug Report - Free technology icons">
                      <a:extLst>
                        <a:ext uri="{FF2B5EF4-FFF2-40B4-BE49-F238E27FC236}">
                          <a16:creationId xmlns:a16="http://schemas.microsoft.com/office/drawing/2014/main" id="{9E6A71DC-E134-714A-81D9-BAAFB9937D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4464" y="143049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26">
                      <a:extLst>
                        <a:ext uri="{FF2B5EF4-FFF2-40B4-BE49-F238E27FC236}">
                          <a16:creationId xmlns:a16="http://schemas.microsoft.com/office/drawing/2014/main" id="{7147B0B1-20A1-964B-9D2C-86936FA74402}"/>
                        </a:ext>
                      </a:extLst>
                    </p:cNvPr>
                    <p:cNvPicPr>
                      <a:picLocks noChangeAspect="1"/>
                    </p:cNvPicPr>
                    <p:nvPr/>
                  </p:nvPicPr>
                  <p:blipFill rotWithShape="1">
                    <a:blip r:embed="rId8"/>
                    <a:srcRect l="5953" t="10534" r="2533" b="6922"/>
                    <a:stretch/>
                  </p:blipFill>
                  <p:spPr>
                    <a:xfrm>
                      <a:off x="8548420" y="1700816"/>
                      <a:ext cx="411328" cy="329162"/>
                    </a:xfrm>
                    <a:prstGeom prst="rect">
                      <a:avLst/>
                    </a:prstGeom>
                  </p:spPr>
                </p:pic>
                <p:sp>
                  <p:nvSpPr>
                    <p:cNvPr id="128" name="TextBox 127">
                      <a:extLst>
                        <a:ext uri="{FF2B5EF4-FFF2-40B4-BE49-F238E27FC236}">
                          <a16:creationId xmlns:a16="http://schemas.microsoft.com/office/drawing/2014/main" id="{2534D5D0-410C-D141-BF9C-36158DA05DAD}"/>
                        </a:ext>
                      </a:extLst>
                    </p:cNvPr>
                    <p:cNvSpPr txBox="1"/>
                    <p:nvPr/>
                  </p:nvSpPr>
                  <p:spPr>
                    <a:xfrm>
                      <a:off x="8219466" y="1034845"/>
                      <a:ext cx="613366" cy="439149"/>
                    </a:xfrm>
                    <a:prstGeom prst="rect">
                      <a:avLst/>
                    </a:prstGeom>
                    <a:noFill/>
                  </p:spPr>
                  <p:txBody>
                    <a:bodyPr wrap="square" rtlCol="0">
                      <a:spAutoFit/>
                    </a:bodyPr>
                    <a:lstStyle/>
                    <a:p>
                      <a:r>
                        <a:rPr lang="en-BE" dirty="0"/>
                        <a:t>foo</a:t>
                      </a:r>
                    </a:p>
                  </p:txBody>
                </p:sp>
              </p:grpSp>
              <p:cxnSp>
                <p:nvCxnSpPr>
                  <p:cNvPr id="122" name="Straight Connector 121">
                    <a:extLst>
                      <a:ext uri="{FF2B5EF4-FFF2-40B4-BE49-F238E27FC236}">
                        <a16:creationId xmlns:a16="http://schemas.microsoft.com/office/drawing/2014/main" id="{306AB541-FB5A-8B47-B045-91320D0221A5}"/>
                      </a:ext>
                    </a:extLst>
                  </p:cNvPr>
                  <p:cNvCxnSpPr>
                    <a:cxnSpLocks/>
                  </p:cNvCxnSpPr>
                  <p:nvPr/>
                </p:nvCxnSpPr>
                <p:spPr>
                  <a:xfrm flipV="1">
                    <a:off x="7580502" y="1391741"/>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5238644-403F-E44E-A68E-2B38BB0CAB3B}"/>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8C00984-7F98-2944-9FDD-149450269EBE}"/>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sp>
                <p:nvSpPr>
                  <p:cNvPr id="125" name="TextBox 124">
                    <a:extLst>
                      <a:ext uri="{FF2B5EF4-FFF2-40B4-BE49-F238E27FC236}">
                        <a16:creationId xmlns:a16="http://schemas.microsoft.com/office/drawing/2014/main" id="{3D42D2C9-63E4-6A98-1F70-D9080521547A}"/>
                      </a:ext>
                    </a:extLst>
                  </p:cNvPr>
                  <p:cNvSpPr txBox="1"/>
                  <p:nvPr/>
                </p:nvSpPr>
                <p:spPr>
                  <a:xfrm>
                    <a:off x="7906813" y="2561417"/>
                    <a:ext cx="1680959"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PR </a:t>
                    </a:r>
                    <a:r>
                      <a:rPr lang="en-GB" sz="1400" dirty="0" err="1">
                        <a:cs typeface="Calibri"/>
                      </a:rPr>
                      <a:t>merge_commit</a:t>
                    </a:r>
                    <a:endParaRPr lang="en-GB" sz="1400" dirty="0">
                      <a:cs typeface="Calibri"/>
                    </a:endParaRPr>
                  </a:p>
                </p:txBody>
              </p:sp>
            </p:grpSp>
            <p:pic>
              <p:nvPicPr>
                <p:cNvPr id="119" name="Picture 2" descr="Bug Report - Free technology icons">
                  <a:extLst>
                    <a:ext uri="{FF2B5EF4-FFF2-40B4-BE49-F238E27FC236}">
                      <a16:creationId xmlns:a16="http://schemas.microsoft.com/office/drawing/2014/main" id="{C544F9A6-22AC-D435-ECD7-E9E107F5BB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8396793" y="957435"/>
                  <a:ext cx="373434" cy="298546"/>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9">
                  <a:extLst>
                    <a:ext uri="{FF2B5EF4-FFF2-40B4-BE49-F238E27FC236}">
                      <a16:creationId xmlns:a16="http://schemas.microsoft.com/office/drawing/2014/main" id="{19F88BD3-7E8D-0EA5-FE10-894F762C4B5B}"/>
                    </a:ext>
                  </a:extLst>
                </p:cNvPr>
                <p:cNvPicPr>
                  <a:picLocks noChangeAspect="1"/>
                </p:cNvPicPr>
                <p:nvPr/>
              </p:nvPicPr>
              <p:blipFill rotWithShape="1">
                <a:blip r:embed="rId8"/>
                <a:srcRect l="5953" t="10534" r="2533" b="6922"/>
                <a:stretch/>
              </p:blipFill>
              <p:spPr>
                <a:xfrm>
                  <a:off x="8391001" y="989512"/>
                  <a:ext cx="379226" cy="276831"/>
                </a:xfrm>
                <a:prstGeom prst="rect">
                  <a:avLst/>
                </a:prstGeom>
              </p:spPr>
            </p:pic>
          </p:grpSp>
        </p:grpSp>
      </p:grpSp>
      <p:sp>
        <p:nvSpPr>
          <p:cNvPr id="129" name="Rectangle 128">
            <a:extLst>
              <a:ext uri="{FF2B5EF4-FFF2-40B4-BE49-F238E27FC236}">
                <a16:creationId xmlns:a16="http://schemas.microsoft.com/office/drawing/2014/main" id="{F58352C4-2AD7-A5DF-F633-24445C690B8C}"/>
              </a:ext>
            </a:extLst>
          </p:cNvPr>
          <p:cNvSpPr/>
          <p:nvPr/>
        </p:nvSpPr>
        <p:spPr>
          <a:xfrm>
            <a:off x="6425" y="-8907"/>
            <a:ext cx="12192000" cy="480194"/>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sp>
        <p:nvSpPr>
          <p:cNvPr id="130" name="TextBox 129">
            <a:extLst>
              <a:ext uri="{FF2B5EF4-FFF2-40B4-BE49-F238E27FC236}">
                <a16:creationId xmlns:a16="http://schemas.microsoft.com/office/drawing/2014/main" id="{9FB76B6D-214B-2A24-C30B-875E55B93F54}"/>
              </a:ext>
            </a:extLst>
          </p:cNvPr>
          <p:cNvSpPr txBox="1"/>
          <p:nvPr/>
        </p:nvSpPr>
        <p:spPr>
          <a:xfrm>
            <a:off x="1252476" y="6476268"/>
            <a:ext cx="9011958" cy="276999"/>
          </a:xfrm>
          <a:prstGeom prst="rect">
            <a:avLst/>
          </a:prstGeom>
          <a:noFill/>
        </p:spPr>
        <p:txBody>
          <a:bodyPr wrap="square" rtlCol="0">
            <a:spAutoFit/>
          </a:bodyPr>
          <a:lstStyle/>
          <a:p>
            <a:r>
              <a:rPr lang="en-US" sz="1200" dirty="0"/>
              <a:t>P.K </a:t>
            </a:r>
            <a:r>
              <a:rPr lang="en-US" sz="1200" dirty="0" err="1"/>
              <a:t>Ramkisoen</a:t>
            </a:r>
            <a:r>
              <a:rPr lang="en-US" sz="1200" dirty="0"/>
              <a:t>, J. Businge, et. al. </a:t>
            </a:r>
            <a:r>
              <a:rPr lang="en-US" sz="1200" dirty="0" err="1"/>
              <a:t>PaReco</a:t>
            </a:r>
            <a:r>
              <a:rPr lang="en-US" sz="1200" dirty="0"/>
              <a:t>: patched clones and missed patches among the divergent variants of a software family, FSE, 2022.</a:t>
            </a:r>
          </a:p>
        </p:txBody>
      </p:sp>
    </p:spTree>
    <p:extLst>
      <p:ext uri="{BB962C8B-B14F-4D97-AF65-F5344CB8AC3E}">
        <p14:creationId xmlns:p14="http://schemas.microsoft.com/office/powerpoint/2010/main" val="14653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9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10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dissolve">
                                      <p:cBhvr>
                                        <p:cTn id="31" dur="1000"/>
                                        <p:tgtEl>
                                          <p:spTgt spid="101"/>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dissolve">
                                      <p:cBhvr>
                                        <p:cTn id="35" dur="500"/>
                                        <p:tgtEl>
                                          <p:spTgt spid="107"/>
                                        </p:tgtEl>
                                      </p:cBhvr>
                                    </p:animEffect>
                                  </p:childTnLst>
                                </p:cTn>
                              </p:par>
                            </p:childTnLst>
                          </p:cTn>
                        </p:par>
                        <p:par>
                          <p:cTn id="36" fill="hold">
                            <p:stCondLst>
                              <p:cond delay="1500"/>
                            </p:stCondLst>
                            <p:childTnLst>
                              <p:par>
                                <p:cTn id="37" presetID="1" presetClass="entr" presetSubtype="0" fill="hold" grpId="0" nodeType="afterEffect">
                                  <p:stCondLst>
                                    <p:cond delay="100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1500"/>
                                  </p:stCondLst>
                                  <p:childTnLst>
                                    <p:set>
                                      <p:cBhvr>
                                        <p:cTn id="45" dur="1" fill="hold">
                                          <p:stCondLst>
                                            <p:cond delay="0"/>
                                          </p:stCondLst>
                                        </p:cTn>
                                        <p:tgtEl>
                                          <p:spTgt spid="1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EA71139-B799-A267-5C4C-7F0263C7C598}"/>
              </a:ext>
            </a:extLst>
          </p:cNvPr>
          <p:cNvGrpSpPr/>
          <p:nvPr/>
        </p:nvGrpSpPr>
        <p:grpSpPr>
          <a:xfrm>
            <a:off x="1709705" y="446083"/>
            <a:ext cx="8722836" cy="6269385"/>
            <a:chOff x="1003879" y="134236"/>
            <a:chExt cx="8722836" cy="6269385"/>
          </a:xfrm>
        </p:grpSpPr>
        <p:grpSp>
          <p:nvGrpSpPr>
            <p:cNvPr id="53" name="Group 52">
              <a:extLst>
                <a:ext uri="{FF2B5EF4-FFF2-40B4-BE49-F238E27FC236}">
                  <a16:creationId xmlns:a16="http://schemas.microsoft.com/office/drawing/2014/main" id="{6A9DAEEE-789B-F963-BF1D-F9A99E2B2F9D}"/>
                </a:ext>
              </a:extLst>
            </p:cNvPr>
            <p:cNvGrpSpPr/>
            <p:nvPr/>
          </p:nvGrpSpPr>
          <p:grpSpPr>
            <a:xfrm>
              <a:off x="1003879" y="134236"/>
              <a:ext cx="8722836" cy="5786168"/>
              <a:chOff x="1003879" y="134236"/>
              <a:chExt cx="8722836" cy="5786168"/>
            </a:xfrm>
          </p:grpSpPr>
          <p:grpSp>
            <p:nvGrpSpPr>
              <p:cNvPr id="55" name="Group 54">
                <a:extLst>
                  <a:ext uri="{FF2B5EF4-FFF2-40B4-BE49-F238E27FC236}">
                    <a16:creationId xmlns:a16="http://schemas.microsoft.com/office/drawing/2014/main" id="{1ED7634D-7F90-4DED-0204-44A49B44C6D6}"/>
                  </a:ext>
                </a:extLst>
              </p:cNvPr>
              <p:cNvGrpSpPr/>
              <p:nvPr/>
            </p:nvGrpSpPr>
            <p:grpSpPr>
              <a:xfrm>
                <a:off x="1499946" y="2941623"/>
                <a:ext cx="7885326" cy="2978781"/>
                <a:chOff x="1499946" y="3083863"/>
                <a:chExt cx="7885326" cy="2978781"/>
              </a:xfrm>
            </p:grpSpPr>
            <p:grpSp>
              <p:nvGrpSpPr>
                <p:cNvPr id="76" name="Group 75">
                  <a:extLst>
                    <a:ext uri="{FF2B5EF4-FFF2-40B4-BE49-F238E27FC236}">
                      <a16:creationId xmlns:a16="http://schemas.microsoft.com/office/drawing/2014/main" id="{AB9DD38B-12FC-52DE-A41E-EB997DB67298}"/>
                    </a:ext>
                  </a:extLst>
                </p:cNvPr>
                <p:cNvGrpSpPr/>
                <p:nvPr/>
              </p:nvGrpSpPr>
              <p:grpSpPr>
                <a:xfrm>
                  <a:off x="1499946" y="3083863"/>
                  <a:ext cx="7885326" cy="2952975"/>
                  <a:chOff x="1499946" y="3083863"/>
                  <a:chExt cx="7885326" cy="2952975"/>
                </a:xfrm>
              </p:grpSpPr>
              <p:grpSp>
                <p:nvGrpSpPr>
                  <p:cNvPr id="78" name="Group 77">
                    <a:extLst>
                      <a:ext uri="{FF2B5EF4-FFF2-40B4-BE49-F238E27FC236}">
                        <a16:creationId xmlns:a16="http://schemas.microsoft.com/office/drawing/2014/main" id="{F82CEAD4-70AF-1440-AC7B-9FA67A0ECA58}"/>
                      </a:ext>
                    </a:extLst>
                  </p:cNvPr>
                  <p:cNvGrpSpPr/>
                  <p:nvPr/>
                </p:nvGrpSpPr>
                <p:grpSpPr>
                  <a:xfrm>
                    <a:off x="1514610" y="3083863"/>
                    <a:ext cx="7850342" cy="1261637"/>
                    <a:chOff x="1638472" y="4053743"/>
                    <a:chExt cx="6304992" cy="863308"/>
                  </a:xfrm>
                </p:grpSpPr>
                <p:pic>
                  <p:nvPicPr>
                    <p:cNvPr id="80" name="Picture 79" descr="Graphical user interface, text, application&#10;&#10;Description automatically generated">
                      <a:extLst>
                        <a:ext uri="{FF2B5EF4-FFF2-40B4-BE49-F238E27FC236}">
                          <a16:creationId xmlns:a16="http://schemas.microsoft.com/office/drawing/2014/main" id="{EAA720F3-ED7B-084F-A0A4-4CAB399C5E5B}"/>
                        </a:ext>
                      </a:extLst>
                    </p:cNvPr>
                    <p:cNvPicPr>
                      <a:picLocks noChangeAspect="1"/>
                    </p:cNvPicPr>
                    <p:nvPr/>
                  </p:nvPicPr>
                  <p:blipFill rotWithShape="1">
                    <a:blip r:embed="rId3"/>
                    <a:srcRect l="69640" b="60933"/>
                    <a:stretch/>
                  </p:blipFill>
                  <p:spPr>
                    <a:xfrm>
                      <a:off x="4376932" y="4053744"/>
                      <a:ext cx="3566532" cy="863307"/>
                    </a:xfrm>
                    <a:prstGeom prst="rect">
                      <a:avLst/>
                    </a:prstGeom>
                  </p:spPr>
                </p:pic>
                <p:pic>
                  <p:nvPicPr>
                    <p:cNvPr id="82" name="Picture 81" descr="Graphical user interface, text, application&#10;&#10;Description automatically generated">
                      <a:extLst>
                        <a:ext uri="{FF2B5EF4-FFF2-40B4-BE49-F238E27FC236}">
                          <a16:creationId xmlns:a16="http://schemas.microsoft.com/office/drawing/2014/main" id="{99F44CAE-300E-2747-8B12-4A32B730B1BF}"/>
                        </a:ext>
                      </a:extLst>
                    </p:cNvPr>
                    <p:cNvPicPr>
                      <a:picLocks noChangeAspect="1"/>
                    </p:cNvPicPr>
                    <p:nvPr/>
                  </p:nvPicPr>
                  <p:blipFill rotWithShape="1">
                    <a:blip r:embed="rId3"/>
                    <a:srcRect r="71541" b="60933"/>
                    <a:stretch/>
                  </p:blipFill>
                  <p:spPr>
                    <a:xfrm>
                      <a:off x="1638472" y="4053743"/>
                      <a:ext cx="3343227" cy="863307"/>
                    </a:xfrm>
                    <a:prstGeom prst="rect">
                      <a:avLst/>
                    </a:prstGeom>
                  </p:spPr>
                </p:pic>
              </p:grpSp>
              <p:pic>
                <p:nvPicPr>
                  <p:cNvPr id="79" name="Picture 78" descr="Graphical user interface, text, application&#10;&#10;Description automatically generated">
                    <a:extLst>
                      <a:ext uri="{FF2B5EF4-FFF2-40B4-BE49-F238E27FC236}">
                        <a16:creationId xmlns:a16="http://schemas.microsoft.com/office/drawing/2014/main" id="{CDFDA69B-7F47-3CE8-E15F-DA9696639596}"/>
                      </a:ext>
                    </a:extLst>
                  </p:cNvPr>
                  <p:cNvPicPr>
                    <a:picLocks noChangeAspect="1"/>
                  </p:cNvPicPr>
                  <p:nvPr/>
                </p:nvPicPr>
                <p:blipFill>
                  <a:blip r:embed="rId4"/>
                  <a:stretch>
                    <a:fillRect/>
                  </a:stretch>
                </p:blipFill>
                <p:spPr>
                  <a:xfrm>
                    <a:off x="1499946" y="4399361"/>
                    <a:ext cx="7885326" cy="1637477"/>
                  </a:xfrm>
                  <a:prstGeom prst="rect">
                    <a:avLst/>
                  </a:prstGeom>
                </p:spPr>
              </p:pic>
            </p:grpSp>
            <p:sp>
              <p:nvSpPr>
                <p:cNvPr id="77" name="Rectangle 76">
                  <a:extLst>
                    <a:ext uri="{FF2B5EF4-FFF2-40B4-BE49-F238E27FC236}">
                      <a16:creationId xmlns:a16="http://schemas.microsoft.com/office/drawing/2014/main" id="{3E8541C3-5337-C9B5-04E5-C762CE2A4481}"/>
                    </a:ext>
                  </a:extLst>
                </p:cNvPr>
                <p:cNvSpPr/>
                <p:nvPr/>
              </p:nvSpPr>
              <p:spPr>
                <a:xfrm>
                  <a:off x="1499947" y="3083864"/>
                  <a:ext cx="7885324" cy="297878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57" name="Group 56">
                <a:extLst>
                  <a:ext uri="{FF2B5EF4-FFF2-40B4-BE49-F238E27FC236}">
                    <a16:creationId xmlns:a16="http://schemas.microsoft.com/office/drawing/2014/main" id="{BA380EB9-24C0-8AA2-986D-491A18C0D714}"/>
                  </a:ext>
                </a:extLst>
              </p:cNvPr>
              <p:cNvGrpSpPr/>
              <p:nvPr/>
            </p:nvGrpSpPr>
            <p:grpSpPr>
              <a:xfrm>
                <a:off x="1003879" y="134236"/>
                <a:ext cx="8722836" cy="2732691"/>
                <a:chOff x="1003879" y="134236"/>
                <a:chExt cx="8722836" cy="2732691"/>
              </a:xfrm>
            </p:grpSpPr>
            <p:grpSp>
              <p:nvGrpSpPr>
                <p:cNvPr id="60" name="Group 59">
                  <a:extLst>
                    <a:ext uri="{FF2B5EF4-FFF2-40B4-BE49-F238E27FC236}">
                      <a16:creationId xmlns:a16="http://schemas.microsoft.com/office/drawing/2014/main" id="{4F9FE7B5-23DA-C838-F303-1532F28B09FC}"/>
                    </a:ext>
                  </a:extLst>
                </p:cNvPr>
                <p:cNvGrpSpPr/>
                <p:nvPr/>
              </p:nvGrpSpPr>
              <p:grpSpPr>
                <a:xfrm>
                  <a:off x="1003879" y="496062"/>
                  <a:ext cx="8722836" cy="2370865"/>
                  <a:chOff x="1003879" y="343662"/>
                  <a:chExt cx="8722836" cy="2370865"/>
                </a:xfrm>
              </p:grpSpPr>
              <p:grpSp>
                <p:nvGrpSpPr>
                  <p:cNvPr id="62" name="Group 61">
                    <a:extLst>
                      <a:ext uri="{FF2B5EF4-FFF2-40B4-BE49-F238E27FC236}">
                        <a16:creationId xmlns:a16="http://schemas.microsoft.com/office/drawing/2014/main" id="{F1914D89-1DDD-649C-7B2B-18046EB27820}"/>
                      </a:ext>
                    </a:extLst>
                  </p:cNvPr>
                  <p:cNvGrpSpPr/>
                  <p:nvPr/>
                </p:nvGrpSpPr>
                <p:grpSpPr>
                  <a:xfrm>
                    <a:off x="1003879" y="351136"/>
                    <a:ext cx="8722836" cy="2343891"/>
                    <a:chOff x="1003879" y="351136"/>
                    <a:chExt cx="8722836" cy="2343891"/>
                  </a:xfrm>
                </p:grpSpPr>
                <p:grpSp>
                  <p:nvGrpSpPr>
                    <p:cNvPr id="68" name="Group 67">
                      <a:extLst>
                        <a:ext uri="{FF2B5EF4-FFF2-40B4-BE49-F238E27FC236}">
                          <a16:creationId xmlns:a16="http://schemas.microsoft.com/office/drawing/2014/main" id="{AD058F8C-EF7A-A3CC-6496-73F2AEA4BD84}"/>
                        </a:ext>
                      </a:extLst>
                    </p:cNvPr>
                    <p:cNvGrpSpPr/>
                    <p:nvPr/>
                  </p:nvGrpSpPr>
                  <p:grpSpPr>
                    <a:xfrm>
                      <a:off x="1003879" y="351136"/>
                      <a:ext cx="8722836" cy="1354805"/>
                      <a:chOff x="1003879" y="351136"/>
                      <a:chExt cx="8722836" cy="1354805"/>
                    </a:xfrm>
                  </p:grpSpPr>
                  <p:grpSp>
                    <p:nvGrpSpPr>
                      <p:cNvPr id="70" name="Group 69">
                        <a:extLst>
                          <a:ext uri="{FF2B5EF4-FFF2-40B4-BE49-F238E27FC236}">
                            <a16:creationId xmlns:a16="http://schemas.microsoft.com/office/drawing/2014/main" id="{35D37ADF-E175-D142-8030-44AF404F3973}"/>
                          </a:ext>
                        </a:extLst>
                      </p:cNvPr>
                      <p:cNvGrpSpPr/>
                      <p:nvPr/>
                    </p:nvGrpSpPr>
                    <p:grpSpPr>
                      <a:xfrm>
                        <a:off x="1003879" y="351136"/>
                        <a:ext cx="8722835" cy="1354805"/>
                        <a:chOff x="225937" y="4040168"/>
                        <a:chExt cx="6328391" cy="799471"/>
                      </a:xfrm>
                    </p:grpSpPr>
                    <p:pic>
                      <p:nvPicPr>
                        <p:cNvPr id="74" name="Picture 73" descr="Graphical user interface, application&#10;&#10;Description automatically generated">
                          <a:extLst>
                            <a:ext uri="{FF2B5EF4-FFF2-40B4-BE49-F238E27FC236}">
                              <a16:creationId xmlns:a16="http://schemas.microsoft.com/office/drawing/2014/main" id="{90E99FC7-9B35-484F-95EB-E42AEBB4BB11}"/>
                            </a:ext>
                          </a:extLst>
                        </p:cNvPr>
                        <p:cNvPicPr>
                          <a:picLocks noChangeAspect="1"/>
                        </p:cNvPicPr>
                        <p:nvPr/>
                      </p:nvPicPr>
                      <p:blipFill rotWithShape="1">
                        <a:blip r:embed="rId5"/>
                        <a:srcRect l="68771" b="50146"/>
                        <a:stretch/>
                      </p:blipFill>
                      <p:spPr>
                        <a:xfrm>
                          <a:off x="2869801" y="4041878"/>
                          <a:ext cx="3684527" cy="797761"/>
                        </a:xfrm>
                        <a:prstGeom prst="rect">
                          <a:avLst/>
                        </a:prstGeom>
                      </p:spPr>
                    </p:pic>
                    <p:pic>
                      <p:nvPicPr>
                        <p:cNvPr id="75" name="Picture 74" descr="Graphical user interface, application&#10;&#10;Description automatically generated">
                          <a:extLst>
                            <a:ext uri="{FF2B5EF4-FFF2-40B4-BE49-F238E27FC236}">
                              <a16:creationId xmlns:a16="http://schemas.microsoft.com/office/drawing/2014/main" id="{178D4C0D-DB4A-AA42-9685-753326C98671}"/>
                            </a:ext>
                          </a:extLst>
                        </p:cNvPr>
                        <p:cNvPicPr>
                          <a:picLocks noChangeAspect="1"/>
                        </p:cNvPicPr>
                        <p:nvPr/>
                      </p:nvPicPr>
                      <p:blipFill rotWithShape="1">
                        <a:blip r:embed="rId5"/>
                        <a:srcRect r="70816" b="50146"/>
                        <a:stretch/>
                      </p:blipFill>
                      <p:spPr>
                        <a:xfrm>
                          <a:off x="225937" y="4040168"/>
                          <a:ext cx="3443237" cy="797761"/>
                        </a:xfrm>
                        <a:prstGeom prst="rect">
                          <a:avLst/>
                        </a:prstGeom>
                      </p:spPr>
                    </p:pic>
                  </p:grpSp>
                  <p:pic>
                    <p:nvPicPr>
                      <p:cNvPr id="71" name="Picture 70">
                        <a:extLst>
                          <a:ext uri="{FF2B5EF4-FFF2-40B4-BE49-F238E27FC236}">
                            <a16:creationId xmlns:a16="http://schemas.microsoft.com/office/drawing/2014/main" id="{87D7DB19-22A7-846C-5CAB-941E5D424A1C}"/>
                          </a:ext>
                        </a:extLst>
                      </p:cNvPr>
                      <p:cNvPicPr>
                        <a:picLocks noChangeAspect="1"/>
                      </p:cNvPicPr>
                      <p:nvPr/>
                    </p:nvPicPr>
                    <p:blipFill>
                      <a:blip r:embed="rId6"/>
                      <a:stretch>
                        <a:fillRect/>
                      </a:stretch>
                    </p:blipFill>
                    <p:spPr>
                      <a:xfrm>
                        <a:off x="1901836" y="1072861"/>
                        <a:ext cx="1822673" cy="307192"/>
                      </a:xfrm>
                      <a:prstGeom prst="rect">
                        <a:avLst/>
                      </a:prstGeom>
                    </p:spPr>
                  </p:pic>
                  <p:pic>
                    <p:nvPicPr>
                      <p:cNvPr id="72" name="Picture 71">
                        <a:extLst>
                          <a:ext uri="{FF2B5EF4-FFF2-40B4-BE49-F238E27FC236}">
                            <a16:creationId xmlns:a16="http://schemas.microsoft.com/office/drawing/2014/main" id="{225C4CFE-AEB5-6B47-3BD8-2673618204C5}"/>
                          </a:ext>
                        </a:extLst>
                      </p:cNvPr>
                      <p:cNvPicPr>
                        <a:picLocks noChangeAspect="1"/>
                      </p:cNvPicPr>
                      <p:nvPr/>
                    </p:nvPicPr>
                    <p:blipFill rotWithShape="1">
                      <a:blip r:embed="rId7"/>
                      <a:srcRect r="38170" b="-5583"/>
                      <a:stretch/>
                    </p:blipFill>
                    <p:spPr>
                      <a:xfrm>
                        <a:off x="5333133" y="352547"/>
                        <a:ext cx="2968454" cy="446070"/>
                      </a:xfrm>
                      <a:prstGeom prst="rect">
                        <a:avLst/>
                      </a:prstGeom>
                    </p:spPr>
                  </p:pic>
                  <p:pic>
                    <p:nvPicPr>
                      <p:cNvPr id="73" name="Picture 72">
                        <a:extLst>
                          <a:ext uri="{FF2B5EF4-FFF2-40B4-BE49-F238E27FC236}">
                            <a16:creationId xmlns:a16="http://schemas.microsoft.com/office/drawing/2014/main" id="{4C0D2462-3B45-0FF8-72E7-362CF5815A2A}"/>
                          </a:ext>
                        </a:extLst>
                      </p:cNvPr>
                      <p:cNvPicPr>
                        <a:picLocks noChangeAspect="1"/>
                      </p:cNvPicPr>
                      <p:nvPr/>
                    </p:nvPicPr>
                    <p:blipFill rotWithShape="1">
                      <a:blip r:embed="rId7"/>
                      <a:srcRect l="68605" b="-5468"/>
                      <a:stretch/>
                    </p:blipFill>
                    <p:spPr>
                      <a:xfrm>
                        <a:off x="8219444" y="360505"/>
                        <a:ext cx="1507271" cy="445586"/>
                      </a:xfrm>
                      <a:prstGeom prst="rect">
                        <a:avLst/>
                      </a:prstGeom>
                    </p:spPr>
                  </p:pic>
                </p:grpSp>
                <p:pic>
                  <p:nvPicPr>
                    <p:cNvPr id="69" name="Picture 68">
                      <a:extLst>
                        <a:ext uri="{FF2B5EF4-FFF2-40B4-BE49-F238E27FC236}">
                          <a16:creationId xmlns:a16="http://schemas.microsoft.com/office/drawing/2014/main" id="{F94C5B01-D6BF-BDAA-5639-123005DD7FF1}"/>
                        </a:ext>
                      </a:extLst>
                    </p:cNvPr>
                    <p:cNvPicPr>
                      <a:picLocks noChangeAspect="1"/>
                    </p:cNvPicPr>
                    <p:nvPr/>
                  </p:nvPicPr>
                  <p:blipFill>
                    <a:blip r:embed="rId8"/>
                    <a:stretch>
                      <a:fillRect/>
                    </a:stretch>
                  </p:blipFill>
                  <p:spPr>
                    <a:xfrm>
                      <a:off x="1003879" y="1662403"/>
                      <a:ext cx="8699056" cy="1032624"/>
                    </a:xfrm>
                    <a:prstGeom prst="rect">
                      <a:avLst/>
                    </a:prstGeom>
                  </p:spPr>
                </p:pic>
              </p:grpSp>
              <p:sp>
                <p:nvSpPr>
                  <p:cNvPr id="67" name="Rectangle 66">
                    <a:extLst>
                      <a:ext uri="{FF2B5EF4-FFF2-40B4-BE49-F238E27FC236}">
                        <a16:creationId xmlns:a16="http://schemas.microsoft.com/office/drawing/2014/main" id="{D1AD5202-C25D-A3AF-0858-08B07BDEDE09}"/>
                      </a:ext>
                    </a:extLst>
                  </p:cNvPr>
                  <p:cNvSpPr/>
                  <p:nvPr/>
                </p:nvSpPr>
                <p:spPr>
                  <a:xfrm>
                    <a:off x="1003879" y="343662"/>
                    <a:ext cx="8699056" cy="237086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61" name="TextBox 60">
                  <a:extLst>
                    <a:ext uri="{FF2B5EF4-FFF2-40B4-BE49-F238E27FC236}">
                      <a16:creationId xmlns:a16="http://schemas.microsoft.com/office/drawing/2014/main" id="{23F1AB58-8F00-4C48-A97C-7210BF0AA789}"/>
                    </a:ext>
                  </a:extLst>
                </p:cNvPr>
                <p:cNvSpPr txBox="1"/>
                <p:nvPr/>
              </p:nvSpPr>
              <p:spPr>
                <a:xfrm>
                  <a:off x="7105061" y="134236"/>
                  <a:ext cx="2404745" cy="307777"/>
                </a:xfrm>
                <a:prstGeom prst="rect">
                  <a:avLst/>
                </a:prstGeom>
                <a:solidFill>
                  <a:schemeClr val="bg1"/>
                </a:solidFill>
                <a:ln w="28575">
                  <a:solidFill>
                    <a:srgbClr val="0432FF"/>
                  </a:solidFill>
                </a:ln>
              </p:spPr>
              <p:txBody>
                <a:bodyPr wrap="square" rtlCol="0">
                  <a:spAutoFit/>
                </a:bodyPr>
                <a:lstStyle/>
                <a:p>
                  <a:pPr algn="ctr"/>
                  <a:r>
                    <a:rPr lang="en-BE" sz="1400" dirty="0"/>
                    <a:t>Current_date 2022-10-07</a:t>
                  </a:r>
                </a:p>
              </p:txBody>
            </p:sp>
          </p:grpSp>
        </p:grpSp>
        <p:sp>
          <p:nvSpPr>
            <p:cNvPr id="54" name="Rectangle 53">
              <a:extLst>
                <a:ext uri="{FF2B5EF4-FFF2-40B4-BE49-F238E27FC236}">
                  <a16:creationId xmlns:a16="http://schemas.microsoft.com/office/drawing/2014/main" id="{F2E7C41F-EB96-5C40-42DB-A9CB22E9411D}"/>
                </a:ext>
              </a:extLst>
            </p:cNvPr>
            <p:cNvSpPr/>
            <p:nvPr/>
          </p:nvSpPr>
          <p:spPr>
            <a:xfrm>
              <a:off x="1639010" y="6034289"/>
              <a:ext cx="5056430" cy="369332"/>
            </a:xfrm>
            <a:prstGeom prst="rect">
              <a:avLst/>
            </a:prstGeom>
            <a:solidFill>
              <a:schemeClr val="bg1"/>
            </a:solidFill>
            <a:ln w="28575">
              <a:solidFill>
                <a:srgbClr val="0432FF"/>
              </a:solidFill>
            </a:ln>
          </p:spPr>
          <p:txBody>
            <a:bodyPr wrap="square">
              <a:spAutoFit/>
            </a:bodyPr>
            <a:lstStyle/>
            <a:p>
              <a:r>
                <a:rPr lang="en-GB" dirty="0">
                  <a:solidFill>
                    <a:srgbClr val="24292F"/>
                  </a:solidFill>
                  <a:latin typeface="-apple-system"/>
                </a:rPr>
                <a:t>This is the version of Kafka running at LinkedIn.</a:t>
              </a:r>
              <a:endParaRPr lang="en-BE" dirty="0"/>
            </a:p>
          </p:txBody>
        </p:sp>
      </p:grpSp>
      <p:grpSp>
        <p:nvGrpSpPr>
          <p:cNvPr id="90" name="Group 89">
            <a:extLst>
              <a:ext uri="{FF2B5EF4-FFF2-40B4-BE49-F238E27FC236}">
                <a16:creationId xmlns:a16="http://schemas.microsoft.com/office/drawing/2014/main" id="{70CBFD4E-7ECA-1C48-9418-2DAB233AF5C4}"/>
              </a:ext>
            </a:extLst>
          </p:cNvPr>
          <p:cNvGrpSpPr/>
          <p:nvPr/>
        </p:nvGrpSpPr>
        <p:grpSpPr>
          <a:xfrm>
            <a:off x="989686" y="1043367"/>
            <a:ext cx="1184119" cy="2697480"/>
            <a:chOff x="1122744" y="601884"/>
            <a:chExt cx="1184119" cy="2951544"/>
          </a:xfrm>
        </p:grpSpPr>
        <p:cxnSp>
          <p:nvCxnSpPr>
            <p:cNvPr id="91" name="Straight Connector 90">
              <a:extLst>
                <a:ext uri="{FF2B5EF4-FFF2-40B4-BE49-F238E27FC236}">
                  <a16:creationId xmlns:a16="http://schemas.microsoft.com/office/drawing/2014/main" id="{E71A265A-642F-B247-87F7-C6FD262F92E0}"/>
                </a:ext>
              </a:extLst>
            </p:cNvPr>
            <p:cNvCxnSpPr/>
            <p:nvPr/>
          </p:nvCxnSpPr>
          <p:spPr>
            <a:xfrm flipH="1">
              <a:off x="1122744" y="3535140"/>
              <a:ext cx="1184119"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42C3397-B335-694B-A8A4-810F7518872D}"/>
                </a:ext>
              </a:extLst>
            </p:cNvPr>
            <p:cNvCxnSpPr>
              <a:cxnSpLocks/>
            </p:cNvCxnSpPr>
            <p:nvPr/>
          </p:nvCxnSpPr>
          <p:spPr>
            <a:xfrm flipV="1">
              <a:off x="1122744" y="601884"/>
              <a:ext cx="0" cy="2951544"/>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5FCF3BB5-D4D0-5549-879A-767C2E0D5D44}"/>
                </a:ext>
              </a:extLst>
            </p:cNvPr>
            <p:cNvCxnSpPr/>
            <p:nvPr/>
          </p:nvCxnSpPr>
          <p:spPr>
            <a:xfrm>
              <a:off x="1122744" y="623150"/>
              <a:ext cx="695531" cy="0"/>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94" name="Group 93">
            <a:extLst>
              <a:ext uri="{FF2B5EF4-FFF2-40B4-BE49-F238E27FC236}">
                <a16:creationId xmlns:a16="http://schemas.microsoft.com/office/drawing/2014/main" id="{D5B878F0-CE00-938D-6F9F-69AD49A90EDA}"/>
              </a:ext>
            </a:extLst>
          </p:cNvPr>
          <p:cNvGrpSpPr/>
          <p:nvPr/>
        </p:nvGrpSpPr>
        <p:grpSpPr>
          <a:xfrm>
            <a:off x="7299666" y="2686317"/>
            <a:ext cx="4552875" cy="3397907"/>
            <a:chOff x="6593840" y="2374470"/>
            <a:chExt cx="4552875" cy="3397907"/>
          </a:xfrm>
        </p:grpSpPr>
        <p:sp>
          <p:nvSpPr>
            <p:cNvPr id="95" name="TextBox 94">
              <a:extLst>
                <a:ext uri="{FF2B5EF4-FFF2-40B4-BE49-F238E27FC236}">
                  <a16:creationId xmlns:a16="http://schemas.microsoft.com/office/drawing/2014/main" id="{5B17B49A-7385-F64F-80F8-95BFA2FD78C1}"/>
                </a:ext>
              </a:extLst>
            </p:cNvPr>
            <p:cNvSpPr txBox="1"/>
            <p:nvPr/>
          </p:nvSpPr>
          <p:spPr>
            <a:xfrm>
              <a:off x="10202198" y="3868234"/>
              <a:ext cx="944517" cy="646331"/>
            </a:xfrm>
            <a:prstGeom prst="rect">
              <a:avLst/>
            </a:prstGeom>
            <a:noFill/>
          </p:spPr>
          <p:txBody>
            <a:bodyPr wrap="square" rtlCol="0">
              <a:spAutoFit/>
            </a:bodyPr>
            <a:lstStyle/>
            <a:p>
              <a:r>
                <a:rPr lang="en-GB" dirty="0"/>
                <a:t>V</a:t>
              </a:r>
              <a:r>
                <a:rPr lang="en-BE" dirty="0"/>
                <a:t>ery active</a:t>
              </a:r>
            </a:p>
          </p:txBody>
        </p:sp>
        <p:grpSp>
          <p:nvGrpSpPr>
            <p:cNvPr id="96" name="Group 95">
              <a:extLst>
                <a:ext uri="{FF2B5EF4-FFF2-40B4-BE49-F238E27FC236}">
                  <a16:creationId xmlns:a16="http://schemas.microsoft.com/office/drawing/2014/main" id="{5FB89D1D-F16D-808D-5FA7-D4DD95C21E7A}"/>
                </a:ext>
              </a:extLst>
            </p:cNvPr>
            <p:cNvGrpSpPr/>
            <p:nvPr/>
          </p:nvGrpSpPr>
          <p:grpSpPr>
            <a:xfrm>
              <a:off x="6593840" y="2374470"/>
              <a:ext cx="4439359" cy="3397907"/>
              <a:chOff x="6549373" y="2157195"/>
              <a:chExt cx="4439359" cy="3672514"/>
            </a:xfrm>
          </p:grpSpPr>
          <p:sp>
            <p:nvSpPr>
              <p:cNvPr id="97" name="Rectangle 96">
                <a:extLst>
                  <a:ext uri="{FF2B5EF4-FFF2-40B4-BE49-F238E27FC236}">
                    <a16:creationId xmlns:a16="http://schemas.microsoft.com/office/drawing/2014/main" id="{20378C5A-56B3-0FA5-5C4F-510D63E57844}"/>
                  </a:ext>
                </a:extLst>
              </p:cNvPr>
              <p:cNvSpPr/>
              <p:nvPr/>
            </p:nvSpPr>
            <p:spPr>
              <a:xfrm>
                <a:off x="6650973" y="5507395"/>
                <a:ext cx="2580641" cy="3223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8" name="Rectangle 97">
                <a:extLst>
                  <a:ext uri="{FF2B5EF4-FFF2-40B4-BE49-F238E27FC236}">
                    <a16:creationId xmlns:a16="http://schemas.microsoft.com/office/drawing/2014/main" id="{5211128A-9131-7BBF-8B7E-55918478417A}"/>
                  </a:ext>
                </a:extLst>
              </p:cNvPr>
              <p:cNvSpPr/>
              <p:nvPr/>
            </p:nvSpPr>
            <p:spPr>
              <a:xfrm>
                <a:off x="6549373" y="2157195"/>
                <a:ext cx="3032284" cy="3611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99" name="Group 98">
                <a:extLst>
                  <a:ext uri="{FF2B5EF4-FFF2-40B4-BE49-F238E27FC236}">
                    <a16:creationId xmlns:a16="http://schemas.microsoft.com/office/drawing/2014/main" id="{78BC1573-FDC3-3444-6E97-C757B958D89C}"/>
                  </a:ext>
                </a:extLst>
              </p:cNvPr>
              <p:cNvGrpSpPr/>
              <p:nvPr/>
            </p:nvGrpSpPr>
            <p:grpSpPr>
              <a:xfrm flipH="1">
                <a:off x="9231613" y="2270413"/>
                <a:ext cx="1757119" cy="3408913"/>
                <a:chOff x="1116227" y="337238"/>
                <a:chExt cx="1127017" cy="3408913"/>
              </a:xfrm>
            </p:grpSpPr>
            <p:cxnSp>
              <p:nvCxnSpPr>
                <p:cNvPr id="100" name="Straight Connector 99">
                  <a:extLst>
                    <a:ext uri="{FF2B5EF4-FFF2-40B4-BE49-F238E27FC236}">
                      <a16:creationId xmlns:a16="http://schemas.microsoft.com/office/drawing/2014/main" id="{3CEC92EF-B661-44D4-4A41-BEF747D43BD6}"/>
                    </a:ext>
                  </a:extLst>
                </p:cNvPr>
                <p:cNvCxnSpPr>
                  <a:cxnSpLocks/>
                  <a:endCxn id="97" idx="3"/>
                </p:cNvCxnSpPr>
                <p:nvPr/>
              </p:nvCxnSpPr>
              <p:spPr>
                <a:xfrm flipV="1">
                  <a:off x="1116227" y="3735379"/>
                  <a:ext cx="1127017" cy="10772"/>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B7A5680A-BA3C-4296-6779-9A9DDE6046FB}"/>
                    </a:ext>
                  </a:extLst>
                </p:cNvPr>
                <p:cNvCxnSpPr>
                  <a:cxnSpLocks/>
                </p:cNvCxnSpPr>
                <p:nvPr/>
              </p:nvCxnSpPr>
              <p:spPr>
                <a:xfrm flipH="1" flipV="1">
                  <a:off x="1122744" y="337238"/>
                  <a:ext cx="0" cy="3408913"/>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FDAC5706-2E2E-BF09-EB54-336D97BF2882}"/>
                    </a:ext>
                  </a:extLst>
                </p:cNvPr>
                <p:cNvCxnSpPr>
                  <a:cxnSpLocks/>
                </p:cNvCxnSpPr>
                <p:nvPr/>
              </p:nvCxnSpPr>
              <p:spPr>
                <a:xfrm>
                  <a:off x="1122744" y="347240"/>
                  <a:ext cx="895981" cy="0"/>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grpSp>
        <p:nvGrpSpPr>
          <p:cNvPr id="104" name="Group 103">
            <a:extLst>
              <a:ext uri="{FF2B5EF4-FFF2-40B4-BE49-F238E27FC236}">
                <a16:creationId xmlns:a16="http://schemas.microsoft.com/office/drawing/2014/main" id="{F8AFC539-1A60-1B4F-3059-D3EF228BA3E0}"/>
              </a:ext>
            </a:extLst>
          </p:cNvPr>
          <p:cNvGrpSpPr/>
          <p:nvPr/>
        </p:nvGrpSpPr>
        <p:grpSpPr>
          <a:xfrm>
            <a:off x="2314357" y="3310251"/>
            <a:ext cx="4213149" cy="2227160"/>
            <a:chOff x="1608531" y="2998404"/>
            <a:chExt cx="4213149" cy="2227160"/>
          </a:xfrm>
        </p:grpSpPr>
        <p:sp>
          <p:nvSpPr>
            <p:cNvPr id="105" name="Rectangle 104">
              <a:extLst>
                <a:ext uri="{FF2B5EF4-FFF2-40B4-BE49-F238E27FC236}">
                  <a16:creationId xmlns:a16="http://schemas.microsoft.com/office/drawing/2014/main" id="{DDA53C33-CCF6-604C-9575-C89BD77102FE}"/>
                </a:ext>
              </a:extLst>
            </p:cNvPr>
            <p:cNvSpPr/>
            <p:nvPr/>
          </p:nvSpPr>
          <p:spPr>
            <a:xfrm>
              <a:off x="1608531" y="4763286"/>
              <a:ext cx="4213149" cy="46227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6" name="Group 105">
              <a:extLst>
                <a:ext uri="{FF2B5EF4-FFF2-40B4-BE49-F238E27FC236}">
                  <a16:creationId xmlns:a16="http://schemas.microsoft.com/office/drawing/2014/main" id="{A577F038-080F-0D20-34F2-AE4CB7A88E47}"/>
                </a:ext>
              </a:extLst>
            </p:cNvPr>
            <p:cNvGrpSpPr/>
            <p:nvPr/>
          </p:nvGrpSpPr>
          <p:grpSpPr>
            <a:xfrm>
              <a:off x="2565876" y="2998404"/>
              <a:ext cx="2816956" cy="1878396"/>
              <a:chOff x="2565876" y="2998404"/>
              <a:chExt cx="2816956" cy="1878396"/>
            </a:xfrm>
          </p:grpSpPr>
          <p:sp>
            <p:nvSpPr>
              <p:cNvPr id="107" name="TextBox 106">
                <a:extLst>
                  <a:ext uri="{FF2B5EF4-FFF2-40B4-BE49-F238E27FC236}">
                    <a16:creationId xmlns:a16="http://schemas.microsoft.com/office/drawing/2014/main" id="{B4593091-E9B5-F8A1-10A7-81725C58E82C}"/>
                  </a:ext>
                </a:extLst>
              </p:cNvPr>
              <p:cNvSpPr txBox="1"/>
              <p:nvPr/>
            </p:nvSpPr>
            <p:spPr>
              <a:xfrm>
                <a:off x="3307501" y="3012443"/>
                <a:ext cx="981070" cy="738664"/>
              </a:xfrm>
              <a:prstGeom prst="rect">
                <a:avLst/>
              </a:prstGeom>
              <a:noFill/>
              <a:ln w="28575">
                <a:solidFill>
                  <a:srgbClr val="0432FF"/>
                </a:solidFill>
              </a:ln>
            </p:spPr>
            <p:txBody>
              <a:bodyPr wrap="square" rtlCol="0">
                <a:spAutoFit/>
              </a:bodyPr>
              <a:lstStyle/>
              <a:p>
                <a:pPr algn="ctr"/>
                <a:r>
                  <a:rPr lang="en-GB" sz="1400" dirty="0" err="1"/>
                  <a:t>linkedin</a:t>
                </a:r>
                <a:r>
                  <a:rPr lang="en-GB" sz="1400" dirty="0"/>
                  <a:t> </a:t>
                </a:r>
              </a:p>
              <a:p>
                <a:pPr algn="ctr"/>
                <a:r>
                  <a:rPr lang="en-GB" sz="1400" dirty="0"/>
                  <a:t>u</a:t>
                </a:r>
                <a:r>
                  <a:rPr lang="en-BE" sz="1400" dirty="0"/>
                  <a:t>nique commits</a:t>
                </a:r>
              </a:p>
            </p:txBody>
          </p:sp>
          <p:sp>
            <p:nvSpPr>
              <p:cNvPr id="108" name="TextBox 107">
                <a:extLst>
                  <a:ext uri="{FF2B5EF4-FFF2-40B4-BE49-F238E27FC236}">
                    <a16:creationId xmlns:a16="http://schemas.microsoft.com/office/drawing/2014/main" id="{E5D23C6D-73F3-5F89-DF6C-C48ADB24C79F}"/>
                  </a:ext>
                </a:extLst>
              </p:cNvPr>
              <p:cNvSpPr txBox="1"/>
              <p:nvPr/>
            </p:nvSpPr>
            <p:spPr>
              <a:xfrm>
                <a:off x="4401762" y="2998404"/>
                <a:ext cx="981070" cy="738664"/>
              </a:xfrm>
              <a:prstGeom prst="rect">
                <a:avLst/>
              </a:prstGeom>
              <a:noFill/>
              <a:ln w="28575">
                <a:solidFill>
                  <a:srgbClr val="0432FF"/>
                </a:solidFill>
              </a:ln>
            </p:spPr>
            <p:txBody>
              <a:bodyPr wrap="square" rtlCol="0">
                <a:spAutoFit/>
              </a:bodyPr>
              <a:lstStyle/>
              <a:p>
                <a:pPr algn="ctr"/>
                <a:r>
                  <a:rPr lang="en-GB" sz="1400" dirty="0" err="1"/>
                  <a:t>apache</a:t>
                </a:r>
                <a:r>
                  <a:rPr lang="en-GB" sz="1400" dirty="0"/>
                  <a:t> </a:t>
                </a:r>
              </a:p>
              <a:p>
                <a:pPr algn="ctr"/>
                <a:r>
                  <a:rPr lang="en-GB" sz="1400" dirty="0"/>
                  <a:t>u</a:t>
                </a:r>
                <a:r>
                  <a:rPr lang="en-BE" sz="1400" dirty="0"/>
                  <a:t>nique commits</a:t>
                </a:r>
              </a:p>
            </p:txBody>
          </p:sp>
          <p:cxnSp>
            <p:nvCxnSpPr>
              <p:cNvPr id="109" name="Straight Arrow Connector 108">
                <a:extLst>
                  <a:ext uri="{FF2B5EF4-FFF2-40B4-BE49-F238E27FC236}">
                    <a16:creationId xmlns:a16="http://schemas.microsoft.com/office/drawing/2014/main" id="{70092E37-E277-7735-A03F-28C5EB3C4F4F}"/>
                  </a:ext>
                </a:extLst>
              </p:cNvPr>
              <p:cNvCxnSpPr/>
              <p:nvPr/>
            </p:nvCxnSpPr>
            <p:spPr>
              <a:xfrm flipH="1">
                <a:off x="2565876" y="3751107"/>
                <a:ext cx="1202302"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69B3469-EA68-E9EC-B55C-4D8D704BEAC6}"/>
                  </a:ext>
                </a:extLst>
              </p:cNvPr>
              <p:cNvCxnSpPr>
                <a:cxnSpLocks/>
              </p:cNvCxnSpPr>
              <p:nvPr/>
            </p:nvCxnSpPr>
            <p:spPr>
              <a:xfrm flipH="1">
                <a:off x="3876762" y="3751107"/>
                <a:ext cx="950740"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1" name="Title 1">
            <a:extLst>
              <a:ext uri="{FF2B5EF4-FFF2-40B4-BE49-F238E27FC236}">
                <a16:creationId xmlns:a16="http://schemas.microsoft.com/office/drawing/2014/main" id="{097B0AD0-D595-E14F-B23C-32853A0954F6}"/>
              </a:ext>
            </a:extLst>
          </p:cNvPr>
          <p:cNvSpPr>
            <a:spLocks noGrp="1"/>
          </p:cNvSpPr>
          <p:nvPr>
            <p:ph type="title"/>
          </p:nvPr>
        </p:nvSpPr>
        <p:spPr>
          <a:xfrm>
            <a:off x="428021" y="173024"/>
            <a:ext cx="10944226" cy="791794"/>
          </a:xfrm>
        </p:spPr>
        <p:txBody>
          <a:bodyPr>
            <a:normAutofit/>
          </a:bodyPr>
          <a:lstStyle/>
          <a:p>
            <a:r>
              <a:rPr lang="en-US" sz="3200" dirty="0"/>
              <a:t>Concrete Example</a:t>
            </a:r>
            <a:endParaRPr lang="en-BE" sz="3200" dirty="0"/>
          </a:p>
        </p:txBody>
      </p:sp>
    </p:spTree>
    <p:extLst>
      <p:ext uri="{BB962C8B-B14F-4D97-AF65-F5344CB8AC3E}">
        <p14:creationId xmlns:p14="http://schemas.microsoft.com/office/powerpoint/2010/main" val="3781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0AD0-D595-E14F-B23C-32853A0954F6}"/>
              </a:ext>
            </a:extLst>
          </p:cNvPr>
          <p:cNvSpPr>
            <a:spLocks noGrp="1"/>
          </p:cNvSpPr>
          <p:nvPr>
            <p:ph type="title"/>
          </p:nvPr>
        </p:nvSpPr>
        <p:spPr>
          <a:xfrm>
            <a:off x="623887" y="228823"/>
            <a:ext cx="10944226" cy="882430"/>
          </a:xfrm>
        </p:spPr>
        <p:txBody>
          <a:bodyPr>
            <a:normAutofit fontScale="90000"/>
          </a:bodyPr>
          <a:lstStyle/>
          <a:p>
            <a:pPr algn="r"/>
            <a:r>
              <a:rPr lang="en-US" sz="4200" dirty="0"/>
              <a:t>Concrete Example:</a:t>
            </a:r>
            <a:br>
              <a:rPr lang="en-US" sz="4900" dirty="0"/>
            </a:br>
            <a:r>
              <a:rPr lang="en-US" sz="3100" b="0" dirty="0"/>
              <a:t>Missed Opportunity</a:t>
            </a:r>
            <a:endParaRPr lang="en-BE" b="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6</a:t>
            </a:fld>
            <a:endParaRPr lang="nl-BE" dirty="0"/>
          </a:p>
        </p:txBody>
      </p:sp>
      <p:pic>
        <p:nvPicPr>
          <p:cNvPr id="18" name="Picture 17"/>
          <p:cNvPicPr>
            <a:picLocks noChangeAspect="1"/>
          </p:cNvPicPr>
          <p:nvPr/>
        </p:nvPicPr>
        <p:blipFill>
          <a:blip r:embed="rId3"/>
          <a:stretch>
            <a:fillRect/>
          </a:stretch>
        </p:blipFill>
        <p:spPr>
          <a:xfrm>
            <a:off x="1407846" y="1159676"/>
            <a:ext cx="6789330" cy="954969"/>
          </a:xfrm>
          <a:prstGeom prst="rect">
            <a:avLst/>
          </a:prstGeom>
        </p:spPr>
      </p:pic>
      <p:pic>
        <p:nvPicPr>
          <p:cNvPr id="19" name="Picture 18"/>
          <p:cNvPicPr>
            <a:picLocks noChangeAspect="1"/>
          </p:cNvPicPr>
          <p:nvPr/>
        </p:nvPicPr>
        <p:blipFill>
          <a:blip r:embed="rId4"/>
          <a:stretch>
            <a:fillRect/>
          </a:stretch>
        </p:blipFill>
        <p:spPr>
          <a:xfrm>
            <a:off x="1407847" y="2483836"/>
            <a:ext cx="6789331" cy="963512"/>
          </a:xfrm>
          <a:prstGeom prst="rect">
            <a:avLst/>
          </a:prstGeom>
        </p:spPr>
      </p:pic>
      <p:pic>
        <p:nvPicPr>
          <p:cNvPr id="20" name="Picture 19"/>
          <p:cNvPicPr>
            <a:picLocks noChangeAspect="1"/>
          </p:cNvPicPr>
          <p:nvPr/>
        </p:nvPicPr>
        <p:blipFill>
          <a:blip r:embed="rId5"/>
          <a:stretch>
            <a:fillRect/>
          </a:stretch>
        </p:blipFill>
        <p:spPr>
          <a:xfrm>
            <a:off x="1407846" y="3908854"/>
            <a:ext cx="6789330" cy="960068"/>
          </a:xfrm>
          <a:prstGeom prst="rect">
            <a:avLst/>
          </a:prstGeom>
        </p:spPr>
      </p:pic>
      <p:pic>
        <p:nvPicPr>
          <p:cNvPr id="21" name="Picture 20"/>
          <p:cNvPicPr>
            <a:picLocks noChangeAspect="1"/>
          </p:cNvPicPr>
          <p:nvPr/>
        </p:nvPicPr>
        <p:blipFill>
          <a:blip r:embed="rId6"/>
          <a:stretch>
            <a:fillRect/>
          </a:stretch>
        </p:blipFill>
        <p:spPr>
          <a:xfrm>
            <a:off x="1407846" y="5332396"/>
            <a:ext cx="6789330" cy="965230"/>
          </a:xfrm>
          <a:prstGeom prst="rect">
            <a:avLst/>
          </a:prstGeom>
        </p:spPr>
      </p:pic>
      <p:sp>
        <p:nvSpPr>
          <p:cNvPr id="22" name="Content Placeholder 2"/>
          <p:cNvSpPr txBox="1">
            <a:spLocks/>
          </p:cNvSpPr>
          <p:nvPr/>
        </p:nvSpPr>
        <p:spPr>
          <a:xfrm>
            <a:off x="1332447" y="86000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Buggy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3" name="Content Placeholder 2"/>
          <p:cNvSpPr txBox="1">
            <a:spLocks/>
          </p:cNvSpPr>
          <p:nvPr/>
        </p:nvSpPr>
        <p:spPr>
          <a:xfrm>
            <a:off x="1332445" y="5030717"/>
            <a:ext cx="4640340" cy="420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File from target </a:t>
            </a:r>
            <a:r>
              <a:rPr lang="en-US" sz="1600" dirty="0" err="1">
                <a:latin typeface="Courier New" panose="02070309020205020404" pitchFamily="49" charset="0"/>
                <a:cs typeface="Courier New" panose="02070309020205020404" pitchFamily="49" charset="0"/>
              </a:rPr>
              <a:t>git_head</a:t>
            </a:r>
            <a:r>
              <a:rPr lang="en-US" sz="1600" dirty="0">
                <a:latin typeface="Courier New" panose="02070309020205020404" pitchFamily="49" charset="0"/>
                <a:cs typeface="Courier New" panose="02070309020205020404" pitchFamily="49" charset="0"/>
              </a:rPr>
              <a:t> – </a:t>
            </a:r>
            <a:r>
              <a:rPr lang="en-US" sz="1600" dirty="0" err="1">
                <a:latin typeface="Times New Roman" panose="02020603050405020304" pitchFamily="18" charset="0"/>
                <a:cs typeface="Times New Roman" panose="02020603050405020304" pitchFamily="18" charset="0"/>
              </a:rPr>
              <a:t>linkedin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Courier New" panose="02070309020205020404" pitchFamily="49" charset="0"/>
                <a:cs typeface="Courier New" panose="02070309020205020404" pitchFamily="49" charset="0"/>
              </a:rPr>
              <a:t> </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1414329" y="1687138"/>
            <a:ext cx="6776362" cy="216635"/>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tangle 24"/>
          <p:cNvSpPr/>
          <p:nvPr/>
        </p:nvSpPr>
        <p:spPr>
          <a:xfrm>
            <a:off x="1414329" y="5852982"/>
            <a:ext cx="6764186" cy="217714"/>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417175" y="3004786"/>
            <a:ext cx="6773516" cy="217714"/>
          </a:xfrm>
          <a:prstGeom prst="rect">
            <a:avLst/>
          </a:prstGeom>
          <a:noFill/>
          <a:ln w="190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Content Placeholder 2"/>
          <p:cNvSpPr txBox="1">
            <a:spLocks/>
          </p:cNvSpPr>
          <p:nvPr/>
        </p:nvSpPr>
        <p:spPr>
          <a:xfrm>
            <a:off x="8556696" y="1630177"/>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sp>
        <p:nvSpPr>
          <p:cNvPr id="28" name="Content Placeholder 2"/>
          <p:cNvSpPr txBox="1">
            <a:spLocks/>
          </p:cNvSpPr>
          <p:nvPr/>
        </p:nvSpPr>
        <p:spPr>
          <a:xfrm>
            <a:off x="1332447" y="2198639"/>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Patched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0" name="Content Placeholder 2"/>
          <p:cNvSpPr txBox="1">
            <a:spLocks/>
          </p:cNvSpPr>
          <p:nvPr/>
        </p:nvSpPr>
        <p:spPr>
          <a:xfrm>
            <a:off x="1332447" y="360938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Diff for patch in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1" name="Content Placeholder 2"/>
          <p:cNvSpPr txBox="1">
            <a:spLocks/>
          </p:cNvSpPr>
          <p:nvPr/>
        </p:nvSpPr>
        <p:spPr>
          <a:xfrm>
            <a:off x="8556696" y="2977115"/>
            <a:ext cx="115799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accent6"/>
                </a:solidFill>
                <a:latin typeface="Times New Roman" panose="02020603050405020304" pitchFamily="18" charset="0"/>
                <a:cs typeface="Times New Roman" panose="02020603050405020304" pitchFamily="18" charset="0"/>
              </a:rPr>
              <a:t>Patched line</a:t>
            </a:r>
            <a:endParaRPr lang="nl-NL" sz="1400" dirty="0">
              <a:solidFill>
                <a:schemeClr val="accent6"/>
              </a:solidFill>
              <a:latin typeface="Times New Roman" panose="02020603050405020304" pitchFamily="18" charset="0"/>
              <a:cs typeface="Times New Roman" panose="02020603050405020304" pitchFamily="18" charset="0"/>
            </a:endParaRPr>
          </a:p>
        </p:txBody>
      </p:sp>
      <p:sp>
        <p:nvSpPr>
          <p:cNvPr id="34" name="Content Placeholder 2"/>
          <p:cNvSpPr txBox="1">
            <a:spLocks/>
          </p:cNvSpPr>
          <p:nvPr/>
        </p:nvSpPr>
        <p:spPr>
          <a:xfrm>
            <a:off x="8556696" y="5813411"/>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cxnSp>
        <p:nvCxnSpPr>
          <p:cNvPr id="35" name="Straight Arrow Connector 34"/>
          <p:cNvCxnSpPr>
            <a:stCxn id="27" idx="1"/>
          </p:cNvCxnSpPr>
          <p:nvPr/>
        </p:nvCxnSpPr>
        <p:spPr>
          <a:xfrm flipH="1">
            <a:off x="8178517" y="177860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87848" y="313249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8192509" y="5965009"/>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8178517" y="4277433"/>
            <a:ext cx="168613" cy="46006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9" name="Content Placeholder 2"/>
          <p:cNvSpPr txBox="1">
            <a:spLocks/>
          </p:cNvSpPr>
          <p:nvPr/>
        </p:nvSpPr>
        <p:spPr>
          <a:xfrm>
            <a:off x="8444571" y="4361357"/>
            <a:ext cx="67997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Hunk</a:t>
            </a:r>
            <a:endParaRPr lang="nl-N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7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animBg="1"/>
      <p:bldP spid="26" grpId="0" animBg="1"/>
      <p:bldP spid="27" grpId="0"/>
      <p:bldP spid="28" grpId="0"/>
      <p:bldP spid="30" grpId="0"/>
      <p:bldP spid="31" grpId="0"/>
      <p:bldP spid="34" grpId="0"/>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55A8-0FD1-5B08-ACE5-29DB77B622E0}"/>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10BAA19B-D869-AB99-0852-2773ED22CABC}"/>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9D10BEBF-6C8C-6818-FCE9-46319C1DF971}"/>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82E6450-E1D3-C909-93D5-C6EC32C73A18}"/>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cxnSp>
        <p:nvCxnSpPr>
          <p:cNvPr id="12" name="Straight Arrow Connector 11">
            <a:extLst>
              <a:ext uri="{FF2B5EF4-FFF2-40B4-BE49-F238E27FC236}">
                <a16:creationId xmlns:a16="http://schemas.microsoft.com/office/drawing/2014/main" id="{07C62B96-AEC2-052E-FF47-363EBAF99AE9}"/>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7C7311F-E40B-1F88-0611-4702A084D337}"/>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C2243E3-EEF7-78B2-8AE8-6124D0DB1107}"/>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08F04FF6-EF30-E241-6F58-54067F582AC9}"/>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0314DC7F-8654-6CB1-368B-2377134C551D}"/>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8A30AC-CEE7-6AF0-7673-836D27AE03EF}"/>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8F80DA-A20C-6283-8D32-27083C4A4E4E}"/>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935B59-A23B-F3F3-EC77-060B62A57D25}"/>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72642DD-0C4E-2810-9B7B-04BE70E989DC}"/>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DD3D68-9AD5-E367-7F72-7674211EA535}"/>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14A0C81-AFC8-6A4C-AC80-2FF61631C322}"/>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FEB3C7BE-FE05-63DC-0F92-91ABCC5685B8}"/>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CE3EBC-1724-F5D6-F9E9-AB8B67143C52}"/>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0A3C8A-7FC9-F89B-0BB9-597596EFAB07}"/>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A71D692-458F-0D06-6399-361036C3F6F4}"/>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4AA002B-6376-69A2-103B-0A30AE43B7D2}"/>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6A0F9AF-0104-4E73-25D0-F0A9DE406368}"/>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A16561-1F4A-E4C4-4F76-81980D4A93BD}"/>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205875-27D0-5859-9551-A7E57CA2DFFD}"/>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7529B72-A3A9-7833-5F9A-DCC7655A2189}"/>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DC9AFF3-A57D-821B-A5AB-B2CA693B6394}"/>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A21C9C-26D0-25DB-D774-B54B9FCB82D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A06268-D7A2-0FA1-4B60-B3BD20BF2F2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5747CC-E6AF-B5A6-B6F1-F74AA0669F99}"/>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F45C74-170A-9163-4BB4-761DE30F51BF}"/>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AA8C886-7919-5C03-F4E4-B9B7967E683B}"/>
              </a:ext>
            </a:extLst>
          </p:cNvPr>
          <p:cNvCxnSpPr>
            <a:cxnSpLocks/>
          </p:cNvCxnSpPr>
          <p:nvPr/>
        </p:nvCxnSpPr>
        <p:spPr>
          <a:xfrm flipV="1">
            <a:off x="7925376" y="1933759"/>
            <a:ext cx="472030" cy="145442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413FBC8-2C7A-3D45-DA0C-6797BBFC5B4A}"/>
              </a:ext>
            </a:extLst>
          </p:cNvPr>
          <p:cNvCxnSpPr>
            <a:cxnSpLocks/>
          </p:cNvCxnSpPr>
          <p:nvPr/>
        </p:nvCxnSpPr>
        <p:spPr>
          <a:xfrm flipV="1">
            <a:off x="8397406" y="1933759"/>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AA37638-ABBE-F17D-5084-675575572918}"/>
              </a:ext>
            </a:extLst>
          </p:cNvPr>
          <p:cNvCxnSpPr>
            <a:cxnSpLocks/>
            <a:stCxn id="37" idx="0"/>
          </p:cNvCxnSpPr>
          <p:nvPr/>
        </p:nvCxnSpPr>
        <p:spPr>
          <a:xfrm flipV="1">
            <a:off x="10313258" y="1933759"/>
            <a:ext cx="0" cy="124555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94E42755-DB06-73F9-CCCE-A90355868CD6}"/>
              </a:ext>
            </a:extLst>
          </p:cNvPr>
          <p:cNvSpPr/>
          <p:nvPr/>
        </p:nvSpPr>
        <p:spPr>
          <a:xfrm>
            <a:off x="8636321" y="1752266"/>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EAC16BD-4C7E-8D32-6FDD-145F685AE070}"/>
              </a:ext>
            </a:extLst>
          </p:cNvPr>
          <p:cNvSpPr/>
          <p:nvPr/>
        </p:nvSpPr>
        <p:spPr>
          <a:xfrm>
            <a:off x="9620048" y="1730482"/>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A260B4D-4BCB-FCF9-229F-AD3B3E6068F7}"/>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AE85368-C795-47D8-331E-20DAF7F77DA4}"/>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54DEF33-E697-9E59-BF15-050D6090F51E}"/>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9694A7A-F8A3-86C5-5715-3C2100F1021D}"/>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85BA86A-BD91-91D6-D837-619427CDFD69}"/>
              </a:ext>
            </a:extLst>
          </p:cNvPr>
          <p:cNvSpPr/>
          <p:nvPr/>
        </p:nvSpPr>
        <p:spPr>
          <a:xfrm rot="5400000">
            <a:off x="9543992" y="2460345"/>
            <a:ext cx="1122018" cy="256011"/>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pull request</a:t>
            </a:r>
          </a:p>
        </p:txBody>
      </p:sp>
      <p:cxnSp>
        <p:nvCxnSpPr>
          <p:cNvPr id="48" name="Straight Connector 47">
            <a:extLst>
              <a:ext uri="{FF2B5EF4-FFF2-40B4-BE49-F238E27FC236}">
                <a16:creationId xmlns:a16="http://schemas.microsoft.com/office/drawing/2014/main" id="{A7CB222E-D2F2-7414-4D09-69581D595B5D}"/>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8F5BF7A-DEA6-24C9-E911-727ABD47D29C}"/>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26069D8-F497-622F-ACDB-DFF81E3A5330}"/>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6A22418-65F0-6D79-27E9-313E7A8F2F0C}"/>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7153AC6-6007-EA66-B8B3-FA6DB0ECBE6A}"/>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21746BC-8417-663A-0DE6-AD66B30C8A24}"/>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F2212C0-1846-A8B8-A0EE-614D4F901803}"/>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4E47B7A-0566-7931-56A5-4BCBAC4C169D}"/>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7C2C9595-4239-CB0D-E0BA-B56908D2B633}"/>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sp>
        <p:nvSpPr>
          <p:cNvPr id="57" name="Rectangle 56">
            <a:extLst>
              <a:ext uri="{FF2B5EF4-FFF2-40B4-BE49-F238E27FC236}">
                <a16:creationId xmlns:a16="http://schemas.microsoft.com/office/drawing/2014/main" id="{24567DD3-1DB1-9963-63F7-1A3E5C5F9427}"/>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766CDF9A-05A2-C6E1-5B95-641DEF61D12E}"/>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09D8338B-35B8-372D-292C-D15A4B06A90D}"/>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pic>
        <p:nvPicPr>
          <p:cNvPr id="60" name="Picture 4">
            <a:extLst>
              <a:ext uri="{FF2B5EF4-FFF2-40B4-BE49-F238E27FC236}">
                <a16:creationId xmlns:a16="http://schemas.microsoft.com/office/drawing/2014/main" id="{0FF746FA-DE25-4165-78A9-387C6431D0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91" t="9462" r="31231" b="13390"/>
          <a:stretch>
            <a:fillRect/>
          </a:stretch>
        </p:blipFill>
        <p:spPr bwMode="auto">
          <a:xfrm>
            <a:off x="9976995" y="816392"/>
            <a:ext cx="871769" cy="1068406"/>
          </a:xfrm>
          <a:prstGeom prst="rect">
            <a:avLst/>
          </a:prstGeom>
          <a:noFill/>
          <a:extLst>
            <a:ext uri="{909E8E84-426E-40DD-AFC4-6F175D3DCCD1}">
              <a14:hiddenFill xmlns:a14="http://schemas.microsoft.com/office/drawing/2010/main">
                <a:solidFill>
                  <a:srgbClr val="FFFFFF"/>
                </a:solidFill>
              </a14:hiddenFill>
            </a:ext>
          </a:extLst>
        </p:spPr>
      </p:pic>
      <p:grpSp>
        <p:nvGrpSpPr>
          <p:cNvPr id="1073" name="Group 1072">
            <a:extLst>
              <a:ext uri="{FF2B5EF4-FFF2-40B4-BE49-F238E27FC236}">
                <a16:creationId xmlns:a16="http://schemas.microsoft.com/office/drawing/2014/main" id="{8D087FF1-1496-939B-C6F7-6151DB8DF29C}"/>
              </a:ext>
            </a:extLst>
          </p:cNvPr>
          <p:cNvGrpSpPr/>
          <p:nvPr/>
        </p:nvGrpSpPr>
        <p:grpSpPr>
          <a:xfrm>
            <a:off x="6762785" y="1828514"/>
            <a:ext cx="1397817" cy="1324248"/>
            <a:chOff x="6762785" y="1828514"/>
            <a:chExt cx="1397817" cy="1324248"/>
          </a:xfrm>
        </p:grpSpPr>
        <p:pic>
          <p:nvPicPr>
            <p:cNvPr id="61" name="Picture 6">
              <a:extLst>
                <a:ext uri="{FF2B5EF4-FFF2-40B4-BE49-F238E27FC236}">
                  <a16:creationId xmlns:a16="http://schemas.microsoft.com/office/drawing/2014/main" id="{A566876B-97F6-CB8A-B1C3-40E065CDB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85" y="1828514"/>
              <a:ext cx="1397817" cy="132424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a:extLst>
                <a:ext uri="{FF2B5EF4-FFF2-40B4-BE49-F238E27FC236}">
                  <a16:creationId xmlns:a16="http://schemas.microsoft.com/office/drawing/2014/main" id="{E7F1192E-FE36-5CB9-BC93-542427EFE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0649" y="2383678"/>
              <a:ext cx="692854" cy="692854"/>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62">
            <a:extLst>
              <a:ext uri="{FF2B5EF4-FFF2-40B4-BE49-F238E27FC236}">
                <a16:creationId xmlns:a16="http://schemas.microsoft.com/office/drawing/2014/main" id="{7AD4874F-DF5A-167A-5A4A-8DBCA29178F5}"/>
              </a:ext>
            </a:extLst>
          </p:cNvPr>
          <p:cNvSpPr/>
          <p:nvPr/>
        </p:nvSpPr>
        <p:spPr>
          <a:xfrm>
            <a:off x="8344710" y="1414668"/>
            <a:ext cx="1494122" cy="272282"/>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Bug fixing branch</a:t>
            </a:r>
          </a:p>
        </p:txBody>
      </p:sp>
      <p:sp>
        <p:nvSpPr>
          <p:cNvPr id="1024" name="Rectangle 1023">
            <a:extLst>
              <a:ext uri="{FF2B5EF4-FFF2-40B4-BE49-F238E27FC236}">
                <a16:creationId xmlns:a16="http://schemas.microsoft.com/office/drawing/2014/main" id="{81486BAD-07AE-D737-3975-3A148FA51BCA}"/>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A686C654-52C4-985A-76A4-3D3EC8461BFD}"/>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grpSp>
        <p:nvGrpSpPr>
          <p:cNvPr id="1076" name="Group 1075">
            <a:extLst>
              <a:ext uri="{FF2B5EF4-FFF2-40B4-BE49-F238E27FC236}">
                <a16:creationId xmlns:a16="http://schemas.microsoft.com/office/drawing/2014/main" id="{E0DFA541-0219-F164-DE78-5D8A9D4FE392}"/>
              </a:ext>
            </a:extLst>
          </p:cNvPr>
          <p:cNvGrpSpPr/>
          <p:nvPr/>
        </p:nvGrpSpPr>
        <p:grpSpPr>
          <a:xfrm>
            <a:off x="7891781" y="5109787"/>
            <a:ext cx="941869" cy="895207"/>
            <a:chOff x="7891781" y="5109787"/>
            <a:chExt cx="941869" cy="895207"/>
          </a:xfrm>
        </p:grpSpPr>
        <p:pic>
          <p:nvPicPr>
            <p:cNvPr id="1026" name="Picture 6">
              <a:extLst>
                <a:ext uri="{FF2B5EF4-FFF2-40B4-BE49-F238E27FC236}">
                  <a16:creationId xmlns:a16="http://schemas.microsoft.com/office/drawing/2014/main" id="{3D83705E-D2AA-9CA7-D214-A630139C00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7891781" y="5109787"/>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8">
              <a:extLst>
                <a:ext uri="{FF2B5EF4-FFF2-40B4-BE49-F238E27FC236}">
                  <a16:creationId xmlns:a16="http://schemas.microsoft.com/office/drawing/2014/main" id="{82F9EC82-8A76-7BB6-3A20-879C0C5F1C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8299985" y="5404586"/>
              <a:ext cx="463683" cy="6004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1" name="Picture 10">
            <a:extLst>
              <a:ext uri="{FF2B5EF4-FFF2-40B4-BE49-F238E27FC236}">
                <a16:creationId xmlns:a16="http://schemas.microsoft.com/office/drawing/2014/main" id="{219507E9-B8A2-285F-9A0E-536F0AB5CB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743" t="13503" r="8273" b="14667"/>
          <a:stretch>
            <a:fillRect/>
          </a:stretch>
        </p:blipFill>
        <p:spPr bwMode="auto">
          <a:xfrm>
            <a:off x="11150118" y="5105876"/>
            <a:ext cx="849378" cy="847542"/>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Straight Connector 1031">
            <a:extLst>
              <a:ext uri="{FF2B5EF4-FFF2-40B4-BE49-F238E27FC236}">
                <a16:creationId xmlns:a16="http://schemas.microsoft.com/office/drawing/2014/main" id="{4EE2B9EE-9E8E-5D54-BB68-7A523E7E8C62}"/>
              </a:ext>
            </a:extLst>
          </p:cNvPr>
          <p:cNvCxnSpPr>
            <a:cxnSpLocks/>
            <a:stCxn id="46" idx="3"/>
            <a:endCxn id="1029" idx="0"/>
          </p:cNvCxnSpPr>
          <p:nvPr/>
        </p:nvCxnSpPr>
        <p:spPr>
          <a:xfrm flipH="1">
            <a:off x="10236206" y="4748102"/>
            <a:ext cx="759232" cy="353487"/>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8CFC8826-4442-AB70-07EA-D27E9E0AD123}"/>
              </a:ext>
            </a:extLst>
          </p:cNvPr>
          <p:cNvCxnSpPr>
            <a:cxnSpLocks/>
            <a:stCxn id="46" idx="5"/>
          </p:cNvCxnSpPr>
          <p:nvPr/>
        </p:nvCxnSpPr>
        <p:spPr>
          <a:xfrm>
            <a:off x="11248006" y="4748102"/>
            <a:ext cx="190410" cy="380375"/>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4" name="Straight Connector 1033">
            <a:extLst>
              <a:ext uri="{FF2B5EF4-FFF2-40B4-BE49-F238E27FC236}">
                <a16:creationId xmlns:a16="http://schemas.microsoft.com/office/drawing/2014/main" id="{2E7BF7EF-FAB0-81AD-49ED-F4FC1A0F78C3}"/>
              </a:ext>
            </a:extLst>
          </p:cNvPr>
          <p:cNvCxnSpPr>
            <a:cxnSpLocks/>
            <a:stCxn id="45" idx="7"/>
          </p:cNvCxnSpPr>
          <p:nvPr/>
        </p:nvCxnSpPr>
        <p:spPr>
          <a:xfrm flipV="1">
            <a:off x="8974426" y="4333480"/>
            <a:ext cx="662748" cy="202023"/>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4F0AC9B2-3802-A5C3-A044-40585FB03B99}"/>
              </a:ext>
            </a:extLst>
          </p:cNvPr>
          <p:cNvCxnSpPr>
            <a:cxnSpLocks/>
            <a:endCxn id="46" idx="1"/>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6" name="Straight Connector 1035">
            <a:extLst>
              <a:ext uri="{FF2B5EF4-FFF2-40B4-BE49-F238E27FC236}">
                <a16:creationId xmlns:a16="http://schemas.microsoft.com/office/drawing/2014/main" id="{01B01573-D367-BF68-2E6B-4F5C9C13E545}"/>
              </a:ext>
            </a:extLst>
          </p:cNvPr>
          <p:cNvCxnSpPr>
            <a:cxnSpLocks/>
            <a:stCxn id="37" idx="4"/>
            <a:endCxn id="56" idx="0"/>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5459C8F1-FEEA-5896-6231-A7F4247746F6}"/>
              </a:ext>
            </a:extLst>
          </p:cNvPr>
          <p:cNvCxnSpPr>
            <a:cxnSpLocks/>
            <a:endCxn id="45" idx="4"/>
          </p:cNvCxnSpPr>
          <p:nvPr/>
        </p:nvCxnSpPr>
        <p:spPr>
          <a:xfrm flipV="1">
            <a:off x="8848142" y="4856466"/>
            <a:ext cx="0" cy="1092664"/>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38" name="Rectangle 1037">
            <a:extLst>
              <a:ext uri="{FF2B5EF4-FFF2-40B4-BE49-F238E27FC236}">
                <a16:creationId xmlns:a16="http://schemas.microsoft.com/office/drawing/2014/main" id="{0CED1A9D-FDAC-EC3E-06CC-7924ED73D548}"/>
              </a:ext>
            </a:extLst>
          </p:cNvPr>
          <p:cNvSpPr/>
          <p:nvPr/>
        </p:nvSpPr>
        <p:spPr>
          <a:xfrm>
            <a:off x="7858963" y="490209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39" name="Rectangle 1038">
            <a:extLst>
              <a:ext uri="{FF2B5EF4-FFF2-40B4-BE49-F238E27FC236}">
                <a16:creationId xmlns:a16="http://schemas.microsoft.com/office/drawing/2014/main" id="{AC871BDB-F3AE-2382-057C-FA674E8C7C5F}"/>
              </a:ext>
            </a:extLst>
          </p:cNvPr>
          <p:cNvSpPr/>
          <p:nvPr/>
        </p:nvSpPr>
        <p:spPr>
          <a:xfrm>
            <a:off x="9112166" y="950527"/>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0" name="Rectangle 1039">
            <a:extLst>
              <a:ext uri="{FF2B5EF4-FFF2-40B4-BE49-F238E27FC236}">
                <a16:creationId xmlns:a16="http://schemas.microsoft.com/office/drawing/2014/main" id="{7FC0C1E9-E9D1-DA16-D452-54F82F4C5143}"/>
              </a:ext>
            </a:extLst>
          </p:cNvPr>
          <p:cNvSpPr/>
          <p:nvPr/>
        </p:nvSpPr>
        <p:spPr>
          <a:xfrm>
            <a:off x="9394115" y="490115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1" name="Rectangle 1040">
            <a:extLst>
              <a:ext uri="{FF2B5EF4-FFF2-40B4-BE49-F238E27FC236}">
                <a16:creationId xmlns:a16="http://schemas.microsoft.com/office/drawing/2014/main" id="{18A710B6-B9A3-17A6-E150-1BB29AD9F615}"/>
              </a:ext>
            </a:extLst>
          </p:cNvPr>
          <p:cNvSpPr/>
          <p:nvPr/>
        </p:nvSpPr>
        <p:spPr>
          <a:xfrm>
            <a:off x="11343211" y="4839161"/>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2" name="Straight Connector 1041">
            <a:extLst>
              <a:ext uri="{FF2B5EF4-FFF2-40B4-BE49-F238E27FC236}">
                <a16:creationId xmlns:a16="http://schemas.microsoft.com/office/drawing/2014/main" id="{CCF6FB55-6F13-ABE4-C650-F01DD8C1277A}"/>
              </a:ext>
            </a:extLst>
          </p:cNvPr>
          <p:cNvCxnSpPr>
            <a:cxnSpLocks/>
            <a:endCxn id="1026" idx="1"/>
          </p:cNvCxnSpPr>
          <p:nvPr/>
        </p:nvCxnSpPr>
        <p:spPr>
          <a:xfrm>
            <a:off x="7390649" y="5533558"/>
            <a:ext cx="501132" cy="0"/>
          </a:xfrm>
          <a:prstGeom prst="line">
            <a:avLst/>
          </a:prstGeom>
          <a:ln>
            <a:solidFill>
              <a:srgbClr val="FF0000"/>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3" name="Rectangle 1042">
            <a:extLst>
              <a:ext uri="{FF2B5EF4-FFF2-40B4-BE49-F238E27FC236}">
                <a16:creationId xmlns:a16="http://schemas.microsoft.com/office/drawing/2014/main" id="{6E60F20D-3EFC-97EA-71B0-FAB3B9820F17}"/>
              </a:ext>
            </a:extLst>
          </p:cNvPr>
          <p:cNvSpPr/>
          <p:nvPr/>
        </p:nvSpPr>
        <p:spPr>
          <a:xfrm>
            <a:off x="6550048" y="5399231"/>
            <a:ext cx="864793" cy="26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rgbClr val="FF0000"/>
                </a:solidFill>
              </a:rPr>
              <a:t>Still buggy</a:t>
            </a:r>
          </a:p>
        </p:txBody>
      </p:sp>
      <p:sp>
        <p:nvSpPr>
          <p:cNvPr id="1044" name="Rectangle 1043">
            <a:extLst>
              <a:ext uri="{FF2B5EF4-FFF2-40B4-BE49-F238E27FC236}">
                <a16:creationId xmlns:a16="http://schemas.microsoft.com/office/drawing/2014/main" id="{5FE13AE6-B975-C738-DE15-99F010A9A149}"/>
              </a:ext>
            </a:extLst>
          </p:cNvPr>
          <p:cNvSpPr/>
          <p:nvPr/>
        </p:nvSpPr>
        <p:spPr>
          <a:xfrm>
            <a:off x="8217952" y="5949130"/>
            <a:ext cx="1301378"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t>git_head </a:t>
            </a:r>
            <a:r>
              <a:rPr lang="en-US" sz="1100" dirty="0"/>
              <a:t>commit before cherry-pick</a:t>
            </a:r>
          </a:p>
        </p:txBody>
      </p:sp>
      <p:sp>
        <p:nvSpPr>
          <p:cNvPr id="1045" name="Rectangle 1044">
            <a:extLst>
              <a:ext uri="{FF2B5EF4-FFF2-40B4-BE49-F238E27FC236}">
                <a16:creationId xmlns:a16="http://schemas.microsoft.com/office/drawing/2014/main" id="{37215642-A1E1-D912-CBAB-9E5DDA2E6DAE}"/>
              </a:ext>
            </a:extLst>
          </p:cNvPr>
          <p:cNvSpPr/>
          <p:nvPr/>
        </p:nvSpPr>
        <p:spPr>
          <a:xfrm>
            <a:off x="9553188" y="5980366"/>
            <a:ext cx="1153952"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Failure</a:t>
            </a:r>
          </a:p>
          <a:p>
            <a:pPr algn="ctr"/>
            <a:r>
              <a:rPr lang="en-US" sz="1100" dirty="0"/>
              <a:t>(merge conflict)</a:t>
            </a:r>
          </a:p>
        </p:txBody>
      </p:sp>
      <p:sp>
        <p:nvSpPr>
          <p:cNvPr id="1046" name="Rectangle 1045">
            <a:extLst>
              <a:ext uri="{FF2B5EF4-FFF2-40B4-BE49-F238E27FC236}">
                <a16:creationId xmlns:a16="http://schemas.microsoft.com/office/drawing/2014/main" id="{FC169742-020D-4CC8-3FBD-53A7CAA373C4}"/>
              </a:ext>
            </a:extLst>
          </p:cNvPr>
          <p:cNvSpPr/>
          <p:nvPr/>
        </p:nvSpPr>
        <p:spPr>
          <a:xfrm>
            <a:off x="10943129" y="5992235"/>
            <a:ext cx="1190527"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Success</a:t>
            </a:r>
          </a:p>
          <a:p>
            <a:pPr algn="ctr"/>
            <a:r>
              <a:rPr lang="en-US" sz="1100" dirty="0"/>
              <a:t>(cleanly applied)</a:t>
            </a:r>
          </a:p>
        </p:txBody>
      </p:sp>
      <p:sp>
        <p:nvSpPr>
          <p:cNvPr id="1047" name="Rectangle 1046">
            <a:extLst>
              <a:ext uri="{FF2B5EF4-FFF2-40B4-BE49-F238E27FC236}">
                <a16:creationId xmlns:a16="http://schemas.microsoft.com/office/drawing/2014/main" id="{45964C56-779C-7498-92DD-5C627209D44A}"/>
              </a:ext>
            </a:extLst>
          </p:cNvPr>
          <p:cNvSpPr/>
          <p:nvPr/>
        </p:nvSpPr>
        <p:spPr>
          <a:xfrm>
            <a:off x="7003207" y="1834318"/>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8" name="Straight Connector 1047">
            <a:extLst>
              <a:ext uri="{FF2B5EF4-FFF2-40B4-BE49-F238E27FC236}">
                <a16:creationId xmlns:a16="http://schemas.microsoft.com/office/drawing/2014/main" id="{96DF62C5-CA49-D151-4C39-319D86222940}"/>
              </a:ext>
            </a:extLst>
          </p:cNvPr>
          <p:cNvCxnSpPr>
            <a:cxnSpLocks/>
            <a:stCxn id="1049" idx="1"/>
          </p:cNvCxnSpPr>
          <p:nvPr/>
        </p:nvCxnSpPr>
        <p:spPr>
          <a:xfrm flipH="1">
            <a:off x="10816106" y="1334682"/>
            <a:ext cx="334012" cy="15913"/>
          </a:xfrm>
          <a:prstGeom prst="line">
            <a:avLst/>
          </a:prstGeom>
          <a:ln>
            <a:solidFill>
              <a:schemeClr val="accent6"/>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9" name="Rectangle 1048">
            <a:extLst>
              <a:ext uri="{FF2B5EF4-FFF2-40B4-BE49-F238E27FC236}">
                <a16:creationId xmlns:a16="http://schemas.microsoft.com/office/drawing/2014/main" id="{E764B8A1-5927-CB39-511B-2BC8F4CEBB64}"/>
              </a:ext>
            </a:extLst>
          </p:cNvPr>
          <p:cNvSpPr/>
          <p:nvPr/>
        </p:nvSpPr>
        <p:spPr>
          <a:xfrm>
            <a:off x="11150118" y="1234090"/>
            <a:ext cx="795137" cy="201183"/>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6"/>
                </a:solidFill>
              </a:rPr>
              <a:t>patched</a:t>
            </a:r>
          </a:p>
        </p:txBody>
      </p:sp>
      <p:cxnSp>
        <p:nvCxnSpPr>
          <p:cNvPr id="1050" name="Straight Connector 1049">
            <a:extLst>
              <a:ext uri="{FF2B5EF4-FFF2-40B4-BE49-F238E27FC236}">
                <a16:creationId xmlns:a16="http://schemas.microsoft.com/office/drawing/2014/main" id="{D7155619-8586-4EC4-38B3-D6D8E1F618D1}"/>
              </a:ext>
            </a:extLst>
          </p:cNvPr>
          <p:cNvCxnSpPr>
            <a:cxnSpLocks/>
            <a:endCxn id="37" idx="7"/>
          </p:cNvCxnSpPr>
          <p:nvPr/>
        </p:nvCxnSpPr>
        <p:spPr>
          <a:xfrm flipH="1">
            <a:off x="10439542" y="2696157"/>
            <a:ext cx="651442" cy="538222"/>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51" name="Rectangle 1050">
            <a:extLst>
              <a:ext uri="{FF2B5EF4-FFF2-40B4-BE49-F238E27FC236}">
                <a16:creationId xmlns:a16="http://schemas.microsoft.com/office/drawing/2014/main" id="{C0964894-B92E-090A-4FC8-844244ABC91E}"/>
              </a:ext>
            </a:extLst>
          </p:cNvPr>
          <p:cNvSpPr/>
          <p:nvPr/>
        </p:nvSpPr>
        <p:spPr>
          <a:xfrm>
            <a:off x="10612690" y="2485725"/>
            <a:ext cx="1105536" cy="2321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merge commit</a:t>
            </a:r>
          </a:p>
        </p:txBody>
      </p:sp>
      <p:grpSp>
        <p:nvGrpSpPr>
          <p:cNvPr id="1078" name="Group 1077">
            <a:extLst>
              <a:ext uri="{FF2B5EF4-FFF2-40B4-BE49-F238E27FC236}">
                <a16:creationId xmlns:a16="http://schemas.microsoft.com/office/drawing/2014/main" id="{A6EC6A44-C07B-7AFB-549A-C0488245A7E6}"/>
              </a:ext>
            </a:extLst>
          </p:cNvPr>
          <p:cNvGrpSpPr/>
          <p:nvPr/>
        </p:nvGrpSpPr>
        <p:grpSpPr>
          <a:xfrm>
            <a:off x="9765271" y="5101589"/>
            <a:ext cx="941869" cy="895207"/>
            <a:chOff x="9765271" y="5101589"/>
            <a:chExt cx="941869" cy="895207"/>
          </a:xfrm>
        </p:grpSpPr>
        <p:pic>
          <p:nvPicPr>
            <p:cNvPr id="1029" name="Picture 6">
              <a:extLst>
                <a:ext uri="{FF2B5EF4-FFF2-40B4-BE49-F238E27FC236}">
                  <a16:creationId xmlns:a16="http://schemas.microsoft.com/office/drawing/2014/main" id="{0841BE5B-6359-13C5-B889-BAF631CD8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9765271" y="5101589"/>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8">
              <a:extLst>
                <a:ext uri="{FF2B5EF4-FFF2-40B4-BE49-F238E27FC236}">
                  <a16:creationId xmlns:a16="http://schemas.microsoft.com/office/drawing/2014/main" id="{DB1DE1DE-AFF9-2D57-12D0-C9B44DFB48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10173475" y="5396388"/>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12">
              <a:extLst>
                <a:ext uri="{FF2B5EF4-FFF2-40B4-BE49-F238E27FC236}">
                  <a16:creationId xmlns:a16="http://schemas.microsoft.com/office/drawing/2014/main" id="{A2617935-495F-340F-7B70-543E9F6801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4043" y="5260180"/>
              <a:ext cx="246121" cy="457082"/>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4">
              <a:extLst>
                <a:ext uri="{FF2B5EF4-FFF2-40B4-BE49-F238E27FC236}">
                  <a16:creationId xmlns:a16="http://schemas.microsoft.com/office/drawing/2014/main" id="{11602AEF-9E84-3476-0285-DB69937267F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10233007" y="5551938"/>
              <a:ext cx="258844" cy="24805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DEF10FE2-3DE8-C82D-0D69-8B0BD98EBA57}"/>
              </a:ext>
            </a:extLst>
          </p:cNvPr>
          <p:cNvSpPr txBox="1"/>
          <p:nvPr/>
        </p:nvSpPr>
        <p:spPr>
          <a:xfrm>
            <a:off x="476213" y="6450010"/>
            <a:ext cx="7582196" cy="276999"/>
          </a:xfrm>
          <a:prstGeom prst="rect">
            <a:avLst/>
          </a:prstGeom>
          <a:noFill/>
        </p:spPr>
        <p:txBody>
          <a:bodyPr wrap="square" rtlCol="0">
            <a:spAutoFit/>
          </a:bodyPr>
          <a:lstStyle/>
          <a:p>
            <a:r>
              <a:rPr lang="en-US" sz="1200" dirty="0"/>
              <a:t>D. </a:t>
            </a:r>
            <a:r>
              <a:rPr lang="en-US" sz="1200" dirty="0" err="1"/>
              <a:t>Ogenrwot</a:t>
            </a:r>
            <a:r>
              <a:rPr lang="en-US" sz="1200" dirty="0"/>
              <a:t> and J. Businge. </a:t>
            </a:r>
            <a:r>
              <a:rPr lang="en-US" sz="1200" i="1" dirty="0">
                <a:cs typeface="Calibri Light" panose="020F0302020204030204" pitchFamily="34" charset="0"/>
              </a:rPr>
              <a:t>Refactoring-Aware Patch Integration Across Structurally Divergent Java Forks</a:t>
            </a:r>
            <a:r>
              <a:rPr lang="en-US" sz="1200" dirty="0">
                <a:cs typeface="Calibri Light" panose="020F0302020204030204" pitchFamily="34" charset="0"/>
              </a:rPr>
              <a:t>, SCAM 2025</a:t>
            </a:r>
            <a:endParaRPr lang="en-US" sz="1200" dirty="0"/>
          </a:p>
        </p:txBody>
      </p:sp>
    </p:spTree>
    <p:extLst>
      <p:ext uri="{BB962C8B-B14F-4D97-AF65-F5344CB8AC3E}">
        <p14:creationId xmlns:p14="http://schemas.microsoft.com/office/powerpoint/2010/main" val="16961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3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4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5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5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4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04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03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4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3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03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03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4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3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4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4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7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45"/>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32"/>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41" grpId="0" animBg="1"/>
      <p:bldP spid="42" grpId="0" animBg="1"/>
      <p:bldP spid="43" grpId="0" animBg="1"/>
      <p:bldP spid="44" grpId="0" animBg="1"/>
      <p:bldP spid="45" grpId="0" animBg="1"/>
      <p:bldP spid="46" grpId="0" animBg="1"/>
      <p:bldP spid="47" grpId="0" animBg="1"/>
      <p:bldP spid="56" grpId="0" animBg="1"/>
      <p:bldP spid="57" grpId="0" animBg="1"/>
      <p:bldP spid="58" grpId="0" animBg="1"/>
      <p:bldP spid="59" grpId="0" animBg="1"/>
      <p:bldP spid="63" grpId="0" animBg="1"/>
      <p:bldP spid="1024" grpId="0" animBg="1"/>
      <p:bldP spid="1025" grpId="0" animBg="1"/>
      <p:bldP spid="1038" grpId="0"/>
      <p:bldP spid="1039" grpId="0"/>
      <p:bldP spid="1040" grpId="0"/>
      <p:bldP spid="1041" grpId="0"/>
      <p:bldP spid="1043" grpId="0"/>
      <p:bldP spid="1044" grpId="0"/>
      <p:bldP spid="1045" grpId="0"/>
      <p:bldP spid="1046" grpId="0"/>
      <p:bldP spid="1047" grpId="0"/>
      <p:bldP spid="1049" grpId="0" animBg="1"/>
      <p:bldP spid="10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CA425-B10A-8E6C-1BF9-18A0CBE98D4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47221DA-6A93-B399-89E2-9E6C2FF865CB}"/>
              </a:ext>
            </a:extLst>
          </p:cNvPr>
          <p:cNvSpPr/>
          <p:nvPr/>
        </p:nvSpPr>
        <p:spPr>
          <a:xfrm>
            <a:off x="6424"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graphicFrame>
        <p:nvGraphicFramePr>
          <p:cNvPr id="13" name="TextBox 3">
            <a:extLst>
              <a:ext uri="{FF2B5EF4-FFF2-40B4-BE49-F238E27FC236}">
                <a16:creationId xmlns:a16="http://schemas.microsoft.com/office/drawing/2014/main" id="{7EBE0758-D787-B852-1B7F-40FE071E4A25}"/>
              </a:ext>
            </a:extLst>
          </p:cNvPr>
          <p:cNvGraphicFramePr/>
          <p:nvPr/>
        </p:nvGraphicFramePr>
        <p:xfrm>
          <a:off x="429768" y="1278207"/>
          <a:ext cx="11210544" cy="50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7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F50F15C0-F5DE-C740-924D-566BE110E0E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5E6055BA-981C-3A42-A816-229B5FDB92C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6D377462-BE73-044C-A387-EDBF085EB9B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2E7213F2-55F8-B842-8361-88D78953377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839B87F8-C36B-9E4A-A425-A3C795BAB06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FA998EF7-FFF4-7D4C-9905-3FDDF6E333B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3A1D1B81-25E9-6F43-97F4-E52181B1ED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807F22B5-2476-A144-83CF-A47991129C1A}"/>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graphicEl>
                                              <a:dgm id="{AED84A6A-10C3-D649-BB17-EAAA782F671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graphicEl>
                                              <a:dgm id="{56C7A14E-4AD6-754F-8115-576ECB94C8A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graphicEl>
                                              <a:dgm id="{1E68E1A5-9FF9-E54D-8502-5553204715C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graphicEl>
                                              <a:dgm id="{24D199DE-E947-A341-B030-C6CA44342209}"/>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graphicEl>
                                              <a:dgm id="{AD8EB510-2E7D-2649-9515-5C2E62043C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graphicEl>
                                              <a:dgm id="{49BE12DE-E6E9-614A-8A29-399ADD817FD1}"/>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graphicEl>
                                              <a:dgm id="{A37ABA92-C8AE-F04D-A035-0C00F2FEA4C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EF4A2-0C81-ABD9-3578-785BD9B54399}"/>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75140A04-6E63-E50A-D702-A33FFE42A89A}"/>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198C7113-BF8F-18B6-6961-3EC434F2212C}"/>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106B5475-220D-D137-CE19-5EB408D39944}"/>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Merge Conflicts  - Illustration</a:t>
            </a:r>
          </a:p>
        </p:txBody>
      </p:sp>
      <p:cxnSp>
        <p:nvCxnSpPr>
          <p:cNvPr id="12" name="Straight Arrow Connector 11">
            <a:extLst>
              <a:ext uri="{FF2B5EF4-FFF2-40B4-BE49-F238E27FC236}">
                <a16:creationId xmlns:a16="http://schemas.microsoft.com/office/drawing/2014/main" id="{4A68541A-1BDF-0F0C-228C-BE9912750DAB}"/>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C69F8DA-6B48-5342-7B63-8871F26EBB7A}"/>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0A4245E-CEB0-45ED-ACF9-5E67ABBC1EE3}"/>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74D5D53F-221C-349A-14B6-105E3128E737}"/>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D41C7888-2622-6C4F-7B4B-A2AED573CB1F}"/>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335629A-C06F-44AA-A364-3DF7ECEDDB83}"/>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7C19D20-325D-C1E5-465E-CB72340654AF}"/>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38556A-4CCE-3740-4CB2-9649B695CC0A}"/>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0665F-FE8F-F752-1BE5-B8E0983DE5D1}"/>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BE9B6E-FF99-56CD-9A10-1D77B36528BC}"/>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D6B0E57-02AF-F964-FD0D-27D2D066AF87}"/>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A2A2FB0-2104-B251-F153-F83F60C5FCC2}"/>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FB690C-8AA3-21DA-B97E-011ED7F5EC3C}"/>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58C22A3-AFDE-104C-C2C5-2BEBAE9FDDD6}"/>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0199E0-C256-BA0B-248F-276FF57A16A6}"/>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CAAE910-E5C2-0C17-4BB4-37BD873982A0}"/>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602C39C-5DE8-7704-F6C1-77E72A311E6A}"/>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1B4D34F-4063-8286-22F8-A653305EE9D9}"/>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39E2C33-75F1-6850-742B-07F9167F0753}"/>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0B97BCF-736B-27F9-A59D-55E28037EB4C}"/>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3DEF686-1254-04BE-9083-E5C7D47149E0}"/>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4710D1-7D4C-3ECB-4A6C-5559F9A7C86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30148BC-4B61-E264-FC77-FF3B77A0686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8D7D3BE-FB7B-71C2-2D45-632CFE380588}"/>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612B61-5DE9-7778-4D4C-54C1EF56A866}"/>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AEE6047-8CB2-51BA-1384-5CCEABD1CBED}"/>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C7CDCE7-F9F1-ED1D-8ACC-4622DF8F62F1}"/>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08BDD0-FA75-AE10-EE4D-303432136EA8}"/>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7ED2A22-2C3E-F04D-A88A-EF8D7F51AC6F}"/>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37D7A52-3A2E-AC6B-9111-BDA067FEC065}"/>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A7CF6AC-C32A-89FA-F0F8-4DD1FEF1B949}"/>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72A0FE8-DBF4-7D76-4B65-48BBA5728B69}"/>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69D9DE1-441E-AECF-0C33-CB5E5529C1F5}"/>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0C808F5-9AE2-5A2C-5880-A622EE5AEB22}"/>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EEEB9391-DE18-2088-2060-663E381CDED0}"/>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27DD2318-C428-06B7-19DF-49408272767F}"/>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E3BC9FD5-93B3-CD91-CF62-BED6B67A7A06}"/>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sp>
        <p:nvSpPr>
          <p:cNvPr id="1024" name="Rectangle 1023">
            <a:extLst>
              <a:ext uri="{FF2B5EF4-FFF2-40B4-BE49-F238E27FC236}">
                <a16:creationId xmlns:a16="http://schemas.microsoft.com/office/drawing/2014/main" id="{F0F0A3AC-FBF2-787A-27BD-4B046625F690}"/>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868D591C-2AD6-EDD7-3628-ED00BF2F4582}"/>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pic>
        <p:nvPicPr>
          <p:cNvPr id="5" name="Picture 4" descr="Diagram&#10;&#10;Description automatically generated">
            <a:extLst>
              <a:ext uri="{FF2B5EF4-FFF2-40B4-BE49-F238E27FC236}">
                <a16:creationId xmlns:a16="http://schemas.microsoft.com/office/drawing/2014/main" id="{056CBAC3-CEC9-E87C-93BF-B51414CCF3EB}"/>
              </a:ext>
            </a:extLst>
          </p:cNvPr>
          <p:cNvPicPr>
            <a:picLocks noChangeAspect="1"/>
          </p:cNvPicPr>
          <p:nvPr/>
        </p:nvPicPr>
        <p:blipFill rotWithShape="1">
          <a:blip r:embed="rId3"/>
          <a:srcRect l="41210" r="35469" b="57032"/>
          <a:stretch/>
        </p:blipFill>
        <p:spPr>
          <a:xfrm>
            <a:off x="3969073" y="1252999"/>
            <a:ext cx="1348686" cy="1450397"/>
          </a:xfrm>
          <a:prstGeom prst="rect">
            <a:avLst/>
          </a:prstGeom>
        </p:spPr>
      </p:pic>
      <p:grpSp>
        <p:nvGrpSpPr>
          <p:cNvPr id="1115" name="Group 1114">
            <a:extLst>
              <a:ext uri="{FF2B5EF4-FFF2-40B4-BE49-F238E27FC236}">
                <a16:creationId xmlns:a16="http://schemas.microsoft.com/office/drawing/2014/main" id="{991473CC-5C76-8BC5-BE8A-2968F7EE2189}"/>
              </a:ext>
            </a:extLst>
          </p:cNvPr>
          <p:cNvGrpSpPr/>
          <p:nvPr/>
        </p:nvGrpSpPr>
        <p:grpSpPr>
          <a:xfrm>
            <a:off x="5598195" y="4480435"/>
            <a:ext cx="3428540" cy="1814384"/>
            <a:chOff x="5598195" y="4480435"/>
            <a:chExt cx="3428540" cy="1814384"/>
          </a:xfrm>
        </p:grpSpPr>
        <p:pic>
          <p:nvPicPr>
            <p:cNvPr id="23" name="Picture 16" descr="Bug Fix Icons - Download Free Vector Icons | Noun Project">
              <a:extLst>
                <a:ext uri="{FF2B5EF4-FFF2-40B4-BE49-F238E27FC236}">
                  <a16:creationId xmlns:a16="http://schemas.microsoft.com/office/drawing/2014/main" id="{3BCE4DA2-C67A-257A-E2F7-31910B12E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195" y="5613142"/>
              <a:ext cx="392002" cy="392002"/>
            </a:xfrm>
            <a:prstGeom prst="rect">
              <a:avLst/>
            </a:prstGeom>
            <a:noFill/>
            <a:extLst>
              <a:ext uri="{909E8E84-426E-40DD-AFC4-6F175D3DCCD1}">
                <a14:hiddenFill xmlns:a14="http://schemas.microsoft.com/office/drawing/2010/main">
                  <a:solidFill>
                    <a:srgbClr val="FFFFFF"/>
                  </a:solidFill>
                </a14:hiddenFill>
              </a:ext>
            </a:extLst>
          </p:spPr>
        </p:pic>
        <p:grpSp>
          <p:nvGrpSpPr>
            <p:cNvPr id="1113" name="Group 1112">
              <a:extLst>
                <a:ext uri="{FF2B5EF4-FFF2-40B4-BE49-F238E27FC236}">
                  <a16:creationId xmlns:a16="http://schemas.microsoft.com/office/drawing/2014/main" id="{AB6A379D-58FC-E4D7-08F1-8555CD7A6B7E}"/>
                </a:ext>
              </a:extLst>
            </p:cNvPr>
            <p:cNvGrpSpPr/>
            <p:nvPr/>
          </p:nvGrpSpPr>
          <p:grpSpPr>
            <a:xfrm>
              <a:off x="6014426" y="4480435"/>
              <a:ext cx="3012309" cy="1814384"/>
              <a:chOff x="6014426" y="4480435"/>
              <a:chExt cx="3012309" cy="1814384"/>
            </a:xfrm>
          </p:grpSpPr>
          <p:sp>
            <p:nvSpPr>
              <p:cNvPr id="45" name="Oval 44">
                <a:extLst>
                  <a:ext uri="{FF2B5EF4-FFF2-40B4-BE49-F238E27FC236}">
                    <a16:creationId xmlns:a16="http://schemas.microsoft.com/office/drawing/2014/main" id="{3845C30A-A0CA-8610-85A0-0C5F6B987D9C}"/>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3DC90A56-D72B-BA1B-3966-C9129C615161}"/>
                  </a:ext>
                </a:extLst>
              </p:cNvPr>
              <p:cNvCxnSpPr>
                <a:cxnSpLocks/>
              </p:cNvCxnSpPr>
              <p:nvPr/>
            </p:nvCxnSpPr>
            <p:spPr>
              <a:xfrm flipH="1" flipV="1">
                <a:off x="6723689" y="4705451"/>
                <a:ext cx="443777" cy="85248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175467DD-1364-55FC-00CF-B6A93D515614}"/>
                  </a:ext>
                </a:extLst>
              </p:cNvPr>
              <p:cNvPicPr>
                <a:picLocks noChangeAspect="1"/>
              </p:cNvPicPr>
              <p:nvPr/>
            </p:nvPicPr>
            <p:blipFill rotWithShape="1">
              <a:blip r:embed="rId3"/>
              <a:srcRect l="5268" t="27465" r="71410" b="26506"/>
              <a:stretch/>
            </p:blipFill>
            <p:spPr>
              <a:xfrm>
                <a:off x="6014426" y="5082174"/>
                <a:ext cx="831932" cy="1212645"/>
              </a:xfrm>
              <a:prstGeom prst="rect">
                <a:avLst/>
              </a:prstGeom>
            </p:spPr>
          </p:pic>
          <p:sp>
            <p:nvSpPr>
              <p:cNvPr id="9" name="TextBox 8">
                <a:extLst>
                  <a:ext uri="{FF2B5EF4-FFF2-40B4-BE49-F238E27FC236}">
                    <a16:creationId xmlns:a16="http://schemas.microsoft.com/office/drawing/2014/main" id="{6685AC0E-B2F5-341E-C36A-F3515E1DEFF7}"/>
                  </a:ext>
                </a:extLst>
              </p:cNvPr>
              <p:cNvSpPr txBox="1"/>
              <p:nvPr/>
            </p:nvSpPr>
            <p:spPr>
              <a:xfrm>
                <a:off x="6145073" y="4877881"/>
                <a:ext cx="512583" cy="307777"/>
              </a:xfrm>
              <a:prstGeom prst="rect">
                <a:avLst/>
              </a:prstGeom>
              <a:noFill/>
            </p:spPr>
            <p:txBody>
              <a:bodyPr wrap="square" rtlCol="0">
                <a:spAutoFit/>
              </a:bodyPr>
              <a:lstStyle/>
              <a:p>
                <a:r>
                  <a:rPr lang="en-US" sz="1400" dirty="0"/>
                  <a:t>Bob</a:t>
                </a:r>
              </a:p>
            </p:txBody>
          </p:sp>
          <p:cxnSp>
            <p:nvCxnSpPr>
              <p:cNvPr id="1055" name="Straight Connector 1054">
                <a:extLst>
                  <a:ext uri="{FF2B5EF4-FFF2-40B4-BE49-F238E27FC236}">
                    <a16:creationId xmlns:a16="http://schemas.microsoft.com/office/drawing/2014/main" id="{EBDDEE62-DAB5-8A7E-0A58-2871D40EA11F}"/>
                  </a:ext>
                </a:extLst>
              </p:cNvPr>
              <p:cNvCxnSpPr>
                <a:cxnSpLocks/>
              </p:cNvCxnSpPr>
              <p:nvPr/>
            </p:nvCxnSpPr>
            <p:spPr>
              <a:xfrm flipV="1">
                <a:off x="7141641" y="5531745"/>
                <a:ext cx="1885094" cy="1704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2C30DD9D-738E-694A-6B47-39244B9F122C}"/>
                  </a:ext>
                </a:extLst>
              </p:cNvPr>
              <p:cNvCxnSpPr>
                <a:cxnSpLocks/>
                <a:stCxn id="45" idx="4"/>
              </p:cNvCxnSpPr>
              <p:nvPr/>
            </p:nvCxnSpPr>
            <p:spPr>
              <a:xfrm>
                <a:off x="8848142" y="4856466"/>
                <a:ext cx="0" cy="665408"/>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1114" name="Group 1113">
            <a:extLst>
              <a:ext uri="{FF2B5EF4-FFF2-40B4-BE49-F238E27FC236}">
                <a16:creationId xmlns:a16="http://schemas.microsoft.com/office/drawing/2014/main" id="{E4880CAB-6784-3DDB-A285-F659C2BE82E5}"/>
              </a:ext>
            </a:extLst>
          </p:cNvPr>
          <p:cNvGrpSpPr/>
          <p:nvPr/>
        </p:nvGrpSpPr>
        <p:grpSpPr>
          <a:xfrm>
            <a:off x="7925376" y="1071815"/>
            <a:ext cx="2749047" cy="2483527"/>
            <a:chOff x="7925376" y="1071815"/>
            <a:chExt cx="2749047" cy="2483527"/>
          </a:xfrm>
        </p:grpSpPr>
        <p:sp>
          <p:nvSpPr>
            <p:cNvPr id="37" name="Oval 36">
              <a:extLst>
                <a:ext uri="{FF2B5EF4-FFF2-40B4-BE49-F238E27FC236}">
                  <a16:creationId xmlns:a16="http://schemas.microsoft.com/office/drawing/2014/main" id="{5E9C42D2-F3AA-2443-2E22-DE24DB969268}"/>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0ED087E-DFB0-2D58-F000-252844D60DBB}"/>
                </a:ext>
              </a:extLst>
            </p:cNvPr>
            <p:cNvCxnSpPr>
              <a:cxnSpLocks/>
            </p:cNvCxnSpPr>
            <p:nvPr/>
          </p:nvCxnSpPr>
          <p:spPr>
            <a:xfrm flipV="1">
              <a:off x="7925376" y="2434592"/>
              <a:ext cx="321646" cy="9535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746AB3F-A7B4-E0CE-B8A7-5EB4A7A12C15}"/>
                </a:ext>
              </a:extLst>
            </p:cNvPr>
            <p:cNvCxnSpPr>
              <a:cxnSpLocks/>
            </p:cNvCxnSpPr>
            <p:nvPr/>
          </p:nvCxnSpPr>
          <p:spPr>
            <a:xfrm flipV="1">
              <a:off x="8247022" y="2438832"/>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28" name="Straight Connector 1027">
              <a:extLst>
                <a:ext uri="{FF2B5EF4-FFF2-40B4-BE49-F238E27FC236}">
                  <a16:creationId xmlns:a16="http://schemas.microsoft.com/office/drawing/2014/main" id="{B8831F40-C607-2CF6-EFA5-E3196FD9C4E6}"/>
                </a:ext>
              </a:extLst>
            </p:cNvPr>
            <p:cNvCxnSpPr>
              <a:cxnSpLocks/>
            </p:cNvCxnSpPr>
            <p:nvPr/>
          </p:nvCxnSpPr>
          <p:spPr>
            <a:xfrm flipV="1">
              <a:off x="10313258" y="2454499"/>
              <a:ext cx="0" cy="72481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061" name="Picture 1060" descr="A green square with black text&#10;&#10;AI-generated content may be incorrect.">
              <a:extLst>
                <a:ext uri="{FF2B5EF4-FFF2-40B4-BE49-F238E27FC236}">
                  <a16:creationId xmlns:a16="http://schemas.microsoft.com/office/drawing/2014/main" id="{14490013-BB86-355D-4D3F-9DDE1D586C85}"/>
                </a:ext>
              </a:extLst>
            </p:cNvPr>
            <p:cNvPicPr>
              <a:picLocks noChangeAspect="1"/>
            </p:cNvPicPr>
            <p:nvPr/>
          </p:nvPicPr>
          <p:blipFill>
            <a:blip r:embed="rId5"/>
            <a:stretch>
              <a:fillRect/>
            </a:stretch>
          </p:blipFill>
          <p:spPr>
            <a:xfrm>
              <a:off x="9440891" y="1379592"/>
              <a:ext cx="872367" cy="1026627"/>
            </a:xfrm>
            <a:prstGeom prst="rect">
              <a:avLst/>
            </a:prstGeom>
          </p:spPr>
        </p:pic>
        <p:pic>
          <p:nvPicPr>
            <p:cNvPr id="1062" name="Picture 1061" descr="Diagram&#10;&#10;Description automatically generated">
              <a:extLst>
                <a:ext uri="{FF2B5EF4-FFF2-40B4-BE49-F238E27FC236}">
                  <a16:creationId xmlns:a16="http://schemas.microsoft.com/office/drawing/2014/main" id="{0D85B32E-FDDE-6898-30D1-BF94FECF9E7C}"/>
                </a:ext>
              </a:extLst>
            </p:cNvPr>
            <p:cNvPicPr>
              <a:picLocks noChangeAspect="1"/>
            </p:cNvPicPr>
            <p:nvPr/>
          </p:nvPicPr>
          <p:blipFill rotWithShape="1">
            <a:blip r:embed="rId3"/>
            <a:srcRect l="77149" t="25969" b="26191"/>
            <a:stretch/>
          </p:blipFill>
          <p:spPr>
            <a:xfrm>
              <a:off x="8525600" y="1423290"/>
              <a:ext cx="898121" cy="939230"/>
            </a:xfrm>
            <a:prstGeom prst="rect">
              <a:avLst/>
            </a:prstGeom>
          </p:spPr>
        </p:pic>
        <p:sp>
          <p:nvSpPr>
            <p:cNvPr id="1063" name="TextBox 1062">
              <a:extLst>
                <a:ext uri="{FF2B5EF4-FFF2-40B4-BE49-F238E27FC236}">
                  <a16:creationId xmlns:a16="http://schemas.microsoft.com/office/drawing/2014/main" id="{36FF3685-DA47-A1C7-1420-66570BD4A84F}"/>
                </a:ext>
              </a:extLst>
            </p:cNvPr>
            <p:cNvSpPr txBox="1"/>
            <p:nvPr/>
          </p:nvSpPr>
          <p:spPr>
            <a:xfrm>
              <a:off x="9085561" y="1071815"/>
              <a:ext cx="643717" cy="307777"/>
            </a:xfrm>
            <a:prstGeom prst="rect">
              <a:avLst/>
            </a:prstGeom>
            <a:noFill/>
          </p:spPr>
          <p:txBody>
            <a:bodyPr wrap="square" rtlCol="0">
              <a:spAutoFit/>
            </a:bodyPr>
            <a:lstStyle/>
            <a:p>
              <a:r>
                <a:rPr lang="en-US" sz="1400" dirty="0"/>
                <a:t>Alice</a:t>
              </a:r>
            </a:p>
          </p:txBody>
        </p:sp>
        <p:pic>
          <p:nvPicPr>
            <p:cNvPr id="1064" name="Picture 1063" descr="Modernize, refactor, refactoring, refurbish, refurbished, restructure icon  - Download on Iconfinder">
              <a:extLst>
                <a:ext uri="{FF2B5EF4-FFF2-40B4-BE49-F238E27FC236}">
                  <a16:creationId xmlns:a16="http://schemas.microsoft.com/office/drawing/2014/main" id="{FACF4119-797F-A64C-4A84-10B17B809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932958" y="1614426"/>
              <a:ext cx="566579" cy="566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2" name="Group 1111">
            <a:extLst>
              <a:ext uri="{FF2B5EF4-FFF2-40B4-BE49-F238E27FC236}">
                <a16:creationId xmlns:a16="http://schemas.microsoft.com/office/drawing/2014/main" id="{1B31C90B-31DA-81A2-5974-25843D1EDC6A}"/>
              </a:ext>
            </a:extLst>
          </p:cNvPr>
          <p:cNvGrpSpPr/>
          <p:nvPr/>
        </p:nvGrpSpPr>
        <p:grpSpPr>
          <a:xfrm>
            <a:off x="9153877" y="4748102"/>
            <a:ext cx="1841561" cy="1470259"/>
            <a:chOff x="9153877" y="4748102"/>
            <a:chExt cx="1841561" cy="1470259"/>
          </a:xfrm>
        </p:grpSpPr>
        <p:pic>
          <p:nvPicPr>
            <p:cNvPr id="1067" name="Picture 1066" descr="Diagram&#10;&#10;Description automatically generated">
              <a:extLst>
                <a:ext uri="{FF2B5EF4-FFF2-40B4-BE49-F238E27FC236}">
                  <a16:creationId xmlns:a16="http://schemas.microsoft.com/office/drawing/2014/main" id="{AB796279-6D2E-75F6-1D23-56BEFB2F9B2B}"/>
                </a:ext>
              </a:extLst>
            </p:cNvPr>
            <p:cNvPicPr>
              <a:picLocks noChangeAspect="1"/>
            </p:cNvPicPr>
            <p:nvPr/>
          </p:nvPicPr>
          <p:blipFill rotWithShape="1">
            <a:blip r:embed="rId3"/>
            <a:srcRect l="41773" t="45550" r="36042" b="764"/>
            <a:stretch/>
          </p:blipFill>
          <p:spPr>
            <a:xfrm>
              <a:off x="9566631" y="4865141"/>
              <a:ext cx="930468" cy="1353220"/>
            </a:xfrm>
            <a:prstGeom prst="rect">
              <a:avLst/>
            </a:prstGeom>
          </p:spPr>
        </p:pic>
        <p:pic>
          <p:nvPicPr>
            <p:cNvPr id="1068" name="Picture 8">
              <a:extLst>
                <a:ext uri="{FF2B5EF4-FFF2-40B4-BE49-F238E27FC236}">
                  <a16:creationId xmlns:a16="http://schemas.microsoft.com/office/drawing/2014/main" id="{5E19EDD5-01FD-F198-48BA-6BBA3F1437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199" t="13378" r="11878" b="-265"/>
            <a:stretch>
              <a:fillRect/>
            </a:stretch>
          </p:blipFill>
          <p:spPr bwMode="auto">
            <a:xfrm>
              <a:off x="9153877" y="5167500"/>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14">
              <a:extLst>
                <a:ext uri="{FF2B5EF4-FFF2-40B4-BE49-F238E27FC236}">
                  <a16:creationId xmlns:a16="http://schemas.microsoft.com/office/drawing/2014/main" id="{AD780210-CC8E-42B1-109B-E26B5E82269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9259129" y="5323050"/>
              <a:ext cx="258844" cy="248055"/>
            </a:xfrm>
            <a:prstGeom prst="rect">
              <a:avLst/>
            </a:prstGeom>
            <a:noFill/>
            <a:extLst>
              <a:ext uri="{909E8E84-426E-40DD-AFC4-6F175D3DCCD1}">
                <a14:hiddenFill xmlns:a14="http://schemas.microsoft.com/office/drawing/2010/main">
                  <a:solidFill>
                    <a:srgbClr val="FFFFFF"/>
                  </a:solidFill>
                </a14:hiddenFill>
              </a:ext>
            </a:extLst>
          </p:spPr>
        </p:pic>
        <p:cxnSp>
          <p:nvCxnSpPr>
            <p:cNvPr id="1105" name="Straight Connector 1104">
              <a:extLst>
                <a:ext uri="{FF2B5EF4-FFF2-40B4-BE49-F238E27FC236}">
                  <a16:creationId xmlns:a16="http://schemas.microsoft.com/office/drawing/2014/main" id="{76D93E47-DC5C-D40B-E621-29D9F33F3623}"/>
                </a:ext>
              </a:extLst>
            </p:cNvPr>
            <p:cNvCxnSpPr>
              <a:cxnSpLocks/>
            </p:cNvCxnSpPr>
            <p:nvPr/>
          </p:nvCxnSpPr>
          <p:spPr>
            <a:xfrm flipH="1">
              <a:off x="10491851" y="4748102"/>
              <a:ext cx="503587" cy="24190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18" name="Group 1117">
            <a:extLst>
              <a:ext uri="{FF2B5EF4-FFF2-40B4-BE49-F238E27FC236}">
                <a16:creationId xmlns:a16="http://schemas.microsoft.com/office/drawing/2014/main" id="{9FA28647-6489-9628-F3FB-790FF246CEE8}"/>
              </a:ext>
            </a:extLst>
          </p:cNvPr>
          <p:cNvGrpSpPr/>
          <p:nvPr/>
        </p:nvGrpSpPr>
        <p:grpSpPr>
          <a:xfrm>
            <a:off x="9354658" y="3555342"/>
            <a:ext cx="1945657" cy="1247828"/>
            <a:chOff x="9354658" y="3555342"/>
            <a:chExt cx="1945657" cy="1247828"/>
          </a:xfrm>
        </p:grpSpPr>
        <p:sp>
          <p:nvSpPr>
            <p:cNvPr id="46" name="Oval 45">
              <a:extLst>
                <a:ext uri="{FF2B5EF4-FFF2-40B4-BE49-F238E27FC236}">
                  <a16:creationId xmlns:a16="http://schemas.microsoft.com/office/drawing/2014/main" id="{C561AFBB-5926-9C61-8C9B-C32A42870177}"/>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CE7B0075-0DFC-3749-804F-D8CAACCE40DE}"/>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cxnSp>
          <p:nvCxnSpPr>
            <p:cNvPr id="1116" name="Straight Connector 1115">
              <a:extLst>
                <a:ext uri="{FF2B5EF4-FFF2-40B4-BE49-F238E27FC236}">
                  <a16:creationId xmlns:a16="http://schemas.microsoft.com/office/drawing/2014/main" id="{7F8B3E21-D18F-504A-9FF0-25FCC1A63B4C}"/>
                </a:ext>
              </a:extLst>
            </p:cNvPr>
            <p:cNvCxnSpPr>
              <a:cxnSpLocks/>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17" name="Straight Connector 1116">
              <a:extLst>
                <a:ext uri="{FF2B5EF4-FFF2-40B4-BE49-F238E27FC236}">
                  <a16:creationId xmlns:a16="http://schemas.microsoft.com/office/drawing/2014/main" id="{9F52F4D9-6911-0997-FCE7-A6F69C0CAEEE}"/>
                </a:ext>
              </a:extLst>
            </p:cNvPr>
            <p:cNvCxnSpPr>
              <a:cxnSpLocks/>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20" name="Group 1119">
            <a:extLst>
              <a:ext uri="{FF2B5EF4-FFF2-40B4-BE49-F238E27FC236}">
                <a16:creationId xmlns:a16="http://schemas.microsoft.com/office/drawing/2014/main" id="{C1C0693A-BDE5-1656-E27F-3E45B2EBCE2D}"/>
              </a:ext>
            </a:extLst>
          </p:cNvPr>
          <p:cNvGrpSpPr/>
          <p:nvPr/>
        </p:nvGrpSpPr>
        <p:grpSpPr>
          <a:xfrm>
            <a:off x="10497099" y="4877881"/>
            <a:ext cx="1548437" cy="1340480"/>
            <a:chOff x="10497099" y="4877881"/>
            <a:chExt cx="1548437" cy="1340480"/>
          </a:xfrm>
        </p:grpSpPr>
        <p:grpSp>
          <p:nvGrpSpPr>
            <p:cNvPr id="1111" name="Group 1110">
              <a:extLst>
                <a:ext uri="{FF2B5EF4-FFF2-40B4-BE49-F238E27FC236}">
                  <a16:creationId xmlns:a16="http://schemas.microsoft.com/office/drawing/2014/main" id="{C2F6BECD-A233-7A66-E85E-B15C9DA1323B}"/>
                </a:ext>
              </a:extLst>
            </p:cNvPr>
            <p:cNvGrpSpPr/>
            <p:nvPr/>
          </p:nvGrpSpPr>
          <p:grpSpPr>
            <a:xfrm>
              <a:off x="10497099" y="4877881"/>
              <a:ext cx="1548437" cy="1340480"/>
              <a:chOff x="10497099" y="4877881"/>
              <a:chExt cx="1548437" cy="1340480"/>
            </a:xfrm>
          </p:grpSpPr>
          <p:pic>
            <p:nvPicPr>
              <p:cNvPr id="1104" name="Picture 1103" descr="A green and black math equations&#10;&#10;AI-generated content may be incorrect.">
                <a:extLst>
                  <a:ext uri="{FF2B5EF4-FFF2-40B4-BE49-F238E27FC236}">
                    <a16:creationId xmlns:a16="http://schemas.microsoft.com/office/drawing/2014/main" id="{20D63A94-9DCE-FA09-A9D8-D98C0120FE8E}"/>
                  </a:ext>
                </a:extLst>
              </p:cNvPr>
              <p:cNvPicPr>
                <a:picLocks noChangeAspect="1"/>
              </p:cNvPicPr>
              <p:nvPr/>
            </p:nvPicPr>
            <p:blipFill>
              <a:blip r:embed="rId9"/>
              <a:stretch>
                <a:fillRect/>
              </a:stretch>
            </p:blipFill>
            <p:spPr>
              <a:xfrm>
                <a:off x="11036791" y="4877881"/>
                <a:ext cx="1008745" cy="1340480"/>
              </a:xfrm>
              <a:prstGeom prst="rect">
                <a:avLst/>
              </a:prstGeom>
            </p:spPr>
          </p:pic>
          <p:cxnSp>
            <p:nvCxnSpPr>
              <p:cNvPr id="1108" name="Straight Arrow Connector 1107">
                <a:extLst>
                  <a:ext uri="{FF2B5EF4-FFF2-40B4-BE49-F238E27FC236}">
                    <a16:creationId xmlns:a16="http://schemas.microsoft.com/office/drawing/2014/main" id="{F00A55BD-2DDD-C6C4-A30C-66703BA416E9}"/>
                  </a:ext>
                </a:extLst>
              </p:cNvPr>
              <p:cNvCxnSpPr>
                <a:cxnSpLocks/>
                <a:stCxn id="1067" idx="3"/>
                <a:endCxn id="1104" idx="1"/>
              </p:cNvCxnSpPr>
              <p:nvPr/>
            </p:nvCxnSpPr>
            <p:spPr>
              <a:xfrm>
                <a:off x="10497099" y="5541751"/>
                <a:ext cx="539692" cy="6370"/>
              </a:xfrm>
              <a:prstGeom prst="straightConnector1">
                <a:avLst/>
              </a:prstGeom>
              <a:ln w="57150">
                <a:solidFill>
                  <a:srgbClr val="000000"/>
                </a:solidFill>
                <a:tailEnd type="triangle"/>
              </a:ln>
            </p:spPr>
            <p:style>
              <a:lnRef idx="2">
                <a:schemeClr val="accent1"/>
              </a:lnRef>
              <a:fillRef idx="0">
                <a:schemeClr val="accent1"/>
              </a:fillRef>
              <a:effectRef idx="1">
                <a:schemeClr val="accent1"/>
              </a:effectRef>
              <a:fontRef idx="minor">
                <a:schemeClr val="tx1"/>
              </a:fontRef>
            </p:style>
          </p:cxnSp>
        </p:grpSp>
        <p:sp>
          <p:nvSpPr>
            <p:cNvPr id="1119" name="TextBox 1118">
              <a:extLst>
                <a:ext uri="{FF2B5EF4-FFF2-40B4-BE49-F238E27FC236}">
                  <a16:creationId xmlns:a16="http://schemas.microsoft.com/office/drawing/2014/main" id="{3C721F6E-0C5E-BCE4-BB56-0348A1346175}"/>
                </a:ext>
              </a:extLst>
            </p:cNvPr>
            <p:cNvSpPr txBox="1"/>
            <p:nvPr/>
          </p:nvSpPr>
          <p:spPr>
            <a:xfrm>
              <a:off x="10546581" y="5185658"/>
              <a:ext cx="512583" cy="307777"/>
            </a:xfrm>
            <a:prstGeom prst="rect">
              <a:avLst/>
            </a:prstGeom>
            <a:noFill/>
          </p:spPr>
          <p:txBody>
            <a:bodyPr wrap="square" rtlCol="0">
              <a:spAutoFit/>
            </a:bodyPr>
            <a:lstStyle/>
            <a:p>
              <a:r>
                <a:rPr lang="en-US" sz="1400" dirty="0"/>
                <a:t>Bob</a:t>
              </a:r>
            </a:p>
          </p:txBody>
        </p:sp>
      </p:grpSp>
    </p:spTree>
    <p:extLst>
      <p:ext uri="{BB962C8B-B14F-4D97-AF65-F5344CB8AC3E}">
        <p14:creationId xmlns:p14="http://schemas.microsoft.com/office/powerpoint/2010/main" val="9009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7681</TotalTime>
  <Words>2091</Words>
  <Application>Microsoft Macintosh PowerPoint</Application>
  <PresentationFormat>Widescreen</PresentationFormat>
  <Paragraphs>214</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Courier New</vt:lpstr>
      <vt:lpstr>NimbusMonL</vt:lpstr>
      <vt:lpstr>NimbusRomNo9L</vt:lpstr>
      <vt:lpstr>Times New Roman</vt:lpstr>
      <vt:lpstr>Wingdings</vt:lpstr>
      <vt:lpstr>Office Theme</vt:lpstr>
      <vt:lpstr>Software Integration</vt:lpstr>
      <vt:lpstr>Version Control Systems</vt:lpstr>
      <vt:lpstr>Branching/Forking</vt:lpstr>
      <vt:lpstr>PowerPoint Presentation</vt:lpstr>
      <vt:lpstr>Concrete Example</vt:lpstr>
      <vt:lpstr>Concrete Example: Missed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Integration</dc:title>
  <dc:creator>John Businge</dc:creator>
  <cp:lastModifiedBy>John Businge</cp:lastModifiedBy>
  <cp:revision>37</cp:revision>
  <dcterms:created xsi:type="dcterms:W3CDTF">2022-08-01T13:11:23Z</dcterms:created>
  <dcterms:modified xsi:type="dcterms:W3CDTF">2025-09-22T23:55:22Z</dcterms:modified>
</cp:coreProperties>
</file>