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75" r:id="rId10"/>
    <p:sldId id="264" r:id="rId11"/>
    <p:sldId id="265" r:id="rId12"/>
    <p:sldId id="267" r:id="rId13"/>
    <p:sldId id="263" r:id="rId14"/>
    <p:sldId id="268" r:id="rId15"/>
    <p:sldId id="271" r:id="rId16"/>
    <p:sldId id="276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17792D"/>
    <a:srgbClr val="15B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0"/>
    <p:restoredTop sz="78682"/>
  </p:normalViewPr>
  <p:slideViewPr>
    <p:cSldViewPr snapToGrid="0">
      <p:cViewPr varScale="1">
        <p:scale>
          <a:sx n="88" d="100"/>
          <a:sy n="88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-39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6E49F-2095-0B40-AFFF-DDA00854E507}" type="datetimeFigureOut">
              <a:rPr lang="en-BE" smtClean="0"/>
              <a:t>15/09/2025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2266E-4AE0-3346-930D-BC097FD258C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4422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Another example is using a debugger.</a:t>
            </a:r>
          </a:p>
          <a:p>
            <a:endParaRPr lang="en-BE" dirty="0"/>
          </a:p>
          <a:p>
            <a:r>
              <a:rPr lang="en-BE" dirty="0"/>
              <a:t>The different testing techniques like Unit tests, Integration tests, system tests, and acceptance tests use dynamic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1783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46010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Path Coverage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Considers all possible execution paths through code (combinations of branches).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GB" dirty="0"/>
              <a:t> decisions, possible paths grow exponentially (2ⁿ).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Example: 3 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GB" dirty="0"/>
              <a:t>s → 8 paths, but most tests only cover a fraction.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Path coverage is powerful but often impractical beyond small functions. Good for showing limits of exhaustive 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1418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As you can see, conditionals (and loops) make path coverage hard. We need to write a lot of tests</a:t>
            </a:r>
          </a:p>
          <a:p>
            <a:r>
              <a:rPr lang="en-BE" dirty="0"/>
              <a:t>We get an exponential number of paths on the number of conditionals tests. </a:t>
            </a:r>
          </a:p>
          <a:p>
            <a:r>
              <a:rPr lang="en-BE" dirty="0"/>
              <a:t>This is going to be very costly to test, but on the other hand, it could be that a bug is hidden in one of the paths</a:t>
            </a:r>
          </a:p>
          <a:p>
            <a:r>
              <a:rPr lang="en-BE" dirty="0"/>
              <a:t>We need path coverage to find certain bugs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49500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Mutation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Idea: deliberately inject </a:t>
            </a:r>
            <a:r>
              <a:rPr lang="en-GB" i="1" dirty="0"/>
              <a:t>small changes (mutants)</a:t>
            </a:r>
            <a:r>
              <a:rPr lang="en-GB" dirty="0"/>
              <a:t> into code (e.g., flip 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</a:t>
            </a:r>
            <a:r>
              <a:rPr lang="en-GB" dirty="0"/>
              <a:t> to 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!=</a:t>
            </a:r>
            <a:r>
              <a:rPr lang="en-GB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If your tests catch the change (test fails), the mutant is </a:t>
            </a:r>
            <a:r>
              <a:rPr lang="en-GB" i="1" dirty="0"/>
              <a:t>killed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If the test passes, the mutant </a:t>
            </a:r>
            <a:r>
              <a:rPr lang="en-GB" i="1" dirty="0"/>
              <a:t>survives</a:t>
            </a:r>
            <a:r>
              <a:rPr lang="en-GB" dirty="0"/>
              <a:t> → your test suite is weak.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Mutation testing is a stronger metric than coverage because it checks if tests detect </a:t>
            </a:r>
            <a:r>
              <a:rPr lang="en-GB" i="1" dirty="0" err="1"/>
              <a:t>behavioral</a:t>
            </a:r>
            <a:r>
              <a:rPr lang="en-GB" i="1" dirty="0"/>
              <a:t> faults</a:t>
            </a:r>
            <a:endParaRPr lang="en-GB" dirty="0"/>
          </a:p>
          <a:p>
            <a:endParaRPr lang="en-B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If your tests </a:t>
            </a:r>
            <a:r>
              <a:rPr lang="en-GB" b="1" dirty="0"/>
              <a:t>fail</a:t>
            </a:r>
            <a:r>
              <a:rPr lang="en-GB" dirty="0"/>
              <a:t> when run against the mutant → </a:t>
            </a:r>
            <a:r>
              <a:rPr lang="en-BE" dirty="0"/>
              <a:t>✅ </a:t>
            </a:r>
            <a:r>
              <a:rPr lang="en-GB" dirty="0"/>
              <a:t>the mutant is </a:t>
            </a:r>
            <a:r>
              <a:rPr lang="en-GB" b="1" dirty="0"/>
              <a:t>killed</a:t>
            </a:r>
            <a:r>
              <a:rPr lang="en-GB" dirty="0"/>
              <a:t> (good test suite).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If your tests </a:t>
            </a:r>
            <a:r>
              <a:rPr lang="en-GB" b="1" dirty="0"/>
              <a:t>still pass</a:t>
            </a:r>
            <a:r>
              <a:rPr lang="en-GB" dirty="0"/>
              <a:t> → </a:t>
            </a:r>
            <a:r>
              <a:rPr lang="en-BE" dirty="0"/>
              <a:t>❌ </a:t>
            </a:r>
            <a:r>
              <a:rPr lang="en-GB" dirty="0"/>
              <a:t>the mutant </a:t>
            </a:r>
            <a:r>
              <a:rPr lang="en-GB" b="1" dirty="0"/>
              <a:t>survives</a:t>
            </a:r>
            <a:r>
              <a:rPr lang="en-GB" dirty="0"/>
              <a:t> (weak test suite, it missed a fault).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62362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C117F-EE3A-01AD-A64F-B3AF6C8BE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A32ABD-8C5A-04B9-939E-C862BD5455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E1C074-4696-A265-5452-87BDF9F65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Mutation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Idea: deliberately inject </a:t>
            </a:r>
            <a:r>
              <a:rPr lang="en-GB" i="1" dirty="0"/>
              <a:t>small changes (mutants)</a:t>
            </a:r>
            <a:r>
              <a:rPr lang="en-GB" dirty="0"/>
              <a:t> into code (e.g., flip 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</a:t>
            </a:r>
            <a:r>
              <a:rPr lang="en-GB" dirty="0"/>
              <a:t> to 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!=</a:t>
            </a:r>
            <a:r>
              <a:rPr lang="en-GB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If your tests catch the change (test fails), the mutant is </a:t>
            </a:r>
            <a:r>
              <a:rPr lang="en-GB" i="1" dirty="0"/>
              <a:t>killed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If the test passes, the mutant </a:t>
            </a:r>
            <a:r>
              <a:rPr lang="en-GB" i="1" dirty="0"/>
              <a:t>survives</a:t>
            </a:r>
            <a:r>
              <a:rPr lang="en-GB" dirty="0"/>
              <a:t> → your test suite is weak.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Mutation testing is a stronger metric than coverage because it checks if tests detect </a:t>
            </a:r>
            <a:r>
              <a:rPr lang="en-GB" i="1" dirty="0" err="1"/>
              <a:t>behavioral</a:t>
            </a:r>
            <a:r>
              <a:rPr lang="en-GB" i="1" dirty="0"/>
              <a:t> faults</a:t>
            </a:r>
            <a:endParaRPr lang="en-GB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730CE-93F0-A1E4-D4F5-1BB75A3B22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8230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Why the mutant survives</a:t>
            </a:r>
          </a:p>
          <a:p>
            <a:r>
              <a:rPr lang="en-GB" b="1" dirty="0"/>
              <a:t>Case 1:</a:t>
            </a:r>
            <a:r>
              <a:rPr lang="en-GB" dirty="0"/>
              <a:t> 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(true, true)</a:t>
            </a:r>
            <a:endParaRPr lang="en-GB" dirty="0"/>
          </a:p>
          <a:p>
            <a:pPr lvl="1"/>
            <a:r>
              <a:rPr lang="en-GB" dirty="0"/>
              <a:t>Original → 1</a:t>
            </a:r>
          </a:p>
          <a:p>
            <a:pPr lvl="1"/>
            <a:r>
              <a:rPr lang="en-GB" dirty="0"/>
              <a:t>Mutant → 1</a:t>
            </a:r>
            <a:br>
              <a:rPr lang="en-GB" dirty="0"/>
            </a:br>
            <a:r>
              <a:rPr lang="en-BE" dirty="0"/>
              <a:t>✅ </a:t>
            </a:r>
            <a:r>
              <a:rPr lang="en-GB" dirty="0"/>
              <a:t>Both pass</a:t>
            </a:r>
          </a:p>
          <a:p>
            <a:r>
              <a:rPr lang="en-GB" b="1" dirty="0"/>
              <a:t>Case 2:</a:t>
            </a:r>
            <a:r>
              <a:rPr lang="en-GB" dirty="0"/>
              <a:t> 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(false, false)</a:t>
            </a:r>
            <a:endParaRPr lang="en-GB" dirty="0"/>
          </a:p>
          <a:p>
            <a:pPr lvl="1"/>
            <a:r>
              <a:rPr lang="en-GB" dirty="0"/>
              <a:t>Original → 0</a:t>
            </a:r>
          </a:p>
          <a:p>
            <a:pPr lvl="1"/>
            <a:r>
              <a:rPr lang="en-GB" dirty="0"/>
              <a:t>Mutant → 0</a:t>
            </a:r>
            <a:br>
              <a:rPr lang="en-GB" dirty="0"/>
            </a:br>
            <a:r>
              <a:rPr lang="en-BE" dirty="0"/>
              <a:t>✅ </a:t>
            </a:r>
            <a:r>
              <a:rPr lang="en-GB" dirty="0"/>
              <a:t>Both pass</a:t>
            </a:r>
          </a:p>
          <a:p>
            <a:r>
              <a:rPr lang="en-GB" b="1" dirty="0"/>
              <a:t>No test checks </a:t>
            </a:r>
            <a:r>
              <a:rPr lang="en-GB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(true, false)</a:t>
            </a:r>
            <a:r>
              <a:rPr lang="en-GB" b="1" dirty="0"/>
              <a:t> or </a:t>
            </a:r>
            <a:r>
              <a:rPr lang="en-GB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(false, true)</a:t>
            </a:r>
            <a:r>
              <a:rPr lang="en-GB" dirty="0"/>
              <a:t>.</a:t>
            </a:r>
          </a:p>
          <a:p>
            <a:r>
              <a:rPr lang="en-GB" dirty="0"/>
              <a:t>Original would give 0.</a:t>
            </a:r>
          </a:p>
          <a:p>
            <a:r>
              <a:rPr lang="en-GB" dirty="0"/>
              <a:t>Mutant would give 1.</a:t>
            </a:r>
          </a:p>
          <a:p>
            <a:r>
              <a:rPr lang="en-GB" dirty="0"/>
              <a:t>That’s the bug!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16287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8423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There are many parts in the book related to testing. The first one I like very much is “Tests are your life assurance!”</a:t>
            </a:r>
          </a:p>
          <a:p>
            <a:endParaRPr lang="en-BE" dirty="0"/>
          </a:p>
          <a:p>
            <a:r>
              <a:rPr lang="en-GB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Black-box testing is a method of software testing that examines the functionality of an application without peering into its internal structures or workings. </a:t>
            </a:r>
          </a:p>
          <a:p>
            <a:r>
              <a:rPr lang="en-GB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This test method can be applied virtually to every level of software testing: unit, integration, system and acceptance.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65506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In this lab, we are going to focus on unit testing</a:t>
            </a:r>
          </a:p>
          <a:p>
            <a:r>
              <a:rPr lang="en-GB" b="0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In unit testing, the focus is on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the smallest testable parts of an application, called units (an example is a method)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696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Coverage tells us </a:t>
            </a:r>
            <a:r>
              <a:rPr lang="en-GB" i="1" dirty="0"/>
              <a:t>how much of the code our tests are actually exercising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Coverage isn’t just a number — it’s about </a:t>
            </a:r>
            <a:r>
              <a:rPr lang="en-GB" i="1" dirty="0"/>
              <a:t>confidence in testing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68836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BE" dirty="0"/>
              <a:t>e have a simple function foo with inputs - &gt; input, 3 booleans b1, b2, b3</a:t>
            </a:r>
          </a:p>
          <a:p>
            <a:r>
              <a:rPr lang="en-GB" dirty="0"/>
              <a:t>W</a:t>
            </a:r>
            <a:r>
              <a:rPr lang="en-BE" dirty="0"/>
              <a:t>e also have three if statements that manipulate the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43431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BE" dirty="0"/>
              <a:t>uppose we have a test case trying to assert if I call this function foo with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5954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Statement/Line/Code Coverage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This is the simplest form of coverage: checks if each line of code was executed by tests.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Limitation: 100% line coverage doesn’t mean you tested all </a:t>
            </a:r>
            <a:r>
              <a:rPr lang="en-GB" dirty="0" err="1"/>
              <a:t>behaviors</a:t>
            </a:r>
            <a:r>
              <a:rPr lang="en-GB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It is useful but shallow — a line may run without truly checking logic.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0474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Line coverage is the most basic metric—good for ensuring all code runs, but insufficient for catching hidden logic errors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491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Branch/Condition Coverage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Goes deeper: checks if </a:t>
            </a:r>
            <a:r>
              <a:rPr lang="en-GB" i="1" dirty="0"/>
              <a:t>each branch</a:t>
            </a:r>
            <a:r>
              <a:rPr lang="en-GB" dirty="0"/>
              <a:t> of an 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if/else</a:t>
            </a:r>
            <a:r>
              <a:rPr lang="en-GB" dirty="0"/>
              <a:t> or condition is executed.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Example: one test covers the </a:t>
            </a:r>
            <a:r>
              <a:rPr lang="en-GB" i="1" dirty="0"/>
              <a:t>true branch</a:t>
            </a:r>
            <a:r>
              <a:rPr lang="en-GB" dirty="0"/>
              <a:t>, but you also need one for the </a:t>
            </a:r>
            <a:r>
              <a:rPr lang="en-GB" i="1" dirty="0"/>
              <a:t>false branch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Branch coverage ensures decision-making logic is exercised, not just code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2176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B482-83D2-1BB9-A6A6-5E4AB36AF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FB5FB-0E8A-C03F-6669-B75AF3E16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CE444-F2FD-389F-2035-AC923182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15/09/2025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3B15-BDBC-91DE-9142-934F1EDB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D9859-B8EB-8771-2D20-DE1B908B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214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1BD3-EEB2-ACB8-5ED6-3221DB74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B5D96-AC34-9077-3260-1FEB79140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E4C5F-C776-189D-A712-134287E9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15/09/2025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264DF-0F02-7A1F-5B88-9A3EEACE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56CE7-8F57-EB4B-B185-BF2F3F5F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4387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3F3D2-F0CF-30DB-F22B-0FFC29005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DB5E7-75ED-BAC0-7C36-438BD4EED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998CC-3007-83A2-3073-117EC7A2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15/09/2025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8A673-4DAC-8F13-1BDD-1D317326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C828E-B6D3-05F6-20F6-02978875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140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1295-7142-0B6B-6E00-BFFEF626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006A-9256-7734-58B3-10E742CD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74AF5-8CB7-9E3B-1BA2-5AAA32B7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15/09/2025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5A85-C0DE-696A-5780-BF14D3DF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DF43E-84CD-B7BE-3916-31DE5932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7652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2B87-D009-50B8-9392-B19D2FFA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CD6FC-DE72-B120-DF2B-C5F2804F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8CC72-3CD5-50BF-D1DD-DF3EC852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15/09/2025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7D536-89B4-C579-C12C-7520379F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9BF08-131C-9308-A1AF-C8F6CAE1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4609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2AC2-EB12-C477-4E33-5D7344E3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F252-3644-49EC-5E17-668EB5D4F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9121C-3A00-75CD-8720-CD03BB2B3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8B8DB-214F-F98D-4ACA-CC970225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15/09/2025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75275-39B3-00F9-CFBD-74356288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C964F-1BD9-E6FA-B2D4-007ADAC3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7892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C462-017A-892F-0B98-295E2750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F8AE6-6218-58C7-4D90-60F6C2521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52071-1471-AFEA-1B49-262141A03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0D5BA-4A84-2F31-139A-A0E0DE9F1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A24A5-7947-B0CC-D337-F05AD2480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43668-AB97-7DAD-DC5C-CB2560D8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15/09/2025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C8192-AFCA-FBFC-53CB-7F7A887E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BDE9B-66D4-5605-B638-172C6816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5786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B7A6-B5A5-F925-C992-F8DF99DE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CE359-D496-5CB4-00F4-36C4F1E9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15/09/2025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287DE-DAD9-DC97-2812-CCA74395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0E79E-C868-9809-92D8-DC4A5977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7540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97A9E-326A-22C1-3F7B-2D8438B6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15/09/2025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21243-EF28-1E3F-E74F-60F085D4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4BF37-2D3F-CBF9-ADB4-F26F5DB5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2701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FDAB-579E-A7D7-222D-4FCCBDFE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1809-1108-6741-2E53-6D535D0F1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E2EA1-8D2B-681F-CAE9-F770DA357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660FE-41F7-CCA7-D80E-D102B4FC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15/09/2025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E257C-CCF7-A64C-EDBE-6CF0EF7C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FFB8C-89BB-CD0B-C8A5-479068BD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5439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3FA2-7BBE-9F6D-3E74-662F55B5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4DBB61-0EAE-29C1-8125-83CB385FA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588D3-7F95-1F61-2F7D-A5FDBE5F5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39B04-09C3-D403-BCB6-8A1D4AE7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15/09/2025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61570-2831-6CE1-042A-49128815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ADE7A-B9AD-8B9D-F14F-613C7D1A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9458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B2360-C51E-0D73-9E87-11326816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7453E-244F-D1E0-8B15-90DF28726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F4AB3-D618-5E91-164F-EE5C90A80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EB08D-ED1C-E34B-8682-041F4EDD7C1D}" type="datetimeFigureOut">
              <a:rPr lang="en-BE" smtClean="0"/>
              <a:t>15/09/2025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A17C4-C9DF-9FB1-843B-21FEDA7C0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3A1AB-303A-E215-77EA-9D10CF443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4162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0050-2532-F700-B142-D85398C86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Dynamic Analysis: Testing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3DB0D-C5D4-6681-6C39-4C32595E9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John Businge</a:t>
            </a:r>
          </a:p>
          <a:p>
            <a:r>
              <a:rPr lang="en-BE" dirty="0"/>
              <a:t>john.businge@unlv.edu</a:t>
            </a:r>
          </a:p>
        </p:txBody>
      </p:sp>
    </p:spTree>
    <p:extLst>
      <p:ext uri="{BB962C8B-B14F-4D97-AF65-F5344CB8AC3E}">
        <p14:creationId xmlns:p14="http://schemas.microsoft.com/office/powerpoint/2010/main" val="68020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8198-8EBA-21E1-7318-064F02A4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Statement/Line/Code Coverage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A40B-CCC3-4D9D-6E92-FFABE398F7BC}"/>
              </a:ext>
            </a:extLst>
          </p:cNvPr>
          <p:cNvSpPr txBox="1"/>
          <p:nvPr/>
        </p:nvSpPr>
        <p:spPr>
          <a:xfrm>
            <a:off x="1010277" y="1443038"/>
            <a:ext cx="8228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Test Case(s)</a:t>
            </a:r>
          </a:p>
          <a:p>
            <a:r>
              <a:rPr lang="en-BE" sz="2400" dirty="0">
                <a:latin typeface="Courier" pitchFamily="2" charset="0"/>
              </a:rPr>
              <a:t>	ASSERT foo(0, true,, true, true) == -1;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87CF31A-09ED-E4B9-4FB6-8D69B8EE2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6" y="2568579"/>
            <a:ext cx="7970993" cy="3835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3D2AC8-6DF1-29C7-B9FE-837D40F034C1}"/>
              </a:ext>
            </a:extLst>
          </p:cNvPr>
          <p:cNvSpPr txBox="1"/>
          <p:nvPr/>
        </p:nvSpPr>
        <p:spPr>
          <a:xfrm>
            <a:off x="4309973" y="1849718"/>
            <a:ext cx="1133566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BE" sz="2000" dirty="0">
                <a:latin typeface="Courier" pitchFamily="2" charset="0"/>
              </a:rPr>
              <a:t>false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5A43A7-5B15-CF69-5382-62E5D051AD78}"/>
              </a:ext>
            </a:extLst>
          </p:cNvPr>
          <p:cNvGrpSpPr/>
          <p:nvPr/>
        </p:nvGrpSpPr>
        <p:grpSpPr>
          <a:xfrm>
            <a:off x="1185863" y="3429000"/>
            <a:ext cx="5343525" cy="1800225"/>
            <a:chOff x="1185863" y="3429000"/>
            <a:chExt cx="5343525" cy="180022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800343-CBEB-9A66-4AED-209CBF619D27}"/>
                </a:ext>
              </a:extLst>
            </p:cNvPr>
            <p:cNvSpPr txBox="1"/>
            <p:nvPr/>
          </p:nvSpPr>
          <p:spPr>
            <a:xfrm>
              <a:off x="1185863" y="3943350"/>
              <a:ext cx="1700211" cy="4001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Courier" pitchFamily="2" charset="0"/>
                </a:rPr>
                <a:t>    x</a:t>
              </a:r>
              <a:r>
                <a:rPr lang="en-BE" sz="2000" dirty="0">
                  <a:latin typeface="Courier" pitchFamily="2" charset="0"/>
                </a:rPr>
                <a:t>++;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B1DC96-5824-36AC-F734-334EF206CA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6163" y="4200525"/>
              <a:ext cx="723810" cy="10287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9D0CA71-1C77-65B1-8779-9096181DA91C}"/>
                </a:ext>
              </a:extLst>
            </p:cNvPr>
            <p:cNvCxnSpPr>
              <a:cxnSpLocks/>
            </p:cNvCxnSpPr>
            <p:nvPr/>
          </p:nvCxnSpPr>
          <p:spPr>
            <a:xfrm>
              <a:off x="3586163" y="4200525"/>
              <a:ext cx="723810" cy="10287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19F1D85-CD0C-80A4-70A1-0CCE5C3A83D1}"/>
                    </a:ext>
                  </a:extLst>
                </p:cNvPr>
                <p:cNvSpPr txBox="1"/>
                <p:nvPr/>
              </p:nvSpPr>
              <p:spPr>
                <a:xfrm>
                  <a:off x="4181475" y="3429000"/>
                  <a:ext cx="2347913" cy="625812"/>
                </a:xfrm>
                <a:prstGeom prst="rect">
                  <a:avLst/>
                </a:prstGeom>
                <a:noFill/>
                <a:ln w="28575">
                  <a:solidFill>
                    <a:srgbClr val="17792D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BE" sz="2400" b="1" i="1" smtClean="0">
                              <a:solidFill>
                                <a:srgbClr val="17792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17792D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17792D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a14:m>
                  <a:r>
                    <a:rPr lang="en-BE" sz="2400" b="1" dirty="0">
                      <a:solidFill>
                        <a:srgbClr val="17792D"/>
                      </a:solidFill>
                    </a:rPr>
                    <a:t> x100%  = 88.9%</a:t>
                  </a: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19F1D85-CD0C-80A4-70A1-0CCE5C3A8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475" y="3429000"/>
                  <a:ext cx="2347913" cy="625812"/>
                </a:xfrm>
                <a:prstGeom prst="rect">
                  <a:avLst/>
                </a:prstGeom>
                <a:blipFill>
                  <a:blip r:embed="rId4"/>
                  <a:stretch>
                    <a:fillRect r="-2660" b="-5769"/>
                  </a:stretch>
                </a:blipFill>
                <a:ln w="28575">
                  <a:solidFill>
                    <a:srgbClr val="17792D"/>
                  </a:solidFill>
                </a:ln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1445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DF2D030-F50B-B7AF-877C-B980205F1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5" y="2568579"/>
            <a:ext cx="7970993" cy="385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98198-8EBA-21E1-7318-064F02A4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Branch/Condition Coverage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A40B-CCC3-4D9D-6E92-FFABE398F7BC}"/>
              </a:ext>
            </a:extLst>
          </p:cNvPr>
          <p:cNvSpPr txBox="1"/>
          <p:nvPr/>
        </p:nvSpPr>
        <p:spPr>
          <a:xfrm>
            <a:off x="1010277" y="1443038"/>
            <a:ext cx="8228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Test Case(s)</a:t>
            </a:r>
          </a:p>
          <a:p>
            <a:r>
              <a:rPr lang="en-BE" sz="2400" dirty="0">
                <a:latin typeface="Courier" pitchFamily="2" charset="0"/>
              </a:rPr>
              <a:t>	ASSERT foo(0, true, true, true) == 0;</a:t>
            </a:r>
          </a:p>
        </p:txBody>
      </p:sp>
    </p:spTree>
    <p:extLst>
      <p:ext uri="{BB962C8B-B14F-4D97-AF65-F5344CB8AC3E}">
        <p14:creationId xmlns:p14="http://schemas.microsoft.com/office/powerpoint/2010/main" val="2143833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D752A9-42EE-AC72-C5CB-98DAA28F8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5" y="2600504"/>
            <a:ext cx="7970992" cy="3825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98198-8EBA-21E1-7318-064F02A4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Branch/Condition Coverage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A40B-CCC3-4D9D-6E92-FFABE398F7BC}"/>
              </a:ext>
            </a:extLst>
          </p:cNvPr>
          <p:cNvSpPr txBox="1"/>
          <p:nvPr/>
        </p:nvSpPr>
        <p:spPr>
          <a:xfrm>
            <a:off x="1010277" y="1443038"/>
            <a:ext cx="8228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Test Case(s)</a:t>
            </a:r>
          </a:p>
          <a:p>
            <a:r>
              <a:rPr lang="en-BE" sz="2400" dirty="0">
                <a:latin typeface="Courier" pitchFamily="2" charset="0"/>
              </a:rPr>
              <a:t>	ASSERT foo(0, true, true, true) == 0;</a:t>
            </a:r>
          </a:p>
          <a:p>
            <a:r>
              <a:rPr lang="en-BE" sz="2400" dirty="0">
                <a:latin typeface="Courier" pitchFamily="2" charset="0"/>
              </a:rPr>
              <a:t>	Assert foo(0,false, false, false) == 0;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C47835F7-DAFB-067F-5C25-638BE422DF6C}"/>
              </a:ext>
            </a:extLst>
          </p:cNvPr>
          <p:cNvSpPr/>
          <p:nvPr/>
        </p:nvSpPr>
        <p:spPr>
          <a:xfrm>
            <a:off x="9510712" y="988130"/>
            <a:ext cx="1843088" cy="909816"/>
          </a:xfrm>
          <a:prstGeom prst="wedgeRoundRectCallout">
            <a:avLst>
              <a:gd name="adj1" fmla="val -70445"/>
              <a:gd name="adj2" fmla="val 104900"/>
              <a:gd name="adj3" fmla="val 16667"/>
            </a:avLst>
          </a:prstGeom>
          <a:solidFill>
            <a:srgbClr val="15BE23"/>
          </a:solidFill>
          <a:ln>
            <a:solidFill>
              <a:srgbClr val="15BE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2800" b="1" dirty="0"/>
              <a:t>New Test</a:t>
            </a:r>
          </a:p>
        </p:txBody>
      </p:sp>
    </p:spTree>
    <p:extLst>
      <p:ext uri="{BB962C8B-B14F-4D97-AF65-F5344CB8AC3E}">
        <p14:creationId xmlns:p14="http://schemas.microsoft.com/office/powerpoint/2010/main" val="281827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C6F-05B7-4947-8EAA-7AB50A23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 Coverage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8D1BE-CFEF-D723-FB0E-65DCF7AA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88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dirty="0"/>
              <a:t>Paths for three “if” each can be either true (T) or false (F)</a:t>
            </a:r>
            <a:endParaRPr lang="en-BE" sz="3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57DC6C9-6C71-FFAA-D5EF-DF447CE13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701000"/>
            <a:ext cx="5295900" cy="3684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A9874E-1C8F-DD73-8A9C-AA8343B28A3D}"/>
              </a:ext>
            </a:extLst>
          </p:cNvPr>
          <p:cNvSpPr txBox="1"/>
          <p:nvPr/>
        </p:nvSpPr>
        <p:spPr>
          <a:xfrm>
            <a:off x="1905000" y="3289300"/>
            <a:ext cx="156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3200" dirty="0"/>
              <a:t>8-Paths</a:t>
            </a:r>
          </a:p>
        </p:txBody>
      </p:sp>
    </p:spTree>
    <p:extLst>
      <p:ext uri="{BB962C8B-B14F-4D97-AF65-F5344CB8AC3E}">
        <p14:creationId xmlns:p14="http://schemas.microsoft.com/office/powerpoint/2010/main" val="3350497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C6F-05B7-4947-8EAA-7AB50A23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 Coverage</a:t>
            </a:r>
            <a:endParaRPr lang="en-B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57DC6C9-6C71-FFAA-D5EF-DF447CE13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701000"/>
            <a:ext cx="5295900" cy="3684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9DB70C-AB4D-1362-0896-E82FC1641088}"/>
              </a:ext>
            </a:extLst>
          </p:cNvPr>
          <p:cNvSpPr txBox="1"/>
          <p:nvPr/>
        </p:nvSpPr>
        <p:spPr>
          <a:xfrm>
            <a:off x="1010277" y="1443038"/>
            <a:ext cx="8228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Test Case(s)</a:t>
            </a:r>
          </a:p>
          <a:p>
            <a:r>
              <a:rPr lang="en-BE" sz="2400" dirty="0">
                <a:latin typeface="Courier" pitchFamily="2" charset="0"/>
              </a:rPr>
              <a:t>	ASSERT foo(0, true, true, true) == 0;</a:t>
            </a:r>
          </a:p>
          <a:p>
            <a:r>
              <a:rPr lang="en-BE" sz="2400" dirty="0">
                <a:latin typeface="Courier" pitchFamily="2" charset="0"/>
              </a:rPr>
              <a:t>	ASSERT foo(0,false, false, false) == 0;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D25EDC-6E1B-A331-A658-452E06189408}"/>
              </a:ext>
            </a:extLst>
          </p:cNvPr>
          <p:cNvSpPr/>
          <p:nvPr/>
        </p:nvSpPr>
        <p:spPr>
          <a:xfrm>
            <a:off x="3086096" y="5857875"/>
            <a:ext cx="471488" cy="513687"/>
          </a:xfrm>
          <a:prstGeom prst="ellipse">
            <a:avLst/>
          </a:prstGeom>
          <a:solidFill>
            <a:srgbClr val="15BE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8A909F-133F-7C55-E14D-B18A4C954A78}"/>
              </a:ext>
            </a:extLst>
          </p:cNvPr>
          <p:cNvSpPr/>
          <p:nvPr/>
        </p:nvSpPr>
        <p:spPr>
          <a:xfrm>
            <a:off x="7829548" y="5857874"/>
            <a:ext cx="471488" cy="513687"/>
          </a:xfrm>
          <a:prstGeom prst="ellipse">
            <a:avLst/>
          </a:prstGeom>
          <a:solidFill>
            <a:srgbClr val="15BE2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A44BC-F6B0-EE70-09BE-ACAB40E9A58B}"/>
              </a:ext>
            </a:extLst>
          </p:cNvPr>
          <p:cNvSpPr txBox="1"/>
          <p:nvPr/>
        </p:nvSpPr>
        <p:spPr>
          <a:xfrm>
            <a:off x="7631906" y="2768601"/>
            <a:ext cx="3450432" cy="5847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BE" sz="3200" dirty="0">
                <a:solidFill>
                  <a:srgbClr val="C00000"/>
                </a:solidFill>
              </a:rPr>
              <a:t>25% Path Coverage</a:t>
            </a:r>
          </a:p>
        </p:txBody>
      </p:sp>
      <p:pic>
        <p:nvPicPr>
          <p:cNvPr id="1026" name="Picture 2" descr="Animal, bug, insect, virus, virus bug icon icon - Download on Iconfinder">
            <a:extLst>
              <a:ext uri="{FF2B5EF4-FFF2-40B4-BE49-F238E27FC236}">
                <a16:creationId xmlns:a16="http://schemas.microsoft.com/office/drawing/2014/main" id="{66EB8586-A359-F7CE-48F1-020613191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371562"/>
            <a:ext cx="361952" cy="36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60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2A47-9EDA-3CE5-AFA8-568EA967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Mutation Testing</a:t>
            </a:r>
            <a:endParaRPr lang="en-BE" dirty="0"/>
          </a:p>
        </p:txBody>
      </p:sp>
      <p:pic>
        <p:nvPicPr>
          <p:cNvPr id="1026" name="Picture 2" descr="Mutation testing procedure | Download Scientific Diagram">
            <a:extLst>
              <a:ext uri="{FF2B5EF4-FFF2-40B4-BE49-F238E27FC236}">
                <a16:creationId xmlns:a16="http://schemas.microsoft.com/office/drawing/2014/main" id="{481B2B21-E664-CEF4-D06D-DB557306E1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89"/>
          <a:stretch>
            <a:fillRect/>
          </a:stretch>
        </p:blipFill>
        <p:spPr bwMode="auto">
          <a:xfrm>
            <a:off x="390978" y="1191116"/>
            <a:ext cx="4169229" cy="111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3BDE6E-E065-B18C-CAB8-1917ABCEC7FB}"/>
              </a:ext>
            </a:extLst>
          </p:cNvPr>
          <p:cNvSpPr txBox="1"/>
          <p:nvPr/>
        </p:nvSpPr>
        <p:spPr>
          <a:xfrm>
            <a:off x="6736218" y="1194935"/>
            <a:ext cx="3062513" cy="1938992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if(x == y) – Original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(x != y) – Mutant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if( x &gt; y)  – Mutant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if(x &lt; y)   – Mutant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if(x &gt;= y) – Mutant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3C19C-6565-1A04-FA7F-0B4A5F566FD5}"/>
              </a:ext>
            </a:extLst>
          </p:cNvPr>
          <p:cNvSpPr txBox="1"/>
          <p:nvPr/>
        </p:nvSpPr>
        <p:spPr>
          <a:xfrm>
            <a:off x="390978" y="4693569"/>
            <a:ext cx="11410044" cy="1938992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 </a:t>
            </a:r>
            <a:r>
              <a:rPr lang="en-GB" sz="2000" b="1" dirty="0"/>
              <a:t>mutant</a:t>
            </a:r>
            <a:r>
              <a:rPr lang="en-GB" sz="2000" dirty="0"/>
              <a:t> in software testing is a </a:t>
            </a:r>
            <a:r>
              <a:rPr lang="en-GB" sz="2000" b="1" dirty="0"/>
              <a:t>deliberate, small change (fault)</a:t>
            </a:r>
            <a:r>
              <a:rPr lang="en-GB" sz="2000" dirty="0"/>
              <a:t> introduced into a program’s source code to check whether the existing test suite can detect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Formal Definition</a:t>
            </a:r>
            <a:r>
              <a:rPr lang="en-GB" sz="2000" dirty="0"/>
              <a:t>: A </a:t>
            </a:r>
            <a:r>
              <a:rPr lang="en-GB" sz="2000" b="1" dirty="0"/>
              <a:t>mutant</a:t>
            </a:r>
            <a:r>
              <a:rPr lang="en-GB" sz="2000" dirty="0"/>
              <a:t> is the </a:t>
            </a:r>
            <a:r>
              <a:rPr lang="en-GB" sz="2000" i="1" dirty="0"/>
              <a:t>modified version of the program</a:t>
            </a:r>
            <a:r>
              <a:rPr lang="en-GB" sz="2000" dirty="0"/>
              <a:t> created by applying a </a:t>
            </a:r>
            <a:r>
              <a:rPr lang="en-GB" sz="2000" b="1" dirty="0"/>
              <a:t>mutation operator</a:t>
            </a:r>
            <a:r>
              <a:rPr lang="en-GB" sz="2000" dirty="0"/>
              <a:t> (like changing </a:t>
            </a:r>
            <a:r>
              <a:rPr lang="en-GB" dirty="0"/>
              <a:t>==</a:t>
            </a:r>
            <a:r>
              <a:rPr lang="en-GB" sz="2000" dirty="0"/>
              <a:t> to </a:t>
            </a:r>
            <a:r>
              <a:rPr lang="en-GB" dirty="0"/>
              <a:t>!=</a:t>
            </a:r>
            <a:r>
              <a:rPr lang="en-GB" sz="2000" dirty="0"/>
              <a:t>, </a:t>
            </a:r>
            <a:r>
              <a:rPr lang="en-GB" dirty="0"/>
              <a:t>+</a:t>
            </a:r>
            <a:r>
              <a:rPr lang="en-GB" sz="2000" dirty="0"/>
              <a:t> to </a:t>
            </a:r>
            <a:r>
              <a:rPr lang="en-GB" dirty="0"/>
              <a:t>-</a:t>
            </a:r>
            <a:r>
              <a:rPr lang="en-GB" sz="2000" dirty="0"/>
              <a:t>, or </a:t>
            </a:r>
            <a:r>
              <a:rPr lang="en-GB" dirty="0"/>
              <a:t>&amp;&amp;</a:t>
            </a:r>
            <a:r>
              <a:rPr lang="en-GB" sz="2000" dirty="0"/>
              <a:t> to </a:t>
            </a:r>
            <a:r>
              <a:rPr lang="en-GB" dirty="0"/>
              <a:t>||</a:t>
            </a:r>
            <a:r>
              <a:rPr lang="en-GB" sz="20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If your tests </a:t>
            </a:r>
            <a:r>
              <a:rPr lang="en-GB" sz="2000" b="1" dirty="0"/>
              <a:t>fail</a:t>
            </a:r>
            <a:r>
              <a:rPr lang="en-GB" sz="2000" dirty="0"/>
              <a:t> when run against the mutant → </a:t>
            </a:r>
            <a:r>
              <a:rPr lang="en-BE" sz="2000" dirty="0"/>
              <a:t>✅ </a:t>
            </a:r>
            <a:r>
              <a:rPr lang="en-GB" sz="2000" dirty="0"/>
              <a:t>the mutant is </a:t>
            </a:r>
            <a:r>
              <a:rPr lang="en-GB" sz="2000" b="1" dirty="0"/>
              <a:t>killed</a:t>
            </a:r>
            <a:r>
              <a:rPr lang="en-GB" sz="2000" dirty="0"/>
              <a:t> (good test suite).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If your tests </a:t>
            </a:r>
            <a:r>
              <a:rPr lang="en-GB" sz="2000" b="1" dirty="0"/>
              <a:t>still pass</a:t>
            </a:r>
            <a:r>
              <a:rPr lang="en-GB" sz="2000" dirty="0"/>
              <a:t> → </a:t>
            </a:r>
            <a:r>
              <a:rPr lang="en-BE" sz="2000" dirty="0"/>
              <a:t>❌ </a:t>
            </a:r>
            <a:r>
              <a:rPr lang="en-GB" sz="2000" dirty="0"/>
              <a:t>the mutant </a:t>
            </a:r>
            <a:r>
              <a:rPr lang="en-GB" sz="2000" b="1" dirty="0"/>
              <a:t>survives</a:t>
            </a:r>
            <a:r>
              <a:rPr lang="en-GB" sz="2000" dirty="0"/>
              <a:t> (weak test suite, it missed a fault).</a:t>
            </a:r>
          </a:p>
        </p:txBody>
      </p:sp>
      <p:pic>
        <p:nvPicPr>
          <p:cNvPr id="13" name="Picture 2" descr="Mutation testing procedure | Download Scientific Diagram">
            <a:extLst>
              <a:ext uri="{FF2B5EF4-FFF2-40B4-BE49-F238E27FC236}">
                <a16:creationId xmlns:a16="http://schemas.microsoft.com/office/drawing/2014/main" id="{02F3D10B-705B-BE18-CFED-CCBE521BC4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30" r="25827"/>
          <a:stretch>
            <a:fillRect/>
          </a:stretch>
        </p:blipFill>
        <p:spPr bwMode="auto">
          <a:xfrm>
            <a:off x="390978" y="2259212"/>
            <a:ext cx="3092452" cy="204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Mutation testing procedure | Download Scientific Diagram">
            <a:extLst>
              <a:ext uri="{FF2B5EF4-FFF2-40B4-BE49-F238E27FC236}">
                <a16:creationId xmlns:a16="http://schemas.microsoft.com/office/drawing/2014/main" id="{C8F942BA-0721-FECF-8DF9-74DFA482A0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73" t="37990" b="1"/>
          <a:stretch>
            <a:fillRect/>
          </a:stretch>
        </p:blipFill>
        <p:spPr bwMode="auto">
          <a:xfrm>
            <a:off x="3468916" y="2367415"/>
            <a:ext cx="1097640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7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20328-37E3-D0DB-FF82-D0F825D10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1F7E-CA60-CE1A-C3B6-8B62BE41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Mutation Testing: Small Example</a:t>
            </a:r>
            <a:endParaRPr lang="en-BE" dirty="0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29B6BB8-3B02-8CA6-429B-31F7A13B9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5910" b="49746"/>
          <a:stretch/>
        </p:blipFill>
        <p:spPr>
          <a:xfrm>
            <a:off x="5853112" y="1458118"/>
            <a:ext cx="5500688" cy="2143125"/>
          </a:xfrm>
        </p:spPr>
      </p:pic>
      <p:pic>
        <p:nvPicPr>
          <p:cNvPr id="6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6DA363F-0E97-7D6B-E3B2-DE1A6071A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681" b="48964"/>
          <a:stretch/>
        </p:blipFill>
        <p:spPr>
          <a:xfrm>
            <a:off x="838198" y="1486693"/>
            <a:ext cx="4405313" cy="2176462"/>
          </a:xfrm>
          <a:prstGeom prst="rect">
            <a:avLst/>
          </a:prstGeom>
        </p:spPr>
      </p:pic>
      <p:pic>
        <p:nvPicPr>
          <p:cNvPr id="7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0353E84-9C81-ECFE-13A9-2BF7B588DF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497" r="56681"/>
          <a:stretch/>
        </p:blipFill>
        <p:spPr>
          <a:xfrm>
            <a:off x="838198" y="4187309"/>
            <a:ext cx="4405313" cy="19405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E41EAE-0284-3E1D-787B-26A0472E280E}"/>
              </a:ext>
            </a:extLst>
          </p:cNvPr>
          <p:cNvSpPr txBox="1"/>
          <p:nvPr/>
        </p:nvSpPr>
        <p:spPr>
          <a:xfrm>
            <a:off x="6700838" y="4187309"/>
            <a:ext cx="3514725" cy="107721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3200" dirty="0">
                <a:solidFill>
                  <a:srgbClr val="C00000"/>
                </a:solidFill>
              </a:rPr>
              <a:t>Mutant Survives the Test Case</a:t>
            </a:r>
          </a:p>
        </p:txBody>
      </p:sp>
      <p:pic>
        <p:nvPicPr>
          <p:cNvPr id="10" name="Picture 2" descr="Not good Icons – Download for Free in PNG and SVG">
            <a:extLst>
              <a:ext uri="{FF2B5EF4-FFF2-40B4-BE49-F238E27FC236}">
                <a16:creationId xmlns:a16="http://schemas.microsoft.com/office/drawing/2014/main" id="{97B92EE8-F45A-954D-F250-7D3E832992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6" t="28675" r="11923" b="37857"/>
          <a:stretch/>
        </p:blipFill>
        <p:spPr bwMode="auto">
          <a:xfrm>
            <a:off x="9650413" y="570031"/>
            <a:ext cx="1130300" cy="119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093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2A47-9EDA-3CE5-AFA8-568EA967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GB" dirty="0"/>
              <a:t>Mutation Testing: Small Example</a:t>
            </a:r>
            <a:endParaRPr lang="en-BE" dirty="0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CADD3A6-2308-6234-F39F-C378D8396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5910" b="49746"/>
          <a:stretch/>
        </p:blipFill>
        <p:spPr>
          <a:xfrm>
            <a:off x="5853112" y="1458118"/>
            <a:ext cx="5500688" cy="2143125"/>
          </a:xfrm>
        </p:spPr>
      </p:pic>
      <p:pic>
        <p:nvPicPr>
          <p:cNvPr id="6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80A1B76-F34A-EA1C-8291-F9AA663581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681" b="48964"/>
          <a:stretch/>
        </p:blipFill>
        <p:spPr>
          <a:xfrm>
            <a:off x="838198" y="1486693"/>
            <a:ext cx="4405313" cy="2176462"/>
          </a:xfrm>
          <a:prstGeom prst="rect">
            <a:avLst/>
          </a:prstGeom>
        </p:spPr>
      </p:pic>
      <p:pic>
        <p:nvPicPr>
          <p:cNvPr id="7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F7409F9-021E-5EAB-3069-88894A331F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497" r="56681"/>
          <a:stretch/>
        </p:blipFill>
        <p:spPr>
          <a:xfrm>
            <a:off x="838199" y="3971925"/>
            <a:ext cx="4405313" cy="1940513"/>
          </a:xfrm>
          <a:prstGeom prst="rect">
            <a:avLst/>
          </a:prstGeom>
        </p:spPr>
      </p:pic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7255A87B-BAB5-702C-47D6-3B68F47BA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71924"/>
            <a:ext cx="4912787" cy="1775413"/>
          </a:xfrm>
          <a:prstGeom prst="rect">
            <a:avLst/>
          </a:prstGeom>
        </p:spPr>
      </p:pic>
      <p:pic>
        <p:nvPicPr>
          <p:cNvPr id="3" name="Picture 2" descr="Not good Icons – Download for Free in PNG and SVG">
            <a:extLst>
              <a:ext uri="{FF2B5EF4-FFF2-40B4-BE49-F238E27FC236}">
                <a16:creationId xmlns:a16="http://schemas.microsoft.com/office/drawing/2014/main" id="{36E5F830-3EBD-DD1C-EBFE-E175A004D9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30714" r="55768" b="38243"/>
          <a:stretch/>
        </p:blipFill>
        <p:spPr bwMode="auto">
          <a:xfrm>
            <a:off x="10730975" y="3663155"/>
            <a:ext cx="1130300" cy="110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ot good Icons – Download for Free in PNG and SVG">
            <a:extLst>
              <a:ext uri="{FF2B5EF4-FFF2-40B4-BE49-F238E27FC236}">
                <a16:creationId xmlns:a16="http://schemas.microsoft.com/office/drawing/2014/main" id="{622DED07-A5B7-ABA0-E59B-A22A2C962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6" t="28675" r="11923" b="37857"/>
          <a:stretch/>
        </p:blipFill>
        <p:spPr bwMode="auto">
          <a:xfrm>
            <a:off x="9650413" y="570031"/>
            <a:ext cx="1130300" cy="119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856000-5E0A-739D-DBF1-61AF7D6B2D1B}"/>
              </a:ext>
            </a:extLst>
          </p:cNvPr>
          <p:cNvSpPr txBox="1"/>
          <p:nvPr/>
        </p:nvSpPr>
        <p:spPr>
          <a:xfrm>
            <a:off x="7199086" y="5703474"/>
            <a:ext cx="24513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Original would give 0.</a:t>
            </a:r>
          </a:p>
          <a:p>
            <a:r>
              <a:rPr lang="en-GB" dirty="0"/>
              <a:t>Mutant would give 1.</a:t>
            </a:r>
          </a:p>
          <a:p>
            <a:r>
              <a:rPr lang="en-GB" dirty="0"/>
              <a:t>That’s the bug!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0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6637-524E-D998-F8C8-6F864997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Mutation Coverage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218A5-28C9-602D-B14A-2D0970CEE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Assess how good your test cases are at catching faults by introducing defects into the source code.</a:t>
            </a:r>
          </a:p>
          <a:p>
            <a:endParaRPr lang="en-GB" dirty="0"/>
          </a:p>
          <a:p>
            <a:r>
              <a:rPr lang="en-GB" dirty="0"/>
              <a:t>More reliable metric to validate test suite effectiveness. </a:t>
            </a:r>
          </a:p>
          <a:p>
            <a:endParaRPr lang="en-GB" dirty="0"/>
          </a:p>
          <a:p>
            <a:r>
              <a:rPr lang="en-GB" dirty="0"/>
              <a:t>In recent years, mutation testing has been more prominent in academia and less in industry.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02714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DFFC-8FA8-EE41-1911-729E0716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Coverage for the Project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D4AA-24AE-4EA8-AE76-56DB2E408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required to show coverage for your Project (in both the Intermediate and the Final Report)</a:t>
            </a:r>
          </a:p>
          <a:p>
            <a:pPr lvl="1"/>
            <a:r>
              <a:rPr lang="en-GB" dirty="0"/>
              <a:t>At least Branch Coverage is better.</a:t>
            </a:r>
          </a:p>
          <a:p>
            <a:pPr lvl="1"/>
            <a:r>
              <a:rPr lang="en-GB" dirty="0"/>
              <a:t>You should show the chosen coverage before the refactoring/change and after (where hopefully you also added new tests).</a:t>
            </a:r>
          </a:p>
          <a:p>
            <a:r>
              <a:rPr lang="en-GB" dirty="0"/>
              <a:t>There is no set coverage limit to reach for the project.</a:t>
            </a:r>
          </a:p>
          <a:p>
            <a:r>
              <a:rPr lang="en-GB" dirty="0"/>
              <a:t>But if your project has very low coverage, you better have a good explanation for that.</a:t>
            </a:r>
          </a:p>
          <a:p>
            <a:r>
              <a:rPr lang="en-GB" dirty="0"/>
              <a:t>Focus on increasing the coverage for the system parts that will be affected by your refactoring/change.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4362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290A-F98A-36FF-D65C-D4B0BBAF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DB44-C720-6E58-C5BE-1A213023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Dynamic Analysis verifies properties of a system during execution/runtime.</a:t>
            </a:r>
          </a:p>
          <a:p>
            <a:r>
              <a:rPr lang="en-GB" dirty="0"/>
              <a:t>Testing Analysis is one example of Dynamic Analysis</a:t>
            </a:r>
          </a:p>
          <a:p>
            <a:pPr lvl="1"/>
            <a:r>
              <a:rPr lang="en-GB" dirty="0"/>
              <a:t>Unit tests, integration tests, system tests, and acceptance tests use dynamic testing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374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BB36-0551-B7FA-E836-B983BCE2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in the Book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65CE1-27EA-96C3-4EEC-C2B55C60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Tests are your life insurance! (OORP, p. 149)</a:t>
            </a:r>
          </a:p>
          <a:p>
            <a:r>
              <a:rPr lang="en-GB" dirty="0"/>
              <a:t>Tests are essential to assuring the quality of refactoring/code change activities.</a:t>
            </a:r>
          </a:p>
          <a:p>
            <a:r>
              <a:rPr lang="en-GB" dirty="0"/>
              <a:t>Write Tests to Enable Evolution (OORP, p.153) </a:t>
            </a:r>
          </a:p>
          <a:p>
            <a:pPr lvl="1"/>
            <a:r>
              <a:rPr lang="en-GB" dirty="0"/>
              <a:t>Good tests can find bugs in your artifact</a:t>
            </a:r>
          </a:p>
          <a:p>
            <a:pPr lvl="1"/>
            <a:r>
              <a:rPr lang="en-GB" dirty="0"/>
              <a:t>Tests can also detect unwanted </a:t>
            </a:r>
            <a:r>
              <a:rPr lang="en-GB" dirty="0" err="1"/>
              <a:t>behavior</a:t>
            </a:r>
            <a:endParaRPr lang="en-GB" dirty="0"/>
          </a:p>
          <a:p>
            <a:r>
              <a:rPr lang="en-GB" dirty="0"/>
              <a:t>You can also write tests to understand a part of a system (OORP, p.179)</a:t>
            </a:r>
          </a:p>
          <a:p>
            <a:r>
              <a:rPr lang="en-GB" dirty="0"/>
              <a:t>Test the Interface, Not the implementation (OORP, p.171). This is essentially Black-box testing.</a:t>
            </a:r>
          </a:p>
        </p:txBody>
      </p:sp>
    </p:spTree>
    <p:extLst>
      <p:ext uri="{BB962C8B-B14F-4D97-AF65-F5344CB8AC3E}">
        <p14:creationId xmlns:p14="http://schemas.microsoft.com/office/powerpoint/2010/main" val="99457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DAB9-AC17-7AC3-6831-2C68DA52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Unit Testing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DA03-92B0-B7B1-9D66-DD657DDC0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 this session, we focus on Unit Testing.</a:t>
            </a:r>
          </a:p>
          <a:p>
            <a:pPr lvl="1"/>
            <a:r>
              <a:rPr lang="en-GB" sz="2800" dirty="0"/>
              <a:t>Unit testing focuses on the smallest testable parts of an application called units (e.g., a class method or function)</a:t>
            </a:r>
          </a:p>
          <a:p>
            <a:r>
              <a:rPr lang="en-GB" sz="3200" dirty="0"/>
              <a:t>There are other types of testing (Integration, Performance, Security, etc.)</a:t>
            </a:r>
          </a:p>
          <a:p>
            <a:r>
              <a:rPr lang="en-GB" sz="3200" dirty="0"/>
              <a:t>It does not mean that Unit Testing is more important, but those are the tests we can more easily automatize and benefit from tool support.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113373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C6C2-BC66-F3C3-5F0C-5DC5B1DF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of a Test Suite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3776-2658-8837-799F-07B0F5A03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you know if your unit test cases are good enough? </a:t>
            </a:r>
          </a:p>
          <a:p>
            <a:r>
              <a:rPr lang="en-GB" dirty="0"/>
              <a:t>Are they really testing the application? </a:t>
            </a:r>
          </a:p>
          <a:p>
            <a:r>
              <a:rPr lang="en-GB" dirty="0"/>
              <a:t>When do we stop testing?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Solution</a:t>
            </a:r>
            <a:r>
              <a:rPr lang="en-GB" dirty="0"/>
              <a:t>: Test Coverage!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9230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94B8-3011-C8C4-162A-9502576C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Test Coverage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075A9-D8CC-A5A6-5A20-A4D50BA8D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BE" sz="3200" dirty="0"/>
                  <a:t>Coverage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BE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𝐶𝑜𝑣𝑒𝑟𝑒𝑑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𝐼𝑡𝑒𝑚𝑠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𝑖𝑡𝑒𝑚𝑠</m:t>
                        </m:r>
                      </m:den>
                    </m:f>
                  </m:oMath>
                </a14:m>
                <a:r>
                  <a:rPr lang="en-BE" sz="3200" dirty="0"/>
                  <a:t> X 100%</a:t>
                </a:r>
              </a:p>
              <a:p>
                <a:pPr marL="0" indent="0">
                  <a:buNone/>
                </a:pPr>
                <a:endParaRPr lang="en-BE" sz="3200" dirty="0"/>
              </a:p>
              <a:p>
                <a:r>
                  <a:rPr lang="en-BE" sz="3200" dirty="0"/>
                  <a:t>Examples:</a:t>
                </a:r>
              </a:p>
              <a:p>
                <a:pPr lvl="1"/>
                <a:r>
                  <a:rPr lang="en-BE" sz="2800" dirty="0"/>
                  <a:t>Statement (Line, or Code) Coverage.</a:t>
                </a:r>
              </a:p>
              <a:p>
                <a:pPr lvl="1"/>
                <a:r>
                  <a:rPr lang="en-BE" sz="2800" dirty="0"/>
                  <a:t>Branch (Condition) Coverage</a:t>
                </a:r>
              </a:p>
              <a:p>
                <a:pPr lvl="1"/>
                <a:r>
                  <a:rPr lang="en-BE" sz="2800" dirty="0"/>
                  <a:t>Path Caverage</a:t>
                </a:r>
              </a:p>
              <a:p>
                <a:pPr lvl="1"/>
                <a:r>
                  <a:rPr lang="en-BE" sz="2800" dirty="0"/>
                  <a:t>Mutation Caverage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075A9-D8CC-A5A6-5A20-A4D50BA8D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8" t="-116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80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725F-C180-D8A9-E02A-486EE1AA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 function to test</a:t>
            </a:r>
            <a:endParaRPr lang="en-BE" dirty="0"/>
          </a:p>
        </p:txBody>
      </p:sp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3BEBF85-C67F-8D3D-B7BF-63EB6971A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7" y="2611441"/>
            <a:ext cx="7262186" cy="349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7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8198-8EBA-21E1-7318-064F02A4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Statement/Line/Code Coverage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A40B-CCC3-4D9D-6E92-FFABE398F7BC}"/>
              </a:ext>
            </a:extLst>
          </p:cNvPr>
          <p:cNvSpPr txBox="1"/>
          <p:nvPr/>
        </p:nvSpPr>
        <p:spPr>
          <a:xfrm>
            <a:off x="1010277" y="1443038"/>
            <a:ext cx="8228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Test Case(s)</a:t>
            </a:r>
          </a:p>
          <a:p>
            <a:r>
              <a:rPr lang="en-BE" sz="2400" dirty="0">
                <a:latin typeface="Courier" pitchFamily="2" charset="0"/>
              </a:rPr>
              <a:t>	ASSERT foo(0, true, true, true) == 0;</a:t>
            </a:r>
          </a:p>
        </p:txBody>
      </p:sp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811C712-211D-0008-4267-580BFC0D3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7" y="2611441"/>
            <a:ext cx="7262186" cy="349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8198-8EBA-21E1-7318-064F02A4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Statement/Line/Code Coverage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A40B-CCC3-4D9D-6E92-FFABE398F7BC}"/>
              </a:ext>
            </a:extLst>
          </p:cNvPr>
          <p:cNvSpPr txBox="1"/>
          <p:nvPr/>
        </p:nvSpPr>
        <p:spPr>
          <a:xfrm>
            <a:off x="1010277" y="1443038"/>
            <a:ext cx="8228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Test Case(s)</a:t>
            </a:r>
          </a:p>
          <a:p>
            <a:r>
              <a:rPr lang="en-BE" sz="2400" dirty="0">
                <a:latin typeface="Courier" pitchFamily="2" charset="0"/>
              </a:rPr>
              <a:t>	ASSERT foo(0, true, true, true) == 0;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87CF31A-09ED-E4B9-4FB6-8D69B8EE2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6" y="2568579"/>
            <a:ext cx="7970993" cy="38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9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4489</TotalTime>
  <Words>1561</Words>
  <Application>Microsoft Macintosh PowerPoint</Application>
  <PresentationFormat>Widescreen</PresentationFormat>
  <Paragraphs>164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</vt:lpstr>
      <vt:lpstr>Roboto</vt:lpstr>
      <vt:lpstr>Office Theme</vt:lpstr>
      <vt:lpstr>Dynamic Analysis: Testing</vt:lpstr>
      <vt:lpstr>Introduction</vt:lpstr>
      <vt:lpstr>Testing in the Book</vt:lpstr>
      <vt:lpstr>Unit Testing</vt:lpstr>
      <vt:lpstr>Quality of a Test Suite</vt:lpstr>
      <vt:lpstr>Test Coverage</vt:lpstr>
      <vt:lpstr>Example: a function to test</vt:lpstr>
      <vt:lpstr>Statement/Line/Code Coverage</vt:lpstr>
      <vt:lpstr>Statement/Line/Code Coverage</vt:lpstr>
      <vt:lpstr>Statement/Line/Code Coverage</vt:lpstr>
      <vt:lpstr>Branch/Condition Coverage</vt:lpstr>
      <vt:lpstr>Branch/Condition Coverage</vt:lpstr>
      <vt:lpstr>Path Coverage</vt:lpstr>
      <vt:lpstr>Path Coverage</vt:lpstr>
      <vt:lpstr>Mutation Testing</vt:lpstr>
      <vt:lpstr>Mutation Testing: Small Example</vt:lpstr>
      <vt:lpstr>Mutation Testing: Small Example</vt:lpstr>
      <vt:lpstr>Mutation Coverage</vt:lpstr>
      <vt:lpstr>Testing Coverage for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Analysis: Testing</dc:title>
  <dc:creator>John Businge</dc:creator>
  <cp:lastModifiedBy>John Businge</cp:lastModifiedBy>
  <cp:revision>21</cp:revision>
  <dcterms:created xsi:type="dcterms:W3CDTF">2022-09-24T23:45:38Z</dcterms:created>
  <dcterms:modified xsi:type="dcterms:W3CDTF">2025-09-16T00:27:52Z</dcterms:modified>
</cp:coreProperties>
</file>