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4" r:id="rId11"/>
    <p:sldId id="265" r:id="rId12"/>
    <p:sldId id="263" r:id="rId13"/>
    <p:sldId id="266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7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56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5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9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1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2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DDF4-BB6F-47DB-ADDE-7A4C0A75614C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BC34-FEDF-4B51-B735-ECC92386A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8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y-kampe/Athletic-Performance-Optimization-Diploma-Thesi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3EEA-A394-4398-BA47-406ABA233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76" y="2177261"/>
            <a:ext cx="10932319" cy="1785938"/>
          </a:xfrm>
        </p:spPr>
        <p:txBody>
          <a:bodyPr>
            <a:normAutofit/>
          </a:bodyPr>
          <a:lstStyle/>
          <a:p>
            <a:pPr algn="ctr"/>
            <a:r>
              <a:rPr lang="el-GR" sz="3600" dirty="0">
                <a:ea typeface="Adobe Fan Heiti Std B" panose="020B0700000000000000" pitchFamily="34" charset="-128"/>
              </a:rPr>
              <a:t>Τεχνολογιες μηχανικησ μαθησησ και ορασησ υπολογιστων για την βελτιστοποιηση της αποδοσησ στο πεδιο του αθλητισμου</a:t>
            </a:r>
            <a:endParaRPr lang="en-US" sz="3600" dirty="0">
              <a:latin typeface="Adobe Garamond Pro Bold" panose="02020702060506020403" pitchFamily="18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BE5-1D16-412D-9E0D-8F739357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pPr algn="ctr"/>
            <a:r>
              <a:rPr lang="en-US" dirty="0"/>
              <a:t>Silhouette score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 err="1"/>
              <a:t>ωμοσ</a:t>
            </a:r>
            <a:r>
              <a:rPr lang="en-US" dirty="0"/>
              <a:t>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6A5EBB-4BEB-4543-BA2A-1BFFF14F5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1" y="2704064"/>
            <a:ext cx="4779291" cy="171796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BB03C0-93D3-485F-8D23-E0E0C6170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37416"/>
            <a:ext cx="4865051" cy="36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35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FC2A-D4F7-4030-AC64-79F4E56F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1670"/>
          </a:xfrm>
        </p:spPr>
        <p:txBody>
          <a:bodyPr/>
          <a:lstStyle/>
          <a:p>
            <a:pPr algn="ctr"/>
            <a:r>
              <a:rPr lang="en-US" dirty="0"/>
              <a:t>Elbow function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 err="1"/>
              <a:t>ωμοσ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5628D3-725A-49C8-BD8A-E44C9D63D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2" y="1656557"/>
            <a:ext cx="5532172" cy="4149130"/>
          </a:xfrm>
        </p:spPr>
      </p:pic>
    </p:spTree>
    <p:extLst>
      <p:ext uri="{BB962C8B-B14F-4D97-AF65-F5344CB8AC3E}">
        <p14:creationId xmlns:p14="http://schemas.microsoft.com/office/powerpoint/2010/main" val="233091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92EF-1E0D-46F2-9C6E-C62B3AE3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54" y="682816"/>
            <a:ext cx="9905998" cy="831663"/>
          </a:xfrm>
        </p:spPr>
        <p:txBody>
          <a:bodyPr/>
          <a:lstStyle/>
          <a:p>
            <a:pPr algn="ctr"/>
            <a:r>
              <a:rPr lang="en-US" dirty="0"/>
              <a:t>K-means (</a:t>
            </a:r>
            <a:r>
              <a:rPr lang="el-GR" dirty="0" err="1"/>
              <a:t>ωμοσ</a:t>
            </a:r>
            <a:r>
              <a:rPr lang="en-US" dirty="0"/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25B8D7-DCEC-40CE-BC4B-90D07D5B3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9919"/>
            <a:ext cx="4983691" cy="372506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DD4B14-AD06-42A0-8AE0-FEB15350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32" y="1889919"/>
            <a:ext cx="5202642" cy="37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4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254E-CC9F-4ABE-8643-C85E5EC4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err="1"/>
              <a:t>συμπερασματα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F069-F8A0-4B62-AF36-8CA41323A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225" y="1858781"/>
            <a:ext cx="9905999" cy="4380701"/>
          </a:xfrm>
        </p:spPr>
        <p:txBody>
          <a:bodyPr/>
          <a:lstStyle/>
          <a:p>
            <a:r>
              <a:rPr lang="el-GR" dirty="0"/>
              <a:t>Είναι εφικτή η βελτιστοποίηση της αθλητικής απόδοσης με την χρήση Μηχανικής Μάθησης και Όρασης υπολογιστών</a:t>
            </a:r>
          </a:p>
          <a:p>
            <a:r>
              <a:rPr lang="el-GR" dirty="0"/>
              <a:t>Η ανάλυση φάσεων της βολής ήταν επιτυχής</a:t>
            </a:r>
          </a:p>
          <a:p>
            <a:r>
              <a:rPr lang="en-US" dirty="0"/>
              <a:t>Proof of concept</a:t>
            </a:r>
            <a:endParaRPr lang="el-GR" dirty="0"/>
          </a:p>
          <a:p>
            <a:r>
              <a:rPr lang="el-GR" dirty="0"/>
              <a:t>Συναντήθηκαν αρκετά εμπόδια</a:t>
            </a:r>
          </a:p>
          <a:p>
            <a:pPr lvl="1"/>
            <a:r>
              <a:rPr lang="en-US" dirty="0"/>
              <a:t>Cosine similarity</a:t>
            </a:r>
          </a:p>
          <a:p>
            <a:pPr lvl="1"/>
            <a:r>
              <a:rPr lang="en-US" dirty="0"/>
              <a:t>Excel rows</a:t>
            </a:r>
          </a:p>
          <a:p>
            <a:pPr lvl="1"/>
            <a:r>
              <a:rPr lang="en-US" dirty="0"/>
              <a:t>Video cropping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552972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6039-6020-4006-B6A9-1034CA15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7382"/>
          </a:xfrm>
        </p:spPr>
        <p:txBody>
          <a:bodyPr/>
          <a:lstStyle/>
          <a:p>
            <a:pPr algn="ctr"/>
            <a:r>
              <a:rPr lang="el-GR" dirty="0" err="1"/>
              <a:t>προοπτικεσ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2B00-227D-43A2-9450-BD753776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862"/>
            <a:ext cx="9905999" cy="4753581"/>
          </a:xfrm>
        </p:spPr>
        <p:txBody>
          <a:bodyPr/>
          <a:lstStyle/>
          <a:p>
            <a:r>
              <a:rPr lang="el-GR" dirty="0"/>
              <a:t>Κατάλληλη μετρική για την παραγωγή ποσοστού ομοιότητας</a:t>
            </a:r>
          </a:p>
          <a:p>
            <a:r>
              <a:rPr lang="el-GR" dirty="0"/>
              <a:t>Αξιοποίηση περισσότερων μελών του σώματος</a:t>
            </a:r>
          </a:p>
          <a:p>
            <a:r>
              <a:rPr lang="el-GR" dirty="0"/>
              <a:t>Περισσότερη φυσική</a:t>
            </a:r>
          </a:p>
          <a:p>
            <a:r>
              <a:rPr lang="el-GR" dirty="0"/>
              <a:t>Εφαρμογές σε άλλους τομείς</a:t>
            </a:r>
          </a:p>
          <a:p>
            <a:pPr lvl="1"/>
            <a:r>
              <a:rPr lang="en-US" dirty="0"/>
              <a:t>Security cameras</a:t>
            </a:r>
          </a:p>
          <a:p>
            <a:pPr lvl="1"/>
            <a:r>
              <a:rPr lang="el-GR" dirty="0"/>
              <a:t>Ιατρική </a:t>
            </a:r>
          </a:p>
          <a:p>
            <a:pPr lvl="1"/>
            <a:r>
              <a:rPr lang="el-GR" dirty="0"/>
              <a:t>Περίθαλψη</a:t>
            </a:r>
            <a:endParaRPr lang="en-US" dirty="0"/>
          </a:p>
          <a:p>
            <a:pPr lvl="1"/>
            <a:r>
              <a:rPr lang="en-US" dirty="0"/>
              <a:t>Coaching</a:t>
            </a:r>
          </a:p>
          <a:p>
            <a:pPr lvl="1"/>
            <a:r>
              <a:rPr lang="el-GR" dirty="0"/>
              <a:t>Γυμναστική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38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389A-99D0-455D-B8A0-0B3207A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98202"/>
            <a:ext cx="9905998" cy="685626"/>
          </a:xfrm>
        </p:spPr>
        <p:txBody>
          <a:bodyPr/>
          <a:lstStyle/>
          <a:p>
            <a:pPr algn="ctr"/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7D26-30D4-47A0-B3EE-22C249B9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κώδικας είναι αναρτημένος στο </a:t>
            </a:r>
            <a:r>
              <a:rPr lang="en-US" dirty="0"/>
              <a:t>GitHub </a:t>
            </a:r>
            <a:r>
              <a:rPr lang="el-GR" dirty="0"/>
              <a:t>μου</a:t>
            </a:r>
          </a:p>
          <a:p>
            <a:pPr lvl="1"/>
            <a:r>
              <a:rPr lang="en-US" dirty="0">
                <a:hlinkClick r:id="rId2"/>
              </a:rPr>
              <a:t>https://github.com/johny-kampe/Athletic-Performance-Optimization-Diploma-Thesis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043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4D5B-A2DD-4EB5-A213-2EF1438E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200" b="1" dirty="0"/>
              <a:t>Θα χαρώ να ακούσω τις ερωτήσεις σας!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23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110D-7F99-4496-9667-80229D7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74" y="629986"/>
            <a:ext cx="9905998" cy="889795"/>
          </a:xfrm>
        </p:spPr>
        <p:txBody>
          <a:bodyPr/>
          <a:lstStyle/>
          <a:p>
            <a:pPr algn="ctr"/>
            <a:r>
              <a:rPr lang="el-GR" dirty="0" err="1"/>
              <a:t>Τεχνητη</a:t>
            </a:r>
            <a:r>
              <a:rPr lang="el-GR" dirty="0"/>
              <a:t> ΝΟΗΜΟΣΥΝΗ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44C8D-104F-47F2-AA65-01A6733D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51" y="1725613"/>
            <a:ext cx="3698875" cy="4000351"/>
          </a:xfrm>
        </p:spPr>
      </p:pic>
    </p:spTree>
    <p:extLst>
      <p:ext uri="{BB962C8B-B14F-4D97-AF65-F5344CB8AC3E}">
        <p14:creationId xmlns:p14="http://schemas.microsoft.com/office/powerpoint/2010/main" val="3268531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9B1-CFD8-45B9-A581-A9944210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47" y="961425"/>
            <a:ext cx="9905998" cy="881670"/>
          </a:xfrm>
        </p:spPr>
        <p:txBody>
          <a:bodyPr/>
          <a:lstStyle/>
          <a:p>
            <a:pPr algn="ctr"/>
            <a:r>
              <a:rPr lang="el-GR" dirty="0"/>
              <a:t>ΜΗΧΑΝΙΚΗ ΜΑΘΗΣΗ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724A-802F-4073-BAA6-D749760A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447" y="1843095"/>
            <a:ext cx="9905999" cy="4436261"/>
          </a:xfrm>
        </p:spPr>
        <p:txBody>
          <a:bodyPr>
            <a:noAutofit/>
          </a:bodyPr>
          <a:lstStyle/>
          <a:p>
            <a:r>
              <a:rPr lang="el-GR" dirty="0"/>
              <a:t>Αναγνώριση προτύπων με την χρήση της ταξινόμησης</a:t>
            </a:r>
            <a:r>
              <a:rPr lang="en-US" dirty="0"/>
              <a:t> (classification)</a:t>
            </a:r>
            <a:r>
              <a:rPr lang="el-GR" dirty="0"/>
              <a:t> και της συσταδοποίησης (</a:t>
            </a:r>
            <a:r>
              <a:rPr lang="en-US" dirty="0"/>
              <a:t>clustering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/>
              <a:t>Παρέχει διάφορες μεθόδους μάθησης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Reinforcement learning</a:t>
            </a:r>
            <a:endParaRPr lang="el-GR" dirty="0"/>
          </a:p>
          <a:p>
            <a:r>
              <a:rPr lang="el-GR" dirty="0"/>
              <a:t>Αναγνώριση προτύπων σε </a:t>
            </a:r>
            <a:r>
              <a:rPr lang="en-US" dirty="0"/>
              <a:t>unlabeled data</a:t>
            </a:r>
            <a:endParaRPr lang="el-GR" dirty="0"/>
          </a:p>
          <a:p>
            <a:r>
              <a:rPr lang="el-GR" dirty="0"/>
              <a:t>Διαχείριση της μεγάλης μάζας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3870012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332-133B-44E5-B3FA-4E71667B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19" y="923918"/>
            <a:ext cx="9905998" cy="1080295"/>
          </a:xfrm>
        </p:spPr>
        <p:txBody>
          <a:bodyPr/>
          <a:lstStyle/>
          <a:p>
            <a:pPr algn="ctr"/>
            <a:r>
              <a:rPr lang="el-GR" dirty="0"/>
              <a:t>ΟΡΑΣΗ ΥΠΟΛΟΓΙΣΤΩΝ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18E2-9429-470F-AC11-C02F1590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452" y="2004213"/>
            <a:ext cx="9905999" cy="4016402"/>
          </a:xfrm>
        </p:spPr>
        <p:txBody>
          <a:bodyPr>
            <a:normAutofit/>
          </a:bodyPr>
          <a:lstStyle/>
          <a:p>
            <a:r>
              <a:rPr lang="el-GR" dirty="0"/>
              <a:t>Ένας υπολογιστής πλέον μπορεί να δει</a:t>
            </a:r>
          </a:p>
          <a:p>
            <a:r>
              <a:rPr lang="el-GR" dirty="0"/>
              <a:t>Εξαγωγή πληροφορίας από τις εικόνες</a:t>
            </a:r>
          </a:p>
          <a:p>
            <a:r>
              <a:rPr lang="el-GR" dirty="0"/>
              <a:t>Είναι εφικτή η κατηγοριοποίηση αντικειμένων με βάση εικόνων</a:t>
            </a:r>
          </a:p>
          <a:p>
            <a:r>
              <a:rPr lang="el-GR" dirty="0"/>
              <a:t>Διάφορες τεχνικές:</a:t>
            </a:r>
          </a:p>
          <a:p>
            <a:pPr lvl="1"/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Ανίχνευση αντικειμένων (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 detection</a:t>
            </a:r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+mj-lt"/>
              </a:rPr>
              <a:t>Ανίχνευση προσώπου</a:t>
            </a:r>
            <a:r>
              <a:rPr lang="en-US" dirty="0">
                <a:latin typeface="+mj-lt"/>
              </a:rPr>
              <a:t> (face detection)</a:t>
            </a:r>
            <a:endParaRPr lang="el-GR" dirty="0">
              <a:latin typeface="+mj-lt"/>
            </a:endParaRPr>
          </a:p>
          <a:p>
            <a:pPr lvl="1"/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Εντοπισμός αντικειμένων (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 tracking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Εντοπισμός της στάσης σώματος (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pose detection</a:t>
            </a:r>
            <a:r>
              <a:rPr lang="el-G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1895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5DD0-F36E-4BE6-904A-57180872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ΕΦΑΡΜΟΓΗ ΒΕΛΤΙΣΤΟΠΟΙΗΣΗΣ ΑΘΛΗΤΙΚΗΣ ΑΠΟΔΟΣΗΣ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59EF-3B37-4146-A4EF-73A6F544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Εντοπισμός της στάσης του ανθρώπινου σώματος (</a:t>
            </a:r>
            <a:r>
              <a:rPr lang="en-US" dirty="0"/>
              <a:t>pose detection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/>
              <a:t>Εκχώρηση των δεδομένων σε </a:t>
            </a:r>
            <a:r>
              <a:rPr lang="en-US" dirty="0"/>
              <a:t>Excel</a:t>
            </a:r>
          </a:p>
          <a:p>
            <a:r>
              <a:rPr lang="el-GR" dirty="0"/>
              <a:t>Αλγόριθμος Μηχανική Μάθησης (</a:t>
            </a:r>
            <a:r>
              <a:rPr lang="en-US" dirty="0"/>
              <a:t>K-means</a:t>
            </a:r>
            <a:r>
              <a:rPr lang="el-GR" dirty="0"/>
              <a:t>)</a:t>
            </a:r>
          </a:p>
          <a:p>
            <a:r>
              <a:rPr lang="el-GR" dirty="0"/>
              <a:t>Υπολογισμός του </a:t>
            </a:r>
            <a:r>
              <a:rPr lang="en-US" dirty="0"/>
              <a:t>Silhouette score</a:t>
            </a:r>
          </a:p>
          <a:p>
            <a:r>
              <a:rPr lang="el-GR" dirty="0"/>
              <a:t>Εφαρμογή της μεθόδου </a:t>
            </a:r>
            <a:r>
              <a:rPr lang="en-US" dirty="0"/>
              <a:t>Elbow</a:t>
            </a:r>
          </a:p>
          <a:p>
            <a:r>
              <a:rPr lang="el-GR" dirty="0"/>
              <a:t>Συμπεράσματα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B72C-8571-4D31-A535-DCA6FD59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4551"/>
          </a:xfrm>
        </p:spPr>
        <p:txBody>
          <a:bodyPr/>
          <a:lstStyle/>
          <a:p>
            <a:pPr algn="ctr"/>
            <a:r>
              <a:rPr lang="el-GR" dirty="0" err="1"/>
              <a:t>Βιβλιοθηκεσ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60217-11B6-4625-B169-0295C5131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94" y="1838545"/>
            <a:ext cx="6515899" cy="2679256"/>
          </a:xfrm>
        </p:spPr>
      </p:pic>
    </p:spTree>
    <p:extLst>
      <p:ext uri="{BB962C8B-B14F-4D97-AF65-F5344CB8AC3E}">
        <p14:creationId xmlns:p14="http://schemas.microsoft.com/office/powerpoint/2010/main" val="38729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6993-F830-4280-B4E0-3541C14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7094"/>
            <a:ext cx="9905998" cy="1181707"/>
          </a:xfrm>
        </p:spPr>
        <p:txBody>
          <a:bodyPr/>
          <a:lstStyle/>
          <a:p>
            <a:pPr algn="ctr"/>
            <a:r>
              <a:rPr lang="en-US" dirty="0"/>
              <a:t>Pose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134F8-8CC3-4AB2-BC3B-5BE81B85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56" y="1963738"/>
            <a:ext cx="7279691" cy="4130188"/>
          </a:xfrm>
        </p:spPr>
      </p:pic>
    </p:spTree>
    <p:extLst>
      <p:ext uri="{BB962C8B-B14F-4D97-AF65-F5344CB8AC3E}">
        <p14:creationId xmlns:p14="http://schemas.microsoft.com/office/powerpoint/2010/main" val="2036800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817-C333-4F6F-936A-FE25A305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97" y="618519"/>
            <a:ext cx="9905998" cy="595920"/>
          </a:xfrm>
        </p:spPr>
        <p:txBody>
          <a:bodyPr/>
          <a:lstStyle/>
          <a:p>
            <a:pPr algn="ctr"/>
            <a:r>
              <a:rPr lang="el-GR" dirty="0" err="1"/>
              <a:t>βιντεο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το </a:t>
            </a:r>
            <a:r>
              <a:rPr lang="en-US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6FD167-8450-493A-B795-21A3DA2F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66" y="1608136"/>
            <a:ext cx="4517596" cy="4315532"/>
          </a:xfrm>
        </p:spPr>
      </p:pic>
    </p:spTree>
    <p:extLst>
      <p:ext uri="{BB962C8B-B14F-4D97-AF65-F5344CB8AC3E}">
        <p14:creationId xmlns:p14="http://schemas.microsoft.com/office/powerpoint/2010/main" val="36902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26F1-A02B-4C6A-BDFE-7CAE92A3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94" y="420971"/>
            <a:ext cx="9905998" cy="1104106"/>
          </a:xfrm>
        </p:spPr>
        <p:txBody>
          <a:bodyPr/>
          <a:lstStyle/>
          <a:p>
            <a:pPr algn="ctr"/>
            <a:r>
              <a:rPr lang="el-GR" dirty="0" err="1"/>
              <a:t>Εκχωρηση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r>
              <a:rPr lang="el-GR" dirty="0"/>
              <a:t> σε </a:t>
            </a:r>
            <a:r>
              <a:rPr lang="en-US" dirty="0"/>
              <a:t>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21F66-F663-4CD7-9358-A83EDF53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016" y="1446997"/>
            <a:ext cx="5953378" cy="4768569"/>
          </a:xfrm>
        </p:spPr>
      </p:pic>
    </p:spTree>
    <p:extLst>
      <p:ext uri="{BB962C8B-B14F-4D97-AF65-F5344CB8AC3E}">
        <p14:creationId xmlns:p14="http://schemas.microsoft.com/office/powerpoint/2010/main" val="30745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183</TotalTime>
  <Words>251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Garamond Pro Bold</vt:lpstr>
      <vt:lpstr>Arial</vt:lpstr>
      <vt:lpstr>Calibri</vt:lpstr>
      <vt:lpstr>Tw Cen MT</vt:lpstr>
      <vt:lpstr>Circuit</vt:lpstr>
      <vt:lpstr>Τεχνολογιες μηχανικησ μαθησησ και ορασησ υπολογιστων για την βελτιστοποιηση της αποδοσησ στο πεδιο του αθλητισμου</vt:lpstr>
      <vt:lpstr>Τεχνητη ΝΟΗΜΟΣΥΝΗ</vt:lpstr>
      <vt:lpstr>ΜΗΧΑΝΙΚΗ ΜΑΘΗΣΗ</vt:lpstr>
      <vt:lpstr>ΟΡΑΣΗ ΥΠΟΛΟΓΙΣΤΩΝ</vt:lpstr>
      <vt:lpstr>ΕΦΑΡΜΟΓΗ ΒΕΛΤΙΣΤΟΠΟΙΗΣΗΣ ΑΘΛΗΤΙΚΗΣ ΑΠΟΔΟΣΗΣ</vt:lpstr>
      <vt:lpstr>Βιβλιοθηκεσ </vt:lpstr>
      <vt:lpstr>Pose detection</vt:lpstr>
      <vt:lpstr>βιντεο απο το dataset</vt:lpstr>
      <vt:lpstr>Εκχωρηση δεδομενων σε excel</vt:lpstr>
      <vt:lpstr>Silhouette score (ωμοσ)</vt:lpstr>
      <vt:lpstr>Elbow function (ωμοσ)</vt:lpstr>
      <vt:lpstr>K-means (ωμοσ)</vt:lpstr>
      <vt:lpstr>συμπερασματα</vt:lpstr>
      <vt:lpstr>προοπτικεσ</vt:lpstr>
      <vt:lpstr>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Τεχνολογιες μηχανικησ μαθησησ και ορασησ υπολογιστων για την βελτιστοποιηση της αποδοσησ στο πεδιο του αθλητισμου</dc:title>
  <dc:creator>John Kaberakis</dc:creator>
  <cp:lastModifiedBy>John Kaberakis</cp:lastModifiedBy>
  <cp:revision>37</cp:revision>
  <dcterms:created xsi:type="dcterms:W3CDTF">2022-03-10T18:16:58Z</dcterms:created>
  <dcterms:modified xsi:type="dcterms:W3CDTF">2022-03-11T08:31:56Z</dcterms:modified>
</cp:coreProperties>
</file>