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Nuni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Nunito-regular.fntdata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Nunito-italic.fntdata"/><Relationship Id="rId25" Type="http://schemas.openxmlformats.org/officeDocument/2006/relationships/font" Target="fonts/Nunito-bold.fntdata"/><Relationship Id="rId27" Type="http://schemas.openxmlformats.org/officeDocument/2006/relationships/font" Target="fonts/Nuni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021ead5547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021ead5547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01dc53eb5f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01dc53eb5f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01dc53eb5f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01dc53eb5f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21ead5547_0_3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021ead5547_0_3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021ead5547_0_3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1021ead5547_0_3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021ead5547_0_3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1021ead5547_0_3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021ead5547_0_3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1021ead5547_0_3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01dc53eb5f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101dc53eb5f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01dc53eb5f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101dc53eb5f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0174c21663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0174c21663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021ead5547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021ead5547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021ead5547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021ead5547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021ead5547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021ead5547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021ead5547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021ead5547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01e5b6c58f_0_2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01e5b6c58f_0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021ead5547_0_2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021ead5547_0_2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01dc53eb5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01dc53eb5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01dc53eb5f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01dc53eb5f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Relationship Id="rId4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Relationship Id="rId4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Relationship Id="rId4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538025" y="1822825"/>
            <a:ext cx="79209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650"/>
              <a:t>Home Run Analytics</a:t>
            </a:r>
            <a:endParaRPr b="1" sz="665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50"/>
              <a:t>for the UMD Terrapins Baseball Team</a:t>
            </a:r>
            <a:endParaRPr sz="2750"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344499"/>
            <a:ext cx="5361300" cy="59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Alan Cheng, Kyle Covello, Diamond Hawkins, John Yannone</a:t>
            </a:r>
            <a:endParaRPr i="1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November 22, 2021</a:t>
            </a:r>
            <a:endParaRPr i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2"/>
          <p:cNvSpPr txBox="1"/>
          <p:nvPr>
            <p:ph type="title"/>
          </p:nvPr>
        </p:nvSpPr>
        <p:spPr>
          <a:xfrm>
            <a:off x="819150" y="357075"/>
            <a:ext cx="7505700" cy="10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Business Transaction #2</a:t>
            </a:r>
            <a:endParaRPr sz="5000"/>
          </a:p>
        </p:txBody>
      </p:sp>
      <p:sp>
        <p:nvSpPr>
          <p:cNvPr id="189" name="Google Shape;189;p22"/>
          <p:cNvSpPr txBox="1"/>
          <p:nvPr>
            <p:ph idx="1" type="body"/>
          </p:nvPr>
        </p:nvSpPr>
        <p:spPr>
          <a:xfrm>
            <a:off x="819150" y="1306725"/>
            <a:ext cx="7505700" cy="313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 u="sng"/>
              <a:t>What were the top ten locations with the highest number of runs by the Terrapins Baseball Team?</a:t>
            </a:r>
            <a:endParaRPr b="1" sz="1400" u="sng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 u="sng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cxnSp>
        <p:nvCxnSpPr>
          <p:cNvPr id="190" name="Google Shape;190;p22"/>
          <p:cNvCxnSpPr/>
          <p:nvPr/>
        </p:nvCxnSpPr>
        <p:spPr>
          <a:xfrm flipH="1" rot="10800000">
            <a:off x="912675" y="2445600"/>
            <a:ext cx="7421700" cy="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91" name="Google Shape;19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2675" y="1726075"/>
            <a:ext cx="7421700" cy="6060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98638" y="2566300"/>
            <a:ext cx="6346724" cy="213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3"/>
          <p:cNvSpPr txBox="1"/>
          <p:nvPr>
            <p:ph type="title"/>
          </p:nvPr>
        </p:nvSpPr>
        <p:spPr>
          <a:xfrm>
            <a:off x="593713" y="465625"/>
            <a:ext cx="7956600" cy="10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What were the top ten locations with the highest number of runs by the Terrapins Baseball Team?</a:t>
            </a:r>
            <a:r>
              <a:rPr lang="en" sz="2000"/>
              <a:t> - Visualized</a:t>
            </a:r>
            <a:endParaRPr sz="2000"/>
          </a:p>
        </p:txBody>
      </p:sp>
      <p:pic>
        <p:nvPicPr>
          <p:cNvPr id="198" name="Google Shape;19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0288" y="1372550"/>
            <a:ext cx="6503419" cy="336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4"/>
          <p:cNvSpPr txBox="1"/>
          <p:nvPr>
            <p:ph type="title"/>
          </p:nvPr>
        </p:nvSpPr>
        <p:spPr>
          <a:xfrm>
            <a:off x="819150" y="357075"/>
            <a:ext cx="7505700" cy="10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Business Transaction #3</a:t>
            </a:r>
            <a:endParaRPr sz="5000"/>
          </a:p>
        </p:txBody>
      </p:sp>
      <p:sp>
        <p:nvSpPr>
          <p:cNvPr id="204" name="Google Shape;204;p24"/>
          <p:cNvSpPr txBox="1"/>
          <p:nvPr>
            <p:ph idx="1" type="body"/>
          </p:nvPr>
        </p:nvSpPr>
        <p:spPr>
          <a:xfrm>
            <a:off x="819150" y="1306725"/>
            <a:ext cx="7505700" cy="313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 u="sng"/>
              <a:t>Who were the top ten opponents that won most often against the Terrapins Baseball Team?</a:t>
            </a:r>
            <a:endParaRPr b="1" sz="1500" u="sng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pic>
        <p:nvPicPr>
          <p:cNvPr id="205" name="Google Shape;20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2525" y="2633600"/>
            <a:ext cx="6498950" cy="2144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6" name="Google Shape;206;p24"/>
          <p:cNvCxnSpPr/>
          <p:nvPr/>
        </p:nvCxnSpPr>
        <p:spPr>
          <a:xfrm flipH="1" rot="10800000">
            <a:off x="912675" y="2505350"/>
            <a:ext cx="7421700" cy="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07" name="Google Shape;207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7438" y="1734776"/>
            <a:ext cx="7412173" cy="6705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5"/>
          <p:cNvSpPr txBox="1"/>
          <p:nvPr>
            <p:ph type="title"/>
          </p:nvPr>
        </p:nvSpPr>
        <p:spPr>
          <a:xfrm>
            <a:off x="214325" y="465625"/>
            <a:ext cx="8744100" cy="10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Who were the top ten opponents that won most often against the Terrapins Baseball Team? - Visualized</a:t>
            </a:r>
            <a:endParaRPr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213" name="Google Shape;21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5138" y="1273675"/>
            <a:ext cx="5342465" cy="3368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6"/>
          <p:cNvSpPr txBox="1"/>
          <p:nvPr>
            <p:ph idx="1" type="body"/>
          </p:nvPr>
        </p:nvSpPr>
        <p:spPr>
          <a:xfrm>
            <a:off x="819150" y="1306725"/>
            <a:ext cx="7505700" cy="313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 u="sng"/>
              <a:t>What was the Terrapins Baseball Team's average number of runs per game per season?</a:t>
            </a:r>
            <a:endParaRPr b="1" sz="1500" u="sng"/>
          </a:p>
        </p:txBody>
      </p:sp>
      <p:cxnSp>
        <p:nvCxnSpPr>
          <p:cNvPr id="219" name="Google Shape;219;p26"/>
          <p:cNvCxnSpPr/>
          <p:nvPr/>
        </p:nvCxnSpPr>
        <p:spPr>
          <a:xfrm flipH="1" rot="10800000">
            <a:off x="912675" y="2674200"/>
            <a:ext cx="7421700" cy="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0" name="Google Shape;220;p26"/>
          <p:cNvSpPr txBox="1"/>
          <p:nvPr>
            <p:ph type="title"/>
          </p:nvPr>
        </p:nvSpPr>
        <p:spPr>
          <a:xfrm>
            <a:off x="819150" y="357075"/>
            <a:ext cx="7505700" cy="10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Business Transaction #4</a:t>
            </a:r>
            <a:endParaRPr sz="5000"/>
          </a:p>
        </p:txBody>
      </p:sp>
      <p:pic>
        <p:nvPicPr>
          <p:cNvPr id="221" name="Google Shape;22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2675" y="1743275"/>
            <a:ext cx="7421699" cy="7440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18391" y="2779625"/>
            <a:ext cx="3107226" cy="2071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7"/>
          <p:cNvSpPr txBox="1"/>
          <p:nvPr>
            <p:ph type="title"/>
          </p:nvPr>
        </p:nvSpPr>
        <p:spPr>
          <a:xfrm>
            <a:off x="387563" y="458550"/>
            <a:ext cx="8224800" cy="70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What was the Terrapins Baseball Team's average number of runs per game per season? - Visualized</a:t>
            </a:r>
            <a:endParaRPr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</p:txBody>
      </p:sp>
      <p:pic>
        <p:nvPicPr>
          <p:cNvPr id="228" name="Google Shape;22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6975" y="1245633"/>
            <a:ext cx="7650026" cy="3568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8"/>
          <p:cNvSpPr txBox="1"/>
          <p:nvPr>
            <p:ph type="title"/>
          </p:nvPr>
        </p:nvSpPr>
        <p:spPr>
          <a:xfrm>
            <a:off x="819150" y="357075"/>
            <a:ext cx="7505700" cy="10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Business Transaction #5</a:t>
            </a:r>
            <a:endParaRPr sz="5000"/>
          </a:p>
        </p:txBody>
      </p:sp>
      <p:sp>
        <p:nvSpPr>
          <p:cNvPr id="234" name="Google Shape;234;p28"/>
          <p:cNvSpPr txBox="1"/>
          <p:nvPr>
            <p:ph idx="1" type="body"/>
          </p:nvPr>
        </p:nvSpPr>
        <p:spPr>
          <a:xfrm>
            <a:off x="819150" y="1306725"/>
            <a:ext cx="7505700" cy="313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 u="sng"/>
              <a:t>Which season had the Terrapins Baseball Team’s highest overall winning percentage?</a:t>
            </a:r>
            <a:endParaRPr b="1" sz="1500" u="sng"/>
          </a:p>
        </p:txBody>
      </p:sp>
      <p:cxnSp>
        <p:nvCxnSpPr>
          <p:cNvPr id="235" name="Google Shape;235;p28"/>
          <p:cNvCxnSpPr/>
          <p:nvPr/>
        </p:nvCxnSpPr>
        <p:spPr>
          <a:xfrm flipH="1" rot="10800000">
            <a:off x="912675" y="2674200"/>
            <a:ext cx="7421700" cy="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36" name="Google Shape;23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3925" y="1743075"/>
            <a:ext cx="7421699" cy="84293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53997" y="2881301"/>
            <a:ext cx="6435999" cy="17921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9"/>
          <p:cNvSpPr txBox="1"/>
          <p:nvPr>
            <p:ph type="title"/>
          </p:nvPr>
        </p:nvSpPr>
        <p:spPr>
          <a:xfrm>
            <a:off x="593713" y="465625"/>
            <a:ext cx="7956600" cy="10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Which season had the Terrapins Baseball Team’s highest overall winning percentage? </a:t>
            </a:r>
            <a:r>
              <a:rPr lang="en" sz="2000"/>
              <a:t>- Visualized</a:t>
            </a:r>
            <a:endParaRPr sz="2000"/>
          </a:p>
        </p:txBody>
      </p:sp>
      <p:pic>
        <p:nvPicPr>
          <p:cNvPr id="243" name="Google Shape;243;p29"/>
          <p:cNvPicPr preferRelativeResize="0"/>
          <p:nvPr/>
        </p:nvPicPr>
        <p:blipFill rotWithShape="1">
          <a:blip r:embed="rId3">
            <a:alphaModFix/>
          </a:blip>
          <a:srcRect b="2343" l="0" r="2486" t="2381"/>
          <a:stretch/>
        </p:blipFill>
        <p:spPr>
          <a:xfrm>
            <a:off x="2144725" y="1550725"/>
            <a:ext cx="4733750" cy="3208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0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Questions?</a:t>
            </a:r>
            <a:endParaRPr sz="6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357075"/>
            <a:ext cx="7505700" cy="10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Introduction</a:t>
            </a:r>
            <a:endParaRPr sz="5000"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361975"/>
            <a:ext cx="7505700" cy="307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 u="sng"/>
              <a:t>Mission Statement</a:t>
            </a:r>
            <a:r>
              <a:rPr lang="en" sz="1400"/>
              <a:t>: To analyze the past games of the Terrapins Baseball Team and gain insight about game results across varying games, locations, opponents, and seasons.</a:t>
            </a:r>
            <a:endParaRPr sz="1400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 u="sng"/>
              <a:t>Mission Objectives</a:t>
            </a:r>
            <a:r>
              <a:rPr lang="en" sz="1400"/>
              <a:t>: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To find the top ten games with the highest number of runs by the Terrapins Baseball Team.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To find the top ten locations with the highest number of runs by the Terrapins Baseball Team.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To find the top ten opponents that won most often against the Terrapins Baseball Team.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To find the Terrapins Baseball Team’s average number of runs per game per season.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To find which season the Terrapins Baseball Team had the highest winning percentage.</a:t>
            </a:r>
            <a:endParaRPr sz="1400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819150" y="357075"/>
            <a:ext cx="7505700" cy="10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Conceptual Database Design</a:t>
            </a:r>
            <a:endParaRPr sz="4400"/>
          </a:p>
        </p:txBody>
      </p:sp>
      <p:pic>
        <p:nvPicPr>
          <p:cNvPr id="141" name="Google Shape;14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8100" y="1264000"/>
            <a:ext cx="3347788" cy="3476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/>
          <p:nvPr>
            <p:ph type="title"/>
          </p:nvPr>
        </p:nvSpPr>
        <p:spPr>
          <a:xfrm>
            <a:off x="819150" y="357075"/>
            <a:ext cx="7505700" cy="10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Logical Database Design</a:t>
            </a:r>
            <a:endParaRPr sz="5000"/>
          </a:p>
        </p:txBody>
      </p:sp>
      <p:sp>
        <p:nvSpPr>
          <p:cNvPr id="147" name="Google Shape;147;p16"/>
          <p:cNvSpPr txBox="1"/>
          <p:nvPr>
            <p:ph idx="1" type="body"/>
          </p:nvPr>
        </p:nvSpPr>
        <p:spPr>
          <a:xfrm>
            <a:off x="819150" y="1361975"/>
            <a:ext cx="7505700" cy="307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</a:rPr>
              <a:t>Season(</a:t>
            </a:r>
            <a:r>
              <a:rPr b="1" lang="en" sz="2000" u="sng">
                <a:solidFill>
                  <a:srgbClr val="000000"/>
                </a:solidFill>
              </a:rPr>
              <a:t>seasonId</a:t>
            </a:r>
            <a:r>
              <a:rPr lang="en" sz="2000">
                <a:solidFill>
                  <a:srgbClr val="000000"/>
                </a:solidFill>
              </a:rPr>
              <a:t>)</a:t>
            </a:r>
            <a:endParaRPr sz="2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</a:rPr>
              <a:t>Opponent(</a:t>
            </a:r>
            <a:r>
              <a:rPr b="1" lang="en" sz="2000" u="sng">
                <a:solidFill>
                  <a:srgbClr val="000000"/>
                </a:solidFill>
              </a:rPr>
              <a:t>opponentId</a:t>
            </a:r>
            <a:r>
              <a:rPr lang="en" sz="2000">
                <a:solidFill>
                  <a:srgbClr val="000000"/>
                </a:solidFill>
              </a:rPr>
              <a:t>, opponentName)</a:t>
            </a:r>
            <a:endParaRPr sz="2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</a:rPr>
              <a:t>Location(</a:t>
            </a:r>
            <a:r>
              <a:rPr b="1" lang="en" sz="2000" u="sng">
                <a:solidFill>
                  <a:srgbClr val="000000"/>
                </a:solidFill>
              </a:rPr>
              <a:t>locationId</a:t>
            </a:r>
            <a:r>
              <a:rPr lang="en" sz="2000">
                <a:solidFill>
                  <a:srgbClr val="000000"/>
                </a:solidFill>
              </a:rPr>
              <a:t>, city, state)</a:t>
            </a:r>
            <a:endParaRPr sz="2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</a:rPr>
              <a:t>Game(</a:t>
            </a:r>
            <a:r>
              <a:rPr b="1" lang="en" sz="2000" u="sng">
                <a:solidFill>
                  <a:srgbClr val="000000"/>
                </a:solidFill>
              </a:rPr>
              <a:t>gameId</a:t>
            </a:r>
            <a:r>
              <a:rPr lang="en" sz="2000">
                <a:solidFill>
                  <a:srgbClr val="000000"/>
                </a:solidFill>
              </a:rPr>
              <a:t>, day, </a:t>
            </a:r>
            <a:r>
              <a:rPr i="1" lang="en" sz="2000">
                <a:solidFill>
                  <a:srgbClr val="000000"/>
                </a:solidFill>
              </a:rPr>
              <a:t>year</a:t>
            </a:r>
            <a:r>
              <a:rPr lang="en" sz="2000">
                <a:solidFill>
                  <a:srgbClr val="000000"/>
                </a:solidFill>
              </a:rPr>
              <a:t>, dayOfWeek, time, at, terps, oppnt, </a:t>
            </a:r>
            <a:endParaRPr sz="2000">
              <a:solidFill>
                <a:srgbClr val="000000"/>
              </a:solidFill>
            </a:endParaRPr>
          </a:p>
          <a:p>
            <a:pPr indent="45720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000">
                <a:solidFill>
                  <a:srgbClr val="FF0000"/>
                </a:solidFill>
              </a:rPr>
              <a:t>   </a:t>
            </a:r>
            <a:r>
              <a:rPr i="1" lang="en" sz="2000">
                <a:solidFill>
                  <a:srgbClr val="000000"/>
                </a:solidFill>
              </a:rPr>
              <a:t>opponentID</a:t>
            </a:r>
            <a:r>
              <a:rPr lang="en" sz="2000">
                <a:solidFill>
                  <a:srgbClr val="000000"/>
                </a:solidFill>
              </a:rPr>
              <a:t>, </a:t>
            </a:r>
            <a:r>
              <a:rPr i="1" lang="en" sz="2000">
                <a:solidFill>
                  <a:srgbClr val="000000"/>
                </a:solidFill>
              </a:rPr>
              <a:t>locationID</a:t>
            </a:r>
            <a:r>
              <a:rPr lang="en" sz="2000">
                <a:solidFill>
                  <a:srgbClr val="000000"/>
                </a:solidFill>
              </a:rPr>
              <a:t>)</a:t>
            </a:r>
            <a:endParaRPr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"/>
          <p:cNvSpPr txBox="1"/>
          <p:nvPr>
            <p:ph type="title"/>
          </p:nvPr>
        </p:nvSpPr>
        <p:spPr>
          <a:xfrm>
            <a:off x="819150" y="357075"/>
            <a:ext cx="7505700" cy="10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900"/>
              <a:t>Physical Database Design</a:t>
            </a:r>
            <a:endParaRPr sz="4900"/>
          </a:p>
        </p:txBody>
      </p:sp>
      <p:sp>
        <p:nvSpPr>
          <p:cNvPr id="153" name="Google Shape;153;p17"/>
          <p:cNvSpPr txBox="1"/>
          <p:nvPr>
            <p:ph idx="1" type="body"/>
          </p:nvPr>
        </p:nvSpPr>
        <p:spPr>
          <a:xfrm>
            <a:off x="819150" y="1306725"/>
            <a:ext cx="7505700" cy="313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 </a:t>
            </a:r>
            <a:endParaRPr sz="900"/>
          </a:p>
        </p:txBody>
      </p:sp>
      <p:pic>
        <p:nvPicPr>
          <p:cNvPr id="154" name="Google Shape;15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6000" y="1791775"/>
            <a:ext cx="4371975" cy="216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8"/>
          <p:cNvSpPr txBox="1"/>
          <p:nvPr>
            <p:ph type="title"/>
          </p:nvPr>
        </p:nvSpPr>
        <p:spPr>
          <a:xfrm>
            <a:off x="819150" y="357075"/>
            <a:ext cx="7505700" cy="10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/>
              <a:t>Physical </a:t>
            </a:r>
            <a:r>
              <a:rPr lang="en" sz="3900"/>
              <a:t>Database </a:t>
            </a:r>
            <a:r>
              <a:rPr lang="en" sz="3900"/>
              <a:t>Design (cont.)</a:t>
            </a:r>
            <a:endParaRPr sz="3900"/>
          </a:p>
        </p:txBody>
      </p:sp>
      <p:sp>
        <p:nvSpPr>
          <p:cNvPr id="160" name="Google Shape;160;p18"/>
          <p:cNvSpPr txBox="1"/>
          <p:nvPr>
            <p:ph idx="1" type="body"/>
          </p:nvPr>
        </p:nvSpPr>
        <p:spPr>
          <a:xfrm>
            <a:off x="819150" y="1306725"/>
            <a:ext cx="7505700" cy="313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 </a:t>
            </a:r>
            <a:endParaRPr sz="900"/>
          </a:p>
        </p:txBody>
      </p:sp>
      <p:pic>
        <p:nvPicPr>
          <p:cNvPr id="161" name="Google Shape;16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91962" y="1150575"/>
            <a:ext cx="3760074" cy="369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9"/>
          <p:cNvSpPr txBox="1"/>
          <p:nvPr>
            <p:ph type="title"/>
          </p:nvPr>
        </p:nvSpPr>
        <p:spPr>
          <a:xfrm>
            <a:off x="819150" y="357075"/>
            <a:ext cx="7505700" cy="10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/>
              <a:t>Physical </a:t>
            </a:r>
            <a:r>
              <a:rPr lang="en" sz="3900"/>
              <a:t>Database </a:t>
            </a:r>
            <a:r>
              <a:rPr lang="en" sz="3900"/>
              <a:t>Design (cont.)</a:t>
            </a:r>
            <a:endParaRPr sz="3900"/>
          </a:p>
        </p:txBody>
      </p:sp>
      <p:sp>
        <p:nvSpPr>
          <p:cNvPr id="167" name="Google Shape;167;p19"/>
          <p:cNvSpPr txBox="1"/>
          <p:nvPr>
            <p:ph idx="1" type="body"/>
          </p:nvPr>
        </p:nvSpPr>
        <p:spPr>
          <a:xfrm>
            <a:off x="819150" y="1306725"/>
            <a:ext cx="7505700" cy="313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 </a:t>
            </a:r>
            <a:endParaRPr sz="900"/>
          </a:p>
        </p:txBody>
      </p:sp>
      <p:pic>
        <p:nvPicPr>
          <p:cNvPr id="168" name="Google Shape;16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150" y="1888278"/>
            <a:ext cx="7505700" cy="17305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0"/>
          <p:cNvSpPr txBox="1"/>
          <p:nvPr>
            <p:ph type="title"/>
          </p:nvPr>
        </p:nvSpPr>
        <p:spPr>
          <a:xfrm>
            <a:off x="819150" y="357075"/>
            <a:ext cx="7505700" cy="10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Business Transaction #</a:t>
            </a:r>
            <a:r>
              <a:rPr lang="en" sz="5000"/>
              <a:t>1</a:t>
            </a:r>
            <a:endParaRPr sz="5000"/>
          </a:p>
        </p:txBody>
      </p:sp>
      <p:sp>
        <p:nvSpPr>
          <p:cNvPr id="174" name="Google Shape;174;p20"/>
          <p:cNvSpPr txBox="1"/>
          <p:nvPr>
            <p:ph idx="1" type="body"/>
          </p:nvPr>
        </p:nvSpPr>
        <p:spPr>
          <a:xfrm>
            <a:off x="819150" y="1306725"/>
            <a:ext cx="7505700" cy="313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 u="sng"/>
              <a:t>What were the top ten games with the highest number of runs by the Terrapins Baseball Team?</a:t>
            </a:r>
            <a:endParaRPr b="1" sz="1400" u="sng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cxnSp>
        <p:nvCxnSpPr>
          <p:cNvPr id="175" name="Google Shape;175;p20"/>
          <p:cNvCxnSpPr/>
          <p:nvPr/>
        </p:nvCxnSpPr>
        <p:spPr>
          <a:xfrm flipH="1" rot="10800000">
            <a:off x="912675" y="2521800"/>
            <a:ext cx="7421700" cy="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76" name="Google Shape;17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2673" y="1752684"/>
            <a:ext cx="7421701" cy="692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54238" y="2605200"/>
            <a:ext cx="6235526" cy="212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1"/>
          <p:cNvSpPr txBox="1"/>
          <p:nvPr>
            <p:ph type="title"/>
          </p:nvPr>
        </p:nvSpPr>
        <p:spPr>
          <a:xfrm>
            <a:off x="593713" y="465625"/>
            <a:ext cx="7956600" cy="10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What were the top ten games with the highest number of runs by the Terrapins Baseball Team?</a:t>
            </a:r>
            <a:r>
              <a:rPr lang="en" sz="2000"/>
              <a:t> - Visualized</a:t>
            </a:r>
            <a:endParaRPr sz="2000"/>
          </a:p>
        </p:txBody>
      </p:sp>
      <p:pic>
        <p:nvPicPr>
          <p:cNvPr id="183" name="Google Shape;18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9325" y="1283100"/>
            <a:ext cx="6105411" cy="33687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