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1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35" Type="http://schemas.openxmlformats.org/officeDocument/2006/relationships/font" Target="fonts/OpenSans-bold.fntdata"/><Relationship Id="rId12" Type="http://schemas.openxmlformats.org/officeDocument/2006/relationships/slide" Target="slides/slide8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d3dc4bae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81d3dc4b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1d3dc4bae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81d3dc4b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d3dc4bae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81d3dc4ba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1d444698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81d44469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1d4446988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81d444698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1d4446988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81d444698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1d4446988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81d44469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0cc09a730_1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80cc09a73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1d3dc4bae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81d3dc4ba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0cc09a730_1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80cc09a730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7fc448515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7fc4485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0cc09a730_1_2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80cc09a730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e107504d6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6e107504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d4446988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81d44469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0cc09a730_1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80cc09a73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647d8d92e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8647d8d9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d3dc4bae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81d3dc4ba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1d3dc4bae_0_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81d3dc4ba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0b62a1c11_1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80b62a1c1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1d3dc4bae_0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81d3dc4b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dphi-official/Linear_Regression_Introduction/blob/master/Salary_Data.csv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dphi-official/Linear_Regression_Introductio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adit.io/posts/2016-02-20-Linear-Regression-in-Picture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presentation/d/1Vhgfhjc3Ye90wjgy_RPt-G2ModxN1O9EI4kfOa2SS0M/edit?usp=shar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84450" y="8491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-12475" y="6114475"/>
            <a:ext cx="9156600" cy="781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35450" y="2026213"/>
            <a:ext cx="76635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Open Sans"/>
                <a:ea typeface="Open Sans"/>
                <a:cs typeface="Open Sans"/>
                <a:sym typeface="Open Sans"/>
              </a:rPr>
              <a:t>Welcome to Data Science Online Bootcamp</a:t>
            </a:r>
            <a:endParaRPr b="1" sz="3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341" y="4329500"/>
            <a:ext cx="3463325" cy="10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63250" y="3298225"/>
            <a:ext cx="7961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Week#3_Day#3</a:t>
            </a:r>
            <a:endParaRPr b="1" sz="3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22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2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Now you can eyeball it and roughly draw a line that gets pretty close to all of these points. Then look at the price shown by the line, where the square footage is 3000: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Boom! Your home should sell for $260,000.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825" y="2156825"/>
            <a:ext cx="45148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358150" y="170000"/>
            <a:ext cx="83835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is linear regression? - an example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2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3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That's all! You plot your data, make a rough line, and use the line to make predictions. You need to make sure your line fits the data well: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But of course we don't want to roughly make a line, we want to compute the exact line that best "fits" our data. That’s where machine learning comes into play!</a:t>
            </a:r>
            <a:endParaRPr b="1" sz="2000"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1642" r="0" t="0"/>
          <a:stretch/>
        </p:blipFill>
        <p:spPr>
          <a:xfrm>
            <a:off x="756100" y="1924150"/>
            <a:ext cx="7481450" cy="30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358150" y="170000"/>
            <a:ext cx="83835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is linear regression? - an example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is linear regression?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266850" y="14324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Linear regression is a linear model i.e. a model that assumes a 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linear relationship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(straight-line relationship) between the input variables (x) and the single output variable (y). 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When there is a single input variable (x), the method is referred to as 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simple linear regression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or just linear regression.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Eg: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Salary dataset given </a:t>
            </a:r>
            <a:r>
              <a:rPr lang="en" sz="19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here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There is only one target variable and one input variable where we are predicting the salary of individual using their years of experience. 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When there are multiple input variables, it is often referred to as 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multiple linear regression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Eg: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Smart Metropolitan areas data set, we have multiple input variables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2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5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Which line is good?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 do you decide what line is good? Here's a bad line:</a:t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This above drawn line is way off. For example, according to the line, a 1000 sq foot house should sell for $310,000, whereas we know it actually sold for $200,000.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248" y="1604512"/>
            <a:ext cx="5082800" cy="36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2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6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Which line is good?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Here's a better line:</a:t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line is an average of $8,333 dollars off (adding all the distances and dividing by 3). </a:t>
            </a:r>
            <a:b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$8,333 is called the 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cost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of using this line. 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 b="4451" l="0" r="0" t="2412"/>
          <a:stretch/>
        </p:blipFill>
        <p:spPr>
          <a:xfrm>
            <a:off x="3325525" y="1211700"/>
            <a:ext cx="4695625" cy="38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2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7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Short-term Objective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were we doing in the previous 2 examples? We plotted 2 straight lines using the equation: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= mx+b.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we already have the data points (x1, y1), ..., (xn, yn), it means that our values of x and y remain the same throughout all the lines we plot.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 what remains? What exactly are we changing to plot different lines?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Yes, m and b.  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objective is to find the values of m and b that will best fit this data.</a:t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These 2 variables are actually called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hyperparameters. </a:t>
            </a:r>
            <a:r>
              <a:rPr lang="en" sz="19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In machine learning,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a hyperparameter is a parameter whose value is used to control the learning process. And we must always try to find some optimal parameters while building a machine learning model.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8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Cost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cost 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how far off the line is from the real data. The best line is the one that is the least off from the real data.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find out what line is the best line (to find the values of m and b), we need to use a </a:t>
            </a: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cost function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 ML, cost functions are used to estimate how badly models are performing. 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Put simply, a cost function is a measure of how wrong the model is in terms of its ability to estimate the relationship between X and y.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249" y="4069125"/>
            <a:ext cx="3291000" cy="27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2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9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Cost function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373950" y="2748825"/>
            <a:ext cx="86856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is also something called as Cost function that is associated with the analysis, it is slightly mathematical, we will be learning more about it soon!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Meanwhile, let’s run a simple linear regression model.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3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0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Notebook for practice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266850" y="1498950"/>
            <a:ext cx="8685600" cy="51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https://github.com/dphi-official/Linear_Regression_Introduction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Download 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Extract zip file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Open in Jupyter Notebook or Upload on Google Colab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3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1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References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373950" y="2748825"/>
            <a:ext cx="86856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http://adit.io/posts/2016-02-20-Linear-Regression-in-Pictures.html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67" name="Google Shape;67;p1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Learning Objectives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251925" y="1870625"/>
            <a:ext cx="23316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Dependent and Independent Variables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280887" y="4163153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5420700" y="1870625"/>
            <a:ext cx="23316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Equation of a Straight Line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420700" y="4112275"/>
            <a:ext cx="23316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Cost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32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32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Slide Download Link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373950" y="2748825"/>
            <a:ext cx="86856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 can download the slides here: </a:t>
            </a: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https://docs.google.com/presentation/d/1Vhgfhjc3Ye90wjgy_RPt-G2ModxN1O9EI4kfOa2SS0M/edit?usp=sharing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3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1" name="Google Shape;241;p33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42" name="Google Shape;242;p33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3" name="Google Shape;243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4" name="Google Shape;244;p33"/>
          <p:cNvSpPr txBox="1"/>
          <p:nvPr/>
        </p:nvSpPr>
        <p:spPr>
          <a:xfrm>
            <a:off x="946800" y="3121050"/>
            <a:ext cx="7250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pen Sans"/>
                <a:ea typeface="Open Sans"/>
                <a:cs typeface="Open Sans"/>
                <a:sym typeface="Open Sans"/>
              </a:rPr>
              <a:t>That’s it for the day. Thank you!</a:t>
            </a:r>
            <a:endParaRPr sz="3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1538750" y="4098875"/>
            <a:ext cx="64866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Feel free to post any queries in the #help channel on Slack</a:t>
            </a:r>
            <a:endParaRPr sz="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5"/>
          <p:cNvSpPr txBox="1"/>
          <p:nvPr/>
        </p:nvSpPr>
        <p:spPr>
          <a:xfrm>
            <a:off x="712025" y="170000"/>
            <a:ext cx="8076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Dependent and Independent Variables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70400" y="1618325"/>
            <a:ext cx="8217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 far y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ou’ve been studying input and output/target variables. Commonly, the input variable is known as independent variable and target variable is known as dependent variable.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In nutshell, o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ur target variable is nothing but a dependent variable. Why dependent? Because the values of this variable are dependent on other variables (i.e. input variables)</a:t>
            </a:r>
            <a:br>
              <a:rPr lang="en" sz="2000">
                <a:latin typeface="Open Sans"/>
                <a:ea typeface="Open Sans"/>
                <a:cs typeface="Open Sans"/>
                <a:sym typeface="Open Sans"/>
              </a:rPr>
            </a:b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And, our input variables are known as independent variables. Here the values of these variables are not dependent on any other variables.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Let’s look at some examples to learn more about them!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6"/>
          <p:cNvSpPr txBox="1"/>
          <p:nvPr/>
        </p:nvSpPr>
        <p:spPr>
          <a:xfrm>
            <a:off x="663250" y="170000"/>
            <a:ext cx="76938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Dependent and Independent Variables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29200" y="1120213"/>
            <a:ext cx="86856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Remember the Standard Metropolitan Areas Data used in previous slides? In that dataset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we might be curious to predict “crime_rate” in future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, so that becomes our target variable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 (dependent variable) 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and rest of the variables become input variables (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independent variables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) for building a machine learning model.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0" y="3058666"/>
            <a:ext cx="9143999" cy="253951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5040025" y="2793454"/>
            <a:ext cx="2084100" cy="1149300"/>
          </a:xfrm>
          <a:prstGeom prst="wedgeEllipseCallout">
            <a:avLst>
              <a:gd fmla="val -28014" name="adj1"/>
              <a:gd fmla="val 6188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Independent variables</a:t>
            </a:r>
            <a:endParaRPr b="1"/>
          </a:p>
        </p:txBody>
      </p:sp>
      <p:sp>
        <p:nvSpPr>
          <p:cNvPr id="92" name="Google Shape;92;p16"/>
          <p:cNvSpPr/>
          <p:nvPr/>
        </p:nvSpPr>
        <p:spPr>
          <a:xfrm>
            <a:off x="7778925" y="3137551"/>
            <a:ext cx="1622100" cy="805200"/>
          </a:xfrm>
          <a:prstGeom prst="wedgeEllipseCallout">
            <a:avLst>
              <a:gd fmla="val -10189" name="adj1"/>
              <a:gd fmla="val 7797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ependent variable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7"/>
          <p:cNvSpPr txBox="1"/>
          <p:nvPr/>
        </p:nvSpPr>
        <p:spPr>
          <a:xfrm>
            <a:off x="712025" y="170000"/>
            <a:ext cx="8076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Another example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70400" y="1618325"/>
            <a:ext cx="8217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For example, a scientist wants to see if the brightness of light has any effect on a moth being attracted to the light.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The brightness of the light is controlled by the scientist. This would be the independent variable.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How the moth reacts to the different light levels (distance to light source) would be the dependent variable.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/>
        </p:nvSpPr>
        <p:spPr>
          <a:xfrm>
            <a:off x="712025" y="170000"/>
            <a:ext cx="8076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Equation of a Straight Line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84450" y="975200"/>
            <a:ext cx="8909100" cy="56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In algebra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, a linear equation (equation of a straight line) typically takes the form y = mx + b, where m and b are constants,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 is the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independent variable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 is the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dependent variable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Basically, the value of y is being calculated using x whereas x has no dependence on value of y.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➔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y = how far up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➔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x = how far along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➔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m = Slope or Gradient (how steep the line is)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➔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b = value of y when x=0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How do you find "m" and "b"?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○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b is easy: just see where the line crosses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the Y axis.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○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m (the Slope) needs some calculation: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	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500" y="2589875"/>
            <a:ext cx="3417500" cy="28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300" y="5936025"/>
            <a:ext cx="1903150" cy="6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9"/>
          <p:cNvSpPr txBox="1"/>
          <p:nvPr/>
        </p:nvSpPr>
        <p:spPr>
          <a:xfrm>
            <a:off x="712025" y="170000"/>
            <a:ext cx="8076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Synonyms Recap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198975" y="1711175"/>
            <a:ext cx="8728500" cy="49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Too many synonyms to memorise? Let me put them all down at one place for better understanding: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◆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Variables = Features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◆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Input Variables = Attributes = Predictor = Independent Variables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◆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Target Variables = Labels = Outcomes = Dependent Variables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2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0"/>
          <p:cNvSpPr txBox="1"/>
          <p:nvPr/>
        </p:nvSpPr>
        <p:spPr>
          <a:xfrm>
            <a:off x="358150" y="170000"/>
            <a:ext cx="83835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is linear regression? - an example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Suppose you are thinking of selling your home. And, various houses around you with different sizes (area in sq.ft) around you have sold for different prices as listed below: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considering, 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your home is 3000 square feet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How much should you sell it for? 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Well! You have to 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look at the existing price patterns (data) and predict a price for your home.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is called 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linear regression.</a:t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8392" l="0" r="0" t="5445"/>
          <a:stretch/>
        </p:blipFill>
        <p:spPr>
          <a:xfrm>
            <a:off x="1631525" y="2141399"/>
            <a:ext cx="5956251" cy="23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2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1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Here's an easy way to do it. Plotting the 3 data points we have so far: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Each point represents one home.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58150" y="170000"/>
            <a:ext cx="83835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is linear regression? - an example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grpSp>
        <p:nvGrpSpPr>
          <p:cNvPr id="136" name="Google Shape;136;p21"/>
          <p:cNvGrpSpPr/>
          <p:nvPr/>
        </p:nvGrpSpPr>
        <p:grpSpPr>
          <a:xfrm>
            <a:off x="2352225" y="1846450"/>
            <a:ext cx="4514850" cy="3333750"/>
            <a:chOff x="2352225" y="1846450"/>
            <a:chExt cx="4514850" cy="3333750"/>
          </a:xfrm>
        </p:grpSpPr>
        <p:grpSp>
          <p:nvGrpSpPr>
            <p:cNvPr id="137" name="Google Shape;137;p21"/>
            <p:cNvGrpSpPr/>
            <p:nvPr/>
          </p:nvGrpSpPr>
          <p:grpSpPr>
            <a:xfrm>
              <a:off x="2352225" y="1846450"/>
              <a:ext cx="4514850" cy="3333750"/>
              <a:chOff x="2352225" y="1846450"/>
              <a:chExt cx="4514850" cy="3333750"/>
            </a:xfrm>
          </p:grpSpPr>
          <p:pic>
            <p:nvPicPr>
              <p:cNvPr id="138" name="Google Shape;138;p2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52225" y="1846450"/>
                <a:ext cx="4514850" cy="3333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9" name="Google Shape;139;p21"/>
              <p:cNvSpPr/>
              <p:nvPr/>
            </p:nvSpPr>
            <p:spPr>
              <a:xfrm>
                <a:off x="3340325" y="2690000"/>
                <a:ext cx="1936200" cy="295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0" name="Google Shape;140;p21"/>
              <p:cNvSpPr/>
              <p:nvPr/>
            </p:nvSpPr>
            <p:spPr>
              <a:xfrm>
                <a:off x="5542575" y="2926475"/>
                <a:ext cx="473100" cy="1891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" name="Google Shape;141;p21"/>
            <p:cNvSpPr/>
            <p:nvPr/>
          </p:nvSpPr>
          <p:spPr>
            <a:xfrm rot="3450205">
              <a:off x="4696932" y="1192413"/>
              <a:ext cx="103862" cy="4349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