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18BB002-57E0-4A13-B72A-92ECA0C7A24A}">
  <a:tblStyle styleId="{018BB002-57E0-4A13-B72A-92ECA0C7A2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ttier.github.io/posts/2016-08-05-matthews-correlation-coefficient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ttier.github.io/posts/2016-08-05-matthews-correlation-coefficient.htm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4jRBRDbJemM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8ab2af89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8ab2af89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8ab2af89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8ab2af89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8ab2af89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8ab2af89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Resources: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https://lettier.github.io/posts/2016-08-05-matthews-correlation-coefficient.html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9b6b028e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9b6b028e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Resources: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https://lettier.github.io/posts/2016-08-05-matthews-correlation-coefficient.html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9c6f7d9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9c6f7d9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for better explanation: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https://www.youtube.com/watch?v=4jRBRDbJemM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8ab2af89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8ab2af89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8ab2af89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8ab2af89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8ab2af89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8ab2af89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8ab2af89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8ab2af89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8ab2af89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8ab2af89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ab2af89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ab2af89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8ab2af89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8ab2af89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8ab2af89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8ab2af8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8ab2af89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8ab2af89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8ab2af891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8ab2af89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8ab2af891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8ab2af89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8ab2af891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8ab2af891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8ab2af89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8ab2af89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8ab2af891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8ab2af891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9b6b028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9b6b028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9b6b028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9b6b028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ab2af8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ab2af8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8a779c1a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8a779c1a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8ab2af89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8ab2af89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ab2af89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ab2af89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ab2af89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8ab2af89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ab2af891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8ab2af891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8ab2af89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8ab2af89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8ab2af89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8ab2af89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navan.name/roc/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google.com/presentation/d/12MKC7mk0duQwnK6gl37YITfHB4VHMuWybeUidDOC33Y/edit#slide=id.g8a779c1af3_0_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01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EVALUATING MODEL PERFORMANCE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&amp;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HYPERPARAMETER TUNING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961425" y="4138175"/>
            <a:ext cx="613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DPHI Data Science Bootcamp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Dikscha Sapra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Metrics to Evaluate our Models</a:t>
            </a:r>
            <a:endParaRPr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311700" y="1152475"/>
            <a:ext cx="42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A7D6"/>
                </a:solidFill>
              </a:rPr>
              <a:t>Precision</a:t>
            </a:r>
            <a:endParaRPr sz="21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Also called as Positive </a:t>
            </a:r>
            <a:r>
              <a:rPr lang="en">
                <a:solidFill>
                  <a:srgbClr val="FFFFFF"/>
                </a:solidFill>
              </a:rPr>
              <a:t>Predictive</a:t>
            </a:r>
            <a:r>
              <a:rPr lang="en">
                <a:solidFill>
                  <a:srgbClr val="FFFFFF"/>
                </a:solidFill>
              </a:rPr>
              <a:t> Value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Correctly guessed as positives compared to total guessed as positives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Precision = 			TP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	    TP+FP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21" name="Google Shape;221;p22"/>
          <p:cNvGraphicFramePr/>
          <p:nvPr/>
        </p:nvGraphicFramePr>
        <p:xfrm>
          <a:off x="5410175" y="20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{018BB002-57E0-4A13-B72A-92ECA0C7A24A}</a:tableStyleId>
              </a:tblPr>
              <a:tblGrid>
                <a:gridCol w="1767375"/>
                <a:gridCol w="1767375"/>
              </a:tblGrid>
              <a:tr h="56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</a:tbl>
          </a:graphicData>
        </a:graphic>
      </p:graphicFrame>
      <p:sp>
        <p:nvSpPr>
          <p:cNvPr id="222" name="Google Shape;222;p22"/>
          <p:cNvSpPr txBox="1"/>
          <p:nvPr/>
        </p:nvSpPr>
        <p:spPr>
          <a:xfrm>
            <a:off x="5629225" y="15396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3" name="Google Shape;223;p22"/>
          <p:cNvCxnSpPr/>
          <p:nvPr/>
        </p:nvCxnSpPr>
        <p:spPr>
          <a:xfrm>
            <a:off x="2272750" y="4019825"/>
            <a:ext cx="1115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2"/>
          <p:cNvSpPr txBox="1"/>
          <p:nvPr/>
        </p:nvSpPr>
        <p:spPr>
          <a:xfrm rot="-5400000">
            <a:off x="4124375" y="25494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Positive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Metrics to Evaluate our Models</a:t>
            </a:r>
            <a:endParaRPr/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311700" y="1152475"/>
            <a:ext cx="451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A7D6"/>
                </a:solidFill>
              </a:rPr>
              <a:t>F1-Score</a:t>
            </a:r>
            <a:endParaRPr sz="21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Harmonic Mean of Precision and Recall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Penalises False negatives and false positives.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Mostly used for uneven class distribution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Precision = 		2*Precision*Recall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	    Precision+Recall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31" name="Google Shape;231;p23"/>
          <p:cNvGraphicFramePr/>
          <p:nvPr/>
        </p:nvGraphicFramePr>
        <p:xfrm>
          <a:off x="5410175" y="20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{018BB002-57E0-4A13-B72A-92ECA0C7A24A}</a:tableStyleId>
              </a:tblPr>
              <a:tblGrid>
                <a:gridCol w="1767375"/>
                <a:gridCol w="1767375"/>
              </a:tblGrid>
              <a:tr h="56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</a:tbl>
          </a:graphicData>
        </a:graphic>
      </p:graphicFrame>
      <p:sp>
        <p:nvSpPr>
          <p:cNvPr id="232" name="Google Shape;232;p23"/>
          <p:cNvSpPr txBox="1"/>
          <p:nvPr/>
        </p:nvSpPr>
        <p:spPr>
          <a:xfrm>
            <a:off x="5629225" y="15396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3" name="Google Shape;233;p23"/>
          <p:cNvCxnSpPr/>
          <p:nvPr/>
        </p:nvCxnSpPr>
        <p:spPr>
          <a:xfrm>
            <a:off x="2272750" y="4019825"/>
            <a:ext cx="1879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3"/>
          <p:cNvSpPr txBox="1"/>
          <p:nvPr/>
        </p:nvSpPr>
        <p:spPr>
          <a:xfrm rot="-5400000">
            <a:off x="4124375" y="25494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Positive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Metrics to Evaluate our Models</a:t>
            </a:r>
            <a:endParaRPr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235500" y="1152475"/>
            <a:ext cx="4673100" cy="1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A7D6"/>
                </a:solidFill>
              </a:rPr>
              <a:t>Matthews Correlation Coefficient</a:t>
            </a:r>
            <a:endParaRPr sz="21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Cross Product of different terms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Penalises False negatives and false positives.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41" name="Google Shape;241;p24"/>
          <p:cNvGraphicFramePr/>
          <p:nvPr/>
        </p:nvGraphicFramePr>
        <p:xfrm>
          <a:off x="5410175" y="20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{018BB002-57E0-4A13-B72A-92ECA0C7A24A}</a:tableStyleId>
              </a:tblPr>
              <a:tblGrid>
                <a:gridCol w="1767375"/>
                <a:gridCol w="1767375"/>
              </a:tblGrid>
              <a:tr h="56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</a:tbl>
          </a:graphicData>
        </a:graphic>
      </p:graphicFrame>
      <p:sp>
        <p:nvSpPr>
          <p:cNvPr id="242" name="Google Shape;242;p24"/>
          <p:cNvSpPr txBox="1"/>
          <p:nvPr/>
        </p:nvSpPr>
        <p:spPr>
          <a:xfrm>
            <a:off x="5629225" y="15396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3" name="Google Shape;243;p24"/>
          <p:cNvCxnSpPr/>
          <p:nvPr/>
        </p:nvCxnSpPr>
        <p:spPr>
          <a:xfrm>
            <a:off x="341550" y="3867425"/>
            <a:ext cx="4569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4"/>
          <p:cNvSpPr txBox="1"/>
          <p:nvPr/>
        </p:nvSpPr>
        <p:spPr>
          <a:xfrm rot="-5400000">
            <a:off x="4124375" y="25494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Positive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5" name="Google Shape;245;p24"/>
          <p:cNvCxnSpPr/>
          <p:nvPr/>
        </p:nvCxnSpPr>
        <p:spPr>
          <a:xfrm>
            <a:off x="117500" y="4134050"/>
            <a:ext cx="16980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4"/>
          <p:cNvCxnSpPr/>
          <p:nvPr/>
        </p:nvCxnSpPr>
        <p:spPr>
          <a:xfrm>
            <a:off x="287400" y="3990450"/>
            <a:ext cx="0" cy="3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4"/>
          <p:cNvCxnSpPr/>
          <p:nvPr/>
        </p:nvCxnSpPr>
        <p:spPr>
          <a:xfrm>
            <a:off x="300250" y="3964325"/>
            <a:ext cx="477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4"/>
          <p:cNvSpPr txBox="1"/>
          <p:nvPr/>
        </p:nvSpPr>
        <p:spPr>
          <a:xfrm>
            <a:off x="211300" y="2909900"/>
            <a:ext cx="549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Mostly used for uneven class distribution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MCC	= 		TP * TN - FP * FN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(TP + FP) * (FN + TN) * (FP + TN) * (TP + FN)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Summary</a:t>
            </a:r>
            <a:endParaRPr/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400" y="1547513"/>
            <a:ext cx="5012926" cy="24030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5"/>
          <p:cNvCxnSpPr/>
          <p:nvPr/>
        </p:nvCxnSpPr>
        <p:spPr>
          <a:xfrm rot="10800000">
            <a:off x="6430725" y="2670200"/>
            <a:ext cx="60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5"/>
          <p:cNvSpPr txBox="1"/>
          <p:nvPr/>
        </p:nvSpPr>
        <p:spPr>
          <a:xfrm>
            <a:off x="7070200" y="2441600"/>
            <a:ext cx="12306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(Precision)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ROC-AUC</a:t>
            </a:r>
            <a:endParaRPr/>
          </a:p>
        </p:txBody>
      </p:sp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235500" y="771475"/>
            <a:ext cx="4453500" cy="1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A7D6"/>
                </a:solidFill>
              </a:rPr>
              <a:t>Receiver</a:t>
            </a:r>
            <a:r>
              <a:rPr lang="en" sz="2100">
                <a:solidFill>
                  <a:srgbClr val="B4A7D6"/>
                </a:solidFill>
              </a:rPr>
              <a:t> Operating </a:t>
            </a:r>
            <a:r>
              <a:rPr lang="en" sz="2100">
                <a:solidFill>
                  <a:srgbClr val="B4A7D6"/>
                </a:solidFill>
              </a:rPr>
              <a:t>Characteristics</a:t>
            </a:r>
            <a:r>
              <a:rPr lang="en" sz="2100">
                <a:solidFill>
                  <a:srgbClr val="B4A7D6"/>
                </a:solidFill>
              </a:rPr>
              <a:t> - Area under the Curve</a:t>
            </a:r>
            <a:endParaRPr sz="21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D9D2E9"/>
                </a:solidFill>
                <a:hlinkClick r:id="rId3"/>
              </a:rPr>
              <a:t>(CLICK HERE TO EXPERIMENT)</a:t>
            </a:r>
            <a:endParaRPr sz="900">
              <a:solidFill>
                <a:srgbClr val="D9D2E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Threshold based evaluation metrics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Also called Precision Recall Curve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Tells the optimal threshold to select, depending on the true and the false positive rate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44242"/>
            <a:ext cx="4419599" cy="3705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METRICS</a:t>
            </a:r>
            <a:endParaRPr/>
          </a:p>
        </p:txBody>
      </p:sp>
      <p:sp>
        <p:nvSpPr>
          <p:cNvPr id="269" name="Google Shape;269;p27"/>
          <p:cNvSpPr txBox="1"/>
          <p:nvPr/>
        </p:nvSpPr>
        <p:spPr>
          <a:xfrm>
            <a:off x="759300" y="1150650"/>
            <a:ext cx="412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MEAN SQUARED ERROR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267750" y="1884100"/>
            <a:ext cx="45603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It is simply the average of the squared difference between the target value and the value predicted by the regression model.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As it squares the differences, it penalizes even a small error which leads to over-estimation of how bad the model is.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MSE or Mean Squared Error is one of the most preferred metrics for regression tasks.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71" name="Google Shape;271;p27"/>
          <p:cNvPicPr preferRelativeResize="0"/>
          <p:nvPr/>
        </p:nvPicPr>
        <p:blipFill rotWithShape="1">
          <a:blip r:embed="rId3">
            <a:alphaModFix/>
          </a:blip>
          <a:srcRect b="36018" l="4798" r="0" t="14294"/>
          <a:stretch/>
        </p:blipFill>
        <p:spPr>
          <a:xfrm>
            <a:off x="4943950" y="1531650"/>
            <a:ext cx="3883099" cy="9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METRICS</a:t>
            </a:r>
            <a:endParaRPr/>
          </a:p>
        </p:txBody>
      </p:sp>
      <p:sp>
        <p:nvSpPr>
          <p:cNvPr id="277" name="Google Shape;277;p28"/>
          <p:cNvSpPr txBox="1"/>
          <p:nvPr/>
        </p:nvSpPr>
        <p:spPr>
          <a:xfrm>
            <a:off x="759300" y="1226850"/>
            <a:ext cx="412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ROOT </a:t>
            </a:r>
            <a:r>
              <a:rPr b="1" lang="en" sz="2000">
                <a:solidFill>
                  <a:srgbClr val="FFFFFF"/>
                </a:solidFill>
              </a:rPr>
              <a:t>MEAN SQUARED ERROR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267750" y="1731700"/>
            <a:ext cx="4560300" cy="28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RMSE is the square root of the averaged squared difference between the target value and the value predicted by the model.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It is preferred more in some cases because the errors are first squared before averaging which poses a high penalty on large errors.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This implies that RMSE is useful when large errors are undesired.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79" name="Google Shape;279;p28"/>
          <p:cNvPicPr preferRelativeResize="0"/>
          <p:nvPr/>
        </p:nvPicPr>
        <p:blipFill rotWithShape="1">
          <a:blip r:embed="rId3">
            <a:alphaModFix/>
          </a:blip>
          <a:srcRect b="21933" l="0" r="0" t="17825"/>
          <a:stretch/>
        </p:blipFill>
        <p:spPr>
          <a:xfrm>
            <a:off x="5240150" y="1673125"/>
            <a:ext cx="3478376" cy="8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METRICS</a:t>
            </a:r>
            <a:endParaRPr/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025" y="1553250"/>
            <a:ext cx="31908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 txBox="1"/>
          <p:nvPr/>
        </p:nvSpPr>
        <p:spPr>
          <a:xfrm>
            <a:off x="759300" y="1226850"/>
            <a:ext cx="340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MEAN ABSOLUTE ERROR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267750" y="1884100"/>
            <a:ext cx="48234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The MAE is more robust to outliers and does not penalize the errors as extremely as mse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MAE is the absolute difference between the target value and the value predicted by the model.  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Metrics to use When?</a:t>
            </a:r>
            <a:endParaRPr/>
          </a:p>
        </p:txBody>
      </p:sp>
      <p:sp>
        <p:nvSpPr>
          <p:cNvPr id="293" name="Google Shape;293;p30"/>
          <p:cNvSpPr txBox="1"/>
          <p:nvPr/>
        </p:nvSpPr>
        <p:spPr>
          <a:xfrm>
            <a:off x="5204225" y="769950"/>
            <a:ext cx="340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Depends on the Dataset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311700" y="1486375"/>
            <a:ext cx="2325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Classification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537375" y="2288800"/>
            <a:ext cx="81069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Fraud Detection:</a:t>
            </a:r>
            <a:r>
              <a:rPr lang="en" sz="1500">
                <a:solidFill>
                  <a:srgbClr val="FFFFFF"/>
                </a:solidFill>
              </a:rPr>
              <a:t> Every Non-Fraud transaction that gets classified as Fraud does not bear that heavy a cost, at the maximum - the person will get one extra phone call to check whether the transaction is fraudulent or not. BUT! Every fraud transaction that goes undetected and unchecked - will incur a huge cost!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THEREFORE False positives are not as important as False Negatives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SPECIFICITY &gt;&gt; SENSITIVITY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Metrics to use When?</a:t>
            </a:r>
            <a:endParaRPr/>
          </a:p>
        </p:txBody>
      </p:sp>
      <p:sp>
        <p:nvSpPr>
          <p:cNvPr id="301" name="Google Shape;301;p31"/>
          <p:cNvSpPr txBox="1"/>
          <p:nvPr/>
        </p:nvSpPr>
        <p:spPr>
          <a:xfrm>
            <a:off x="5204225" y="769950"/>
            <a:ext cx="340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Depends on the Dataset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311700" y="1486375"/>
            <a:ext cx="2325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Classification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537375" y="2288800"/>
            <a:ext cx="81069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Disease Detection: </a:t>
            </a:r>
            <a:r>
              <a:rPr lang="en" sz="1500">
                <a:solidFill>
                  <a:srgbClr val="FFFFFF"/>
                </a:solidFill>
              </a:rPr>
              <a:t>If a healthy person is falsely detected, it is problematic since they may undergo </a:t>
            </a:r>
            <a:r>
              <a:rPr lang="en" sz="1500">
                <a:solidFill>
                  <a:srgbClr val="FFFFFF"/>
                </a:solidFill>
              </a:rPr>
              <a:t>unnecessary</a:t>
            </a:r>
            <a:r>
              <a:rPr lang="en" sz="1500">
                <a:solidFill>
                  <a:srgbClr val="FFFFFF"/>
                </a:solidFill>
              </a:rPr>
              <a:t> surgery/treatment. If a diseased person is falsely detected as healthy, the disease may progress further to an advanced stage.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THEREFORE False positives and False Negatives both important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SPECIFICITY and </a:t>
            </a:r>
            <a:r>
              <a:rPr lang="en" sz="1500">
                <a:solidFill>
                  <a:srgbClr val="FFFFFF"/>
                </a:solidFill>
              </a:rPr>
              <a:t>SENSITIVITY are both important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evaluate Performance?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914475"/>
            <a:ext cx="8520600" cy="16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understand how good is 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compare it with other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generalise how good our model will perform on new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Metrics to use When?</a:t>
            </a:r>
            <a:endParaRPr/>
          </a:p>
        </p:txBody>
      </p:sp>
      <p:sp>
        <p:nvSpPr>
          <p:cNvPr id="309" name="Google Shape;309;p32"/>
          <p:cNvSpPr txBox="1"/>
          <p:nvPr/>
        </p:nvSpPr>
        <p:spPr>
          <a:xfrm>
            <a:off x="537375" y="1984000"/>
            <a:ext cx="81069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Recommendation Systems</a:t>
            </a:r>
            <a:r>
              <a:rPr b="1" lang="en" sz="1500">
                <a:solidFill>
                  <a:srgbClr val="FFFFFF"/>
                </a:solidFill>
              </a:rPr>
              <a:t>: </a:t>
            </a:r>
            <a:r>
              <a:rPr lang="en" sz="1500">
                <a:solidFill>
                  <a:srgbClr val="FFFFFF"/>
                </a:solidFill>
              </a:rPr>
              <a:t>Suppose we recommend certain items to a user, this is what the metrics terms mean wr.t. Recommendation systems: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SENSITIVITY: Ratio of total useful items recommended to total items that are liked by the user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PRECISION: ratio of total useful items </a:t>
            </a:r>
            <a:r>
              <a:rPr lang="en" sz="1500">
                <a:solidFill>
                  <a:srgbClr val="FFFFFF"/>
                </a:solidFill>
              </a:rPr>
              <a:t>recommended</a:t>
            </a:r>
            <a:r>
              <a:rPr lang="en" sz="1500">
                <a:solidFill>
                  <a:srgbClr val="FFFFFF"/>
                </a:solidFill>
              </a:rPr>
              <a:t> to the total number of items recommended.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SPECIFICITY: Total Non useful items guessed by the recommendation system, to the total items not liked by the user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Sensitivity</a:t>
            </a:r>
            <a:r>
              <a:rPr lang="en" sz="1500">
                <a:solidFill>
                  <a:srgbClr val="FFFFFF"/>
                </a:solidFill>
              </a:rPr>
              <a:t> and Precision are important, but not Specificity!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5204225" y="769950"/>
            <a:ext cx="340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Depends on the Dataset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311700" y="1486375"/>
            <a:ext cx="2325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Classification</a:t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Metrics to use When?</a:t>
            </a:r>
            <a:endParaRPr/>
          </a:p>
        </p:txBody>
      </p:sp>
      <p:sp>
        <p:nvSpPr>
          <p:cNvPr id="317" name="Google Shape;317;p33"/>
          <p:cNvSpPr txBox="1"/>
          <p:nvPr/>
        </p:nvSpPr>
        <p:spPr>
          <a:xfrm>
            <a:off x="537375" y="2212600"/>
            <a:ext cx="81069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MSE: </a:t>
            </a:r>
            <a:r>
              <a:rPr lang="en" sz="1500">
                <a:solidFill>
                  <a:srgbClr val="FFFFFF"/>
                </a:solidFill>
              </a:rPr>
              <a:t>When we want to penalize even small errors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MSE: </a:t>
            </a:r>
            <a:r>
              <a:rPr lang="en" sz="1500">
                <a:solidFill>
                  <a:srgbClr val="FFFFFF"/>
                </a:solidFill>
              </a:rPr>
              <a:t>When we want to penalize outliers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MAE:</a:t>
            </a:r>
            <a:r>
              <a:rPr lang="en" sz="1500">
                <a:solidFill>
                  <a:srgbClr val="FFFFFF"/>
                </a:solidFill>
              </a:rPr>
              <a:t> When we do not want of penalise outliers that much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RMSE: </a:t>
            </a:r>
            <a:r>
              <a:rPr lang="en" sz="1500">
                <a:solidFill>
                  <a:srgbClr val="FFFFFF"/>
                </a:solidFill>
              </a:rPr>
              <a:t>U</a:t>
            </a:r>
            <a:r>
              <a:rPr lang="en" sz="1600">
                <a:solidFill>
                  <a:srgbClr val="FFFFFF"/>
                </a:solidFill>
              </a:rPr>
              <a:t>seful when large errors are undesired.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5204225" y="769950"/>
            <a:ext cx="340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Depends on the Dataset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311700" y="1486375"/>
            <a:ext cx="2325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Regression</a:t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idx="1" type="body"/>
          </p:nvPr>
        </p:nvSpPr>
        <p:spPr>
          <a:xfrm>
            <a:off x="2521500" y="1304875"/>
            <a:ext cx="3735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Good Rule of Thumb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325" name="Google Shape;325;p34"/>
          <p:cNvSpPr txBox="1"/>
          <p:nvPr>
            <p:ph idx="1" type="body"/>
          </p:nvPr>
        </p:nvSpPr>
        <p:spPr>
          <a:xfrm>
            <a:off x="696150" y="2447875"/>
            <a:ext cx="8080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If unsure, or in general - Report all of these metrics!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326" name="Google Shape;326;p34"/>
          <p:cNvSpPr txBox="1"/>
          <p:nvPr>
            <p:ph idx="1" type="body"/>
          </p:nvPr>
        </p:nvSpPr>
        <p:spPr>
          <a:xfrm>
            <a:off x="772350" y="3819475"/>
            <a:ext cx="48588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Most of these are provided in sklearn.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327" name="Google Shape;3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800" y="1179600"/>
            <a:ext cx="800575" cy="8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333" name="Google Shape;333;p35"/>
          <p:cNvSpPr txBox="1"/>
          <p:nvPr>
            <p:ph idx="1" type="body"/>
          </p:nvPr>
        </p:nvSpPr>
        <p:spPr>
          <a:xfrm>
            <a:off x="311700" y="1152475"/>
            <a:ext cx="8520600" cy="24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know how our model performs on seen data, but how do we be sure on how it performs on new data?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if less data is available - which makes it difficult to separate data for training and testing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if our training and testing was sampled in such a way that there is a certain bias which causes the testing dataset to perform better than it would on new and </a:t>
            </a:r>
            <a:r>
              <a:rPr lang="en">
                <a:solidFill>
                  <a:srgbClr val="FFFFFF"/>
                </a:solidFill>
              </a:rPr>
              <a:t>unknown</a:t>
            </a:r>
            <a:r>
              <a:rPr lang="en">
                <a:solidFill>
                  <a:srgbClr val="FFFFFF"/>
                </a:solidFill>
              </a:rPr>
              <a:t> data?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1590250" y="3909375"/>
            <a:ext cx="461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Answer: Cross Validate your data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1593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WIDELY USED CROSS VALIDATION METHODS</a:t>
            </a:r>
            <a:endParaRPr/>
          </a:p>
        </p:txBody>
      </p:sp>
      <p:cxnSp>
        <p:nvCxnSpPr>
          <p:cNvPr id="340" name="Google Shape;340;p36"/>
          <p:cNvCxnSpPr/>
          <p:nvPr/>
        </p:nvCxnSpPr>
        <p:spPr>
          <a:xfrm>
            <a:off x="1071175" y="1611875"/>
            <a:ext cx="6978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6"/>
          <p:cNvCxnSpPr/>
          <p:nvPr/>
        </p:nvCxnSpPr>
        <p:spPr>
          <a:xfrm>
            <a:off x="4413300" y="916750"/>
            <a:ext cx="6300" cy="66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6"/>
          <p:cNvCxnSpPr/>
          <p:nvPr/>
        </p:nvCxnSpPr>
        <p:spPr>
          <a:xfrm>
            <a:off x="1065875" y="1606750"/>
            <a:ext cx="0" cy="480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6"/>
          <p:cNvCxnSpPr/>
          <p:nvPr/>
        </p:nvCxnSpPr>
        <p:spPr>
          <a:xfrm>
            <a:off x="8049875" y="1611875"/>
            <a:ext cx="0" cy="431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6"/>
          <p:cNvSpPr/>
          <p:nvPr/>
        </p:nvSpPr>
        <p:spPr>
          <a:xfrm>
            <a:off x="268800" y="2129825"/>
            <a:ext cx="2615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k-Fold Cross Validation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5" name="Google Shape;345;p36"/>
          <p:cNvSpPr/>
          <p:nvPr/>
        </p:nvSpPr>
        <p:spPr>
          <a:xfrm>
            <a:off x="6204300" y="2053625"/>
            <a:ext cx="2615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Leave One Out CV (LOOCV)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6" name="Google Shape;346;p36"/>
          <p:cNvSpPr/>
          <p:nvPr/>
        </p:nvSpPr>
        <p:spPr>
          <a:xfrm>
            <a:off x="3003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"/>
          <p:cNvSpPr/>
          <p:nvPr/>
        </p:nvSpPr>
        <p:spPr>
          <a:xfrm>
            <a:off x="6051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"/>
          <p:cNvSpPr/>
          <p:nvPr/>
        </p:nvSpPr>
        <p:spPr>
          <a:xfrm>
            <a:off x="9099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6"/>
          <p:cNvSpPr/>
          <p:nvPr/>
        </p:nvSpPr>
        <p:spPr>
          <a:xfrm>
            <a:off x="12147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6"/>
          <p:cNvSpPr/>
          <p:nvPr/>
        </p:nvSpPr>
        <p:spPr>
          <a:xfrm>
            <a:off x="15195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"/>
          <p:cNvSpPr/>
          <p:nvPr/>
        </p:nvSpPr>
        <p:spPr>
          <a:xfrm>
            <a:off x="18243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6"/>
          <p:cNvSpPr/>
          <p:nvPr/>
        </p:nvSpPr>
        <p:spPr>
          <a:xfrm>
            <a:off x="21291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4339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27387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6"/>
          <p:cNvSpPr txBox="1"/>
          <p:nvPr/>
        </p:nvSpPr>
        <p:spPr>
          <a:xfrm>
            <a:off x="300375" y="2722225"/>
            <a:ext cx="226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Divide Data into K Folds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Let’s take k=3 for example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6" name="Google Shape;356;p36"/>
          <p:cNvSpPr/>
          <p:nvPr/>
        </p:nvSpPr>
        <p:spPr>
          <a:xfrm>
            <a:off x="376744" y="4187675"/>
            <a:ext cx="791000" cy="452800"/>
          </a:xfrm>
          <a:custGeom>
            <a:rect b="b" l="l" r="r" t="t"/>
            <a:pathLst>
              <a:path extrusionOk="0" h="18112" w="31640">
                <a:moveTo>
                  <a:pt x="391" y="0"/>
                </a:moveTo>
                <a:cubicBezTo>
                  <a:pt x="612" y="1473"/>
                  <a:pt x="-1229" y="7068"/>
                  <a:pt x="1716" y="8835"/>
                </a:cubicBezTo>
                <a:cubicBezTo>
                  <a:pt x="4661" y="10602"/>
                  <a:pt x="14747" y="9056"/>
                  <a:pt x="18060" y="10602"/>
                </a:cubicBezTo>
                <a:cubicBezTo>
                  <a:pt x="21373" y="12148"/>
                  <a:pt x="21373" y="18112"/>
                  <a:pt x="21594" y="18112"/>
                </a:cubicBezTo>
                <a:cubicBezTo>
                  <a:pt x="21815" y="18112"/>
                  <a:pt x="17840" y="11927"/>
                  <a:pt x="19386" y="10602"/>
                </a:cubicBezTo>
                <a:cubicBezTo>
                  <a:pt x="20932" y="9277"/>
                  <a:pt x="29031" y="11485"/>
                  <a:pt x="30871" y="10160"/>
                </a:cubicBezTo>
                <a:cubicBezTo>
                  <a:pt x="32712" y="8835"/>
                  <a:pt x="30503" y="3903"/>
                  <a:pt x="30429" y="2651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Google Shape;357;p36"/>
          <p:cNvSpPr/>
          <p:nvPr/>
        </p:nvSpPr>
        <p:spPr>
          <a:xfrm>
            <a:off x="1291144" y="4187675"/>
            <a:ext cx="791000" cy="452800"/>
          </a:xfrm>
          <a:custGeom>
            <a:rect b="b" l="l" r="r" t="t"/>
            <a:pathLst>
              <a:path extrusionOk="0" h="18112" w="31640">
                <a:moveTo>
                  <a:pt x="391" y="0"/>
                </a:moveTo>
                <a:cubicBezTo>
                  <a:pt x="612" y="1473"/>
                  <a:pt x="-1229" y="7068"/>
                  <a:pt x="1716" y="8835"/>
                </a:cubicBezTo>
                <a:cubicBezTo>
                  <a:pt x="4661" y="10602"/>
                  <a:pt x="14747" y="9056"/>
                  <a:pt x="18060" y="10602"/>
                </a:cubicBezTo>
                <a:cubicBezTo>
                  <a:pt x="21373" y="12148"/>
                  <a:pt x="21373" y="18112"/>
                  <a:pt x="21594" y="18112"/>
                </a:cubicBezTo>
                <a:cubicBezTo>
                  <a:pt x="21815" y="18112"/>
                  <a:pt x="17840" y="11927"/>
                  <a:pt x="19386" y="10602"/>
                </a:cubicBezTo>
                <a:cubicBezTo>
                  <a:pt x="20932" y="9277"/>
                  <a:pt x="29031" y="11485"/>
                  <a:pt x="30871" y="10160"/>
                </a:cubicBezTo>
                <a:cubicBezTo>
                  <a:pt x="32712" y="8835"/>
                  <a:pt x="30503" y="3903"/>
                  <a:pt x="30429" y="2651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8" name="Google Shape;358;p36"/>
          <p:cNvSpPr/>
          <p:nvPr/>
        </p:nvSpPr>
        <p:spPr>
          <a:xfrm>
            <a:off x="2205544" y="4187675"/>
            <a:ext cx="791000" cy="452800"/>
          </a:xfrm>
          <a:custGeom>
            <a:rect b="b" l="l" r="r" t="t"/>
            <a:pathLst>
              <a:path extrusionOk="0" h="18112" w="31640">
                <a:moveTo>
                  <a:pt x="391" y="0"/>
                </a:moveTo>
                <a:cubicBezTo>
                  <a:pt x="612" y="1473"/>
                  <a:pt x="-1229" y="7068"/>
                  <a:pt x="1716" y="8835"/>
                </a:cubicBezTo>
                <a:cubicBezTo>
                  <a:pt x="4661" y="10602"/>
                  <a:pt x="14747" y="9056"/>
                  <a:pt x="18060" y="10602"/>
                </a:cubicBezTo>
                <a:cubicBezTo>
                  <a:pt x="21373" y="12148"/>
                  <a:pt x="21373" y="18112"/>
                  <a:pt x="21594" y="18112"/>
                </a:cubicBezTo>
                <a:cubicBezTo>
                  <a:pt x="21815" y="18112"/>
                  <a:pt x="17840" y="11927"/>
                  <a:pt x="19386" y="10602"/>
                </a:cubicBezTo>
                <a:cubicBezTo>
                  <a:pt x="20932" y="9277"/>
                  <a:pt x="29031" y="11485"/>
                  <a:pt x="30871" y="10160"/>
                </a:cubicBezTo>
                <a:cubicBezTo>
                  <a:pt x="32712" y="8835"/>
                  <a:pt x="30503" y="3903"/>
                  <a:pt x="30429" y="2651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Google Shape;359;p36"/>
          <p:cNvSpPr txBox="1"/>
          <p:nvPr/>
        </p:nvSpPr>
        <p:spPr>
          <a:xfrm>
            <a:off x="702600" y="4686225"/>
            <a:ext cx="516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k=1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36"/>
          <p:cNvSpPr txBox="1"/>
          <p:nvPr/>
        </p:nvSpPr>
        <p:spPr>
          <a:xfrm>
            <a:off x="1617000" y="4686225"/>
            <a:ext cx="516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k=2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36"/>
          <p:cNvSpPr txBox="1"/>
          <p:nvPr/>
        </p:nvSpPr>
        <p:spPr>
          <a:xfrm>
            <a:off x="2531400" y="4686225"/>
            <a:ext cx="516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k=3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2" name="Google Shape;362;p36"/>
          <p:cNvSpPr/>
          <p:nvPr/>
        </p:nvSpPr>
        <p:spPr>
          <a:xfrm>
            <a:off x="12147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15195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18243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21291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24339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6"/>
          <p:cNvSpPr/>
          <p:nvPr/>
        </p:nvSpPr>
        <p:spPr>
          <a:xfrm>
            <a:off x="27387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"/>
          <p:cNvSpPr/>
          <p:nvPr/>
        </p:nvSpPr>
        <p:spPr>
          <a:xfrm>
            <a:off x="9099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6"/>
          <p:cNvSpPr/>
          <p:nvPr/>
        </p:nvSpPr>
        <p:spPr>
          <a:xfrm>
            <a:off x="6051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3003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36"/>
          <p:cNvCxnSpPr/>
          <p:nvPr/>
        </p:nvCxnSpPr>
        <p:spPr>
          <a:xfrm>
            <a:off x="786300" y="357587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36"/>
          <p:cNvSpPr txBox="1"/>
          <p:nvPr/>
        </p:nvSpPr>
        <p:spPr>
          <a:xfrm>
            <a:off x="443925" y="3346150"/>
            <a:ext cx="739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Testing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373" name="Google Shape;373;p36"/>
          <p:cNvCxnSpPr/>
          <p:nvPr/>
        </p:nvCxnSpPr>
        <p:spPr>
          <a:xfrm>
            <a:off x="1548300" y="357587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6"/>
          <p:cNvSpPr txBox="1"/>
          <p:nvPr/>
        </p:nvSpPr>
        <p:spPr>
          <a:xfrm>
            <a:off x="1205925" y="3346150"/>
            <a:ext cx="739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Testing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375" name="Google Shape;375;p36"/>
          <p:cNvCxnSpPr/>
          <p:nvPr/>
        </p:nvCxnSpPr>
        <p:spPr>
          <a:xfrm>
            <a:off x="2462700" y="357587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6"/>
          <p:cNvSpPr txBox="1"/>
          <p:nvPr/>
        </p:nvSpPr>
        <p:spPr>
          <a:xfrm>
            <a:off x="2120325" y="3346150"/>
            <a:ext cx="739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Testing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377" name="Google Shape;377;p36"/>
          <p:cNvSpPr/>
          <p:nvPr/>
        </p:nvSpPr>
        <p:spPr>
          <a:xfrm>
            <a:off x="63963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67011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70059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"/>
          <p:cNvSpPr/>
          <p:nvPr/>
        </p:nvSpPr>
        <p:spPr>
          <a:xfrm>
            <a:off x="73107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6"/>
          <p:cNvSpPr/>
          <p:nvPr/>
        </p:nvSpPr>
        <p:spPr>
          <a:xfrm>
            <a:off x="76155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"/>
          <p:cNvSpPr/>
          <p:nvPr/>
        </p:nvSpPr>
        <p:spPr>
          <a:xfrm>
            <a:off x="79203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6"/>
          <p:cNvSpPr/>
          <p:nvPr/>
        </p:nvSpPr>
        <p:spPr>
          <a:xfrm>
            <a:off x="82251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6"/>
          <p:cNvSpPr/>
          <p:nvPr/>
        </p:nvSpPr>
        <p:spPr>
          <a:xfrm>
            <a:off x="85299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6"/>
          <p:cNvSpPr/>
          <p:nvPr/>
        </p:nvSpPr>
        <p:spPr>
          <a:xfrm>
            <a:off x="60915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36"/>
          <p:cNvCxnSpPr/>
          <p:nvPr/>
        </p:nvCxnSpPr>
        <p:spPr>
          <a:xfrm>
            <a:off x="6196500" y="380447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36"/>
          <p:cNvSpPr txBox="1"/>
          <p:nvPr/>
        </p:nvSpPr>
        <p:spPr>
          <a:xfrm>
            <a:off x="5930325" y="3574750"/>
            <a:ext cx="546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Testing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388" name="Google Shape;388;p36"/>
          <p:cNvCxnSpPr/>
          <p:nvPr/>
        </p:nvCxnSpPr>
        <p:spPr>
          <a:xfrm>
            <a:off x="6501300" y="380447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36"/>
          <p:cNvSpPr txBox="1"/>
          <p:nvPr/>
        </p:nvSpPr>
        <p:spPr>
          <a:xfrm>
            <a:off x="6235125" y="3574750"/>
            <a:ext cx="546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Testing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390" name="Google Shape;390;p36"/>
          <p:cNvCxnSpPr/>
          <p:nvPr/>
        </p:nvCxnSpPr>
        <p:spPr>
          <a:xfrm>
            <a:off x="6806100" y="380447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6"/>
          <p:cNvSpPr txBox="1"/>
          <p:nvPr/>
        </p:nvSpPr>
        <p:spPr>
          <a:xfrm>
            <a:off x="6539925" y="3574750"/>
            <a:ext cx="546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Testing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392" name="Google Shape;392;p36"/>
          <p:cNvSpPr txBox="1"/>
          <p:nvPr/>
        </p:nvSpPr>
        <p:spPr>
          <a:xfrm>
            <a:off x="6167775" y="2950825"/>
            <a:ext cx="272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All but one sample is chosen as training set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135350" y="93700"/>
            <a:ext cx="89091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</a:rPr>
              <a:t>There are many different types of cross validation that exist, however we will be discussing the two most common types.</a:t>
            </a:r>
            <a:endParaRPr i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7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7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WIDELY USED CROSS VALIDATION METHODS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9" name="Google Shape;399;p37"/>
          <p:cNvCxnSpPr/>
          <p:nvPr/>
        </p:nvCxnSpPr>
        <p:spPr>
          <a:xfrm>
            <a:off x="1223575" y="1611875"/>
            <a:ext cx="6978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7"/>
          <p:cNvCxnSpPr/>
          <p:nvPr/>
        </p:nvCxnSpPr>
        <p:spPr>
          <a:xfrm>
            <a:off x="4565700" y="916750"/>
            <a:ext cx="6300" cy="66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7"/>
          <p:cNvCxnSpPr/>
          <p:nvPr/>
        </p:nvCxnSpPr>
        <p:spPr>
          <a:xfrm>
            <a:off x="1218275" y="1606750"/>
            <a:ext cx="0" cy="480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37"/>
          <p:cNvCxnSpPr/>
          <p:nvPr/>
        </p:nvCxnSpPr>
        <p:spPr>
          <a:xfrm>
            <a:off x="8202275" y="1611875"/>
            <a:ext cx="0" cy="431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37"/>
          <p:cNvSpPr/>
          <p:nvPr/>
        </p:nvSpPr>
        <p:spPr>
          <a:xfrm>
            <a:off x="421200" y="2129825"/>
            <a:ext cx="2615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k-Fold Cross Validation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6356700" y="2053625"/>
            <a:ext cx="2615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Leave One Out CV (LOOCV)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5" name="Google Shape;405;p37"/>
          <p:cNvSpPr txBox="1"/>
          <p:nvPr/>
        </p:nvSpPr>
        <p:spPr>
          <a:xfrm>
            <a:off x="347875" y="2960750"/>
            <a:ext cx="3141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Used on larger datasets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5875125" y="2884550"/>
            <a:ext cx="2969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Used on smaller datasets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Computationally Expensive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Best results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7" name="Google Shape;407;p37"/>
          <p:cNvSpPr txBox="1"/>
          <p:nvPr/>
        </p:nvSpPr>
        <p:spPr>
          <a:xfrm>
            <a:off x="-509700" y="4484750"/>
            <a:ext cx="10077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AD1DC"/>
                </a:solidFill>
              </a:rPr>
              <a:t>LOOCV is a special case of k-Fold CV</a:t>
            </a:r>
            <a:endParaRPr sz="1600">
              <a:solidFill>
                <a:srgbClr val="EAD1D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600"/>
              <a:buChar char="-"/>
            </a:pPr>
            <a:r>
              <a:rPr lang="en" sz="1600">
                <a:solidFill>
                  <a:srgbClr val="EAD1DC"/>
                </a:solidFill>
              </a:rPr>
              <a:t>When k=size(data)-1, only one row is the testing set, others are training which is nothing but LOOCV!</a:t>
            </a:r>
            <a:endParaRPr sz="1600"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AD1D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413" name="Google Shape;413;p38"/>
          <p:cNvSpPr txBox="1"/>
          <p:nvPr>
            <p:ph idx="1" type="body"/>
          </p:nvPr>
        </p:nvSpPr>
        <p:spPr>
          <a:xfrm>
            <a:off x="311700" y="1076275"/>
            <a:ext cx="85206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For any classifier/regressor that we use, there are a lot of </a:t>
            </a:r>
            <a:r>
              <a:rPr lang="en">
                <a:solidFill>
                  <a:srgbClr val="FFFFFF"/>
                </a:solidFill>
              </a:rPr>
              <a:t>parameters</a:t>
            </a:r>
            <a:r>
              <a:rPr lang="en">
                <a:solidFill>
                  <a:srgbClr val="FFFFFF"/>
                </a:solidFill>
              </a:rPr>
              <a:t> and hyperparameters.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For example - Neural Networks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14" name="Google Shape;4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050" y="3447775"/>
            <a:ext cx="1213594" cy="11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8"/>
          <p:cNvSpPr/>
          <p:nvPr/>
        </p:nvSpPr>
        <p:spPr>
          <a:xfrm>
            <a:off x="4781825" y="2571750"/>
            <a:ext cx="11154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NUMBER OF ITERATIONS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5897225" y="3299525"/>
            <a:ext cx="11154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ACTIVATION FUNCTION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5243450" y="4234900"/>
            <a:ext cx="11154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NUMBER OF NODES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2407475" y="2670125"/>
            <a:ext cx="10161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NUMBER OF LAYERS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2122550" y="3605500"/>
            <a:ext cx="10161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BATCH SIZE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2560975" y="4342375"/>
            <a:ext cx="10161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LEARNING RATE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3551575" y="2589775"/>
            <a:ext cx="10161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ALPHA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6218575" y="2589775"/>
            <a:ext cx="10161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BETA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231925" y="2316325"/>
            <a:ext cx="17889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to find the best values for each of these parameters?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out all of these will take a huge amount of time!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38"/>
          <p:cNvSpPr txBox="1"/>
          <p:nvPr/>
        </p:nvSpPr>
        <p:spPr>
          <a:xfrm>
            <a:off x="236350" y="4198175"/>
            <a:ext cx="17118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Solution: </a:t>
            </a:r>
            <a:r>
              <a:rPr lang="en">
                <a:solidFill>
                  <a:srgbClr val="FFFFFF"/>
                </a:solidFill>
              </a:rPr>
              <a:t>GridSearchCV in sklearn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CV</a:t>
            </a:r>
            <a:endParaRPr/>
          </a:p>
        </p:txBody>
      </p:sp>
      <p:sp>
        <p:nvSpPr>
          <p:cNvPr id="430" name="Google Shape;43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Input all different values you want to check the performance on.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Input the metrics you want to </a:t>
            </a:r>
            <a:r>
              <a:rPr lang="en">
                <a:solidFill>
                  <a:srgbClr val="FFFFFF"/>
                </a:solidFill>
              </a:rPr>
              <a:t>optimize</a:t>
            </a:r>
            <a:r>
              <a:rPr lang="en">
                <a:solidFill>
                  <a:srgbClr val="FFFFFF"/>
                </a:solidFill>
              </a:rPr>
              <a:t> the results on (Accuracy, Sensitivity, Specificity, AUC-ROC)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Cross Validate results however many times required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3468775" y="4395275"/>
            <a:ext cx="19590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Try it using sklearn!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CV</a:t>
            </a:r>
            <a:endParaRPr/>
          </a:p>
        </p:txBody>
      </p:sp>
      <p:sp>
        <p:nvSpPr>
          <p:cNvPr id="437" name="Google Shape;437;p40"/>
          <p:cNvSpPr txBox="1"/>
          <p:nvPr>
            <p:ph idx="1" type="body"/>
          </p:nvPr>
        </p:nvSpPr>
        <p:spPr>
          <a:xfrm>
            <a:off x="311700" y="2905075"/>
            <a:ext cx="8520600" cy="21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PROBLEM?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Computationally too expensive!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A simple dataset with 500 rows can take upto hours to compute the best results (depending on the model).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Even addition of a single new value of one hyperparameter will increase the computation time by a lot  (order of total number of hyper parameter values).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Solution - RandomisedSearchCV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438" name="Google Shape;438;p40"/>
          <p:cNvSpPr/>
          <p:nvPr/>
        </p:nvSpPr>
        <p:spPr>
          <a:xfrm>
            <a:off x="4415675" y="1161025"/>
            <a:ext cx="1115400" cy="62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NUMBER OF NODES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39" name="Google Shape;439;p40"/>
          <p:cNvSpPr/>
          <p:nvPr/>
        </p:nvSpPr>
        <p:spPr>
          <a:xfrm>
            <a:off x="431575" y="1144300"/>
            <a:ext cx="1016100" cy="62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NUMBER OF LAYERS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40" name="Google Shape;440;p40"/>
          <p:cNvSpPr/>
          <p:nvPr/>
        </p:nvSpPr>
        <p:spPr>
          <a:xfrm>
            <a:off x="1698725" y="1135400"/>
            <a:ext cx="1016100" cy="62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ALPHA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2917925" y="1135400"/>
            <a:ext cx="1016100" cy="62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ACTIVATION FUNCTION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442" name="Google Shape;442;p40"/>
          <p:cNvCxnSpPr>
            <a:stCxn id="439" idx="2"/>
          </p:cNvCxnSpPr>
          <p:nvPr/>
        </p:nvCxnSpPr>
        <p:spPr>
          <a:xfrm flipH="1">
            <a:off x="578425" y="1773700"/>
            <a:ext cx="361200" cy="23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40"/>
          <p:cNvCxnSpPr>
            <a:stCxn id="439" idx="2"/>
          </p:cNvCxnSpPr>
          <p:nvPr/>
        </p:nvCxnSpPr>
        <p:spPr>
          <a:xfrm flipH="1">
            <a:off x="935125" y="1773700"/>
            <a:ext cx="4500" cy="28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40"/>
          <p:cNvCxnSpPr>
            <a:stCxn id="439" idx="2"/>
          </p:cNvCxnSpPr>
          <p:nvPr/>
        </p:nvCxnSpPr>
        <p:spPr>
          <a:xfrm>
            <a:off x="939625" y="1773700"/>
            <a:ext cx="3402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40"/>
          <p:cNvCxnSpPr/>
          <p:nvPr/>
        </p:nvCxnSpPr>
        <p:spPr>
          <a:xfrm flipH="1">
            <a:off x="1873825" y="1773700"/>
            <a:ext cx="361200" cy="23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40"/>
          <p:cNvCxnSpPr/>
          <p:nvPr/>
        </p:nvCxnSpPr>
        <p:spPr>
          <a:xfrm>
            <a:off x="2235025" y="1773700"/>
            <a:ext cx="3402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40"/>
          <p:cNvCxnSpPr/>
          <p:nvPr/>
        </p:nvCxnSpPr>
        <p:spPr>
          <a:xfrm flipH="1">
            <a:off x="3016825" y="1773700"/>
            <a:ext cx="361200" cy="23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40"/>
          <p:cNvCxnSpPr/>
          <p:nvPr/>
        </p:nvCxnSpPr>
        <p:spPr>
          <a:xfrm flipH="1">
            <a:off x="3373525" y="1773700"/>
            <a:ext cx="4500" cy="28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40"/>
          <p:cNvCxnSpPr/>
          <p:nvPr/>
        </p:nvCxnSpPr>
        <p:spPr>
          <a:xfrm flipH="1">
            <a:off x="4617025" y="1773700"/>
            <a:ext cx="361200" cy="23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40"/>
          <p:cNvCxnSpPr/>
          <p:nvPr/>
        </p:nvCxnSpPr>
        <p:spPr>
          <a:xfrm flipH="1">
            <a:off x="4973725" y="1773700"/>
            <a:ext cx="4500" cy="28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40"/>
          <p:cNvCxnSpPr/>
          <p:nvPr/>
        </p:nvCxnSpPr>
        <p:spPr>
          <a:xfrm>
            <a:off x="4978200" y="1773725"/>
            <a:ext cx="204300" cy="24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40"/>
          <p:cNvSpPr txBox="1"/>
          <p:nvPr/>
        </p:nvSpPr>
        <p:spPr>
          <a:xfrm>
            <a:off x="376725" y="1900175"/>
            <a:ext cx="2016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5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53" name="Google Shape;453;p40"/>
          <p:cNvSpPr txBox="1"/>
          <p:nvPr/>
        </p:nvSpPr>
        <p:spPr>
          <a:xfrm>
            <a:off x="762900" y="1976375"/>
            <a:ext cx="361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10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54" name="Google Shape;454;p40"/>
          <p:cNvSpPr txBox="1"/>
          <p:nvPr/>
        </p:nvSpPr>
        <p:spPr>
          <a:xfrm>
            <a:off x="1143900" y="1900175"/>
            <a:ext cx="361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50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55" name="Google Shape;455;p40"/>
          <p:cNvSpPr txBox="1"/>
          <p:nvPr/>
        </p:nvSpPr>
        <p:spPr>
          <a:xfrm>
            <a:off x="1677300" y="1976375"/>
            <a:ext cx="416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0.</a:t>
            </a:r>
            <a:r>
              <a:rPr lang="en" sz="1000">
                <a:solidFill>
                  <a:srgbClr val="FFFFFF"/>
                </a:solidFill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6" name="Google Shape;456;p40"/>
          <p:cNvSpPr txBox="1"/>
          <p:nvPr/>
        </p:nvSpPr>
        <p:spPr>
          <a:xfrm>
            <a:off x="2363100" y="1976375"/>
            <a:ext cx="416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0.05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57" name="Google Shape;457;p40"/>
          <p:cNvSpPr txBox="1"/>
          <p:nvPr/>
        </p:nvSpPr>
        <p:spPr>
          <a:xfrm>
            <a:off x="2820300" y="1976375"/>
            <a:ext cx="416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relu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3048900" y="1976375"/>
            <a:ext cx="675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sigmoid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459" name="Google Shape;459;p40"/>
          <p:cNvCxnSpPr>
            <a:stCxn id="441" idx="2"/>
            <a:endCxn id="458" idx="3"/>
          </p:cNvCxnSpPr>
          <p:nvPr/>
        </p:nvCxnSpPr>
        <p:spPr>
          <a:xfrm>
            <a:off x="3425975" y="1764800"/>
            <a:ext cx="298800" cy="352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40"/>
          <p:cNvSpPr txBox="1"/>
          <p:nvPr/>
        </p:nvSpPr>
        <p:spPr>
          <a:xfrm>
            <a:off x="3582300" y="2052575"/>
            <a:ext cx="675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tanh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61" name="Google Shape;461;p40"/>
          <p:cNvSpPr txBox="1"/>
          <p:nvPr/>
        </p:nvSpPr>
        <p:spPr>
          <a:xfrm>
            <a:off x="4420500" y="1976375"/>
            <a:ext cx="361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10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62" name="Google Shape;462;p40"/>
          <p:cNvSpPr txBox="1"/>
          <p:nvPr/>
        </p:nvSpPr>
        <p:spPr>
          <a:xfrm>
            <a:off x="4801500" y="2052575"/>
            <a:ext cx="361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5</a:t>
            </a:r>
            <a:r>
              <a:rPr lang="en" sz="900">
                <a:solidFill>
                  <a:srgbClr val="FFFFFF"/>
                </a:solidFill>
              </a:rPr>
              <a:t>0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63" name="Google Shape;463;p40"/>
          <p:cNvSpPr txBox="1"/>
          <p:nvPr/>
        </p:nvSpPr>
        <p:spPr>
          <a:xfrm>
            <a:off x="5030100" y="2052575"/>
            <a:ext cx="5517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10</a:t>
            </a:r>
            <a:r>
              <a:rPr lang="en" sz="900">
                <a:solidFill>
                  <a:srgbClr val="FFFFFF"/>
                </a:solidFill>
              </a:rPr>
              <a:t>0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464" name="Google Shape;464;p40"/>
          <p:cNvCxnSpPr/>
          <p:nvPr/>
        </p:nvCxnSpPr>
        <p:spPr>
          <a:xfrm>
            <a:off x="4973725" y="1784350"/>
            <a:ext cx="485100" cy="186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40"/>
          <p:cNvSpPr txBox="1"/>
          <p:nvPr/>
        </p:nvSpPr>
        <p:spPr>
          <a:xfrm>
            <a:off x="5334900" y="1900175"/>
            <a:ext cx="5517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25</a:t>
            </a:r>
            <a:r>
              <a:rPr lang="en" sz="900">
                <a:solidFill>
                  <a:srgbClr val="FFFFFF"/>
                </a:solidFill>
              </a:rPr>
              <a:t>0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66" name="Google Shape;466;p40"/>
          <p:cNvSpPr/>
          <p:nvPr/>
        </p:nvSpPr>
        <p:spPr>
          <a:xfrm>
            <a:off x="6447825" y="281550"/>
            <a:ext cx="2067300" cy="113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Total iterations to be carried out = 3*2*3*4 = 72 times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7" name="Google Shape;467;p40"/>
          <p:cNvSpPr/>
          <p:nvPr/>
        </p:nvSpPr>
        <p:spPr>
          <a:xfrm>
            <a:off x="7272275" y="1464300"/>
            <a:ext cx="298800" cy="5061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0"/>
          <p:cNvSpPr/>
          <p:nvPr/>
        </p:nvSpPr>
        <p:spPr>
          <a:xfrm>
            <a:off x="6447825" y="1957950"/>
            <a:ext cx="2067300" cy="113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Performance of each will be ranked on the basis of what scoring metrics is provided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40"/>
          <p:cNvSpPr txBox="1"/>
          <p:nvPr/>
        </p:nvSpPr>
        <p:spPr>
          <a:xfrm>
            <a:off x="5919300" y="3019650"/>
            <a:ext cx="3420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EAD1DC"/>
                </a:solidFill>
              </a:rPr>
              <a:t>Return best model hyperparameters</a:t>
            </a:r>
            <a:endParaRPr b="1" u="sng">
              <a:solidFill>
                <a:srgbClr val="EAD1D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RANDOMISED </a:t>
            </a:r>
            <a:r>
              <a:rPr lang="en"/>
              <a:t>SEARCH CV</a:t>
            </a:r>
            <a:endParaRPr/>
          </a:p>
        </p:txBody>
      </p:sp>
      <p:sp>
        <p:nvSpPr>
          <p:cNvPr id="475" name="Google Shape;475;p41"/>
          <p:cNvSpPr txBox="1"/>
          <p:nvPr>
            <p:ph idx="1" type="body"/>
          </p:nvPr>
        </p:nvSpPr>
        <p:spPr>
          <a:xfrm>
            <a:off x="311700" y="1685875"/>
            <a:ext cx="8520600" cy="3416400"/>
          </a:xfrm>
          <a:prstGeom prst="rect">
            <a:avLst/>
          </a:prstGeom>
        </p:spPr>
        <p:txBody>
          <a:bodyPr anchorCtr="0" anchor="t" bIns="182875" lIns="182875" spcFirstLastPara="1" rIns="91425" wrap="square" tIns="0">
            <a:noAutofit/>
          </a:bodyPr>
          <a:lstStyle/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Input all different values you want to check the performance on.</a:t>
            </a:r>
            <a:endParaRPr>
              <a:solidFill>
                <a:schemeClr val="dk1"/>
              </a:solidFill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Input number of iterations you want (searches the grid only that many number of times)</a:t>
            </a:r>
            <a:endParaRPr>
              <a:solidFill>
                <a:srgbClr val="FFFFFF"/>
              </a:solidFill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Faster than GridSearch, since it does not search the entire sample space</a:t>
            </a:r>
            <a:endParaRPr>
              <a:solidFill>
                <a:srgbClr val="FFFFFF"/>
              </a:solidFill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Finds close to optimal solution</a:t>
            </a:r>
            <a:endParaRPr>
              <a:solidFill>
                <a:srgbClr val="FFFFFF"/>
              </a:solidFill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Works good on larger data sets.</a:t>
            </a:r>
            <a:endParaRPr>
              <a:solidFill>
                <a:srgbClr val="FFFFFF"/>
              </a:solidFill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One can use Randomised Search to find close to optimal solution, and then tune it further on Grid Search CV.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evaluate your Model?</a:t>
            </a:r>
            <a:endParaRPr/>
          </a:p>
        </p:txBody>
      </p:sp>
      <p:cxnSp>
        <p:nvCxnSpPr>
          <p:cNvPr id="67" name="Google Shape;67;p15"/>
          <p:cNvCxnSpPr/>
          <p:nvPr/>
        </p:nvCxnSpPr>
        <p:spPr>
          <a:xfrm>
            <a:off x="1223575" y="1611875"/>
            <a:ext cx="6978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5"/>
          <p:cNvCxnSpPr/>
          <p:nvPr/>
        </p:nvCxnSpPr>
        <p:spPr>
          <a:xfrm>
            <a:off x="4565700" y="916750"/>
            <a:ext cx="6300" cy="66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5"/>
          <p:cNvCxnSpPr/>
          <p:nvPr/>
        </p:nvCxnSpPr>
        <p:spPr>
          <a:xfrm>
            <a:off x="1218275" y="1606750"/>
            <a:ext cx="0" cy="78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5"/>
          <p:cNvCxnSpPr/>
          <p:nvPr/>
        </p:nvCxnSpPr>
        <p:spPr>
          <a:xfrm>
            <a:off x="8202275" y="1611875"/>
            <a:ext cx="0" cy="73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/>
          <p:nvPr/>
        </p:nvSpPr>
        <p:spPr>
          <a:xfrm>
            <a:off x="421200" y="2434625"/>
            <a:ext cx="21504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CLASSIFICATION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822000" y="2358425"/>
            <a:ext cx="21504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REGRESSION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88200" y="3032225"/>
            <a:ext cx="17424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EAD3"/>
                </a:solidFill>
              </a:rPr>
              <a:t>DISCRETE VARIABLES</a:t>
            </a:r>
            <a:endParaRPr sz="1100">
              <a:solidFill>
                <a:srgbClr val="D9EAD3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856250" y="2941175"/>
            <a:ext cx="2023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EAD3"/>
                </a:solidFill>
              </a:rPr>
              <a:t>CONTINUOUS</a:t>
            </a:r>
            <a:r>
              <a:rPr lang="en" sz="1100">
                <a:solidFill>
                  <a:srgbClr val="D9EAD3"/>
                </a:solidFill>
              </a:rPr>
              <a:t> </a:t>
            </a:r>
            <a:r>
              <a:rPr lang="en" sz="1100">
                <a:solidFill>
                  <a:srgbClr val="D9EAD3"/>
                </a:solidFill>
              </a:rPr>
              <a:t>VARIABLES</a:t>
            </a:r>
            <a:endParaRPr sz="1100">
              <a:solidFill>
                <a:srgbClr val="D9EAD3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591300" y="2245375"/>
            <a:ext cx="2150400" cy="13461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9DAF8"/>
                </a:solidFill>
              </a:rPr>
              <a:t>Why do we need </a:t>
            </a:r>
            <a:r>
              <a:rPr lang="en" sz="1300">
                <a:solidFill>
                  <a:srgbClr val="C9DAF8"/>
                </a:solidFill>
              </a:rPr>
              <a:t>different methods for both of them?</a:t>
            </a:r>
            <a:r>
              <a:rPr lang="en" sz="1300">
                <a:solidFill>
                  <a:srgbClr val="C9DAF8"/>
                </a:solidFill>
              </a:rPr>
              <a:t> </a:t>
            </a:r>
            <a:endParaRPr sz="1300">
              <a:solidFill>
                <a:srgbClr val="C9DAF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"/>
          <p:cNvSpPr txBox="1"/>
          <p:nvPr>
            <p:ph idx="1" type="body"/>
          </p:nvPr>
        </p:nvSpPr>
        <p:spPr>
          <a:xfrm>
            <a:off x="311700" y="1685875"/>
            <a:ext cx="8520600" cy="3416400"/>
          </a:xfrm>
          <a:prstGeom prst="rect">
            <a:avLst/>
          </a:prstGeom>
        </p:spPr>
        <p:txBody>
          <a:bodyPr anchorCtr="0" anchor="t" bIns="182875" lIns="182875" spcFirstLastPara="1" rIns="91425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Downloadable link of slides: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https://docs.google.com/presentation/d/12MKC7mk0duQwnK6gl37YITfHB4VHMuWybeUidDOC33Y/edit#slide=id.g8a779c1af3_0_0</a:t>
            </a: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ACCURACY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6190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basic metrics to evaluate our model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</a:t>
            </a:r>
            <a:r>
              <a:rPr lang="en"/>
              <a:t>: All correctly predicted values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All predicted values</a:t>
            </a:r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1811600" y="2147275"/>
            <a:ext cx="2968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/>
          <p:nvPr/>
        </p:nvSpPr>
        <p:spPr>
          <a:xfrm>
            <a:off x="1551025" y="28098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084425" y="28098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2541625" y="28098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998825" y="28098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456025" y="28098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913225" y="28098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294900" y="2736750"/>
            <a:ext cx="951600" cy="4047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5333575" y="2723125"/>
            <a:ext cx="3859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Task at hand - Separate Yellow and pink balls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551025" y="33432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2084425" y="3343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541625" y="3343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998825" y="3343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456025" y="3343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913225" y="33432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294900" y="3270150"/>
            <a:ext cx="951600" cy="4047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5551300" y="3256525"/>
            <a:ext cx="3642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Colors predicted by our model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946" y="38669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346" y="38669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546" y="38669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746" y="38669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1025" y="3876625"/>
            <a:ext cx="255850" cy="2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625" y="3876625"/>
            <a:ext cx="255850" cy="2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4933375" y="1844675"/>
            <a:ext cx="822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X 100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532800" y="3803550"/>
            <a:ext cx="35730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Correctly predicted = 4. Total = 6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Accuracy = 66.7%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52400" y="2766100"/>
            <a:ext cx="1380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Actual Labels: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-9950" y="3299500"/>
            <a:ext cx="1589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Predicted </a:t>
            </a:r>
            <a:r>
              <a:rPr lang="en">
                <a:solidFill>
                  <a:srgbClr val="FFFFFF"/>
                </a:solidFill>
              </a:rPr>
              <a:t>Labels: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Accuracy is not a good metrics?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1474825" y="26574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2008225" y="26574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2465425" y="26574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2922625" y="26574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3379825" y="26574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837025" y="26574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218700" y="2584350"/>
            <a:ext cx="951600" cy="4047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5354700" y="2633550"/>
            <a:ext cx="3855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Task at hand - Separate Red and Yellow balls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6200" y="2613700"/>
            <a:ext cx="1380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Actual Labels: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08000" y="834875"/>
            <a:ext cx="78078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Baseline Model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Base Model with which we are comparing our performance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Several ways to consider a Baseline Model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We are considering a model which classifies all labels as that of majority class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474825" y="31908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2008225" y="31908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465425" y="31908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2922625" y="31908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3379825" y="31908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3837025" y="31908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4218700" y="3117750"/>
            <a:ext cx="951600" cy="4047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5257375" y="3104125"/>
            <a:ext cx="4006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Majority class is Yellow (4/6), so all are predicted yellow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-76200" y="3147100"/>
            <a:ext cx="1579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Predicted Labels: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425" y="3648025"/>
            <a:ext cx="255850" cy="2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025" y="3648025"/>
            <a:ext cx="255850" cy="2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346" y="36383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8746" y="36383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146" y="36383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0346" y="3638340"/>
            <a:ext cx="294601" cy="25586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4484500" y="3942325"/>
            <a:ext cx="3713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Accuracy = 4/6 *100 = 66.7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11700" y="4498000"/>
            <a:ext cx="8520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B8AF"/>
                </a:solidFill>
              </a:rPr>
              <a:t>Our model is not better than the baseline model (Which is technically just a </a:t>
            </a:r>
            <a:r>
              <a:rPr b="1" lang="en">
                <a:solidFill>
                  <a:srgbClr val="E6B8AF"/>
                </a:solidFill>
              </a:rPr>
              <a:t>nonsense</a:t>
            </a:r>
            <a:r>
              <a:rPr b="1" lang="en">
                <a:solidFill>
                  <a:srgbClr val="E6B8AF"/>
                </a:solidFill>
              </a:rPr>
              <a:t> model!)</a:t>
            </a:r>
            <a:endParaRPr b="1">
              <a:solidFill>
                <a:srgbClr val="E6B8A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/>
        </p:nvSpPr>
        <p:spPr>
          <a:xfrm>
            <a:off x="29825" y="727775"/>
            <a:ext cx="45975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4A7D6"/>
                </a:solidFill>
              </a:rPr>
              <a:t>Confusion Matrix:</a:t>
            </a:r>
            <a:endParaRPr b="1" sz="15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9EAD3"/>
                </a:solidFill>
              </a:rPr>
              <a:t>For the sake of generalisation, let us call yellow as positive labels, and pink as negative labels.</a:t>
            </a:r>
            <a:endParaRPr sz="1500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to do?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6123025" y="1057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6656425" y="1057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7113625" y="10572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7570825" y="10572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8028025" y="10572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8485225" y="10572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6123025" y="15906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66564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71136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75708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80280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8485225" y="15906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4724400" y="1013500"/>
            <a:ext cx="1380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Actual Labels: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4562050" y="1546900"/>
            <a:ext cx="1589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Predicted Labels: 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61" name="Google Shape;161;p18"/>
          <p:cNvGraphicFramePr/>
          <p:nvPr/>
        </p:nvGraphicFramePr>
        <p:xfrm>
          <a:off x="5410175" y="338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{018BB002-57E0-4A13-B72A-92ECA0C7A24A}</a:tableStyleId>
              </a:tblPr>
              <a:tblGrid>
                <a:gridCol w="1743150"/>
                <a:gridCol w="1743150"/>
              </a:tblGrid>
              <a:tr h="69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TP)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FP)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9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FN)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TN)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2" name="Google Shape;162;p18"/>
          <p:cNvSpPr txBox="1"/>
          <p:nvPr/>
        </p:nvSpPr>
        <p:spPr>
          <a:xfrm>
            <a:off x="6092675" y="2055200"/>
            <a:ext cx="441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6626075" y="2055200"/>
            <a:ext cx="441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7083275" y="2055200"/>
            <a:ext cx="441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7540475" y="2055200"/>
            <a:ext cx="441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7997675" y="2055200"/>
            <a:ext cx="441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8454875" y="2055200"/>
            <a:ext cx="441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5629225" y="28350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18"/>
          <p:cNvSpPr txBox="1"/>
          <p:nvPr/>
        </p:nvSpPr>
        <p:spPr>
          <a:xfrm rot="-5400000">
            <a:off x="4124375" y="37686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</a:t>
            </a:r>
            <a:r>
              <a:rPr lang="en">
                <a:solidFill>
                  <a:srgbClr val="FFFFFF"/>
                </a:solidFill>
              </a:rPr>
              <a:t>Positive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0" y="1752600"/>
            <a:ext cx="442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Break down the data into four categories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Actual =Positive, Predicted = Positive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			(True Positive)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Actual =Positive, Predicted = Negative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	(False Negative)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Actual =Negative, Predicted = Negative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	(True Negative)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Actual = Negative, Predicted = Positive</a:t>
            </a:r>
            <a:endParaRPr sz="1500">
              <a:solidFill>
                <a:srgbClr val="FFFFFF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(False Positive)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/>
        </p:nvSpPr>
        <p:spPr>
          <a:xfrm>
            <a:off x="29825" y="727775"/>
            <a:ext cx="45975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4A7D6"/>
                </a:solidFill>
              </a:rPr>
              <a:t>Confusion Matrix:</a:t>
            </a:r>
            <a:endParaRPr b="1" sz="15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9EAD3"/>
                </a:solidFill>
              </a:rPr>
              <a:t>For the sake of generalisation, let us call yellow as positive labels, and pink as negative labels.</a:t>
            </a:r>
            <a:endParaRPr sz="1500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6123025" y="1057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6656425" y="1057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7113625" y="10572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7570825" y="10572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8028025" y="10572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8485225" y="10572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6123025" y="15906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66564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71136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75708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80280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8485225" y="15906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4724400" y="1013500"/>
            <a:ext cx="1380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Actual Labels: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4562050" y="1546900"/>
            <a:ext cx="1589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Predicted Labels: 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90" name="Google Shape;190;p19"/>
          <p:cNvGraphicFramePr/>
          <p:nvPr/>
        </p:nvGraphicFramePr>
        <p:xfrm>
          <a:off x="3733775" y="338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{018BB002-57E0-4A13-B72A-92ECA0C7A24A}</a:tableStyleId>
              </a:tblPr>
              <a:tblGrid>
                <a:gridCol w="1743150"/>
                <a:gridCol w="1743150"/>
              </a:tblGrid>
              <a:tr h="69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9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1" name="Google Shape;191;p19"/>
          <p:cNvSpPr txBox="1"/>
          <p:nvPr/>
        </p:nvSpPr>
        <p:spPr>
          <a:xfrm>
            <a:off x="3952825" y="28350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19"/>
          <p:cNvSpPr txBox="1"/>
          <p:nvPr/>
        </p:nvSpPr>
        <p:spPr>
          <a:xfrm rot="-5400000">
            <a:off x="2447975" y="37686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Positive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552175" y="2297050"/>
            <a:ext cx="2241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AIM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Maximise TP, TN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Minimise FP, FN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Metrics to Evaluate our Models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311700" y="1152475"/>
            <a:ext cx="42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A7D6"/>
                </a:solidFill>
              </a:rPr>
              <a:t>Sensitivity</a:t>
            </a:r>
            <a:endParaRPr sz="21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Also called as Recall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True Positive Rate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Correctly guessed as positives compared to total number of positives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Sensitivity = 			TP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	    TP+FN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00" name="Google Shape;200;p20"/>
          <p:cNvGraphicFramePr/>
          <p:nvPr/>
        </p:nvGraphicFramePr>
        <p:xfrm>
          <a:off x="5410175" y="20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{018BB002-57E0-4A13-B72A-92ECA0C7A24A}</a:tableStyleId>
              </a:tblPr>
              <a:tblGrid>
                <a:gridCol w="1767375"/>
                <a:gridCol w="1767375"/>
              </a:tblGrid>
              <a:tr h="56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</a:tbl>
          </a:graphicData>
        </a:graphic>
      </p:graphicFrame>
      <p:sp>
        <p:nvSpPr>
          <p:cNvPr id="201" name="Google Shape;201;p20"/>
          <p:cNvSpPr txBox="1"/>
          <p:nvPr/>
        </p:nvSpPr>
        <p:spPr>
          <a:xfrm>
            <a:off x="5629225" y="15396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\color{white} \frac{tp}{tp+fn}"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200" y="2665413"/>
            <a:ext cx="561975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0"/>
          <p:cNvCxnSpPr/>
          <p:nvPr/>
        </p:nvCxnSpPr>
        <p:spPr>
          <a:xfrm>
            <a:off x="2272750" y="4019825"/>
            <a:ext cx="1115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0"/>
          <p:cNvSpPr txBox="1"/>
          <p:nvPr/>
        </p:nvSpPr>
        <p:spPr>
          <a:xfrm rot="-5400000">
            <a:off x="4124375" y="25494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Positive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Metrics to Evaluate our Models</a:t>
            </a:r>
            <a:endParaRPr/>
          </a:p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311700" y="1152475"/>
            <a:ext cx="42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A7D6"/>
                </a:solidFill>
              </a:rPr>
              <a:t>Specificity</a:t>
            </a:r>
            <a:endParaRPr sz="21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Also called as </a:t>
            </a:r>
            <a:r>
              <a:rPr lang="en">
                <a:solidFill>
                  <a:srgbClr val="FFFFFF"/>
                </a:solidFill>
              </a:rPr>
              <a:t>True Negative Rate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Correctly guessed as negatives compared to total number of negatives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Specificity = 			TN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	    TN+FP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11" name="Google Shape;211;p21"/>
          <p:cNvGraphicFramePr/>
          <p:nvPr/>
        </p:nvGraphicFramePr>
        <p:xfrm>
          <a:off x="5410175" y="20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{018BB002-57E0-4A13-B72A-92ECA0C7A24A}</a:tableStyleId>
              </a:tblPr>
              <a:tblGrid>
                <a:gridCol w="1767375"/>
                <a:gridCol w="1767375"/>
              </a:tblGrid>
              <a:tr h="56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</a:tbl>
          </a:graphicData>
        </a:graphic>
      </p:graphicFrame>
      <p:sp>
        <p:nvSpPr>
          <p:cNvPr id="212" name="Google Shape;212;p21"/>
          <p:cNvSpPr txBox="1"/>
          <p:nvPr/>
        </p:nvSpPr>
        <p:spPr>
          <a:xfrm>
            <a:off x="5629225" y="15396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3" name="Google Shape;213;p21"/>
          <p:cNvCxnSpPr/>
          <p:nvPr/>
        </p:nvCxnSpPr>
        <p:spPr>
          <a:xfrm>
            <a:off x="2272750" y="4019825"/>
            <a:ext cx="1115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1"/>
          <p:cNvSpPr txBox="1"/>
          <p:nvPr/>
        </p:nvSpPr>
        <p:spPr>
          <a:xfrm rot="-5400000">
            <a:off x="4124375" y="25494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Positive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