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Economica"/>
      <p:regular r:id="rId29"/>
      <p:bold r:id="rId30"/>
      <p:italic r:id="rId31"/>
      <p:boldItalic r:id="rId32"/>
    </p:embeddedFont>
    <p:embeddedFont>
      <p:font typeface="Robo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Economica-boldItalic.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0457149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89045714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9c201f90c_0_1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89c201f90c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0da1984a_0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0da198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c201f90c_0_1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9c201f90c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9c201f90c_0_1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89c201f90c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9c201f90c_0_1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89c201f90c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9c201f90c_0_2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9c201f90c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8e3151951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8e315195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90da1984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890da198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90da1984a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890da1984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90da1984a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890da1984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90da1984a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890da1984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9c201f90c_0_2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89c201f90c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8e3151951_2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8e3151951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647d8d92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647d8d92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8e3151951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88e315195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c201f90c_0_1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89c201f90c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904571490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890457149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c201f90c_0_2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89c201f90c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90da1984a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90da1984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XeJZbCT84Js" TargetMode="Externa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yr73lr4W7Mc" TargetMode="Externa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docs.google.com/presentation/d/1_3HAVN1BooheCPzn0K8VCGyOk61jxP88NH1_p5DS9OE/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youtube.com/watch?v=J5bXOOmkopc" TargetMode="Externa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github.com/dphi-official/ML_Models/blob/master/Logistic_Regression/multiclass_logistic_regression.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Week#4_Day#1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 name="Google Shape;16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4" name="Google Shape;164;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pic>
        <p:nvPicPr>
          <p:cNvPr id="165" name="Google Shape;165;p22" title="IAML2.22: Classification accuracy and imbalanced classes">
            <a:hlinkClick r:id="rId3"/>
          </p:cNvPr>
          <p:cNvPicPr preferRelativeResize="0"/>
          <p:nvPr/>
        </p:nvPicPr>
        <p:blipFill>
          <a:blip r:embed="rId4">
            <a:alphaModFix/>
          </a:blip>
          <a:stretch>
            <a:fillRect/>
          </a:stretch>
        </p:blipFill>
        <p:spPr>
          <a:xfrm>
            <a:off x="1009650" y="1768425"/>
            <a:ext cx="6785975" cy="5089475"/>
          </a:xfrm>
          <a:prstGeom prst="rect">
            <a:avLst/>
          </a:prstGeom>
          <a:noFill/>
          <a:ln>
            <a:noFill/>
          </a:ln>
        </p:spPr>
      </p:pic>
      <p:sp>
        <p:nvSpPr>
          <p:cNvPr id="166" name="Google Shape;166;p22"/>
          <p:cNvSpPr txBox="1"/>
          <p:nvPr/>
        </p:nvSpPr>
        <p:spPr>
          <a:xfrm>
            <a:off x="739188" y="1118725"/>
            <a:ext cx="7326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00"/>
                </a:highlight>
              </a:rPr>
              <a:t>Watch till 1 min 14 secs to understand why accuracy is bad metric for model performance</a:t>
            </a:r>
            <a:endParaRPr b="1">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3" name="Google Shape;173;p23"/>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Logistic Regression employs different sets of metrics than Linear Regression. Here, we deal with probabilities and categorical values.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the following slides, we describe a few of the evaluation metrics used for Logistic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74" name="Google Shape;174;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78" name="Shape 178"/>
        <p:cNvGrpSpPr/>
        <p:nvPr/>
      </p:nvGrpSpPr>
      <p:grpSpPr>
        <a:xfrm>
          <a:off x="0" y="0"/>
          <a:ext cx="0" cy="0"/>
          <a:chOff x="0" y="0"/>
          <a:chExt cx="0" cy="0"/>
        </a:xfrm>
      </p:grpSpPr>
      <p:sp>
        <p:nvSpPr>
          <p:cNvPr id="179" name="Google Shape;179;p2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300">
                <a:solidFill>
                  <a:schemeClr val="lt1"/>
                </a:solidFill>
                <a:latin typeface="Open Sans"/>
                <a:ea typeface="Open Sans"/>
                <a:cs typeface="Open Sans"/>
                <a:sym typeface="Open Sans"/>
              </a:rPr>
              <a:t>Is confusion matrix confusing or it resolves the confusion?</a:t>
            </a:r>
            <a:endParaRPr b="1" sz="23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You decide!</a:t>
            </a:r>
            <a:endParaRPr b="1" sz="2400">
              <a:solidFill>
                <a:schemeClr val="lt1"/>
              </a:solidFill>
              <a:latin typeface="Open Sans"/>
              <a:ea typeface="Open Sans"/>
              <a:cs typeface="Open Sans"/>
              <a:sym typeface="Open Sans"/>
            </a:endParaRPr>
          </a:p>
        </p:txBody>
      </p:sp>
      <p:sp>
        <p:nvSpPr>
          <p:cNvPr id="180" name="Google Shape;180;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5"/>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Let's start with an example confusion matrix for a binary classifier for disease prediction (though it can easily be extended to the case of more than two classes):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88" name="Google Shape;188;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189" name="Google Shape;189;p25"/>
          <p:cNvPicPr preferRelativeResize="0"/>
          <p:nvPr/>
        </p:nvPicPr>
        <p:blipFill>
          <a:blip r:embed="rId3">
            <a:alphaModFix/>
          </a:blip>
          <a:stretch>
            <a:fillRect/>
          </a:stretch>
        </p:blipFill>
        <p:spPr>
          <a:xfrm>
            <a:off x="558075" y="3495563"/>
            <a:ext cx="8181975" cy="305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6" name="Google Shape;196;p26"/>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now define the most basic terms, which are whole numbers (not rates):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positives (TP):</a:t>
            </a:r>
            <a:r>
              <a:rPr lang="en" sz="1900">
                <a:latin typeface="Open Sans"/>
                <a:ea typeface="Open Sans"/>
                <a:cs typeface="Open Sans"/>
                <a:sym typeface="Open Sans"/>
              </a:rPr>
              <a:t> These are cases in which we predicted yes (they have the disease), and they do have the disease.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negatives (TN):</a:t>
            </a:r>
            <a:r>
              <a:rPr lang="en" sz="1900">
                <a:latin typeface="Open Sans"/>
                <a:ea typeface="Open Sans"/>
                <a:cs typeface="Open Sans"/>
                <a:sym typeface="Open Sans"/>
              </a:rPr>
              <a:t> We predicted no, and they don't have the disease.</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positives (FP):</a:t>
            </a:r>
            <a:r>
              <a:rPr lang="en" sz="1900">
                <a:latin typeface="Open Sans"/>
                <a:ea typeface="Open Sans"/>
                <a:cs typeface="Open Sans"/>
                <a:sym typeface="Open Sans"/>
              </a:rPr>
              <a:t> We predicted yes, but they don't actually have the disease. (Also known as a "Type I error.")</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negatives (FN):</a:t>
            </a:r>
            <a:r>
              <a:rPr lang="en" sz="1900">
                <a:latin typeface="Open Sans"/>
                <a:ea typeface="Open Sans"/>
                <a:cs typeface="Open Sans"/>
                <a:sym typeface="Open Sans"/>
              </a:rPr>
              <a:t> We predicted no, but they actually do have the disease. (Also known as a "Type II error.")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 know these seem hard to memorise. One thing that has helped me remember these are by putting it in a better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0" rtl="0" algn="l">
              <a:spcBef>
                <a:spcPts val="0"/>
              </a:spcBef>
              <a:spcAft>
                <a:spcPts val="0"/>
              </a:spcAft>
              <a:buNone/>
            </a:pPr>
            <a:r>
              <a:rPr b="1" lang="en" sz="1900">
                <a:highlight>
                  <a:srgbClr val="FFFF00"/>
                </a:highlight>
                <a:latin typeface="Open Sans"/>
                <a:ea typeface="Open Sans"/>
                <a:cs typeface="Open Sans"/>
                <a:sym typeface="Open Sans"/>
              </a:rPr>
              <a:t>false positives = falsely classified as being positive.</a:t>
            </a:r>
            <a:endParaRPr b="1" sz="19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197" name="Google Shape;197;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4" name="Google Shape;204;p27"/>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 list of rates that are often computed from a confusion matrix for a binary classifier: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Precision:</a:t>
            </a:r>
            <a:r>
              <a:rPr lang="en" sz="2000">
                <a:latin typeface="Open Sans"/>
                <a:ea typeface="Open Sans"/>
                <a:cs typeface="Open Sans"/>
                <a:sym typeface="Open Sans"/>
              </a:rPr>
              <a:t> Correctly predicted as positives compared to total predicted as positives</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Precision =  </a:t>
            </a:r>
            <a:r>
              <a:rPr b="1" lang="en" sz="2000">
                <a:latin typeface="Open Sans"/>
                <a:ea typeface="Open Sans"/>
                <a:cs typeface="Open Sans"/>
                <a:sym typeface="Open Sans"/>
              </a:rPr>
              <a:t>TP/(TP+FP)</a:t>
            </a:r>
            <a:r>
              <a:rPr lang="en" sz="2000">
                <a:latin typeface="Open Sans"/>
                <a:ea typeface="Open Sans"/>
                <a:cs typeface="Open Sans"/>
                <a:sym typeface="Open Sans"/>
              </a:rPr>
              <a:t> = 100/110 = 0.91</a:t>
            </a:r>
            <a:endParaRPr sz="2000">
              <a:latin typeface="Open Sans"/>
              <a:ea typeface="Open Sans"/>
              <a:cs typeface="Open Sans"/>
              <a:sym typeface="Open Sans"/>
            </a:endParaRPr>
          </a:p>
          <a:p>
            <a:pPr indent="-355600" lvl="0" marL="457200" rtl="0" algn="l">
              <a:spcBef>
                <a:spcPts val="1600"/>
              </a:spcBef>
              <a:spcAft>
                <a:spcPts val="0"/>
              </a:spcAft>
              <a:buSzPts val="2000"/>
              <a:buFont typeface="Open Sans"/>
              <a:buChar char="●"/>
            </a:pPr>
            <a:r>
              <a:rPr b="1" lang="en" sz="2000">
                <a:latin typeface="Open Sans"/>
                <a:ea typeface="Open Sans"/>
                <a:cs typeface="Open Sans"/>
                <a:sym typeface="Open Sans"/>
              </a:rPr>
              <a:t>Sensitivity/Recall:</a:t>
            </a:r>
            <a:r>
              <a:rPr lang="en" sz="2000">
                <a:latin typeface="Open Sans"/>
                <a:ea typeface="Open Sans"/>
                <a:cs typeface="Open Sans"/>
                <a:sym typeface="Open Sans"/>
              </a:rPr>
              <a:t> Correctly predicted as positives compared to total number of positives</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t>
            </a:r>
            <a:r>
              <a:rPr b="1" lang="en" sz="2000">
                <a:latin typeface="Open Sans"/>
                <a:ea typeface="Open Sans"/>
                <a:cs typeface="Open Sans"/>
                <a:sym typeface="Open Sans"/>
              </a:rPr>
              <a:t>= TP/(TP + FN)</a:t>
            </a:r>
            <a:r>
              <a:rPr lang="en" sz="2000">
                <a:latin typeface="Open Sans"/>
                <a:ea typeface="Open Sans"/>
                <a:cs typeface="Open Sans"/>
                <a:sym typeface="Open Sans"/>
              </a:rPr>
              <a:t> = 100/(100+5) = 0.95</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Note: </a:t>
            </a:r>
            <a:r>
              <a:rPr lang="en" sz="2000">
                <a:latin typeface="Open Sans"/>
                <a:ea typeface="Open Sans"/>
                <a:cs typeface="Open Sans"/>
                <a:sym typeface="Open Sans"/>
              </a:rPr>
              <a:t>Mostly we have to pick one over other, it’s almost impossible to have both high Precision and Recall.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Specificity: </a:t>
            </a:r>
            <a:r>
              <a:rPr lang="en" sz="2000">
                <a:latin typeface="Open Sans"/>
                <a:ea typeface="Open Sans"/>
                <a:cs typeface="Open Sans"/>
                <a:sym typeface="Open Sans"/>
              </a:rPr>
              <a:t>Correctly predicted as negatives compared to total number of negatives </a:t>
            </a:r>
            <a:r>
              <a:rPr b="1" lang="en" sz="2000">
                <a:solidFill>
                  <a:schemeClr val="dk1"/>
                </a:solidFill>
                <a:latin typeface="Open Sans"/>
                <a:ea typeface="Open Sans"/>
                <a:cs typeface="Open Sans"/>
                <a:sym typeface="Open Sans"/>
              </a:rPr>
              <a:t>= TN/(TN + FP) </a:t>
            </a:r>
            <a:r>
              <a:rPr lang="en" sz="2000">
                <a:solidFill>
                  <a:schemeClr val="dk1"/>
                </a:solidFill>
                <a:latin typeface="Open Sans"/>
                <a:ea typeface="Open Sans"/>
                <a:cs typeface="Open Sans"/>
                <a:sym typeface="Open Sans"/>
              </a:rPr>
              <a:t>= 50/(50+10) = 0.83</a:t>
            </a:r>
            <a:endParaRPr sz="2000">
              <a:latin typeface="Open Sans"/>
              <a:ea typeface="Open Sans"/>
              <a:cs typeface="Open Sans"/>
              <a:sym typeface="Open Sans"/>
            </a:endParaRPr>
          </a:p>
        </p:txBody>
      </p:sp>
      <p:sp>
        <p:nvSpPr>
          <p:cNvPr id="205" name="Google Shape;205;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Think about the search box on Amazon home page.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precision is the proportion of relevant results( correctly predicted yes) in the list of all returned search results(total predicted yes).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recall is the ratio of the relevant results(</a:t>
            </a:r>
            <a:r>
              <a:rPr lang="en" sz="1900">
                <a:solidFill>
                  <a:schemeClr val="dk1"/>
                </a:solidFill>
                <a:latin typeface="Open Sans"/>
                <a:ea typeface="Open Sans"/>
                <a:cs typeface="Open Sans"/>
                <a:sym typeface="Open Sans"/>
              </a:rPr>
              <a:t> correctly predicted yes)</a:t>
            </a:r>
            <a:r>
              <a:rPr lang="en" sz="1900">
                <a:latin typeface="Open Sans"/>
                <a:ea typeface="Open Sans"/>
                <a:cs typeface="Open Sans"/>
                <a:sym typeface="Open Sans"/>
              </a:rPr>
              <a:t> returned by the search engine to the total number of the relevant results that could have been returned (total actual yes).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13" name="Google Shape;213;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Understanding Precision and Recall</a:t>
            </a:r>
            <a:endParaRPr sz="4600">
              <a:solidFill>
                <a:srgbClr val="434343"/>
              </a:solidFill>
              <a:latin typeface="Economica"/>
              <a:ea typeface="Economica"/>
              <a:cs typeface="Economica"/>
              <a:sym typeface="Economica"/>
            </a:endParaRPr>
          </a:p>
        </p:txBody>
      </p:sp>
      <p:pic>
        <p:nvPicPr>
          <p:cNvPr id="214" name="Google Shape;214;p28"/>
          <p:cNvPicPr preferRelativeResize="0"/>
          <p:nvPr/>
        </p:nvPicPr>
        <p:blipFill>
          <a:blip r:embed="rId3">
            <a:alphaModFix/>
          </a:blip>
          <a:stretch>
            <a:fillRect/>
          </a:stretch>
        </p:blipFill>
        <p:spPr>
          <a:xfrm>
            <a:off x="2684538" y="1466850"/>
            <a:ext cx="3774924" cy="295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1" name="Google Shape;221;p29"/>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Often, the sensitivity and specificity of a test are inversely related. Selecting the optimal balance of sensitivity and specificity depends on the objective of the problem that needs to be solved.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If correctly identifying positive class is important for us, then we should choose a model with higher Sensitivity. However, if correctly identifying negative class is more important, then we should choose specificity as the measurement metric</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22" name="Google Shape;222;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Choosing between Sensitivity and Specificity</a:t>
            </a:r>
            <a:endParaRPr sz="4600">
              <a:solidFill>
                <a:srgbClr val="434343"/>
              </a:solidFill>
              <a:latin typeface="Economica"/>
              <a:ea typeface="Economica"/>
              <a:cs typeface="Economica"/>
              <a:sym typeface="Economica"/>
            </a:endParaRPr>
          </a:p>
        </p:txBody>
      </p:sp>
      <p:pic>
        <p:nvPicPr>
          <p:cNvPr id="223" name="Google Shape;223;p29"/>
          <p:cNvPicPr preferRelativeResize="0"/>
          <p:nvPr/>
        </p:nvPicPr>
        <p:blipFill rotWithShape="1">
          <a:blip r:embed="rId3">
            <a:alphaModFix/>
          </a:blip>
          <a:srcRect b="4155" l="13737" r="10533" t="9091"/>
          <a:stretch/>
        </p:blipFill>
        <p:spPr>
          <a:xfrm>
            <a:off x="2063350" y="1942412"/>
            <a:ext cx="5171454" cy="333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 name="Google Shape;229;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0" name="Google Shape;230;p30"/>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say we are predicting if a patient has cancer or not. The default probability  threshold is kept at 0.5 i.e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1828800" rtl="0" algn="l">
              <a:spcBef>
                <a:spcPts val="0"/>
              </a:spcBef>
              <a:spcAft>
                <a:spcPts val="0"/>
              </a:spcAft>
              <a:buNone/>
            </a:pPr>
            <a:r>
              <a:rPr lang="en" sz="1900">
                <a:latin typeface="Open Sans"/>
                <a:ea typeface="Open Sans"/>
                <a:cs typeface="Open Sans"/>
                <a:sym typeface="Open Sans"/>
              </a:rPr>
              <a:t>Class 0 (No cancer) – Below 0.5 </a:t>
            </a:r>
            <a:endParaRPr sz="1900">
              <a:latin typeface="Open Sans"/>
              <a:ea typeface="Open Sans"/>
              <a:cs typeface="Open Sans"/>
              <a:sym typeface="Open Sans"/>
            </a:endParaRPr>
          </a:p>
          <a:p>
            <a:pPr indent="457200" lvl="0" marL="1828800" rtl="0" algn="l">
              <a:spcBef>
                <a:spcPts val="0"/>
              </a:spcBef>
              <a:spcAft>
                <a:spcPts val="0"/>
              </a:spcAft>
              <a:buClr>
                <a:schemeClr val="dk1"/>
              </a:buClr>
              <a:buSzPts val="1100"/>
              <a:buFont typeface="Arial"/>
              <a:buNone/>
            </a:pPr>
            <a:r>
              <a:rPr lang="en" sz="1900">
                <a:latin typeface="Open Sans"/>
                <a:ea typeface="Open Sans"/>
                <a:cs typeface="Open Sans"/>
                <a:sym typeface="Open Sans"/>
              </a:rPr>
              <a:t>Class 1 (Cancer) – Above 0.5</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231" name="Google Shape;231;p30"/>
          <p:cNvPicPr preferRelativeResize="0"/>
          <p:nvPr/>
        </p:nvPicPr>
        <p:blipFill rotWithShape="1">
          <a:blip r:embed="rId3">
            <a:alphaModFix/>
          </a:blip>
          <a:srcRect b="0" l="0" r="0" t="2553"/>
          <a:stretch/>
        </p:blipFill>
        <p:spPr>
          <a:xfrm>
            <a:off x="392900" y="2560150"/>
            <a:ext cx="8195250" cy="4151949"/>
          </a:xfrm>
          <a:prstGeom prst="rect">
            <a:avLst/>
          </a:prstGeom>
          <a:noFill/>
          <a:ln>
            <a:noFill/>
          </a:ln>
        </p:spPr>
      </p:pic>
      <p:sp>
        <p:nvSpPr>
          <p:cNvPr id="232" name="Google Shape;232;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Sensitivity or Specificity - an example</a:t>
            </a:r>
            <a:endParaRPr sz="4600">
              <a:solidFill>
                <a:srgbClr val="434343"/>
              </a:solidFill>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9" name="Google Shape;239;p31"/>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predict Class 1 (Ci.e patient has cancer) only if we are VERY confident. (To avoid giving the patient a shock and to avoid unnecessary treatment)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We can instead change this threshold to 0.7. Thus, we’ll tell someone they have cancer only if we think they have greater than or equal to 70% chance of having a cancer.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 at the graph below. SInce the threshold has shifted to the right, so the number of people correctly guessed as having cancer have increased. Thus, the specificity has increased. ( We are being very specific with declaring patients with cancer).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240" name="Google Shape;240;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1: Higher </a:t>
            </a:r>
            <a:r>
              <a:rPr lang="en" sz="4600">
                <a:solidFill>
                  <a:srgbClr val="434343"/>
                </a:solidFill>
                <a:latin typeface="Economica"/>
                <a:ea typeface="Economica"/>
                <a:cs typeface="Economica"/>
                <a:sym typeface="Economica"/>
              </a:rPr>
              <a:t>Specificity </a:t>
            </a:r>
            <a:endParaRPr sz="4600">
              <a:solidFill>
                <a:srgbClr val="434343"/>
              </a:solidFill>
              <a:latin typeface="Economica"/>
              <a:ea typeface="Economica"/>
              <a:cs typeface="Economica"/>
              <a:sym typeface="Economica"/>
            </a:endParaRPr>
          </a:p>
        </p:txBody>
      </p:sp>
      <p:pic>
        <p:nvPicPr>
          <p:cNvPr id="241" name="Google Shape;241;p31"/>
          <p:cNvPicPr preferRelativeResize="0"/>
          <p:nvPr/>
        </p:nvPicPr>
        <p:blipFill rotWithShape="1">
          <a:blip r:embed="rId3">
            <a:alphaModFix/>
          </a:blip>
          <a:srcRect b="0" l="0" r="0" t="3577"/>
          <a:stretch/>
        </p:blipFill>
        <p:spPr>
          <a:xfrm>
            <a:off x="1056775" y="3320550"/>
            <a:ext cx="7030448" cy="3537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2519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Multi- Logistic Classification</a:t>
            </a:r>
            <a:endParaRPr b="1" sz="1800">
              <a:latin typeface="Roboto"/>
              <a:ea typeface="Roboto"/>
              <a:cs typeface="Roboto"/>
              <a:sym typeface="Roboto"/>
            </a:endParaRPr>
          </a:p>
        </p:txBody>
      </p:sp>
      <p:sp>
        <p:nvSpPr>
          <p:cNvPr id="71" name="Google Shape;71;p14"/>
          <p:cNvSpPr/>
          <p:nvPr/>
        </p:nvSpPr>
        <p:spPr>
          <a:xfrm>
            <a:off x="5301337" y="43223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Confusion Matrix</a:t>
            </a:r>
            <a:endParaRPr b="1" sz="1800">
              <a:latin typeface="Roboto"/>
              <a:ea typeface="Roboto"/>
              <a:cs typeface="Roboto"/>
              <a:sym typeface="Roboto"/>
            </a:endParaRPr>
          </a:p>
        </p:txBody>
      </p:sp>
      <p:sp>
        <p:nvSpPr>
          <p:cNvPr id="72" name="Google Shape;72;p14"/>
          <p:cNvSpPr/>
          <p:nvPr/>
        </p:nvSpPr>
        <p:spPr>
          <a:xfrm>
            <a:off x="53013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Why not Accuracy?</a:t>
            </a:r>
            <a:endParaRPr b="1" sz="1800">
              <a:latin typeface="Roboto"/>
              <a:ea typeface="Roboto"/>
              <a:cs typeface="Roboto"/>
              <a:sym typeface="Roboto"/>
            </a:endParaRPr>
          </a:p>
        </p:txBody>
      </p:sp>
      <p:sp>
        <p:nvSpPr>
          <p:cNvPr id="73" name="Google Shape;73;p14"/>
          <p:cNvSpPr/>
          <p:nvPr/>
        </p:nvSpPr>
        <p:spPr>
          <a:xfrm>
            <a:off x="1251925" y="43223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Evaluating the Performance of Logistic Regression model</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2"/>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avoid missing too many cases of cancer ( avoid false negatives). If a person with cancer is told that he’s well, it can cause a delay in treatment and affect the health badly).</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In this case we can set a lower threshold, say 0.25.  Even if a patient has 25% chance of having cancer, we’ll inform him/her.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Looking at the graph you can see that the threshold has shifted to the left. Most of the people with cancer will be detected in advance in this case. We have completely (or almost) eliminated False Negatives. It will thus result in higher Sensitivity/ Recall.  (We are being sensitive in detecting a disease i.e a really sensitive test).</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249" name="Google Shape;249;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2: Higher Sensitivity </a:t>
            </a:r>
            <a:endParaRPr sz="4600">
              <a:solidFill>
                <a:srgbClr val="434343"/>
              </a:solidFill>
              <a:latin typeface="Economica"/>
              <a:ea typeface="Economica"/>
              <a:cs typeface="Economica"/>
              <a:sym typeface="Economica"/>
            </a:endParaRPr>
          </a:p>
        </p:txBody>
      </p:sp>
      <p:pic>
        <p:nvPicPr>
          <p:cNvPr id="250" name="Google Shape;250;p32"/>
          <p:cNvPicPr preferRelativeResize="0"/>
          <p:nvPr/>
        </p:nvPicPr>
        <p:blipFill>
          <a:blip r:embed="rId3">
            <a:alphaModFix/>
          </a:blip>
          <a:stretch>
            <a:fillRect/>
          </a:stretch>
        </p:blipFill>
        <p:spPr>
          <a:xfrm>
            <a:off x="1808800" y="3765421"/>
            <a:ext cx="6083252" cy="30925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his video describes the issue of the sensitivity/specificity trade off.&#10;&#10;When we develop a screening test, we have to decide the cut off value that indicates a positive result ourselves. Where we decide to place this cut off has implications in terms of the sensitivity and specificity." id="256" name="Google Shape;256;p33" title="Cancer screening part 3: Sensitivity / specificity trade off">
            <a:hlinkClick r:id="rId3"/>
          </p:cNvPr>
          <p:cNvPicPr preferRelativeResize="0"/>
          <p:nvPr/>
        </p:nvPicPr>
        <p:blipFill>
          <a:blip r:embed="rId4">
            <a:alphaModFix/>
          </a:blip>
          <a:stretch>
            <a:fillRect/>
          </a:stretch>
        </p:blipFill>
        <p:spPr>
          <a:xfrm>
            <a:off x="345438" y="461575"/>
            <a:ext cx="8528425" cy="6396325"/>
          </a:xfrm>
          <a:prstGeom prst="rect">
            <a:avLst/>
          </a:prstGeom>
          <a:noFill/>
          <a:ln>
            <a:noFill/>
          </a:ln>
        </p:spPr>
      </p:pic>
      <p:sp>
        <p:nvSpPr>
          <p:cNvPr id="257" name="Google Shape;257;p33"/>
          <p:cNvSpPr txBox="1"/>
          <p:nvPr/>
        </p:nvSpPr>
        <p:spPr>
          <a:xfrm>
            <a:off x="278575" y="53050"/>
            <a:ext cx="85284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You can watch this video f</a:t>
            </a:r>
            <a:r>
              <a:rPr lang="en">
                <a:latin typeface="Open Sans"/>
                <a:ea typeface="Open Sans"/>
                <a:cs typeface="Open Sans"/>
                <a:sym typeface="Open Sans"/>
              </a:rPr>
              <a:t>rom 00:58 to 5:32 explaining the Sensitivity and Specificity trade off</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4" name="Google Shape;264;p34"/>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Talking about accuracy, our favourite metric!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Accuracy is defined as the ratio of correctly predicted examples by the total examples.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Accuracy:</a:t>
            </a:r>
            <a:r>
              <a:rPr lang="en" sz="1900">
                <a:solidFill>
                  <a:schemeClr val="dk1"/>
                </a:solidFill>
                <a:latin typeface="Open Sans"/>
                <a:ea typeface="Open Sans"/>
                <a:cs typeface="Open Sans"/>
                <a:sym typeface="Open Sans"/>
              </a:rPr>
              <a:t> Overall, how often is the classifier correct?</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rPr b="1" lang="en" sz="1900">
                <a:solidFill>
                  <a:schemeClr val="dk1"/>
                </a:solidFill>
                <a:latin typeface="Open Sans"/>
                <a:ea typeface="Open Sans"/>
                <a:cs typeface="Open Sans"/>
                <a:sym typeface="Open Sans"/>
              </a:rPr>
              <a:t>= (TP+TN)/total</a:t>
            </a:r>
            <a:r>
              <a:rPr lang="en" sz="1900">
                <a:solidFill>
                  <a:schemeClr val="dk1"/>
                </a:solidFill>
                <a:latin typeface="Open Sans"/>
                <a:ea typeface="Open Sans"/>
                <a:cs typeface="Open Sans"/>
                <a:sym typeface="Open Sans"/>
              </a:rPr>
              <a:t> = (100+50)/165 = 0.91</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Remember, accuracy is a </a:t>
            </a:r>
            <a:r>
              <a:rPr b="1" lang="en" sz="1900">
                <a:solidFill>
                  <a:schemeClr val="dk1"/>
                </a:solidFill>
                <a:latin typeface="Open Sans"/>
                <a:ea typeface="Open Sans"/>
                <a:cs typeface="Open Sans"/>
                <a:sym typeface="Open Sans"/>
              </a:rPr>
              <a:t>very useful metric</a:t>
            </a:r>
            <a:r>
              <a:rPr lang="en" sz="1900">
                <a:solidFill>
                  <a:schemeClr val="dk1"/>
                </a:solidFill>
                <a:latin typeface="Open Sans"/>
                <a:ea typeface="Open Sans"/>
                <a:cs typeface="Open Sans"/>
                <a:sym typeface="Open Sans"/>
              </a:rPr>
              <a:t> </a:t>
            </a:r>
            <a:r>
              <a:rPr b="1" lang="en" sz="1900">
                <a:solidFill>
                  <a:schemeClr val="dk1"/>
                </a:solidFill>
                <a:latin typeface="Open Sans"/>
                <a:ea typeface="Open Sans"/>
                <a:cs typeface="Open Sans"/>
                <a:sym typeface="Open Sans"/>
              </a:rPr>
              <a:t>when all the classes are equally important.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But this might not be the case if we are predicting if a patient has cancer. In this example, we can probably tolerate FPs but not FNs.</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If a cancerous patient is wrongly reported as being fine, it can result in delaying of treatment. Which is not good!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65" name="Google Shape;265;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266" name="Google Shape;266;p34"/>
          <p:cNvPicPr preferRelativeResize="0"/>
          <p:nvPr/>
        </p:nvPicPr>
        <p:blipFill>
          <a:blip r:embed="rId3">
            <a:alphaModFix/>
          </a:blip>
          <a:stretch>
            <a:fillRect/>
          </a:stretch>
        </p:blipFill>
        <p:spPr>
          <a:xfrm>
            <a:off x="2375800" y="2226588"/>
            <a:ext cx="4286250" cy="733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3" name="Google Shape;273;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74" name="Google Shape;274;p35"/>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https://docs.google.com/presentation/d/1_3HAVN1BooheCPzn0K8VCGyOk61jxP88NH1_p5DS9OE/edit?usp=sharing</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81" name="Google Shape;281;p36"/>
          <p:cNvGrpSpPr/>
          <p:nvPr/>
        </p:nvGrpSpPr>
        <p:grpSpPr>
          <a:xfrm>
            <a:off x="0" y="5976100"/>
            <a:ext cx="9144000" cy="919800"/>
            <a:chOff x="0" y="5976100"/>
            <a:chExt cx="9144000" cy="919800"/>
          </a:xfrm>
        </p:grpSpPr>
        <p:sp>
          <p:nvSpPr>
            <p:cNvPr id="282" name="Google Shape;282;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4" name="Google Shape;284;p36"/>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85" name="Google Shape;285;p36"/>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 name="Google Shape;79;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0" name="Google Shape;80;p15"/>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Classification?</a:t>
            </a:r>
            <a:endParaRPr sz="4800">
              <a:solidFill>
                <a:srgbClr val="434343"/>
              </a:solidFill>
              <a:latin typeface="Economica"/>
              <a:ea typeface="Economica"/>
              <a:cs typeface="Economica"/>
              <a:sym typeface="Economica"/>
            </a:endParaRPr>
          </a:p>
        </p:txBody>
      </p:sp>
      <p:sp>
        <p:nvSpPr>
          <p:cNvPr id="81" name="Google Shape;81;p15"/>
          <p:cNvSpPr txBox="1"/>
          <p:nvPr/>
        </p:nvSpPr>
        <p:spPr>
          <a:xfrm>
            <a:off x="463200" y="978675"/>
            <a:ext cx="8217600" cy="3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learn with some examples: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In </a:t>
            </a:r>
            <a:r>
              <a:rPr b="1" lang="en" sz="1800">
                <a:solidFill>
                  <a:schemeClr val="dk1"/>
                </a:solidFill>
                <a:latin typeface="Open Sans"/>
                <a:ea typeface="Open Sans"/>
                <a:cs typeface="Open Sans"/>
                <a:sym typeface="Open Sans"/>
              </a:rPr>
              <a:t>Classification we </a:t>
            </a:r>
            <a:r>
              <a:rPr lang="en" sz="1800">
                <a:solidFill>
                  <a:schemeClr val="dk1"/>
                </a:solidFill>
                <a:latin typeface="Open Sans"/>
                <a:ea typeface="Open Sans"/>
                <a:cs typeface="Open Sans"/>
                <a:sym typeface="Open Sans"/>
              </a:rPr>
              <a:t>classify the outcome</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Examples:</a:t>
            </a:r>
            <a:endParaRPr b="1"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whether a transaction is fraud or not fraud</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whether to give loan or not</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whether to give college admission or not</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the grade (Grade A, B, C, D)</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Note: Classification can be more than two</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82" name="Google Shape;82;p15"/>
          <p:cNvPicPr preferRelativeResize="0"/>
          <p:nvPr/>
        </p:nvPicPr>
        <p:blipFill>
          <a:blip r:embed="rId3">
            <a:alphaModFix/>
          </a:blip>
          <a:stretch>
            <a:fillRect/>
          </a:stretch>
        </p:blipFill>
        <p:spPr>
          <a:xfrm>
            <a:off x="585325" y="3718150"/>
            <a:ext cx="8048625" cy="32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9" name="Google Shape;89;p16"/>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Multi-Classification?</a:t>
            </a:r>
            <a:endParaRPr sz="4800">
              <a:solidFill>
                <a:srgbClr val="434343"/>
              </a:solidFill>
              <a:latin typeface="Economica"/>
              <a:ea typeface="Economica"/>
              <a:cs typeface="Economica"/>
              <a:sym typeface="Economica"/>
            </a:endParaRPr>
          </a:p>
        </p:txBody>
      </p:sp>
      <p:sp>
        <p:nvSpPr>
          <p:cNvPr id="90" name="Google Shape;90;p16"/>
          <p:cNvSpPr txBox="1"/>
          <p:nvPr/>
        </p:nvSpPr>
        <p:spPr>
          <a:xfrm>
            <a:off x="570425" y="1131075"/>
            <a:ext cx="82176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It is as simple as dividing waste into 4 categories - plastic, glass, metal, paper</a:t>
            </a:r>
            <a:endParaRPr b="1" sz="2000">
              <a:latin typeface="Open Sans"/>
              <a:ea typeface="Open Sans"/>
              <a:cs typeface="Open Sans"/>
              <a:sym typeface="Open Sans"/>
            </a:endParaRPr>
          </a:p>
        </p:txBody>
      </p:sp>
      <p:pic>
        <p:nvPicPr>
          <p:cNvPr id="91" name="Google Shape;91;p16"/>
          <p:cNvPicPr preferRelativeResize="0"/>
          <p:nvPr/>
        </p:nvPicPr>
        <p:blipFill>
          <a:blip r:embed="rId3">
            <a:alphaModFix/>
          </a:blip>
          <a:stretch>
            <a:fillRect/>
          </a:stretch>
        </p:blipFill>
        <p:spPr>
          <a:xfrm>
            <a:off x="571500" y="2095500"/>
            <a:ext cx="8001000" cy="44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7"/>
          <p:cNvSpPr txBox="1"/>
          <p:nvPr/>
        </p:nvSpPr>
        <p:spPr>
          <a:xfrm>
            <a:off x="236850" y="170000"/>
            <a:ext cx="8703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Understanding Multi-Class </a:t>
            </a:r>
            <a:r>
              <a:rPr lang="en" sz="4500">
                <a:solidFill>
                  <a:srgbClr val="434343"/>
                </a:solidFill>
                <a:latin typeface="Economica"/>
                <a:ea typeface="Economica"/>
                <a:cs typeface="Economica"/>
                <a:sym typeface="Economica"/>
              </a:rPr>
              <a:t>Logistic Regression</a:t>
            </a:r>
            <a:endParaRPr sz="4500">
              <a:solidFill>
                <a:srgbClr val="434343"/>
              </a:solidFill>
              <a:latin typeface="Economica"/>
              <a:ea typeface="Economica"/>
              <a:cs typeface="Economica"/>
              <a:sym typeface="Economica"/>
            </a:endParaRPr>
          </a:p>
        </p:txBody>
      </p:sp>
      <p:pic>
        <p:nvPicPr>
          <p:cNvPr descr="Logistic regression is used for classification problems in machine learning. This tutorial will show you how to use sklearn logisticregression class to solve multiclass classification problem to predict hand written digit. We will use sklearn load_digits to load readily available dataset from sklearn library and train our classifier using that information. &#10;&#10;#MachineLearning #PythonMachineLearning #MachineLearningTutorial #Python #PythonTutorial #PythonTraining #MachineLearningCource #LogisticRegression&#10;&#10;Code: https://github.com/codebasics/py/blob/master/ML/8_logistic_reg_multiclass/8_logistic_regression_multiclass.ipynb&#10;Exercise: Open above notebook from github and go to the end. &#10;&#10;Topics that are covered in this Video:&#10;0:01 - Theory (Binary classification vs multiclass classification) &#10;0:26 - How to identify hand written digits? &#10;1:02 - Coding (Solve a problem of hand written digit recognition) &#10;11:24 - Confusion Matrix (sklearn confusion_matrix)  &#10;12:42 - Plot confusion matrix using seaborn library  &#10;14:00 - Exercise (Use sklearn iris dataset to predict flower type based on different features using logistic regression) &#10;&#10;Next Video: &#10;Machine Learning Tutorial Python - 9 Decision Tree: https://www.youtube.com/watch?v=PHxYNGo8NcI&amp;list=PLeo1K3hjS3uvCeTYTeyfe0-rN5r8zn9rw&amp;index=10&#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99" name="Google Shape;99;p17" title="Machine Learning Tutorial Python - 8  Logistic Regression (Multiclass Classification)">
            <a:hlinkClick r:id="rId3"/>
          </p:cNvPr>
          <p:cNvPicPr preferRelativeResize="0"/>
          <p:nvPr/>
        </p:nvPicPr>
        <p:blipFill>
          <a:blip r:embed="rId4">
            <a:alphaModFix/>
          </a:blip>
          <a:stretch>
            <a:fillRect/>
          </a:stretch>
        </p:blipFill>
        <p:spPr>
          <a:xfrm>
            <a:off x="789450" y="1060650"/>
            <a:ext cx="7640400" cy="573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6" name="Google Shape;106;p18"/>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Model Evaluation is a very important part in any analysis to answer the following questions: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457200" rtl="0" algn="l">
              <a:spcBef>
                <a:spcPts val="0"/>
              </a:spcBef>
              <a:spcAft>
                <a:spcPts val="0"/>
              </a:spcAft>
              <a:buNone/>
            </a:pPr>
            <a:r>
              <a:rPr i="1" lang="en" sz="2000">
                <a:latin typeface="Open Sans"/>
                <a:ea typeface="Open Sans"/>
                <a:cs typeface="Open Sans"/>
                <a:sym typeface="Open Sans"/>
              </a:rPr>
              <a:t>How well does the model fit the data?, Which predictors are most important?, Are the predictions accurate?</a:t>
            </a:r>
            <a:endParaRPr i="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Guess what, evaluating a Classification model is not as simple as Linear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But why?</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You must be wondering ‘Can’t we just use accuracy of the model as the holy grail metric?’</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7" name="Google Shape;107;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4" name="Google Shape;114;p19"/>
          <p:cNvSpPr txBox="1"/>
          <p:nvPr/>
        </p:nvSpPr>
        <p:spPr>
          <a:xfrm>
            <a:off x="350075" y="2481763"/>
            <a:ext cx="8598000" cy="22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Open Sans"/>
                <a:ea typeface="Open Sans"/>
                <a:cs typeface="Open Sans"/>
                <a:sym typeface="Open Sans"/>
              </a:rPr>
              <a:t>Link to notebook: </a:t>
            </a:r>
            <a:endParaRPr sz="4800">
              <a:latin typeface="Open Sans"/>
              <a:ea typeface="Open Sans"/>
              <a:cs typeface="Open Sans"/>
              <a:sym typeface="Open Sans"/>
            </a:endParaRPr>
          </a:p>
          <a:p>
            <a:pPr indent="0" lvl="0" marL="457200" rtl="0" algn="l">
              <a:spcBef>
                <a:spcPts val="0"/>
              </a:spcBef>
              <a:spcAft>
                <a:spcPts val="0"/>
              </a:spcAft>
              <a:buNone/>
            </a:pPr>
            <a:r>
              <a:rPr lang="en" sz="2400" u="sng">
                <a:solidFill>
                  <a:schemeClr val="hlink"/>
                </a:solidFill>
                <a:latin typeface="Open Sans"/>
                <a:ea typeface="Open Sans"/>
                <a:cs typeface="Open Sans"/>
                <a:sym typeface="Open Sans"/>
                <a:hlinkClick r:id="rId3"/>
              </a:rPr>
              <a:t>https://github.com/dphi-official/ML_Models/blob/master/Logistic_Regression/multiclass_logistic_regression.ipynb</a:t>
            </a:r>
            <a:endParaRPr sz="3300">
              <a:latin typeface="Open Sans"/>
              <a:ea typeface="Open Sans"/>
              <a:cs typeface="Open Sans"/>
              <a:sym typeface="Open Sans"/>
            </a:endParaRPr>
          </a:p>
        </p:txBody>
      </p:sp>
      <p:sp>
        <p:nvSpPr>
          <p:cNvPr id="115" name="Google Shape;115;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Notebook</a:t>
            </a:r>
            <a:endParaRPr sz="38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2" name="Google Shape;122;p20"/>
          <p:cNvSpPr txBox="1"/>
          <p:nvPr/>
        </p:nvSpPr>
        <p:spPr>
          <a:xfrm>
            <a:off x="331625" y="1459150"/>
            <a:ext cx="8598000" cy="52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Classification Accuracy is what we usually mean, when we use the term accuracy. It is the ratio of number of correct predictions to the total number of input samples.</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45720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123" name="Google Shape;123;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Accuracy</a:t>
            </a:r>
            <a:endParaRPr sz="4500">
              <a:solidFill>
                <a:srgbClr val="434343"/>
              </a:solidFill>
              <a:latin typeface="Economica"/>
              <a:ea typeface="Economica"/>
              <a:cs typeface="Economica"/>
              <a:sym typeface="Economica"/>
            </a:endParaRPr>
          </a:p>
        </p:txBody>
      </p:sp>
      <p:pic>
        <p:nvPicPr>
          <p:cNvPr id="124" name="Google Shape;124;p20"/>
          <p:cNvPicPr preferRelativeResize="0"/>
          <p:nvPr/>
        </p:nvPicPr>
        <p:blipFill>
          <a:blip r:embed="rId3">
            <a:alphaModFix/>
          </a:blip>
          <a:stretch>
            <a:fillRect/>
          </a:stretch>
        </p:blipFill>
        <p:spPr>
          <a:xfrm>
            <a:off x="1298261" y="3342775"/>
            <a:ext cx="6547475" cy="737250"/>
          </a:xfrm>
          <a:prstGeom prst="rect">
            <a:avLst/>
          </a:prstGeom>
          <a:noFill/>
          <a:ln>
            <a:noFill/>
          </a:ln>
        </p:spPr>
      </p:pic>
      <p:sp>
        <p:nvSpPr>
          <p:cNvPr id="125" name="Google Shape;125;p20"/>
          <p:cNvSpPr/>
          <p:nvPr/>
        </p:nvSpPr>
        <p:spPr>
          <a:xfrm>
            <a:off x="15689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21023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25595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0167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34739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39311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nvSpPr>
        <p:spPr>
          <a:xfrm>
            <a:off x="5806525" y="4603463"/>
            <a:ext cx="3172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Task at hand - Separate Yellow and pink balls</a:t>
            </a:r>
            <a:endParaRPr>
              <a:latin typeface="Open Sans"/>
              <a:ea typeface="Open Sans"/>
              <a:cs typeface="Open Sans"/>
              <a:sym typeface="Open Sans"/>
            </a:endParaRPr>
          </a:p>
        </p:txBody>
      </p:sp>
      <p:sp>
        <p:nvSpPr>
          <p:cNvPr id="132" name="Google Shape;132;p20"/>
          <p:cNvSpPr/>
          <p:nvPr/>
        </p:nvSpPr>
        <p:spPr>
          <a:xfrm>
            <a:off x="15689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21023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25595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30167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34739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39311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a:off x="5861072" y="5196238"/>
            <a:ext cx="27480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Colors predicted by our model</a:t>
            </a:r>
            <a:endParaRPr>
              <a:latin typeface="Open Sans"/>
              <a:ea typeface="Open Sans"/>
              <a:cs typeface="Open Sans"/>
              <a:sym typeface="Open Sans"/>
            </a:endParaRPr>
          </a:p>
        </p:txBody>
      </p:sp>
      <p:pic>
        <p:nvPicPr>
          <p:cNvPr id="139" name="Google Shape;139;p20"/>
          <p:cNvPicPr preferRelativeResize="0"/>
          <p:nvPr/>
        </p:nvPicPr>
        <p:blipFill>
          <a:blip r:embed="rId4">
            <a:alphaModFix/>
          </a:blip>
          <a:stretch>
            <a:fillRect/>
          </a:stretch>
        </p:blipFill>
        <p:spPr>
          <a:xfrm>
            <a:off x="2092884" y="5737315"/>
            <a:ext cx="294601" cy="255861"/>
          </a:xfrm>
          <a:prstGeom prst="rect">
            <a:avLst/>
          </a:prstGeom>
          <a:noFill/>
          <a:ln>
            <a:noFill/>
          </a:ln>
        </p:spPr>
      </p:pic>
      <p:pic>
        <p:nvPicPr>
          <p:cNvPr id="140" name="Google Shape;140;p20"/>
          <p:cNvPicPr preferRelativeResize="0"/>
          <p:nvPr/>
        </p:nvPicPr>
        <p:blipFill>
          <a:blip r:embed="rId4">
            <a:alphaModFix/>
          </a:blip>
          <a:stretch>
            <a:fillRect/>
          </a:stretch>
        </p:blipFill>
        <p:spPr>
          <a:xfrm>
            <a:off x="3007284" y="5737315"/>
            <a:ext cx="294601" cy="255861"/>
          </a:xfrm>
          <a:prstGeom prst="rect">
            <a:avLst/>
          </a:prstGeom>
          <a:noFill/>
          <a:ln>
            <a:noFill/>
          </a:ln>
        </p:spPr>
      </p:pic>
      <p:pic>
        <p:nvPicPr>
          <p:cNvPr id="141" name="Google Shape;141;p20"/>
          <p:cNvPicPr preferRelativeResize="0"/>
          <p:nvPr/>
        </p:nvPicPr>
        <p:blipFill>
          <a:blip r:embed="rId4">
            <a:alphaModFix/>
          </a:blip>
          <a:stretch>
            <a:fillRect/>
          </a:stretch>
        </p:blipFill>
        <p:spPr>
          <a:xfrm>
            <a:off x="3464484" y="5737315"/>
            <a:ext cx="294601" cy="255861"/>
          </a:xfrm>
          <a:prstGeom prst="rect">
            <a:avLst/>
          </a:prstGeom>
          <a:noFill/>
          <a:ln>
            <a:noFill/>
          </a:ln>
        </p:spPr>
      </p:pic>
      <p:pic>
        <p:nvPicPr>
          <p:cNvPr id="142" name="Google Shape;142;p20"/>
          <p:cNvPicPr preferRelativeResize="0"/>
          <p:nvPr/>
        </p:nvPicPr>
        <p:blipFill>
          <a:blip r:embed="rId4">
            <a:alphaModFix/>
          </a:blip>
          <a:stretch>
            <a:fillRect/>
          </a:stretch>
        </p:blipFill>
        <p:spPr>
          <a:xfrm>
            <a:off x="3921684" y="5737315"/>
            <a:ext cx="294601" cy="255861"/>
          </a:xfrm>
          <a:prstGeom prst="rect">
            <a:avLst/>
          </a:prstGeom>
          <a:noFill/>
          <a:ln>
            <a:noFill/>
          </a:ln>
        </p:spPr>
      </p:pic>
      <p:pic>
        <p:nvPicPr>
          <p:cNvPr id="143" name="Google Shape;143;p20"/>
          <p:cNvPicPr preferRelativeResize="0"/>
          <p:nvPr/>
        </p:nvPicPr>
        <p:blipFill>
          <a:blip r:embed="rId5">
            <a:alphaModFix/>
          </a:blip>
          <a:stretch>
            <a:fillRect/>
          </a:stretch>
        </p:blipFill>
        <p:spPr>
          <a:xfrm>
            <a:off x="1568963" y="5747000"/>
            <a:ext cx="255850" cy="255850"/>
          </a:xfrm>
          <a:prstGeom prst="rect">
            <a:avLst/>
          </a:prstGeom>
          <a:noFill/>
          <a:ln>
            <a:noFill/>
          </a:ln>
        </p:spPr>
      </p:pic>
      <p:pic>
        <p:nvPicPr>
          <p:cNvPr id="144" name="Google Shape;144;p20"/>
          <p:cNvPicPr preferRelativeResize="0"/>
          <p:nvPr/>
        </p:nvPicPr>
        <p:blipFill>
          <a:blip r:embed="rId5">
            <a:alphaModFix/>
          </a:blip>
          <a:stretch>
            <a:fillRect/>
          </a:stretch>
        </p:blipFill>
        <p:spPr>
          <a:xfrm>
            <a:off x="2559563" y="5747000"/>
            <a:ext cx="255850" cy="255850"/>
          </a:xfrm>
          <a:prstGeom prst="rect">
            <a:avLst/>
          </a:prstGeom>
          <a:noFill/>
          <a:ln>
            <a:noFill/>
          </a:ln>
        </p:spPr>
      </p:pic>
      <p:sp>
        <p:nvSpPr>
          <p:cNvPr id="145" name="Google Shape;145;p20"/>
          <p:cNvSpPr txBox="1"/>
          <p:nvPr/>
        </p:nvSpPr>
        <p:spPr>
          <a:xfrm>
            <a:off x="6313125" y="5660300"/>
            <a:ext cx="24285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Correctly predicted = 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Predictions = 6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Accuracy = 4/6 = 66.7%</a:t>
            </a:r>
            <a:endParaRPr b="1">
              <a:latin typeface="Open Sans"/>
              <a:ea typeface="Open Sans"/>
              <a:cs typeface="Open Sans"/>
              <a:sym typeface="Open Sans"/>
            </a:endParaRPr>
          </a:p>
        </p:txBody>
      </p:sp>
      <p:sp>
        <p:nvSpPr>
          <p:cNvPr id="146" name="Google Shape;146;p20"/>
          <p:cNvSpPr txBox="1"/>
          <p:nvPr/>
        </p:nvSpPr>
        <p:spPr>
          <a:xfrm>
            <a:off x="102263" y="4636475"/>
            <a:ext cx="13803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Actual Labels: </a:t>
            </a:r>
            <a:endParaRPr sz="1300">
              <a:latin typeface="Open Sans"/>
              <a:ea typeface="Open Sans"/>
              <a:cs typeface="Open Sans"/>
              <a:sym typeface="Open Sans"/>
            </a:endParaRPr>
          </a:p>
        </p:txBody>
      </p:sp>
      <p:sp>
        <p:nvSpPr>
          <p:cNvPr id="147" name="Google Shape;147;p20"/>
          <p:cNvSpPr txBox="1"/>
          <p:nvPr/>
        </p:nvSpPr>
        <p:spPr>
          <a:xfrm>
            <a:off x="7988" y="5169875"/>
            <a:ext cx="1589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Predicted Labels: </a:t>
            </a:r>
            <a:endParaRPr sz="1300">
              <a:latin typeface="Open Sans"/>
              <a:ea typeface="Open Sans"/>
              <a:cs typeface="Open Sans"/>
              <a:sym typeface="Open Sans"/>
            </a:endParaRPr>
          </a:p>
        </p:txBody>
      </p:sp>
      <p:sp>
        <p:nvSpPr>
          <p:cNvPr id="148" name="Google Shape;148;p20"/>
          <p:cNvSpPr/>
          <p:nvPr/>
        </p:nvSpPr>
        <p:spPr>
          <a:xfrm>
            <a:off x="4929950" y="5227250"/>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4939850" y="4710875"/>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Accuracy is very important, but it might not be the best metric all the time. Let’s look at why with an example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say we are building a model which predicts if a transaction is fraudulent or not</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imagine, we build a basic model which always predicts that a transaction is not fraudulent. Guess what would be the accuracy of this model?</a:t>
            </a:r>
            <a:endParaRPr sz="1700">
              <a:latin typeface="Open Sans"/>
              <a:ea typeface="Open Sans"/>
              <a:cs typeface="Open Sans"/>
              <a:sym typeface="Open Sans"/>
            </a:endParaRPr>
          </a:p>
          <a:p>
            <a:pPr indent="0" lvl="0" marL="457200" rtl="0" algn="l">
              <a:spcBef>
                <a:spcPts val="0"/>
              </a:spcBef>
              <a:spcAft>
                <a:spcPts val="0"/>
              </a:spcAft>
              <a:buNone/>
            </a:pPr>
            <a:r>
              <a:rPr b="1" lang="en" sz="1700">
                <a:latin typeface="Open Sans"/>
                <a:ea typeface="Open Sans"/>
                <a:cs typeface="Open Sans"/>
                <a:sym typeface="Open Sans"/>
              </a:rPr>
              <a:t>~99% !!</a:t>
            </a:r>
            <a:r>
              <a:rPr lang="en" sz="1700">
                <a:latin typeface="Open Sans"/>
                <a:ea typeface="Open Sans"/>
                <a:cs typeface="Open Sans"/>
                <a:sym typeface="Open Sans"/>
              </a:rPr>
              <a:t> (You may ask why? Well, less than 1% transactions are usually fraudulent and there is a huge class imbalance. So even if you fit a wrong model that always predicts a transaction to be not fraudulent, the accuracy will remain 99% owing to class imbalance)</a:t>
            </a:r>
            <a:endParaRPr sz="1700">
              <a:latin typeface="Open Sans"/>
              <a:ea typeface="Open Sans"/>
              <a:cs typeface="Open Sans"/>
              <a:sym typeface="Open Sans"/>
            </a:endParaRPr>
          </a:p>
          <a:p>
            <a:pPr indent="0" lvl="0" marL="0" rtl="0" algn="l">
              <a:spcBef>
                <a:spcPts val="0"/>
              </a:spcBef>
              <a:spcAft>
                <a:spcPts val="0"/>
              </a:spcAft>
              <a:buNone/>
            </a:pPr>
            <a:r>
              <a:t/>
            </a:r>
            <a:endParaRPr b="1"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Impressive, right? Well, the probability of a bank buying this model is absolute zero.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a problem where there is a large class imbalance, a model can predict the value of the </a:t>
            </a:r>
            <a:r>
              <a:rPr b="1" lang="en" sz="1700">
                <a:latin typeface="Open Sans"/>
                <a:ea typeface="Open Sans"/>
                <a:cs typeface="Open Sans"/>
                <a:sym typeface="Open Sans"/>
              </a:rPr>
              <a:t>majority class for all predictions</a:t>
            </a:r>
            <a:r>
              <a:rPr lang="en" sz="1700">
                <a:latin typeface="Open Sans"/>
                <a:ea typeface="Open Sans"/>
                <a:cs typeface="Open Sans"/>
                <a:sym typeface="Open Sans"/>
              </a:rPr>
              <a:t> and achieve a high classification accuracy.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While our model has a stunning accuracy, this is an apt example where accuracy is definitely not the right metric.</a:t>
            </a:r>
            <a:endParaRPr b="1"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57" name="Google Shape;157;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