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Default Extension="rels" ContentType="application/vnd.openxmlformats-package.relationship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8404800" cy="32918400"/>
  <p:notesSz cx="6858000" cy="9144000"/>
  <p:defaultTextStyle>
    <a:defPPr>
      <a:defRPr lang="en-US"/>
    </a:defPPr>
    <a:lvl1pPr algn="l" rtl="0" fontAlgn="base">
      <a:spcBef>
        <a:spcPct val="0"/>
      </a:spcBef>
      <a:spcAft>
        <a:spcPct val="0"/>
      </a:spcAft>
      <a:defRPr sz="2800" kern="1200">
        <a:solidFill>
          <a:schemeClr val="tx1"/>
        </a:solidFill>
        <a:latin typeface="Arial Narrow" charset="0"/>
        <a:ea typeface="+mn-ea"/>
        <a:cs typeface="+mn-cs"/>
      </a:defRPr>
    </a:lvl1pPr>
    <a:lvl2pPr marL="457105" algn="l" rtl="0" fontAlgn="base">
      <a:spcBef>
        <a:spcPct val="0"/>
      </a:spcBef>
      <a:spcAft>
        <a:spcPct val="0"/>
      </a:spcAft>
      <a:defRPr sz="2800" kern="1200">
        <a:solidFill>
          <a:schemeClr val="tx1"/>
        </a:solidFill>
        <a:latin typeface="Arial Narrow" charset="0"/>
        <a:ea typeface="+mn-ea"/>
        <a:cs typeface="+mn-cs"/>
      </a:defRPr>
    </a:lvl2pPr>
    <a:lvl3pPr marL="914211" algn="l" rtl="0" fontAlgn="base">
      <a:spcBef>
        <a:spcPct val="0"/>
      </a:spcBef>
      <a:spcAft>
        <a:spcPct val="0"/>
      </a:spcAft>
      <a:defRPr sz="2800" kern="1200">
        <a:solidFill>
          <a:schemeClr val="tx1"/>
        </a:solidFill>
        <a:latin typeface="Arial Narrow" charset="0"/>
        <a:ea typeface="+mn-ea"/>
        <a:cs typeface="+mn-cs"/>
      </a:defRPr>
    </a:lvl3pPr>
    <a:lvl4pPr marL="1371318" algn="l" rtl="0" fontAlgn="base">
      <a:spcBef>
        <a:spcPct val="0"/>
      </a:spcBef>
      <a:spcAft>
        <a:spcPct val="0"/>
      </a:spcAft>
      <a:defRPr sz="2800" kern="1200">
        <a:solidFill>
          <a:schemeClr val="tx1"/>
        </a:solidFill>
        <a:latin typeface="Arial Narrow" charset="0"/>
        <a:ea typeface="+mn-ea"/>
        <a:cs typeface="+mn-cs"/>
      </a:defRPr>
    </a:lvl4pPr>
    <a:lvl5pPr marL="1828423" algn="l" rtl="0" fontAlgn="base">
      <a:spcBef>
        <a:spcPct val="0"/>
      </a:spcBef>
      <a:spcAft>
        <a:spcPct val="0"/>
      </a:spcAft>
      <a:defRPr sz="2800" kern="1200">
        <a:solidFill>
          <a:schemeClr val="tx1"/>
        </a:solidFill>
        <a:latin typeface="Arial Narrow" charset="0"/>
        <a:ea typeface="+mn-ea"/>
        <a:cs typeface="+mn-cs"/>
      </a:defRPr>
    </a:lvl5pPr>
    <a:lvl6pPr marL="2285529" algn="l" defTabSz="457105" rtl="0" eaLnBrk="1" latinLnBrk="0" hangingPunct="1">
      <a:defRPr sz="2800" kern="1200">
        <a:solidFill>
          <a:schemeClr val="tx1"/>
        </a:solidFill>
        <a:latin typeface="Arial Narrow" charset="0"/>
        <a:ea typeface="+mn-ea"/>
        <a:cs typeface="+mn-cs"/>
      </a:defRPr>
    </a:lvl6pPr>
    <a:lvl7pPr marL="2742634" algn="l" defTabSz="457105" rtl="0" eaLnBrk="1" latinLnBrk="0" hangingPunct="1">
      <a:defRPr sz="2800" kern="1200">
        <a:solidFill>
          <a:schemeClr val="tx1"/>
        </a:solidFill>
        <a:latin typeface="Arial Narrow" charset="0"/>
        <a:ea typeface="+mn-ea"/>
        <a:cs typeface="+mn-cs"/>
      </a:defRPr>
    </a:lvl7pPr>
    <a:lvl8pPr marL="3199741" algn="l" defTabSz="457105" rtl="0" eaLnBrk="1" latinLnBrk="0" hangingPunct="1">
      <a:defRPr sz="2800" kern="1200">
        <a:solidFill>
          <a:schemeClr val="tx1"/>
        </a:solidFill>
        <a:latin typeface="Arial Narrow" charset="0"/>
        <a:ea typeface="+mn-ea"/>
        <a:cs typeface="+mn-cs"/>
      </a:defRPr>
    </a:lvl8pPr>
    <a:lvl9pPr marL="3656847" algn="l" defTabSz="457105" rtl="0" eaLnBrk="1" latinLnBrk="0" hangingPunct="1">
      <a:defRPr sz="2800" kern="1200">
        <a:solidFill>
          <a:schemeClr val="tx1"/>
        </a:solidFill>
        <a:latin typeface="Arial Narrow"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HP Authorized Customer"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8D0424"/>
    <a:srgbClr val="C085F4"/>
    <a:srgbClr val="110278"/>
    <a:srgbClr val="FFFEF4"/>
    <a:srgbClr val="E7FA81"/>
    <a:srgbClr val="3399FF"/>
    <a:srgbClr val="0066FF"/>
    <a:srgbClr val="FF9900"/>
    <a:srgbClr val="CC0000"/>
    <a:srgbClr val="993300"/>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9841" autoAdjust="0"/>
    <p:restoredTop sz="99697" autoAdjust="0"/>
  </p:normalViewPr>
  <p:slideViewPr>
    <p:cSldViewPr snapToGrid="0" snapToObjects="1">
      <p:cViewPr>
        <p:scale>
          <a:sx n="100" d="100"/>
          <a:sy n="100" d="100"/>
        </p:scale>
        <p:origin x="-88" y="10072"/>
      </p:cViewPr>
      <p:guideLst>
        <p:guide orient="horz" pos="3552"/>
        <p:guide orient="horz" pos="20285"/>
        <p:guide pos="-1291"/>
        <p:guide pos="4997"/>
        <p:guide pos="5510"/>
        <p:guide pos="11798"/>
        <p:guide pos="12302"/>
        <p:guide pos="18590"/>
        <p:guide pos="19109"/>
        <p:guide pos="2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3E72502-94FC-6E4B-8DC7-64407E28780B}"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8942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57105" algn="l" rtl="0" fontAlgn="base">
      <a:spcBef>
        <a:spcPct val="30000"/>
      </a:spcBef>
      <a:spcAft>
        <a:spcPct val="0"/>
      </a:spcAft>
      <a:defRPr sz="1300" kern="1200">
        <a:solidFill>
          <a:schemeClr val="tx1"/>
        </a:solidFill>
        <a:latin typeface="Arial" charset="0"/>
        <a:ea typeface="ＭＳ Ｐゴシック" charset="-128"/>
        <a:cs typeface="+mn-cs"/>
      </a:defRPr>
    </a:lvl2pPr>
    <a:lvl3pPr marL="914211" algn="l" rtl="0" fontAlgn="base">
      <a:spcBef>
        <a:spcPct val="30000"/>
      </a:spcBef>
      <a:spcAft>
        <a:spcPct val="0"/>
      </a:spcAft>
      <a:defRPr sz="1300" kern="1200">
        <a:solidFill>
          <a:schemeClr val="tx1"/>
        </a:solidFill>
        <a:latin typeface="Arial" charset="0"/>
        <a:ea typeface="ＭＳ Ｐゴシック" charset="-128"/>
        <a:cs typeface="+mn-cs"/>
      </a:defRPr>
    </a:lvl3pPr>
    <a:lvl4pPr marL="1371318" algn="l" rtl="0" fontAlgn="base">
      <a:spcBef>
        <a:spcPct val="30000"/>
      </a:spcBef>
      <a:spcAft>
        <a:spcPct val="0"/>
      </a:spcAft>
      <a:defRPr sz="1300" kern="1200">
        <a:solidFill>
          <a:schemeClr val="tx1"/>
        </a:solidFill>
        <a:latin typeface="Arial" charset="0"/>
        <a:ea typeface="ＭＳ Ｐゴシック" charset="-128"/>
        <a:cs typeface="+mn-cs"/>
      </a:defRPr>
    </a:lvl4pPr>
    <a:lvl5pPr marL="1828423" algn="l" rtl="0" fontAlgn="base">
      <a:spcBef>
        <a:spcPct val="30000"/>
      </a:spcBef>
      <a:spcAft>
        <a:spcPct val="0"/>
      </a:spcAft>
      <a:defRPr sz="1300" kern="1200">
        <a:solidFill>
          <a:schemeClr val="tx1"/>
        </a:solidFill>
        <a:latin typeface="Arial" charset="0"/>
        <a:ea typeface="ＭＳ Ｐゴシック" charset="-128"/>
        <a:cs typeface="+mn-cs"/>
      </a:defRPr>
    </a:lvl5pPr>
    <a:lvl6pPr marL="2285529" algn="l" defTabSz="457105" rtl="0" eaLnBrk="1" latinLnBrk="0" hangingPunct="1">
      <a:defRPr sz="1300" kern="1200">
        <a:solidFill>
          <a:schemeClr val="tx1"/>
        </a:solidFill>
        <a:latin typeface="+mn-lt"/>
        <a:ea typeface="+mn-ea"/>
        <a:cs typeface="+mn-cs"/>
      </a:defRPr>
    </a:lvl6pPr>
    <a:lvl7pPr marL="2742634" algn="l" defTabSz="457105" rtl="0" eaLnBrk="1" latinLnBrk="0" hangingPunct="1">
      <a:defRPr sz="1300" kern="1200">
        <a:solidFill>
          <a:schemeClr val="tx1"/>
        </a:solidFill>
        <a:latin typeface="+mn-lt"/>
        <a:ea typeface="+mn-ea"/>
        <a:cs typeface="+mn-cs"/>
      </a:defRPr>
    </a:lvl7pPr>
    <a:lvl8pPr marL="3199741" algn="l" defTabSz="457105" rtl="0" eaLnBrk="1" latinLnBrk="0" hangingPunct="1">
      <a:defRPr sz="1300" kern="1200">
        <a:solidFill>
          <a:schemeClr val="tx1"/>
        </a:solidFill>
        <a:latin typeface="+mn-lt"/>
        <a:ea typeface="+mn-ea"/>
        <a:cs typeface="+mn-cs"/>
      </a:defRPr>
    </a:lvl8pPr>
    <a:lvl9pPr marL="3656847" algn="l" defTabSz="4571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1F585-D27A-DC45-B8F9-2665A61FDA07}" type="slidenum">
              <a:rPr lang="en-US"/>
              <a:pPr/>
              <a:t>1</a:t>
            </a:fld>
            <a:endParaRPr lang="en-US" dirty="0"/>
          </a:p>
        </p:txBody>
      </p:sp>
      <p:sp>
        <p:nvSpPr>
          <p:cNvPr id="151554" name="Rectangle 2"/>
          <p:cNvSpPr>
            <a:spLocks noGrp="1" noRot="1" noChangeAspect="1" noChangeArrowheads="1" noTextEdit="1"/>
          </p:cNvSpPr>
          <p:nvPr>
            <p:ph type="sldImg"/>
          </p:nvPr>
        </p:nvSpPr>
        <p:spPr>
          <a:xfrm>
            <a:off x="1428750" y="685800"/>
            <a:ext cx="4000500" cy="3429000"/>
          </a:xfrm>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1" y="5638801"/>
            <a:ext cx="18391188"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31559" y="5638801"/>
            <a:ext cx="18392576"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49" name="Rectangle 3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25" name="Rectangle 9"/>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86031" name="Rectangle 15"/>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a:p>
        </p:txBody>
      </p:sp>
      <p:sp>
        <p:nvSpPr>
          <p:cNvPr id="86048" name="Rectangle 32"/>
          <p:cNvSpPr>
            <a:spLocks noChangeArrowheads="1"/>
          </p:cNvSpPr>
          <p:nvPr userDrawn="1"/>
        </p:nvSpPr>
        <p:spPr bwMode="auto">
          <a:xfrm>
            <a:off x="10054036"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
        <p:nvSpPr>
          <p:cNvPr id="86050" name="Rectangle 34"/>
          <p:cNvSpPr>
            <a:spLocks noChangeArrowheads="1"/>
          </p:cNvSpPr>
          <p:nvPr userDrawn="1"/>
        </p:nvSpPr>
        <p:spPr bwMode="auto">
          <a:xfrm>
            <a:off x="19488547"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
        <p:nvSpPr>
          <p:cNvPr id="86051" name="Rectangle 35"/>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
        <p:nvSpPr>
          <p:cNvPr id="180227" name="Rectangle 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
        <p:nvSpPr>
          <p:cNvPr id="180228"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a:p>
        </p:txBody>
      </p:sp>
      <p:sp>
        <p:nvSpPr>
          <p:cNvPr id="180229"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err="1">
                <a:solidFill>
                  <a:schemeClr val="bg2"/>
                </a:solidFill>
                <a:latin typeface="Arial" charset="0"/>
              </a:rPr>
              <a:t>www.PosterPresentations.com</a:t>
            </a:r>
            <a:endParaRPr lang="en-US" sz="1100" b="1" dirty="0">
              <a:solidFill>
                <a:schemeClr val="bg2"/>
              </a:solidFill>
              <a:latin typeface="Arial" charset="0"/>
            </a:endParaRPr>
          </a:p>
        </p:txBody>
      </p:sp>
      <p:sp>
        <p:nvSpPr>
          <p:cNvPr id="180230"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a:p>
        </p:txBody>
      </p:sp>
      <p:sp>
        <p:nvSpPr>
          <p:cNvPr id="180233" name="Rectangle 9"/>
          <p:cNvSpPr>
            <a:spLocks noChangeArrowheads="1"/>
          </p:cNvSpPr>
          <p:nvPr userDrawn="1"/>
        </p:nvSpPr>
        <p:spPr bwMode="auto">
          <a:xfrm>
            <a:off x="10054036" y="5638801"/>
            <a:ext cx="18168938"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
        <p:nvSpPr>
          <p:cNvPr id="180235" name="Rectangle 11"/>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
        <p:nvSpPr>
          <p:cNvPr id="181251" name="Rectangle 3"/>
          <p:cNvSpPr>
            <a:spLocks noChangeArrowheads="1"/>
          </p:cNvSpPr>
          <p:nvPr userDrawn="1"/>
        </p:nvSpPr>
        <p:spPr bwMode="auto">
          <a:xfrm>
            <a:off x="607020" y="5638801"/>
            <a:ext cx="3707130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a:p>
        </p:txBody>
      </p:sp>
      <p:sp>
        <p:nvSpPr>
          <p:cNvPr id="181252"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a:p>
        </p:txBody>
      </p:sp>
      <p:sp>
        <p:nvSpPr>
          <p:cNvPr id="181253"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err="1">
                <a:solidFill>
                  <a:schemeClr val="bg2"/>
                </a:solidFill>
                <a:latin typeface="Arial" charset="0"/>
              </a:rPr>
              <a:t>www.PosterPresentations.com</a:t>
            </a:r>
            <a:endParaRPr lang="en-US" sz="1100" b="1" dirty="0">
              <a:solidFill>
                <a:schemeClr val="bg2"/>
              </a:solidFill>
              <a:latin typeface="Arial" charset="0"/>
            </a:endParaRPr>
          </a:p>
        </p:txBody>
      </p:sp>
      <p:sp>
        <p:nvSpPr>
          <p:cNvPr id="181254"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07024" y="5638801"/>
            <a:ext cx="36917114"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oleObject" Target="../embeddings/Microsoft_Equation1.bin"/><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600075"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Motivation</a:t>
            </a:r>
            <a:endParaRPr lang="en-US" sz="5200" b="1" dirty="0">
              <a:solidFill>
                <a:srgbClr val="F8F8F8"/>
              </a:solidFill>
            </a:endParaRPr>
          </a:p>
        </p:txBody>
      </p:sp>
      <p:sp>
        <p:nvSpPr>
          <p:cNvPr id="2453" name="Text Box 405"/>
          <p:cNvSpPr txBox="1">
            <a:spLocks noChangeArrowheads="1"/>
          </p:cNvSpPr>
          <p:nvPr/>
        </p:nvSpPr>
        <p:spPr bwMode="auto">
          <a:xfrm>
            <a:off x="600075" y="16620961"/>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Data</a:t>
            </a:r>
            <a:endParaRPr lang="en-US" sz="5200" b="1" dirty="0">
              <a:solidFill>
                <a:srgbClr val="F8F8F8"/>
              </a:solidFill>
            </a:endParaRPr>
          </a:p>
        </p:txBody>
      </p:sp>
      <p:sp>
        <p:nvSpPr>
          <p:cNvPr id="37" name="Rectangle 5"/>
          <p:cNvSpPr>
            <a:spLocks noChangeArrowheads="1"/>
          </p:cNvSpPr>
          <p:nvPr/>
        </p:nvSpPr>
        <p:spPr bwMode="auto">
          <a:xfrm>
            <a:off x="3960218" y="493382"/>
            <a:ext cx="30424636" cy="4000863"/>
          </a:xfrm>
          <a:prstGeom prst="rect">
            <a:avLst/>
          </a:prstGeom>
          <a:noFill/>
          <a:ln w="9525">
            <a:noFill/>
            <a:miter lim="800000"/>
            <a:headEnd/>
            <a:tailEnd/>
          </a:ln>
          <a:effectLst/>
        </p:spPr>
        <p:txBody>
          <a:bodyPr lIns="91224" tIns="45605" rIns="91224" bIns="45605">
            <a:prstTxWarp prst="textNoShape">
              <a:avLst/>
            </a:prstTxWarp>
            <a:spAutoFit/>
          </a:bodyPr>
          <a:lstStyle/>
          <a:p>
            <a:pPr algn="ctr"/>
            <a:r>
              <a:rPr lang="en-US" sz="8600" b="1" dirty="0" smtClean="0"/>
              <a:t>Predicting Fantasy Football Perfomances</a:t>
            </a:r>
          </a:p>
          <a:p>
            <a:pPr algn="ctr"/>
            <a:endParaRPr lang="en-US" sz="3000" b="1" dirty="0" smtClean="0"/>
          </a:p>
          <a:p>
            <a:pPr algn="ctr"/>
            <a:r>
              <a:rPr lang="en-US" sz="5200" b="1" dirty="0" smtClean="0">
                <a:latin typeface="Arial" charset="0"/>
              </a:rPr>
              <a:t>John O’Hollaren (jpo4@duke.edu)</a:t>
            </a:r>
            <a:endParaRPr lang="en-US" sz="5200" b="1" dirty="0" smtClean="0">
              <a:solidFill>
                <a:srgbClr val="000000"/>
              </a:solidFill>
              <a:latin typeface="Arial" charset="0"/>
            </a:endParaRPr>
          </a:p>
          <a:p>
            <a:pPr algn="ctr" eaLnBrk="0" hangingPunct="0"/>
            <a:r>
              <a:rPr lang="en-US" sz="4300" dirty="0" smtClean="0">
                <a:latin typeface="Arial" charset="0"/>
              </a:rPr>
              <a:t>Department of Electrical and Computer Engineering</a:t>
            </a:r>
            <a:endParaRPr lang="en-US" sz="5200" dirty="0" smtClean="0">
              <a:latin typeface="Arial" charset="0"/>
            </a:endParaRPr>
          </a:p>
          <a:p>
            <a:pPr algn="ctr" eaLnBrk="0" hangingPunct="0"/>
            <a:r>
              <a:rPr lang="en-US" sz="4300" dirty="0" smtClean="0">
                <a:latin typeface="Arial" charset="0"/>
              </a:rPr>
              <a:t>Duke University</a:t>
            </a:r>
          </a:p>
        </p:txBody>
      </p:sp>
      <p:pic>
        <p:nvPicPr>
          <p:cNvPr id="85" name="Picture 84" descr="duke2.png"/>
          <p:cNvPicPr>
            <a:picLocks noChangeAspect="1"/>
          </p:cNvPicPr>
          <p:nvPr/>
        </p:nvPicPr>
        <p:blipFill>
          <a:blip r:embed="rId4"/>
          <a:stretch>
            <a:fillRect/>
          </a:stretch>
        </p:blipFill>
        <p:spPr>
          <a:xfrm>
            <a:off x="34802501" y="423324"/>
            <a:ext cx="2879987" cy="4029458"/>
          </a:xfrm>
          <a:prstGeom prst="rect">
            <a:avLst/>
          </a:prstGeom>
        </p:spPr>
      </p:pic>
      <p:sp>
        <p:nvSpPr>
          <p:cNvPr id="95" name="Text Box 7"/>
          <p:cNvSpPr txBox="1">
            <a:spLocks noChangeArrowheads="1"/>
          </p:cNvSpPr>
          <p:nvPr/>
        </p:nvSpPr>
        <p:spPr bwMode="auto">
          <a:xfrm>
            <a:off x="28948063"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PCA Regression</a:t>
            </a:r>
            <a:endParaRPr lang="en-US" sz="5200" b="1" dirty="0">
              <a:solidFill>
                <a:srgbClr val="F8F8F8"/>
              </a:solidFill>
            </a:endParaRPr>
          </a:p>
        </p:txBody>
      </p:sp>
      <p:sp>
        <p:nvSpPr>
          <p:cNvPr id="96" name="Text Box 7"/>
          <p:cNvSpPr txBox="1">
            <a:spLocks noChangeArrowheads="1"/>
          </p:cNvSpPr>
          <p:nvPr/>
        </p:nvSpPr>
        <p:spPr bwMode="auto">
          <a:xfrm>
            <a:off x="10040599"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Methods</a:t>
            </a:r>
            <a:endParaRPr lang="en-US" sz="5200" b="1" dirty="0">
              <a:solidFill>
                <a:srgbClr val="F8F8F8"/>
              </a:solidFill>
            </a:endParaRPr>
          </a:p>
        </p:txBody>
      </p:sp>
      <p:sp>
        <p:nvSpPr>
          <p:cNvPr id="104" name="Text Box 7"/>
          <p:cNvSpPr txBox="1">
            <a:spLocks noChangeArrowheads="1"/>
          </p:cNvSpPr>
          <p:nvPr/>
        </p:nvSpPr>
        <p:spPr bwMode="auto">
          <a:xfrm>
            <a:off x="28948063" y="277588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References</a:t>
            </a:r>
            <a:endParaRPr lang="en-US" sz="5200" b="1" dirty="0">
              <a:solidFill>
                <a:srgbClr val="F8F8F8"/>
              </a:solidFill>
            </a:endParaRPr>
          </a:p>
        </p:txBody>
      </p:sp>
      <p:pic>
        <p:nvPicPr>
          <p:cNvPr id="22" name="Picture 21" descr="top30_lin_reg_all_feat.eps.png"/>
          <p:cNvPicPr>
            <a:picLocks noChangeAspect="1"/>
          </p:cNvPicPr>
          <p:nvPr/>
        </p:nvPicPr>
        <p:blipFill>
          <a:blip r:embed="rId5"/>
          <a:stretch>
            <a:fillRect/>
          </a:stretch>
        </p:blipFill>
        <p:spPr>
          <a:xfrm>
            <a:off x="10040597" y="27758842"/>
            <a:ext cx="8734427" cy="4067375"/>
          </a:xfrm>
          <a:prstGeom prst="rect">
            <a:avLst/>
          </a:prstGeom>
        </p:spPr>
      </p:pic>
      <p:pic>
        <p:nvPicPr>
          <p:cNvPr id="23" name="Picture 22" descr="rmse_plus_dcg.png"/>
          <p:cNvPicPr>
            <a:picLocks noChangeAspect="1"/>
          </p:cNvPicPr>
          <p:nvPr/>
        </p:nvPicPr>
        <p:blipFill>
          <a:blip r:embed="rId6"/>
          <a:stretch>
            <a:fillRect/>
          </a:stretch>
        </p:blipFill>
        <p:spPr>
          <a:xfrm>
            <a:off x="10282767" y="13566844"/>
            <a:ext cx="8492258" cy="6114425"/>
          </a:xfrm>
          <a:prstGeom prst="rect">
            <a:avLst/>
          </a:prstGeom>
        </p:spPr>
      </p:pic>
      <p:pic>
        <p:nvPicPr>
          <p:cNvPr id="25" name="Picture 24" descr="kmeans3.eps.png"/>
          <p:cNvPicPr>
            <a:picLocks noChangeAspect="1"/>
          </p:cNvPicPr>
          <p:nvPr/>
        </p:nvPicPr>
        <p:blipFill>
          <a:blip r:embed="rId7"/>
          <a:stretch>
            <a:fillRect/>
          </a:stretch>
        </p:blipFill>
        <p:spPr>
          <a:xfrm>
            <a:off x="19491326" y="16334995"/>
            <a:ext cx="8734426" cy="4541902"/>
          </a:xfrm>
          <a:prstGeom prst="rect">
            <a:avLst/>
          </a:prstGeom>
        </p:spPr>
      </p:pic>
      <p:pic>
        <p:nvPicPr>
          <p:cNvPr id="26" name="Picture 25" descr="kmeans2.eps.png"/>
          <p:cNvPicPr>
            <a:picLocks noChangeAspect="1"/>
          </p:cNvPicPr>
          <p:nvPr/>
        </p:nvPicPr>
        <p:blipFill>
          <a:blip r:embed="rId8"/>
          <a:stretch>
            <a:fillRect/>
          </a:stretch>
        </p:blipFill>
        <p:spPr>
          <a:xfrm>
            <a:off x="19491324" y="8411039"/>
            <a:ext cx="8734426" cy="6638164"/>
          </a:xfrm>
          <a:prstGeom prst="rect">
            <a:avLst/>
          </a:prstGeom>
        </p:spPr>
      </p:pic>
      <p:sp>
        <p:nvSpPr>
          <p:cNvPr id="29" name="TextBox 28"/>
          <p:cNvSpPr txBox="1"/>
          <p:nvPr/>
        </p:nvSpPr>
        <p:spPr>
          <a:xfrm>
            <a:off x="10040598" y="7631862"/>
            <a:ext cx="8734427" cy="954107"/>
          </a:xfrm>
          <a:prstGeom prst="rect">
            <a:avLst/>
          </a:prstGeom>
          <a:noFill/>
        </p:spPr>
        <p:txBody>
          <a:bodyPr wrap="square" rtlCol="0">
            <a:spAutoFit/>
          </a:bodyPr>
          <a:lstStyle/>
          <a:p>
            <a:pPr algn="ctr"/>
            <a:r>
              <a:rPr lang="en-US"/>
              <a:t>β = [ w</a:t>
            </a:r>
            <a:r>
              <a:rPr lang="en-US" baseline="-25000"/>
              <a:t>FantasyPts</a:t>
            </a:r>
            <a:r>
              <a:rPr lang="en-US"/>
              <a:t> w</a:t>
            </a:r>
            <a:r>
              <a:rPr lang="en-US" baseline="-25000"/>
              <a:t>RecYds</a:t>
            </a:r>
            <a:r>
              <a:rPr lang="en-US"/>
              <a:t> w</a:t>
            </a:r>
            <a:r>
              <a:rPr lang="en-US" baseline="-25000"/>
              <a:t>RecTDs</a:t>
            </a:r>
            <a:r>
              <a:rPr lang="en-US"/>
              <a:t> w</a:t>
            </a:r>
            <a:r>
              <a:rPr lang="en-US" baseline="-25000"/>
              <a:t>Targets</a:t>
            </a:r>
            <a:r>
              <a:rPr lang="en-US"/>
              <a:t> w</a:t>
            </a:r>
            <a:r>
              <a:rPr lang="en-US" baseline="-25000"/>
              <a:t>Catches</a:t>
            </a:r>
            <a:r>
              <a:rPr lang="en-US"/>
              <a:t> w</a:t>
            </a:r>
            <a:r>
              <a:rPr lang="en-US" baseline="-25000"/>
              <a:t>Δ1yrRecYds</a:t>
            </a:r>
            <a:r>
              <a:rPr lang="en-US"/>
              <a:t> w</a:t>
            </a:r>
            <a:r>
              <a:rPr lang="en-US" baseline="-25000"/>
              <a:t>Δ1yrRecTDs</a:t>
            </a:r>
            <a:r>
              <a:rPr lang="en-US"/>
              <a:t> w</a:t>
            </a:r>
            <a:r>
              <a:rPr lang="en-US" baseline="-25000"/>
              <a:t>Δ2yrRecYds</a:t>
            </a:r>
            <a:r>
              <a:rPr lang="en-US"/>
              <a:t> w</a:t>
            </a:r>
            <a:r>
              <a:rPr lang="en-US" baseline="-25000"/>
              <a:t>Δ2yrRecYds</a:t>
            </a:r>
            <a:r>
              <a:rPr lang="en-US"/>
              <a:t> w</a:t>
            </a:r>
            <a:r>
              <a:rPr lang="en-US" baseline="-25000"/>
              <a:t>Δ3yrRecYds</a:t>
            </a:r>
            <a:r>
              <a:rPr lang="en-US"/>
              <a:t> w</a:t>
            </a:r>
            <a:r>
              <a:rPr lang="en-US" baseline="-25000"/>
              <a:t>Δ3yrRecYds</a:t>
            </a:r>
            <a:r>
              <a:rPr lang="en-US"/>
              <a:t> w</a:t>
            </a:r>
            <a:r>
              <a:rPr lang="en-US" baseline="-25000"/>
              <a:t>ESPN</a:t>
            </a:r>
            <a:r>
              <a:rPr lang="en-US"/>
              <a:t> w</a:t>
            </a:r>
            <a:r>
              <a:rPr lang="en-US" baseline="-25000"/>
              <a:t>Yahoo</a:t>
            </a:r>
            <a:r>
              <a:rPr lang="en-US"/>
              <a:t> ]</a:t>
            </a:r>
            <a:endParaRPr lang="en-US" baseline="-25000"/>
          </a:p>
        </p:txBody>
      </p:sp>
      <p:pic>
        <p:nvPicPr>
          <p:cNvPr id="21" name="Picture 20" descr="dcg_naive.eps.png"/>
          <p:cNvPicPr>
            <a:picLocks noChangeAspect="1"/>
          </p:cNvPicPr>
          <p:nvPr/>
        </p:nvPicPr>
        <p:blipFill>
          <a:blip r:embed="rId9"/>
          <a:stretch>
            <a:fillRect/>
          </a:stretch>
        </p:blipFill>
        <p:spPr>
          <a:xfrm>
            <a:off x="600075" y="23591039"/>
            <a:ext cx="8718213" cy="3632589"/>
          </a:xfrm>
          <a:prstGeom prst="rect">
            <a:avLst/>
          </a:prstGeom>
        </p:spPr>
      </p:pic>
      <p:sp>
        <p:nvSpPr>
          <p:cNvPr id="24" name="TextBox 23"/>
          <p:cNvSpPr txBox="1"/>
          <p:nvPr/>
        </p:nvSpPr>
        <p:spPr>
          <a:xfrm>
            <a:off x="10040598" y="9967401"/>
            <a:ext cx="8734427" cy="523220"/>
          </a:xfrm>
          <a:prstGeom prst="rect">
            <a:avLst/>
          </a:prstGeom>
          <a:noFill/>
        </p:spPr>
        <p:txBody>
          <a:bodyPr wrap="square" rtlCol="0">
            <a:spAutoFit/>
          </a:bodyPr>
          <a:lstStyle/>
          <a:p>
            <a:pPr algn="ctr"/>
            <a:r>
              <a:rPr lang="en-US"/>
              <a:t>β = [ w</a:t>
            </a:r>
            <a:r>
              <a:rPr lang="en-US" baseline="-25000"/>
              <a:t>1</a:t>
            </a:r>
            <a:r>
              <a:rPr lang="en-US"/>
              <a:t> … w</a:t>
            </a:r>
            <a:r>
              <a:rPr lang="en-US" baseline="-25000"/>
              <a:t>L</a:t>
            </a:r>
            <a:r>
              <a:rPr lang="en-US"/>
              <a:t> ]</a:t>
            </a:r>
            <a:endParaRPr lang="en-US" baseline="-25000"/>
          </a:p>
        </p:txBody>
      </p:sp>
      <p:graphicFrame>
        <p:nvGraphicFramePr>
          <p:cNvPr id="30" name="Table 29"/>
          <p:cNvGraphicFramePr>
            <a:graphicFrameLocks noGrp="1"/>
          </p:cNvGraphicFramePr>
          <p:nvPr/>
        </p:nvGraphicFramePr>
        <p:xfrm>
          <a:off x="19609857" y="25407334"/>
          <a:ext cx="8492257" cy="5632024"/>
        </p:xfrm>
        <a:graphic>
          <a:graphicData uri="http://schemas.openxmlformats.org/drawingml/2006/table">
            <a:tbl>
              <a:tblPr firstRow="1" bandRow="1">
                <a:tableStyleId>{D7AC3CCA-C797-4891-BE02-D94E43425B78}</a:tableStyleId>
              </a:tblPr>
              <a:tblGrid>
                <a:gridCol w="1536574"/>
                <a:gridCol w="2681097"/>
                <a:gridCol w="2137293"/>
                <a:gridCol w="2137293"/>
              </a:tblGrid>
              <a:tr h="601133">
                <a:tc>
                  <a:txBody>
                    <a:bodyPr/>
                    <a:lstStyle/>
                    <a:p>
                      <a:pPr algn="ctr"/>
                      <a:r>
                        <a:rPr lang="en-US" sz="1600"/>
                        <a:t>#</a:t>
                      </a:r>
                      <a:r>
                        <a:rPr lang="en-US" sz="1600" baseline="0"/>
                        <a:t> Mixtures</a:t>
                      </a:r>
                      <a:endParaRPr lang="en-US" sz="1600" b="1"/>
                    </a:p>
                  </a:txBody>
                  <a:tcPr anchor="ctr"/>
                </a:tc>
                <a:tc>
                  <a:txBody>
                    <a:bodyPr/>
                    <a:lstStyle/>
                    <a:p>
                      <a:pPr algn="ctr"/>
                      <a:r>
                        <a:rPr lang="en-US" sz="1600"/>
                        <a:t>K Means Features</a:t>
                      </a:r>
                      <a:endParaRPr lang="en-US" sz="1600" b="1"/>
                    </a:p>
                  </a:txBody>
                  <a:tcPr anchor="ctr"/>
                </a:tc>
                <a:tc>
                  <a:txBody>
                    <a:bodyPr/>
                    <a:lstStyle/>
                    <a:p>
                      <a:pPr algn="ctr"/>
                      <a:r>
                        <a:rPr lang="en-US" sz="1600"/>
                        <a:t>DCG (6 Features)</a:t>
                      </a:r>
                      <a:endParaRPr lang="en-US" sz="1600" b="1"/>
                    </a:p>
                  </a:txBody>
                  <a:tcPr anchor="ctr"/>
                </a:tc>
                <a:tc>
                  <a:txBody>
                    <a:bodyPr/>
                    <a:lstStyle/>
                    <a:p>
                      <a:pPr algn="ctr"/>
                      <a:r>
                        <a:rPr lang="en-US" sz="1600" b="1"/>
                        <a:t>DCG</a:t>
                      </a:r>
                      <a:r>
                        <a:rPr lang="en-US" sz="1600" b="1" baseline="0"/>
                        <a:t> (2 Features)</a:t>
                      </a:r>
                      <a:endParaRPr lang="en-US" sz="1600" b="1"/>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endParaRPr lang="en-US" sz="1600" b="0" baseline="0"/>
                    </a:p>
                  </a:txBody>
                  <a:tcPr anchor="ctr"/>
                </a:tc>
                <a:tc>
                  <a:txBody>
                    <a:bodyPr/>
                    <a:lstStyle/>
                    <a:p>
                      <a:pPr algn="ctr"/>
                      <a:r>
                        <a:rPr lang="en-US" sz="1600"/>
                        <a:t>1.7601</a:t>
                      </a:r>
                      <a:endParaRPr lang="en-US" sz="1600" b="0"/>
                    </a:p>
                  </a:txBody>
                  <a:tcPr anchor="ctr"/>
                </a:tc>
                <a:tc>
                  <a:txBody>
                    <a:bodyPr/>
                    <a:lstStyle/>
                    <a:p>
                      <a:pPr algn="ctr"/>
                      <a:r>
                        <a:rPr lang="en-US" sz="1600" b="0"/>
                        <a:t>1.8063</a:t>
                      </a:r>
                    </a:p>
                  </a:txBody>
                  <a:tcPr anchor="ctr"/>
                </a:tc>
              </a:tr>
              <a:tr h="601133">
                <a:tc>
                  <a:txBody>
                    <a:bodyPr/>
                    <a:lstStyle/>
                    <a:p>
                      <a:pPr algn="ctr"/>
                      <a:r>
                        <a:rPr lang="en-US" sz="1600"/>
                        <a:t>2</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1.7601</a:t>
                      </a:r>
                      <a:endParaRPr lang="en-US" sz="1600" b="0"/>
                    </a:p>
                  </a:txBody>
                  <a:tcPr anchor="ctr"/>
                </a:tc>
                <a:tc>
                  <a:txBody>
                    <a:bodyPr/>
                    <a:lstStyle/>
                    <a:p>
                      <a:pPr algn="ctr"/>
                      <a:r>
                        <a:rPr lang="en-US" sz="1600" b="0"/>
                        <a:t>1.7925</a:t>
                      </a:r>
                    </a:p>
                  </a:txBody>
                  <a:tcPr anchor="ctr"/>
                </a:tc>
              </a:tr>
              <a:tr h="601133">
                <a:tc>
                  <a:txBody>
                    <a:bodyPr/>
                    <a:lstStyle/>
                    <a:p>
                      <a:pPr algn="ctr"/>
                      <a:r>
                        <a:rPr lang="en-US" sz="1600"/>
                        <a:t>3</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1.3621</a:t>
                      </a:r>
                      <a:endParaRPr lang="en-US" sz="1600" b="0"/>
                    </a:p>
                  </a:txBody>
                  <a:tcPr anchor="ctr"/>
                </a:tc>
                <a:tc>
                  <a:txBody>
                    <a:bodyPr/>
                    <a:lstStyle/>
                    <a:p>
                      <a:pPr algn="ctr"/>
                      <a:r>
                        <a:rPr lang="en-US" sz="1600" b="0"/>
                        <a:t>1.7880</a:t>
                      </a:r>
                    </a:p>
                  </a:txBody>
                  <a:tcPr anchor="ctr"/>
                </a:tc>
              </a:tr>
              <a:tr h="601133">
                <a:tc>
                  <a:txBody>
                    <a:bodyPr/>
                    <a:lstStyle/>
                    <a:p>
                      <a:pPr algn="ctr"/>
                      <a:r>
                        <a:rPr lang="en-US" sz="1600"/>
                        <a:t>2</a:t>
                      </a:r>
                      <a:endParaRPr lang="en-US" sz="1600" b="0"/>
                    </a:p>
                  </a:txBody>
                  <a:tcPr anchor="ctr"/>
                </a:tc>
                <a:tc>
                  <a:txBody>
                    <a:bodyPr/>
                    <a:lstStyle/>
                    <a:p>
                      <a:pPr algn="ctr"/>
                      <a:r>
                        <a:rPr lang="en-US" sz="1600"/>
                        <a:t>Receiving Targets</a:t>
                      </a:r>
                      <a:endParaRPr lang="en-US" sz="1600" b="0"/>
                    </a:p>
                  </a:txBody>
                  <a:tcPr anchor="ctr"/>
                </a:tc>
                <a:tc>
                  <a:txBody>
                    <a:bodyPr/>
                    <a:lstStyle/>
                    <a:p>
                      <a:pPr algn="ctr"/>
                      <a:r>
                        <a:rPr lang="en-US" sz="1600"/>
                        <a:t>1.2053</a:t>
                      </a:r>
                      <a:endParaRPr lang="en-US" sz="1600" b="0"/>
                    </a:p>
                  </a:txBody>
                  <a:tcPr anchor="ctr"/>
                </a:tc>
                <a:tc>
                  <a:txBody>
                    <a:bodyPr/>
                    <a:lstStyle/>
                    <a:p>
                      <a:pPr algn="ctr"/>
                      <a:r>
                        <a:rPr lang="en-US" sz="1600" b="0"/>
                        <a:t>1.7877</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p>
                    <a:p>
                      <a:pPr algn="ctr"/>
                      <a:r>
                        <a:rPr lang="en-US" sz="1600" baseline="0"/>
                        <a:t>Targets</a:t>
                      </a:r>
                      <a:endParaRPr lang="en-US" sz="1600" b="0"/>
                    </a:p>
                  </a:txBody>
                  <a:tcPr anchor="ctr"/>
                </a:tc>
                <a:tc>
                  <a:txBody>
                    <a:bodyPr/>
                    <a:lstStyle/>
                    <a:p>
                      <a:pPr algn="ctr"/>
                      <a:r>
                        <a:rPr lang="en-US" sz="1600"/>
                        <a:t>1.1887</a:t>
                      </a:r>
                      <a:endParaRPr lang="en-US" sz="1600" b="0"/>
                    </a:p>
                  </a:txBody>
                  <a:tcPr anchor="ctr"/>
                </a:tc>
                <a:tc>
                  <a:txBody>
                    <a:bodyPr/>
                    <a:lstStyle/>
                    <a:p>
                      <a:pPr algn="ctr"/>
                      <a:r>
                        <a:rPr lang="en-US" sz="1600" b="0"/>
                        <a:t>1.7863</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endParaRPr lang="en-US" sz="1600" b="0"/>
                    </a:p>
                  </a:txBody>
                  <a:tcPr anchor="ctr"/>
                </a:tc>
                <a:tc>
                  <a:txBody>
                    <a:bodyPr/>
                    <a:lstStyle/>
                    <a:p>
                      <a:pPr algn="ctr"/>
                      <a:r>
                        <a:rPr lang="en-US" sz="1600"/>
                        <a:t>1.1811</a:t>
                      </a:r>
                      <a:endParaRPr lang="en-US" sz="1600" b="0"/>
                    </a:p>
                  </a:txBody>
                  <a:tcPr anchor="ctr"/>
                </a:tc>
                <a:tc>
                  <a:txBody>
                    <a:bodyPr/>
                    <a:lstStyle/>
                    <a:p>
                      <a:pPr algn="ctr"/>
                      <a:r>
                        <a:rPr lang="en-US" sz="1600" b="0"/>
                        <a:t>1.7814</a:t>
                      </a:r>
                    </a:p>
                  </a:txBody>
                  <a:tcPr anchor="ctr"/>
                </a:tc>
              </a:tr>
              <a:tr h="601133">
                <a:tc>
                  <a:txBody>
                    <a:bodyPr/>
                    <a:lstStyle/>
                    <a:p>
                      <a:pPr algn="ctr"/>
                      <a:r>
                        <a:rPr lang="en-US" sz="1600"/>
                        <a:t>2</a:t>
                      </a:r>
                      <a:endParaRPr lang="en-US" sz="1600" b="0"/>
                    </a:p>
                  </a:txBody>
                  <a:tcPr anchor="ctr"/>
                </a:tc>
                <a:tc>
                  <a:txBody>
                    <a:bodyPr/>
                    <a:lstStyle/>
                    <a:p>
                      <a:pPr algn="ctr"/>
                      <a:r>
                        <a:rPr lang="en-US" sz="1600"/>
                        <a:t>Touchdowns</a:t>
                      </a:r>
                      <a:endParaRPr lang="en-US" sz="1600" b="0"/>
                    </a:p>
                  </a:txBody>
                  <a:tcPr anchor="ctr"/>
                </a:tc>
                <a:tc>
                  <a:txBody>
                    <a:bodyPr/>
                    <a:lstStyle/>
                    <a:p>
                      <a:pPr algn="ctr"/>
                      <a:r>
                        <a:rPr lang="en-US" sz="1600"/>
                        <a:t>1.1107</a:t>
                      </a:r>
                      <a:endParaRPr lang="en-US" sz="1600" b="0"/>
                    </a:p>
                  </a:txBody>
                  <a:tcPr anchor="ctr"/>
                </a:tc>
                <a:tc>
                  <a:txBody>
                    <a:bodyPr/>
                    <a:lstStyle/>
                    <a:p>
                      <a:pPr algn="ctr"/>
                      <a:r>
                        <a:rPr lang="en-US" sz="1600" b="0"/>
                        <a:t>1.7747</a:t>
                      </a:r>
                    </a:p>
                  </a:txBody>
                  <a:tcPr anchor="ctr"/>
                </a:tc>
              </a:tr>
              <a:tr h="601133">
                <a:tc>
                  <a:txBody>
                    <a:bodyPr/>
                    <a:lstStyle/>
                    <a:p>
                      <a:pPr algn="ctr"/>
                      <a:r>
                        <a:rPr lang="en-US" sz="1600"/>
                        <a:t>2</a:t>
                      </a:r>
                      <a:endParaRPr lang="en-US" sz="1600" b="0"/>
                    </a:p>
                  </a:txBody>
                  <a:tcPr anchor="ctr"/>
                </a:tc>
                <a:tc>
                  <a:txBody>
                    <a:bodyPr/>
                    <a:lstStyle/>
                    <a:p>
                      <a:pPr algn="ctr"/>
                      <a:r>
                        <a:rPr lang="en-US" sz="1600"/>
                        <a:t>Receiving Yards</a:t>
                      </a:r>
                      <a:endParaRPr lang="en-US" sz="1600" b="0"/>
                    </a:p>
                  </a:txBody>
                  <a:tcPr anchor="ctr"/>
                </a:tc>
                <a:tc>
                  <a:txBody>
                    <a:bodyPr/>
                    <a:lstStyle/>
                    <a:p>
                      <a:pPr algn="ctr"/>
                      <a:r>
                        <a:rPr lang="en-US" sz="1600"/>
                        <a:t>1.0857</a:t>
                      </a:r>
                      <a:endParaRPr lang="en-US" sz="1600" b="0"/>
                    </a:p>
                  </a:txBody>
                  <a:tcPr anchor="ctr"/>
                </a:tc>
                <a:tc>
                  <a:txBody>
                    <a:bodyPr/>
                    <a:lstStyle/>
                    <a:p>
                      <a:pPr algn="ctr"/>
                      <a:r>
                        <a:rPr lang="en-US" sz="1600" b="0"/>
                        <a:t>1.4428</a:t>
                      </a:r>
                    </a:p>
                  </a:txBody>
                  <a:tcPr anchor="ctr"/>
                </a:tc>
              </a:tr>
            </a:tbl>
          </a:graphicData>
        </a:graphic>
      </p:graphicFrame>
      <p:sp>
        <p:nvSpPr>
          <p:cNvPr id="31" name="Text Box 7"/>
          <p:cNvSpPr txBox="1">
            <a:spLocks noChangeArrowheads="1"/>
          </p:cNvSpPr>
          <p:nvPr/>
        </p:nvSpPr>
        <p:spPr bwMode="auto">
          <a:xfrm>
            <a:off x="10040598" y="11730121"/>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Linear Regression</a:t>
            </a:r>
            <a:endParaRPr lang="en-US" sz="5200" b="1" dirty="0">
              <a:solidFill>
                <a:srgbClr val="F8F8F8"/>
              </a:solidFill>
            </a:endParaRPr>
          </a:p>
        </p:txBody>
      </p:sp>
      <p:sp>
        <p:nvSpPr>
          <p:cNvPr id="33" name="Text Box 7"/>
          <p:cNvSpPr txBox="1">
            <a:spLocks noChangeArrowheads="1"/>
          </p:cNvSpPr>
          <p:nvPr/>
        </p:nvSpPr>
        <p:spPr bwMode="auto">
          <a:xfrm>
            <a:off x="19491326"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K-Means Mixture Model</a:t>
            </a:r>
            <a:endParaRPr lang="en-US" sz="5200" b="1" dirty="0">
              <a:solidFill>
                <a:srgbClr val="F8F8F8"/>
              </a:solidFill>
            </a:endParaRPr>
          </a:p>
        </p:txBody>
      </p:sp>
      <p:sp>
        <p:nvSpPr>
          <p:cNvPr id="34" name="Text Box 7"/>
          <p:cNvSpPr txBox="1">
            <a:spLocks noChangeArrowheads="1"/>
          </p:cNvSpPr>
          <p:nvPr/>
        </p:nvSpPr>
        <p:spPr bwMode="auto">
          <a:xfrm>
            <a:off x="28948062" y="20063199"/>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Conclusion</a:t>
            </a:r>
            <a:endParaRPr lang="en-US" sz="5200" b="1" dirty="0">
              <a:solidFill>
                <a:srgbClr val="F8F8F8"/>
              </a:solidFill>
            </a:endParaRPr>
          </a:p>
        </p:txBody>
      </p:sp>
      <p:graphicFrame>
        <p:nvGraphicFramePr>
          <p:cNvPr id="39" name="Table 38"/>
          <p:cNvGraphicFramePr>
            <a:graphicFrameLocks noGrp="1"/>
          </p:cNvGraphicFramePr>
          <p:nvPr/>
        </p:nvGraphicFramePr>
        <p:xfrm>
          <a:off x="723713" y="28651182"/>
          <a:ext cx="8492257" cy="1803399"/>
        </p:xfrm>
        <a:graphic>
          <a:graphicData uri="http://schemas.openxmlformats.org/drawingml/2006/table">
            <a:tbl>
              <a:tblPr firstRow="1" bandRow="1">
                <a:tableStyleId>{D7AC3CCA-C797-4891-BE02-D94E43425B78}</a:tableStyleId>
              </a:tblPr>
              <a:tblGrid>
                <a:gridCol w="3289005"/>
                <a:gridCol w="5203252"/>
              </a:tblGrid>
              <a:tr h="601133">
                <a:tc>
                  <a:txBody>
                    <a:bodyPr/>
                    <a:lstStyle/>
                    <a:p>
                      <a:pPr algn="ctr"/>
                      <a:r>
                        <a:rPr lang="en-US" sz="1600" b="1"/>
                        <a:t>Expert</a:t>
                      </a:r>
                    </a:p>
                  </a:txBody>
                  <a:tcPr anchor="ctr"/>
                </a:tc>
                <a:tc>
                  <a:txBody>
                    <a:bodyPr/>
                    <a:lstStyle/>
                    <a:p>
                      <a:pPr algn="ctr"/>
                      <a:r>
                        <a:rPr lang="en-US" sz="1600"/>
                        <a:t>Discounted Cumulative Gain for 2012 Predictions</a:t>
                      </a:r>
                      <a:endParaRPr lang="en-US" sz="1600" b="1"/>
                    </a:p>
                  </a:txBody>
                  <a:tcPr anchor="ctr"/>
                </a:tc>
              </a:tr>
              <a:tr h="601133">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ESPN</a:t>
                      </a:r>
                      <a:r>
                        <a:rPr lang="en-US" sz="1600" baseline="0"/>
                        <a:t> Expert (Matthew Berry)</a:t>
                      </a:r>
                      <a:endParaRPr lang="en-US" sz="1600" b="1"/>
                    </a:p>
                  </a:txBody>
                  <a:tcPr anchor="ctr"/>
                </a:tc>
                <a:tc>
                  <a:txBody>
                    <a:bodyPr/>
                    <a:lstStyle/>
                    <a:p>
                      <a:pPr algn="ctr"/>
                      <a:r>
                        <a:rPr lang="en-US" sz="1600" b="0"/>
                        <a:t>1.7991</a:t>
                      </a:r>
                    </a:p>
                  </a:txBody>
                  <a:tcPr anchor="ctr"/>
                </a:tc>
              </a:tr>
              <a:tr h="601133">
                <a:tc>
                  <a:txBody>
                    <a:bodyPr/>
                    <a:lstStyle/>
                    <a:p>
                      <a:pPr algn="ctr"/>
                      <a:r>
                        <a:rPr lang="en-US" sz="1600" b="0"/>
                        <a:t>Yahoo Team of Experts</a:t>
                      </a:r>
                    </a:p>
                  </a:txBody>
                  <a:tcPr anchor="ctr"/>
                </a:tc>
                <a:tc>
                  <a:txBody>
                    <a:bodyPr/>
                    <a:lstStyle/>
                    <a:p>
                      <a:pPr algn="ctr"/>
                      <a:r>
                        <a:rPr lang="en-US" sz="1600" b="0"/>
                        <a:t>1.8100</a:t>
                      </a:r>
                    </a:p>
                  </a:txBody>
                  <a:tcPr anchor="ctr"/>
                </a:tc>
              </a:tr>
            </a:tbl>
          </a:graphicData>
        </a:graphic>
      </p:graphicFrame>
      <p:sp>
        <p:nvSpPr>
          <p:cNvPr id="40" name="TextBox 39"/>
          <p:cNvSpPr txBox="1"/>
          <p:nvPr/>
        </p:nvSpPr>
        <p:spPr>
          <a:xfrm>
            <a:off x="29175397" y="25407334"/>
            <a:ext cx="7453432" cy="523220"/>
          </a:xfrm>
          <a:prstGeom prst="rect">
            <a:avLst/>
          </a:prstGeom>
          <a:noFill/>
        </p:spPr>
        <p:txBody>
          <a:bodyPr wrap="none" rtlCol="0">
            <a:spAutoFit/>
          </a:bodyPr>
          <a:lstStyle/>
          <a:p>
            <a:r>
              <a:rPr lang="en-US"/>
              <a:t>Show ESPN, Yahoo, My best, Actual. Then color code it</a:t>
            </a:r>
          </a:p>
        </p:txBody>
      </p:sp>
      <p:graphicFrame>
        <p:nvGraphicFramePr>
          <p:cNvPr id="41" name="Table 40"/>
          <p:cNvGraphicFramePr>
            <a:graphicFrameLocks noGrp="1"/>
          </p:cNvGraphicFramePr>
          <p:nvPr/>
        </p:nvGraphicFramePr>
        <p:xfrm>
          <a:off x="10181170" y="20955539"/>
          <a:ext cx="8492257" cy="5120640"/>
        </p:xfrm>
        <a:graphic>
          <a:graphicData uri="http://schemas.openxmlformats.org/drawingml/2006/table">
            <a:tbl>
              <a:tblPr firstRow="1" bandRow="1">
                <a:tableStyleId>{D7AC3CCA-C797-4891-BE02-D94E43425B78}</a:tableStyleId>
              </a:tblPr>
              <a:tblGrid>
                <a:gridCol w="1486329"/>
                <a:gridCol w="5655733"/>
                <a:gridCol w="1350195"/>
              </a:tblGrid>
              <a:tr h="601133">
                <a:tc>
                  <a:txBody>
                    <a:bodyPr/>
                    <a:lstStyle/>
                    <a:p>
                      <a:pPr algn="ctr"/>
                      <a:r>
                        <a:rPr lang="en-US" sz="1600"/>
                        <a:t>Method</a:t>
                      </a:r>
                      <a:endParaRPr lang="en-US" sz="1600" b="1"/>
                    </a:p>
                  </a:txBody>
                  <a:tcPr anchor="ctr"/>
                </a:tc>
                <a:tc>
                  <a:txBody>
                    <a:bodyPr/>
                    <a:lstStyle/>
                    <a:p>
                      <a:pPr algn="ctr"/>
                      <a:r>
                        <a:rPr lang="en-US" sz="2000"/>
                        <a:t>β</a:t>
                      </a:r>
                      <a:endParaRPr lang="en-US" sz="2000" b="1"/>
                    </a:p>
                  </a:txBody>
                  <a:tcPr anchor="ctr"/>
                </a:tc>
                <a:tc>
                  <a:txBody>
                    <a:bodyPr/>
                    <a:lstStyle/>
                    <a:p>
                      <a:pPr algn="ctr"/>
                      <a:r>
                        <a:rPr lang="en-US" sz="1600"/>
                        <a:t>Discounted</a:t>
                      </a:r>
                    </a:p>
                    <a:p>
                      <a:pPr algn="ctr"/>
                      <a:r>
                        <a:rPr lang="en-US" sz="1600"/>
                        <a:t>Cumulative</a:t>
                      </a:r>
                    </a:p>
                    <a:p>
                      <a:pPr algn="ctr"/>
                      <a:r>
                        <a:rPr lang="en-US" sz="1600"/>
                        <a:t>Gain</a:t>
                      </a:r>
                      <a:endParaRPr lang="en-US" sz="1600" b="1"/>
                    </a:p>
                  </a:txBody>
                  <a:tcPr anchor="ctr"/>
                </a:tc>
              </a:tr>
              <a:tr h="300567">
                <a:tc rowSpan="2">
                  <a:txBody>
                    <a:bodyPr/>
                    <a:lstStyle/>
                    <a:p>
                      <a:pPr algn="ctr"/>
                      <a:r>
                        <a:rPr lang="en-US" sz="1600" b="0"/>
                        <a:t>13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Targets</a:t>
                      </a:r>
                      <a:r>
                        <a:rPr lang="en-US" sz="1400"/>
                        <a:t> w</a:t>
                      </a:r>
                      <a:r>
                        <a:rPr lang="en-US" sz="1400" baseline="-25000"/>
                        <a:t>Catches</a:t>
                      </a:r>
                      <a:r>
                        <a:rPr lang="en-US" sz="1400"/>
                        <a:t> w</a:t>
                      </a:r>
                      <a:r>
                        <a:rPr lang="en-US" sz="1400" baseline="-25000"/>
                        <a:t>Δ1yrRecYds</a:t>
                      </a:r>
                      <a:r>
                        <a:rPr lang="en-US" sz="1400"/>
                        <a:t> w</a:t>
                      </a:r>
                      <a:r>
                        <a:rPr lang="en-US" sz="1400" baseline="-25000"/>
                        <a:t>Δ1yrRecTDs</a:t>
                      </a:r>
                      <a:r>
                        <a:rPr lang="en-US" sz="1400"/>
                        <a:t> w</a:t>
                      </a:r>
                      <a:r>
                        <a:rPr lang="en-US" sz="1400" baseline="-25000"/>
                        <a:t>Δ2yrRecYds</a:t>
                      </a:r>
                      <a:r>
                        <a:rPr lang="en-US" sz="1400"/>
                        <a:t> w</a:t>
                      </a:r>
                      <a:r>
                        <a:rPr lang="en-US" sz="1400" baseline="-25000"/>
                        <a:t>Δ2yrRecYds</a:t>
                      </a:r>
                      <a:r>
                        <a:rPr lang="en-US" sz="1400"/>
                        <a:t> w</a:t>
                      </a:r>
                      <a:r>
                        <a:rPr lang="en-US" sz="1400" baseline="-25000"/>
                        <a:t>Δ3yrRecYds</a:t>
                      </a:r>
                      <a:r>
                        <a:rPr lang="en-US" sz="1400"/>
                        <a:t> w</a:t>
                      </a:r>
                      <a:r>
                        <a:rPr lang="en-US" sz="1400" baseline="-25000"/>
                        <a:t>Δ3yrRecYds</a:t>
                      </a:r>
                      <a:r>
                        <a:rPr lang="en-US" sz="1400"/>
                        <a:t> w</a:t>
                      </a:r>
                      <a:r>
                        <a:rPr lang="en-US" sz="1400" baseline="-25000"/>
                        <a:t>ESPN</a:t>
                      </a:r>
                      <a:r>
                        <a:rPr lang="en-US" sz="1400"/>
                        <a:t> w</a:t>
                      </a:r>
                      <a:r>
                        <a:rPr lang="en-US" sz="1400" baseline="-25000"/>
                        <a:t>Yahoo</a:t>
                      </a:r>
                      <a:r>
                        <a:rPr lang="en-US" sz="1400"/>
                        <a:t> ]</a:t>
                      </a:r>
                      <a:endParaRPr lang="en-US" sz="1400" baseline="-25000"/>
                    </a:p>
                  </a:txBody>
                  <a:tcPr anchor="ctr"/>
                </a:tc>
                <a:tc rowSpan="2">
                  <a:txBody>
                    <a:bodyPr/>
                    <a:lstStyle/>
                    <a:p>
                      <a:pPr algn="ctr"/>
                      <a:r>
                        <a:rPr lang="en-US" sz="1600"/>
                        <a:t>1.7179</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[0.17, 0.059, 12.91, -0.25, 0.18, -0.34, -4.82</a:t>
                      </a:r>
                      <a:br>
                        <a:rPr lang="en-US" sz="1600" baseline="0"/>
                      </a:br>
                      <a:r>
                        <a:rPr lang="en-US" sz="1600" baseline="0"/>
                        <a:t>-0.031, 0.61, 0.044, -3.36, -1.05, 1.03]</a:t>
                      </a:r>
                      <a:endParaRPr lang="en-US" sz="1600" b="0"/>
                    </a:p>
                  </a:txBody>
                  <a:tcPr anchor="ctr">
                    <a:solidFill>
                      <a:srgbClr val="CCCCCC"/>
                    </a:solidFill>
                  </a:tcPr>
                </a:tc>
                <a:tc vMerge="1">
                  <a:txBody>
                    <a:bodyPr/>
                    <a:lstStyle/>
                    <a:p>
                      <a:endParaRPr lang="en-US"/>
                    </a:p>
                  </a:txBody>
                  <a:tcPr/>
                </a:tc>
              </a:tr>
              <a:tr h="300567">
                <a:tc rowSpan="2">
                  <a:txBody>
                    <a:bodyPr/>
                    <a:lstStyle/>
                    <a:p>
                      <a:pPr algn="ctr"/>
                      <a:r>
                        <a:rPr lang="en-US" sz="1600" b="0"/>
                        <a:t>7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w</a:t>
                      </a:r>
                      <a:r>
                        <a:rPr lang="en-US" sz="1400" baseline="-25000"/>
                        <a:t>Yahoo </a:t>
                      </a:r>
                      <a:r>
                        <a:rPr lang="en-US" sz="1400"/>
                        <a:t>]</a:t>
                      </a:r>
                    </a:p>
                  </a:txBody>
                  <a:tcPr anchor="ctr">
                    <a:solidFill>
                      <a:schemeClr val="accent5"/>
                    </a:solidFill>
                  </a:tcPr>
                </a:tc>
                <a:tc rowSpan="2">
                  <a:txBody>
                    <a:bodyPr/>
                    <a:lstStyle/>
                    <a:p>
                      <a:pPr algn="ctr"/>
                      <a:r>
                        <a:rPr lang="en-US" sz="1600" b="0"/>
                        <a:t>1.7722</a:t>
                      </a:r>
                    </a:p>
                  </a:txBody>
                  <a:tcPr anchor="ctr">
                    <a:solidFill>
                      <a:schemeClr val="accent5"/>
                    </a:solidFill>
                  </a:tcP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[-0.18, 0.12, 11.10, -0.056, -3.35, -2.27, 1.67]</a:t>
                      </a:r>
                      <a:endParaRPr lang="en-US" sz="1600" b="0"/>
                    </a:p>
                  </a:txBody>
                  <a:tcPr anchor="ctr">
                    <a:solidFill>
                      <a:schemeClr val="accent5"/>
                    </a:solidFill>
                  </a:tcPr>
                </a:tc>
                <a:tc vMerge="1">
                  <a:txBody>
                    <a:bodyPr/>
                    <a:lstStyle/>
                    <a:p>
                      <a:endParaRPr lang="en-US"/>
                    </a:p>
                  </a:txBody>
                  <a:tcPr/>
                </a:tc>
              </a:tr>
              <a:tr h="300567">
                <a:tc rowSpan="2">
                  <a:txBody>
                    <a:bodyPr/>
                    <a:lstStyle/>
                    <a:p>
                      <a:pPr algn="ctr"/>
                      <a:r>
                        <a:rPr lang="en-US" sz="1600" b="0"/>
                        <a:t>6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a:t>
                      </a:r>
                    </a:p>
                  </a:txBody>
                  <a:tcPr anchor="ct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1.7621</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[0.10, 0.079, 10.23, -0.06, -3.09, -0.403]</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3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1.7806</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a:t>
                      </a:r>
                      <a:r>
                        <a:rPr lang="en-US" sz="1600" baseline="0"/>
                        <a:t>1.72, -0.061, -5.08]</a:t>
                      </a:r>
                      <a:endParaRPr lang="en-US" sz="1600" b="0"/>
                    </a:p>
                  </a:txBody>
                  <a:tcPr anchor="ctr">
                    <a:solidFill>
                      <a:schemeClr val="accent5"/>
                    </a:solidFill>
                  </a:tcPr>
                </a:tc>
                <a:tc vMerge="1">
                  <a:txBody>
                    <a:bodyPr/>
                    <a:lstStyle/>
                    <a:p>
                      <a:endParaRPr lang="en-US"/>
                    </a:p>
                  </a:txBody>
                  <a:tcPr/>
                </a:tc>
              </a:tr>
              <a:tr h="167640">
                <a:tc rowSpan="2">
                  <a:txBody>
                    <a:bodyPr/>
                    <a:lstStyle/>
                    <a:p>
                      <a:pPr algn="ctr"/>
                      <a:r>
                        <a:rPr lang="en-US" sz="1600" b="0"/>
                        <a:t>2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RecTDs</a:t>
                      </a:r>
                      <a:r>
                        <a:rPr lang="en-US" sz="1400" baseline="0"/>
                        <a:t> </a:t>
                      </a:r>
                      <a:r>
                        <a:rPr lang="en-US" sz="1400"/>
                        <a:t>]</a:t>
                      </a:r>
                    </a:p>
                  </a:txBody>
                  <a:tcPr anchor="ctr">
                    <a:solidFill>
                      <a:srgbClr val="CCCCCC"/>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1.7896</a:t>
                      </a:r>
                    </a:p>
                  </a:txBody>
                  <a:tcPr anchor="ct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[1.15,</a:t>
                      </a:r>
                      <a:r>
                        <a:rPr lang="en-US" sz="1600" baseline="0"/>
                        <a:t> </a:t>
                      </a:r>
                      <a:r>
                        <a:rPr lang="en-US" sz="1600"/>
                        <a:t>-2.031]</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2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1.7863</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[0.92,</a:t>
                      </a:r>
                      <a:r>
                        <a:rPr lang="en-US" sz="1600" baseline="0"/>
                        <a:t> 0.019]</a:t>
                      </a:r>
                      <a:endParaRPr lang="en-US" sz="1600" b="0"/>
                    </a:p>
                  </a:txBody>
                  <a:tcPr anchor="ctr">
                    <a:solidFill>
                      <a:schemeClr val="accent5"/>
                    </a:solidFill>
                  </a:tcPr>
                </a:tc>
                <a:tc vMerge="1">
                  <a:txBody>
                    <a:bodyPr/>
                    <a:lstStyle/>
                    <a:p>
                      <a:endParaRPr lang="en-US"/>
                    </a:p>
                  </a:txBody>
                  <a:tcPr/>
                </a:tc>
              </a:tr>
            </a:tbl>
          </a:graphicData>
        </a:graphic>
      </p:graphicFrame>
      <p:pic>
        <p:nvPicPr>
          <p:cNvPr id="42" name="Picture 41" descr="pca.eps.png"/>
          <p:cNvPicPr>
            <a:picLocks noChangeAspect="1"/>
          </p:cNvPicPr>
          <p:nvPr/>
        </p:nvPicPr>
        <p:blipFill>
          <a:blip r:embed="rId10"/>
          <a:stretch>
            <a:fillRect/>
          </a:stretch>
        </p:blipFill>
        <p:spPr>
          <a:xfrm>
            <a:off x="28948062" y="7631862"/>
            <a:ext cx="8734427" cy="6550820"/>
          </a:xfrm>
          <a:prstGeom prst="rect">
            <a:avLst/>
          </a:prstGeom>
        </p:spPr>
      </p:pic>
      <p:graphicFrame>
        <p:nvGraphicFramePr>
          <p:cNvPr id="43" name="Table 42"/>
          <p:cNvGraphicFramePr>
            <a:graphicFrameLocks noGrp="1"/>
          </p:cNvGraphicFramePr>
          <p:nvPr/>
        </p:nvGraphicFramePr>
        <p:xfrm>
          <a:off x="29073799" y="15433294"/>
          <a:ext cx="8492257" cy="1803401"/>
        </p:xfrm>
        <a:graphic>
          <a:graphicData uri="http://schemas.openxmlformats.org/drawingml/2006/table">
            <a:tbl>
              <a:tblPr firstRow="1" bandRow="1">
                <a:tableStyleId>{D7AC3CCA-C797-4891-BE02-D94E43425B78}</a:tableStyleId>
              </a:tblPr>
              <a:tblGrid>
                <a:gridCol w="4449914"/>
                <a:gridCol w="4042343"/>
              </a:tblGrid>
              <a:tr h="601133">
                <a:tc>
                  <a:txBody>
                    <a:bodyPr/>
                    <a:lstStyle/>
                    <a:p>
                      <a:pPr algn="ctr"/>
                      <a:r>
                        <a:rPr lang="en-US" sz="1600"/>
                        <a:t>Number of Principle Components</a:t>
                      </a:r>
                      <a:endParaRPr lang="en-US" sz="1600" b="1"/>
                    </a:p>
                  </a:txBody>
                  <a:tcPr anchor="ctr"/>
                </a:tc>
                <a:tc>
                  <a:txBody>
                    <a:bodyPr/>
                    <a:lstStyle/>
                    <a:p>
                      <a:pPr algn="ctr"/>
                      <a:r>
                        <a:rPr lang="en-US" sz="1600"/>
                        <a:t>Discounted</a:t>
                      </a:r>
                      <a:r>
                        <a:rPr lang="en-US" sz="1600" baseline="0"/>
                        <a:t> </a:t>
                      </a:r>
                      <a:r>
                        <a:rPr lang="en-US" sz="1600"/>
                        <a:t>Cumulative</a:t>
                      </a:r>
                      <a:r>
                        <a:rPr lang="en-US" sz="1600" baseline="0"/>
                        <a:t> </a:t>
                      </a:r>
                      <a:r>
                        <a:rPr lang="en-US" sz="1600"/>
                        <a:t>Gain</a:t>
                      </a:r>
                      <a:endParaRPr lang="en-US" sz="1600" b="1"/>
                    </a:p>
                  </a:txBody>
                  <a:tcPr anchor="ctr"/>
                </a:tc>
              </a:tr>
              <a:tr h="601134">
                <a:tc>
                  <a:txBody>
                    <a:bodyPr/>
                    <a:lstStyle/>
                    <a:p>
                      <a:pPr algn="ctr"/>
                      <a:r>
                        <a:rPr lang="en-US" sz="1600" b="0"/>
                        <a:t>4</a:t>
                      </a:r>
                    </a:p>
                  </a:txBody>
                  <a:tcPr anchor="ctr"/>
                </a:tc>
                <a:tc>
                  <a:txBody>
                    <a:bodyPr/>
                    <a:lstStyle/>
                    <a:p>
                      <a:pPr algn="ctr"/>
                      <a:r>
                        <a:rPr lang="en-US" sz="1600"/>
                        <a:t>1.8040</a:t>
                      </a:r>
                      <a:endParaRPr lang="en-US" sz="1600" b="0"/>
                    </a:p>
                  </a:txBody>
                  <a:tcPr anchor="ctr"/>
                </a:tc>
              </a:tr>
              <a:tr h="601134">
                <a:tc>
                  <a:txBody>
                    <a:bodyPr/>
                    <a:lstStyle/>
                    <a:p>
                      <a:pPr algn="ctr"/>
                      <a:r>
                        <a:rPr lang="en-US" sz="1600" b="0"/>
                        <a:t>10</a:t>
                      </a:r>
                    </a:p>
                  </a:txBody>
                  <a:tcPr anchor="ctr">
                    <a:solidFill>
                      <a:schemeClr val="accent5"/>
                    </a:solidFill>
                  </a:tcPr>
                </a:tc>
                <a:tc>
                  <a:txBody>
                    <a:bodyPr/>
                    <a:lstStyle/>
                    <a:p>
                      <a:pPr algn="ctr"/>
                      <a:r>
                        <a:rPr lang="en-US" sz="1600" b="0"/>
                        <a:t>1.8132</a:t>
                      </a:r>
                    </a:p>
                  </a:txBody>
                  <a:tcPr anchor="ctr">
                    <a:solidFill>
                      <a:schemeClr val="accent5"/>
                    </a:solidFill>
                  </a:tcPr>
                </a:tc>
              </a:tr>
            </a:tbl>
          </a:graphicData>
        </a:graphic>
      </p:graphicFrame>
      <p:sp>
        <p:nvSpPr>
          <p:cNvPr id="27" name="TextBox 26"/>
          <p:cNvSpPr txBox="1"/>
          <p:nvPr/>
        </p:nvSpPr>
        <p:spPr>
          <a:xfrm>
            <a:off x="888999" y="7631862"/>
            <a:ext cx="8166101" cy="8402300"/>
          </a:xfrm>
          <a:prstGeom prst="rect">
            <a:avLst/>
          </a:prstGeom>
          <a:noFill/>
        </p:spPr>
        <p:txBody>
          <a:bodyPr wrap="square" rtlCol="0">
            <a:spAutoFit/>
          </a:bodyPr>
          <a:lstStyle/>
          <a:p>
            <a:pPr algn="just"/>
            <a:r>
              <a:rPr lang="en-US" sz="2000" b="1">
                <a:latin typeface="+mn-lt"/>
              </a:rPr>
              <a:t>What is fantasy football?</a:t>
            </a:r>
          </a:p>
          <a:p>
            <a:pPr algn="just"/>
            <a:r>
              <a:rPr lang="en-US" sz="2000">
                <a:latin typeface="+mn-lt"/>
              </a:rPr>
              <a:t>Fantasy football is a fast growing, multi-billion dollar industry centered around projecting which players will perform well. Points are awarded when a player scores a touchdown, gains yards running, or catches a pass. Each owner (person playing fantasy football) picks their team at the beginning of the year, typically through a snake style draft where players are taken one after another. Correctly predicting which players will play well greatly improves your team's year-long performance, whereas wasting a high pick on a low achiever can ruin your season. This paper focuses on an optimal strategy for predicting which NFL wide receivers will have the best fantasy football season using data available prior to the beginning of the season.</a:t>
            </a:r>
          </a:p>
          <a:p>
            <a:pPr algn="just"/>
            <a:endParaRPr lang="en-US" sz="2000">
              <a:latin typeface="+mn-lt"/>
            </a:endParaRPr>
          </a:p>
          <a:p>
            <a:pPr algn="just"/>
            <a:r>
              <a:rPr lang="en-US" sz="2000" b="1">
                <a:latin typeface="+mn-lt"/>
                <a:cs typeface=""/>
              </a:rPr>
              <a:t>Why is predicting fantasy football stats important?</a:t>
            </a:r>
          </a:p>
          <a:p>
            <a:pPr lvl="1" algn="just">
              <a:buFont typeface="Arial"/>
              <a:buChar char="•"/>
            </a:pPr>
            <a:r>
              <a:rPr lang="en-US" sz="2000">
                <a:latin typeface="+mn-lt"/>
                <a:cs typeface=""/>
              </a:rPr>
              <a:t> </a:t>
            </a:r>
            <a:r>
              <a:rPr lang="en-US" sz="2000" u="sng">
                <a:latin typeface="+mn-lt"/>
                <a:cs typeface=""/>
              </a:rPr>
              <a:t>Victory</a:t>
            </a:r>
            <a:r>
              <a:rPr lang="en-US" sz="2000">
                <a:latin typeface="+mn-lt"/>
                <a:cs typeface=""/>
              </a:rPr>
              <a:t>: There is no better way to help ensure victory in a fantasy league than to make good choices during the fantasy draft. </a:t>
            </a:r>
          </a:p>
          <a:p>
            <a:pPr lvl="1" algn="just">
              <a:buFont typeface="Arial"/>
              <a:buChar char="•"/>
            </a:pPr>
            <a:r>
              <a:rPr lang="en-US" sz="2000">
                <a:latin typeface="+mn-lt"/>
                <a:cs typeface=""/>
              </a:rPr>
              <a:t> </a:t>
            </a:r>
            <a:r>
              <a:rPr lang="en-US" sz="2000" u="sng">
                <a:latin typeface="+mn-lt"/>
                <a:cs typeface=""/>
              </a:rPr>
              <a:t>Popularity</a:t>
            </a:r>
            <a:r>
              <a:rPr lang="en-US" sz="2000">
                <a:latin typeface="+mn-lt"/>
                <a:cs typeface=""/>
              </a:rPr>
              <a:t>: According to the Fantasy Sports Trade Association (FSTA), 32 million Americans are playing fantasy football this year. That is over 10% of the US population.</a:t>
            </a:r>
          </a:p>
          <a:p>
            <a:pPr lvl="1" algn="just">
              <a:buFont typeface="Arial"/>
              <a:buChar char="•"/>
            </a:pPr>
            <a:r>
              <a:rPr lang="en-US" sz="2000">
                <a:latin typeface="+mn-lt"/>
              </a:rPr>
              <a:t> The FSTA estimates that these 32 million Americans spend over 15 billion dollars on fantasy football.</a:t>
            </a:r>
          </a:p>
          <a:p>
            <a:pPr lvl="1" algn="just">
              <a:buFont typeface="Arial"/>
              <a:buChar char="•"/>
            </a:pPr>
            <a:endParaRPr lang="en-US" sz="2000">
              <a:latin typeface="+mn-lt"/>
              <a:cs typeface=""/>
            </a:endParaRPr>
          </a:p>
          <a:p>
            <a:pPr algn="just"/>
            <a:r>
              <a:rPr lang="en-US" sz="2000" b="1">
                <a:latin typeface="+mn-lt"/>
                <a:cs typeface=""/>
              </a:rPr>
              <a:t>Why predict wide receiver performances?</a:t>
            </a:r>
            <a:endParaRPr lang="en-US" sz="2000">
              <a:latin typeface="+mn-lt"/>
              <a:cs typeface=""/>
            </a:endParaRPr>
          </a:p>
          <a:p>
            <a:pPr algn="just"/>
            <a:r>
              <a:rPr lang="en-US" sz="2000">
                <a:latin typeface="+mn-lt"/>
                <a:cs typeface=""/>
              </a:rPr>
              <a:t>Wide receiver is the deepest position in fantasy football. Choosing quality wide receivers with confidence on draft day will allow more chances to be taken on the more injury prone or risky position picks such as running backs and quarterbacks.</a:t>
            </a:r>
          </a:p>
        </p:txBody>
      </p:sp>
      <p:sp>
        <p:nvSpPr>
          <p:cNvPr id="28" name="TextBox 27"/>
          <p:cNvSpPr txBox="1"/>
          <p:nvPr/>
        </p:nvSpPr>
        <p:spPr>
          <a:xfrm>
            <a:off x="888999" y="17799267"/>
            <a:ext cx="8166101" cy="1631216"/>
          </a:xfrm>
          <a:prstGeom prst="rect">
            <a:avLst/>
          </a:prstGeom>
          <a:noFill/>
        </p:spPr>
        <p:txBody>
          <a:bodyPr wrap="square" rtlCol="0">
            <a:spAutoFit/>
          </a:bodyPr>
          <a:lstStyle/>
          <a:p>
            <a:pPr algn="just"/>
            <a:r>
              <a:rPr lang="en-US" sz="2000">
                <a:latin typeface="+mn-lt"/>
                <a:cs typeface=""/>
              </a:rPr>
              <a:t>The dataset consists of key statistics for every single active wide receiver in the NFL from 2007 until 2012.</a:t>
            </a:r>
          </a:p>
          <a:p>
            <a:pPr algn="just"/>
            <a:endParaRPr lang="en-US" sz="2000">
              <a:latin typeface="+mn-lt"/>
              <a:cs typeface=""/>
            </a:endParaRPr>
          </a:p>
          <a:p>
            <a:pPr algn="just"/>
            <a:r>
              <a:rPr lang="en-US" sz="2000" b="1">
                <a:latin typeface="+mn-lt"/>
                <a:cs typeface=""/>
              </a:rPr>
              <a:t>Fantasy Points</a:t>
            </a:r>
            <a:r>
              <a:rPr lang="en-US" sz="2000">
                <a:latin typeface="+mn-lt"/>
                <a:cs typeface=""/>
              </a:rPr>
              <a:t>: How many fantasy points they earned this year. Standard, non-PPR scoring is assumed.</a:t>
            </a:r>
            <a:endParaRPr lang="en-US" sz="2000" b="1">
              <a:latin typeface="+mn-lt"/>
              <a:cs typeface=""/>
            </a:endParaRPr>
          </a:p>
        </p:txBody>
      </p:sp>
      <p:graphicFrame>
        <p:nvGraphicFramePr>
          <p:cNvPr id="36" name="Object 35"/>
          <p:cNvGraphicFramePr>
            <a:graphicFrameLocks noChangeAspect="1"/>
          </p:cNvGraphicFramePr>
          <p:nvPr/>
        </p:nvGraphicFramePr>
        <p:xfrm>
          <a:off x="989013" y="6878638"/>
          <a:ext cx="7916862" cy="449262"/>
        </p:xfrm>
        <a:graphic>
          <a:graphicData uri="http://schemas.openxmlformats.org/presentationml/2006/ole">
            <p:oleObj spid="_x0000_s38915" name="Equation" r:id="rId11" imgW="1841500" imgH="1397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26449</TotalTime>
  <Words>653</Words>
  <Application>Microsoft Macintosh PowerPoint</Application>
  <PresentationFormat>Custom</PresentationFormat>
  <Paragraphs>108</Paragraphs>
  <Slides>1</Slides>
  <Notes>1</Notes>
  <HiddenSlides>0</HiddenSlides>
  <MMClips>0</MMClips>
  <ScaleCrop>false</ScaleCrop>
  <HeadingPairs>
    <vt:vector size="6" baseType="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Custom Design</vt:lpstr>
      <vt:lpstr>1_Custom Design</vt:lpstr>
      <vt:lpstr>2_Custom Design</vt:lpstr>
      <vt:lpstr>Microsoft 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John O'Hollaren</cp:lastModifiedBy>
  <cp:revision>786</cp:revision>
  <cp:lastPrinted>2013-11-29T04:44:42Z</cp:lastPrinted>
  <dcterms:created xsi:type="dcterms:W3CDTF">2013-11-29T20:51:47Z</dcterms:created>
  <dcterms:modified xsi:type="dcterms:W3CDTF">2013-11-30T02:29:38Z</dcterms:modified>
  <cp:category>Powerpoint poster templates</cp:category>
</cp:coreProperties>
</file>