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Default Extension="rels" ContentType="application/vnd.openxmlformats-package.relationships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31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32.xml" ContentType="application/vnd.openxmlformats-officedocument.presentationml.slideLayout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0.xml" ContentType="application/vnd.openxmlformats-officedocument.presentationml.slideLayout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56" r:id="rId4"/>
  </p:sldIdLst>
  <p:sldSz cx="384048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1pPr>
    <a:lvl2pPr marL="45710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2pPr>
    <a:lvl3pPr marL="914211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3pPr>
    <a:lvl4pPr marL="137131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4pPr>
    <a:lvl5pPr marL="182842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5pPr>
    <a:lvl6pPr marL="2285529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6pPr>
    <a:lvl7pPr marL="2742634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7pPr>
    <a:lvl8pPr marL="3199741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8pPr>
    <a:lvl9pPr marL="3656847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P Authorized Customer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110278"/>
    <a:srgbClr val="FFFEF4"/>
    <a:srgbClr val="E7FA81"/>
    <a:srgbClr val="3399FF"/>
    <a:srgbClr val="0066FF"/>
    <a:srgbClr val="FF9900"/>
    <a:srgbClr val="CC0000"/>
    <a:srgbClr val="993300"/>
    <a:srgbClr val="009900"/>
    <a:srgbClr val="FFFFFF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9841" autoAdjust="0"/>
    <p:restoredTop sz="99697" autoAdjust="0"/>
  </p:normalViewPr>
  <p:slideViewPr>
    <p:cSldViewPr snapToGrid="0" snapToObjects="1">
      <p:cViewPr>
        <p:scale>
          <a:sx n="150" d="100"/>
          <a:sy n="150" d="100"/>
        </p:scale>
        <p:origin x="9112" y="15488"/>
      </p:cViewPr>
      <p:guideLst>
        <p:guide orient="horz" pos="3552"/>
        <p:guide orient="horz" pos="20285"/>
        <p:guide pos="-1291"/>
        <p:guide pos="4997"/>
        <p:guide pos="5510"/>
        <p:guide pos="11798"/>
        <p:guide pos="12302"/>
        <p:guide pos="18590"/>
        <p:guide pos="19109"/>
        <p:guide pos="253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0" y="685800"/>
            <a:ext cx="4000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3E72502-94FC-6E4B-8DC7-64407E287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38942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57105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11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18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423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529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634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41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847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1F585-D27A-DC45-B8F9-2665A61FDA0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0" y="685800"/>
            <a:ext cx="40005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4" y="5638801"/>
            <a:ext cx="429637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740" y="5638801"/>
            <a:ext cx="429776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1" y="5638801"/>
            <a:ext cx="18391188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1559" y="5638801"/>
            <a:ext cx="18392576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4" y="5638801"/>
            <a:ext cx="429637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740" y="5638801"/>
            <a:ext cx="429776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607020" y="5638801"/>
            <a:ext cx="872748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25" name="Rectangle 9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3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603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0" y="5638801"/>
            <a:ext cx="8727480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48" name="Rectangle 32"/>
          <p:cNvSpPr>
            <a:spLocks noChangeArrowheads="1"/>
          </p:cNvSpPr>
          <p:nvPr userDrawn="1"/>
        </p:nvSpPr>
        <p:spPr bwMode="auto">
          <a:xfrm>
            <a:off x="10054036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0" name="Rectangle 34"/>
          <p:cNvSpPr>
            <a:spLocks noChangeArrowheads="1"/>
          </p:cNvSpPr>
          <p:nvPr userDrawn="1"/>
        </p:nvSpPr>
        <p:spPr bwMode="auto">
          <a:xfrm>
            <a:off x="19488547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1" name="Rectangle 35"/>
          <p:cNvSpPr>
            <a:spLocks noChangeArrowheads="1"/>
          </p:cNvSpPr>
          <p:nvPr userDrawn="1"/>
        </p:nvSpPr>
        <p:spPr bwMode="auto">
          <a:xfrm>
            <a:off x="28943898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607020" y="5638801"/>
            <a:ext cx="872748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533400" y="32445328"/>
            <a:ext cx="2200276" cy="44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0" y="5638801"/>
            <a:ext cx="8727480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10054036" y="5638801"/>
            <a:ext cx="18168938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28943898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607020" y="5638801"/>
            <a:ext cx="370713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 userDrawn="1"/>
        </p:nvSpPr>
        <p:spPr bwMode="auto">
          <a:xfrm>
            <a:off x="533400" y="32445328"/>
            <a:ext cx="2200276" cy="44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4" y="5638801"/>
            <a:ext cx="36917114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00075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Motivation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2453" name="Text Box 405"/>
          <p:cNvSpPr txBox="1">
            <a:spLocks noChangeArrowheads="1"/>
          </p:cNvSpPr>
          <p:nvPr/>
        </p:nvSpPr>
        <p:spPr bwMode="auto">
          <a:xfrm>
            <a:off x="600075" y="19331024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Data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3960218" y="493382"/>
            <a:ext cx="30424636" cy="40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24" tIns="45605" rIns="91224" bIns="4560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600" b="1" dirty="0" smtClean="0"/>
              <a:t>Predicting Fantasy Football Perfomances</a:t>
            </a:r>
          </a:p>
          <a:p>
            <a:pPr algn="ctr"/>
            <a:endParaRPr lang="en-US" sz="3000" b="1" dirty="0" smtClean="0"/>
          </a:p>
          <a:p>
            <a:pPr algn="ctr"/>
            <a:r>
              <a:rPr lang="en-US" sz="5200" b="1" dirty="0" smtClean="0">
                <a:latin typeface="Arial" charset="0"/>
              </a:rPr>
              <a:t>John O’Hollaren (jpo4@duke.edu)</a:t>
            </a:r>
            <a:endParaRPr lang="en-US" sz="5200" b="1" dirty="0" smtClean="0">
              <a:solidFill>
                <a:srgbClr val="000000"/>
              </a:solidFill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Department of Electrical and Computer Engineering</a:t>
            </a:r>
            <a:endParaRPr lang="en-US" sz="5200" dirty="0" smtClean="0"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Duke University</a:t>
            </a:r>
          </a:p>
        </p:txBody>
      </p:sp>
      <p:pic>
        <p:nvPicPr>
          <p:cNvPr id="85" name="Picture 84" descr="duk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2501" y="423324"/>
            <a:ext cx="2879987" cy="4029458"/>
          </a:xfrm>
          <a:prstGeom prst="rect">
            <a:avLst/>
          </a:prstGeom>
        </p:spPr>
      </p:pic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10056813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Data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19491325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Results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28948063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Results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10056813" y="16848864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Methods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28948063" y="27758842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References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90229" y="19747884"/>
          <a:ext cx="8276168" cy="6075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8700"/>
                <a:gridCol w="1794933"/>
                <a:gridCol w="4021667"/>
                <a:gridCol w="1430868"/>
              </a:tblGrid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#</a:t>
                      </a:r>
                      <a:r>
                        <a:rPr lang="en-US" sz="1600" baseline="0"/>
                        <a:t> Mixtures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K Means Features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β</a:t>
                      </a:r>
                      <a:r>
                        <a:rPr lang="en-US" sz="2000" baseline="-25000"/>
                        <a:t>1 </a:t>
                      </a:r>
                      <a:r>
                        <a:rPr lang="en-US" sz="2000" baseline="0"/>
                        <a:t>… </a:t>
                      </a:r>
                      <a:r>
                        <a:rPr lang="en-US" sz="2000"/>
                        <a:t>β</a:t>
                      </a:r>
                      <a:r>
                        <a:rPr lang="en-US" sz="2000" baseline="-25000"/>
                        <a:t>K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Discounted</a:t>
                      </a:r>
                    </a:p>
                    <a:p>
                      <a:pPr algn="ctr"/>
                      <a:r>
                        <a:rPr lang="en-US" sz="1600"/>
                        <a:t>Cumulative</a:t>
                      </a:r>
                    </a:p>
                    <a:p>
                      <a:pPr algn="ctr"/>
                      <a:r>
                        <a:rPr lang="en-US" sz="1600"/>
                        <a:t>Gain</a:t>
                      </a:r>
                      <a:endParaRPr lang="en-US" sz="1600" b="1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br>
                        <a:rPr lang="en-US" sz="1600"/>
                      </a:br>
                      <a:r>
                        <a:rPr lang="en-US" sz="1600"/>
                        <a:t>Fantasy</a:t>
                      </a:r>
                      <a:r>
                        <a:rPr lang="en-US" sz="1600" baseline="0"/>
                        <a:t> Points</a:t>
                      </a:r>
                      <a:endParaRPr lang="en-US" sz="1600" b="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[-3.57, 0.46, 26.96, -0.025, 1.91, 8.75]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[-7.38, 0.92, 41.55, -0.094, 1.61, 6.85]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1.7601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Fantasy Points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[-3.57, 0.46, 26.97, -0.025, 1.91, 8.75]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[-7.38, 0.92, 41.55, -0.094, 1.61, 6.85]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1.7601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Fantasy Points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[-1.71, 0.37, 23.83, -0.01, 2.24, 71.3]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[-0.14, 0.12, 10.48, -0.04, -7.11, 1.5]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3 </a:t>
                      </a:r>
                      <a:r>
                        <a:rPr lang="en-US" sz="1600" baseline="0"/>
                        <a:t>= [-3.78, 0.61, 12.37, -0.12, 10.2, 13.7]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1.3621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Receiving Targets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[-8.45, 1.17, 27.46, -0.12, 11.5, 13.35]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[-0.54, 0.2, 4.82, -0.085, -0.089, 4.20]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1.2053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br>
                        <a:rPr lang="en-US" sz="1600"/>
                      </a:br>
                      <a:r>
                        <a:rPr lang="en-US" sz="1600"/>
                        <a:t>Fantasy</a:t>
                      </a:r>
                      <a:r>
                        <a:rPr lang="en-US" sz="1600" baseline="0"/>
                        <a:t> Points</a:t>
                      </a:r>
                    </a:p>
                    <a:p>
                      <a:pPr algn="ctr"/>
                      <a:r>
                        <a:rPr lang="en-US" sz="1600" baseline="0"/>
                        <a:t>Targets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[2.71, -0.42, 0.61, -0.89, 45.02, 42.26]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[-0.70, 0.23, 4.00, -0.084, 0.83, 2.64]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1.1887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[-1.04, 0.27, 6.02, -0.083, 0.16, 3.02]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[4.98, -0.99, 68.03, -0.32, 56.68, 24.8]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1.1811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Touchdowns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[-4.09, 0.56, 24.85, -0.02, -4.31, 3.59]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[44.5, -4.44, -288, 0.11, 48.39, 52.04]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1.1107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Receiving Yards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[-3.48, 0.48, 25.5, -0.06, -0.51, 5.64]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[17.87, -1.5, -115.9, -0.06, 3.82, 6.90]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1.0857</a:t>
                      </a:r>
                      <a:endParaRPr lang="en-US" sz="1600" b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8964274" y="25894117"/>
            <a:ext cx="8734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β</a:t>
            </a:r>
            <a:r>
              <a:rPr lang="en-US" baseline="-25000"/>
              <a:t>i</a:t>
            </a:r>
            <a:r>
              <a:rPr lang="en-US"/>
              <a:t> = [ w</a:t>
            </a:r>
            <a:r>
              <a:rPr lang="en-US" baseline="-25000"/>
              <a:t>FantasyPts</a:t>
            </a:r>
            <a:r>
              <a:rPr lang="en-US"/>
              <a:t> w</a:t>
            </a:r>
            <a:r>
              <a:rPr lang="en-US" baseline="-25000"/>
              <a:t>RecYds</a:t>
            </a:r>
            <a:r>
              <a:rPr lang="en-US"/>
              <a:t> w</a:t>
            </a:r>
            <a:r>
              <a:rPr lang="en-US" baseline="-25000"/>
              <a:t>RecTDs</a:t>
            </a:r>
            <a:r>
              <a:rPr lang="en-US"/>
              <a:t> w</a:t>
            </a:r>
            <a:r>
              <a:rPr lang="en-US" baseline="-25000"/>
              <a:t>Δ1yrRecYds</a:t>
            </a:r>
            <a:r>
              <a:rPr lang="en-US"/>
              <a:t> w</a:t>
            </a:r>
            <a:r>
              <a:rPr lang="en-US" baseline="-25000"/>
              <a:t>Δ1yrRecTDs</a:t>
            </a:r>
            <a:r>
              <a:rPr lang="en-US"/>
              <a:t> w</a:t>
            </a:r>
            <a:r>
              <a:rPr lang="en-US" baseline="-25000"/>
              <a:t>ESPN</a:t>
            </a:r>
            <a:r>
              <a:rPr lang="en-US"/>
              <a:t> ]</a:t>
            </a:r>
            <a:endParaRPr lang="en-US" baseline="-25000"/>
          </a:p>
        </p:txBody>
      </p:sp>
      <p:pic>
        <p:nvPicPr>
          <p:cNvPr id="22" name="Picture 21" descr="top30_lin_reg_all_feat.ep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324" y="25823562"/>
            <a:ext cx="8734427" cy="4067375"/>
          </a:xfrm>
          <a:prstGeom prst="rect">
            <a:avLst/>
          </a:prstGeom>
        </p:spPr>
      </p:pic>
      <p:pic>
        <p:nvPicPr>
          <p:cNvPr id="23" name="Picture 22" descr="rmse_plus_dc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1324" y="17741204"/>
            <a:ext cx="8718213" cy="6277113"/>
          </a:xfrm>
          <a:prstGeom prst="rect">
            <a:avLst/>
          </a:prstGeom>
        </p:spPr>
      </p:pic>
      <p:pic>
        <p:nvPicPr>
          <p:cNvPr id="25" name="Picture 24" descr="kmeans3.ep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31971" y="14577913"/>
            <a:ext cx="8734426" cy="4541902"/>
          </a:xfrm>
          <a:prstGeom prst="rect">
            <a:avLst/>
          </a:prstGeom>
        </p:spPr>
      </p:pic>
      <p:pic>
        <p:nvPicPr>
          <p:cNvPr id="26" name="Picture 25" descr="kmeans2.ep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64275" y="7146887"/>
            <a:ext cx="8734426" cy="663816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9717279" y="10179411"/>
          <a:ext cx="8276168" cy="6075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8700"/>
                <a:gridCol w="1794933"/>
                <a:gridCol w="4021667"/>
                <a:gridCol w="1430868"/>
              </a:tblGrid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#</a:t>
                      </a:r>
                      <a:r>
                        <a:rPr lang="en-US" sz="1600" baseline="0"/>
                        <a:t> Mixtures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K Means Features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β</a:t>
                      </a:r>
                      <a:r>
                        <a:rPr lang="en-US" sz="2000" baseline="-25000"/>
                        <a:t>1 </a:t>
                      </a:r>
                      <a:r>
                        <a:rPr lang="en-US" sz="2000" baseline="0"/>
                        <a:t>… </a:t>
                      </a:r>
                      <a:r>
                        <a:rPr lang="en-US" sz="2000"/>
                        <a:t>β</a:t>
                      </a:r>
                      <a:r>
                        <a:rPr lang="en-US" sz="2000" baseline="-25000"/>
                        <a:t>K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Discounted</a:t>
                      </a:r>
                    </a:p>
                    <a:p>
                      <a:pPr algn="ctr"/>
                      <a:r>
                        <a:rPr lang="en-US" sz="1600"/>
                        <a:t>Cumulative</a:t>
                      </a:r>
                    </a:p>
                    <a:p>
                      <a:pPr algn="ctr"/>
                      <a:r>
                        <a:rPr lang="en-US" sz="1600"/>
                        <a:t>Gain</a:t>
                      </a:r>
                      <a:endParaRPr lang="en-US" sz="1600" b="1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br>
                        <a:rPr lang="en-US" sz="1600"/>
                      </a:br>
                      <a:r>
                        <a:rPr lang="en-US" sz="1600"/>
                        <a:t>Fantasy</a:t>
                      </a:r>
                      <a:r>
                        <a:rPr lang="en-US" sz="1600" baseline="0"/>
                        <a:t> Points</a:t>
                      </a:r>
                      <a:endParaRPr lang="en-US" sz="1600" b="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[-3.57, 0.46, 26.96, -0.025, 1.91, 8.75]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[-7.38, 0.92, 41.55, -0.094, 1.61, 6.85]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1.7601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Fantasy Points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[-3.57, 0.46, 26.97, -0.025, 1.91, 8.75]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[-7.38, 0.92, 41.55, -0.094, 1.61, 6.85]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1.7601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Fantasy Points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[-1.71, 0.37, 23.83, -0.01, 2.24, 71.3]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[-0.14, 0.12, 10.48, -0.04, -7.11, 1.5]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3 </a:t>
                      </a:r>
                      <a:r>
                        <a:rPr lang="en-US" sz="1600" baseline="0"/>
                        <a:t>= [-3.78, 0.61, 12.37, -0.12, 10.2, 13.7]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1.3621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Receiving Targets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[-8.45, 1.17, 27.46, -0.12, 11.5, 13.35]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[-0.54, 0.2, 4.82, -0.085, -0.089, 4.20]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1.2053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br>
                        <a:rPr lang="en-US" sz="1600"/>
                      </a:br>
                      <a:r>
                        <a:rPr lang="en-US" sz="1600"/>
                        <a:t>Fantasy</a:t>
                      </a:r>
                      <a:r>
                        <a:rPr lang="en-US" sz="1600" baseline="0"/>
                        <a:t> Points</a:t>
                      </a:r>
                    </a:p>
                    <a:p>
                      <a:pPr algn="ctr"/>
                      <a:r>
                        <a:rPr lang="en-US" sz="1600" baseline="0"/>
                        <a:t>Targets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[2.71, -0.42, 0.61, -0.89, 45.02, 42.26]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[-0.70, 0.23, 4.00, -0.084, 0.83, 2.64]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1.1887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[-1.04, 0.27, 6.02, -0.083, 0.16, 3.02]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[4.98, -0.99, 68.03, -0.32, 56.68, 24.8]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1.1811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Touchdowns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[-4.09, 0.56, 24.85, -0.02, -4.31, 3.59]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[44.5, -4.44, -288, 0.11, 48.39, 52.04]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1.1107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Receiving Yards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[-3.48, 0.48, 25.5, -0.06, -0.51, 5.64]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[17.87, -1.5, -115.9, -0.06, 3.82, 6.90]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1.0857</a:t>
                      </a:r>
                      <a:endParaRPr lang="en-US" sz="1600" b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9491324" y="16325644"/>
            <a:ext cx="8734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β</a:t>
            </a:r>
            <a:r>
              <a:rPr lang="en-US" baseline="-25000"/>
              <a:t>i</a:t>
            </a:r>
            <a:r>
              <a:rPr lang="en-US"/>
              <a:t> = [ w</a:t>
            </a:r>
            <a:r>
              <a:rPr lang="en-US" baseline="-25000"/>
              <a:t>FantasyPts</a:t>
            </a:r>
            <a:r>
              <a:rPr lang="en-US"/>
              <a:t> w</a:t>
            </a:r>
            <a:r>
              <a:rPr lang="en-US" baseline="-25000"/>
              <a:t>RecYds</a:t>
            </a:r>
            <a:r>
              <a:rPr lang="en-US"/>
              <a:t> w</a:t>
            </a:r>
            <a:r>
              <a:rPr lang="en-US" baseline="-25000"/>
              <a:t>RecTDs</a:t>
            </a:r>
            <a:r>
              <a:rPr lang="en-US"/>
              <a:t> w</a:t>
            </a:r>
            <a:r>
              <a:rPr lang="en-US" baseline="-25000"/>
              <a:t>Δ1yrRecYds</a:t>
            </a:r>
            <a:r>
              <a:rPr lang="en-US"/>
              <a:t> w</a:t>
            </a:r>
            <a:r>
              <a:rPr lang="en-US" baseline="-25000"/>
              <a:t>Δ1yrRecTDs</a:t>
            </a:r>
            <a:r>
              <a:rPr lang="en-US"/>
              <a:t> w</a:t>
            </a:r>
            <a:r>
              <a:rPr lang="en-US" baseline="-25000"/>
              <a:t>ESPN</a:t>
            </a:r>
            <a:r>
              <a:rPr lang="en-US"/>
              <a:t> ]</a:t>
            </a:r>
            <a:endParaRPr lang="en-US" baseline="-25000"/>
          </a:p>
        </p:txBody>
      </p:sp>
      <p:sp>
        <p:nvSpPr>
          <p:cNvPr id="29" name="TextBox 28"/>
          <p:cNvSpPr txBox="1"/>
          <p:nvPr/>
        </p:nvSpPr>
        <p:spPr>
          <a:xfrm>
            <a:off x="10040599" y="19961754"/>
            <a:ext cx="8734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β</a:t>
            </a:r>
            <a:r>
              <a:rPr lang="en-US" baseline="-25000"/>
              <a:t>i</a:t>
            </a:r>
            <a:r>
              <a:rPr lang="en-US"/>
              <a:t> = [ w</a:t>
            </a:r>
            <a:r>
              <a:rPr lang="en-US" baseline="-25000"/>
              <a:t>FantasyPts</a:t>
            </a:r>
            <a:r>
              <a:rPr lang="en-US"/>
              <a:t> w</a:t>
            </a:r>
            <a:r>
              <a:rPr lang="en-US" baseline="-25000"/>
              <a:t>RecYds</a:t>
            </a:r>
            <a:r>
              <a:rPr lang="en-US"/>
              <a:t> w</a:t>
            </a:r>
            <a:r>
              <a:rPr lang="en-US" baseline="-25000"/>
              <a:t>RecTDs</a:t>
            </a:r>
            <a:r>
              <a:rPr lang="en-US"/>
              <a:t> w</a:t>
            </a:r>
            <a:r>
              <a:rPr lang="en-US" baseline="-25000"/>
              <a:t>Targets</a:t>
            </a:r>
            <a:r>
              <a:rPr lang="en-US"/>
              <a:t> w</a:t>
            </a:r>
            <a:r>
              <a:rPr lang="en-US" baseline="-25000"/>
              <a:t>Catches</a:t>
            </a:r>
            <a:r>
              <a:rPr lang="en-US"/>
              <a:t> w</a:t>
            </a:r>
            <a:r>
              <a:rPr lang="en-US" baseline="-25000"/>
              <a:t>Δ1yrRecYds</a:t>
            </a:r>
            <a:r>
              <a:rPr lang="en-US"/>
              <a:t> w</a:t>
            </a:r>
            <a:r>
              <a:rPr lang="en-US" baseline="-25000"/>
              <a:t>Δ1yrRecTDs</a:t>
            </a:r>
            <a:r>
              <a:rPr lang="en-US"/>
              <a:t> w</a:t>
            </a:r>
            <a:r>
              <a:rPr lang="en-US" baseline="-25000"/>
              <a:t>Δ2yrRecYds</a:t>
            </a:r>
            <a:r>
              <a:rPr lang="en-US"/>
              <a:t> w</a:t>
            </a:r>
            <a:r>
              <a:rPr lang="en-US" baseline="-25000"/>
              <a:t>Δ2yrRecYds</a:t>
            </a:r>
            <a:r>
              <a:rPr lang="en-US"/>
              <a:t> w</a:t>
            </a:r>
            <a:r>
              <a:rPr lang="en-US" baseline="-25000"/>
              <a:t>Δ3yrRecYds</a:t>
            </a:r>
            <a:r>
              <a:rPr lang="en-US"/>
              <a:t> w</a:t>
            </a:r>
            <a:r>
              <a:rPr lang="en-US" baseline="-25000"/>
              <a:t>Δ3yrRecYds</a:t>
            </a:r>
            <a:r>
              <a:rPr lang="en-US"/>
              <a:t> w</a:t>
            </a:r>
            <a:r>
              <a:rPr lang="en-US" baseline="-25000"/>
              <a:t>ESPN</a:t>
            </a:r>
            <a:r>
              <a:rPr lang="en-US"/>
              <a:t> w</a:t>
            </a:r>
            <a:r>
              <a:rPr lang="en-US" baseline="-25000"/>
              <a:t>Yahoo</a:t>
            </a:r>
            <a:r>
              <a:rPr lang="en-US"/>
              <a:t> ]</a:t>
            </a:r>
            <a:endParaRPr 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24544</TotalTime>
  <Words>762</Words>
  <Application>Microsoft Macintosh PowerPoint</Application>
  <PresentationFormat>Custom</PresentationFormat>
  <Paragraphs>94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Custom Design</vt:lpstr>
      <vt:lpstr>1_Custom Design</vt:lpstr>
      <vt:lpstr>2_Custom Design</vt:lpstr>
      <vt:lpstr>Slide 1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John O'Hollaren</cp:lastModifiedBy>
  <cp:revision>720</cp:revision>
  <cp:lastPrinted>2013-11-21T16:32:54Z</cp:lastPrinted>
  <dcterms:created xsi:type="dcterms:W3CDTF">2013-11-28T16:58:25Z</dcterms:created>
  <dcterms:modified xsi:type="dcterms:W3CDTF">2013-11-28T17:22:05Z</dcterms:modified>
  <cp:category>Powerpoint poster templates</cp:category>
</cp:coreProperties>
</file>