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75" d="100"/>
          <a:sy n="75" d="100"/>
        </p:scale>
        <p:origin x="4040" y="8416"/>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2.bin"/><Relationship Id="rId12"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Microsoft_Equation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67870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t>Predicting Fantasy Football Perfomances</a:t>
            </a:r>
          </a:p>
          <a:p>
            <a:pPr algn="ctr"/>
            <a:endParaRPr lang="en-US" sz="3000" b="1" dirty="0" smtClean="0"/>
          </a:p>
          <a:p>
            <a:pPr algn="ctr"/>
            <a:r>
              <a:rPr lang="en-US" sz="5200" b="1" dirty="0" smtClean="0">
                <a:latin typeface="Arial" charset="0"/>
              </a:rPr>
              <a:t>John O’Hollaren (jpo4@duke.edu)</a:t>
            </a:r>
            <a:endParaRPr lang="en-US" sz="5200" b="1" dirty="0" smtClean="0">
              <a:solidFill>
                <a:srgbClr val="000000"/>
              </a:solidFill>
              <a:latin typeface="Arial" charset="0"/>
            </a:endParaRPr>
          </a:p>
          <a:p>
            <a:pPr algn="ctr" eaLnBrk="0" hangingPunct="0"/>
            <a:r>
              <a:rPr lang="en-US" sz="4300" dirty="0" smtClean="0">
                <a:latin typeface="Arial" charset="0"/>
              </a:rPr>
              <a:t>Department of Electrical and Computer Engineering</a:t>
            </a:r>
            <a:endParaRPr lang="en-US" sz="5200" dirty="0" smtClean="0">
              <a:latin typeface="Arial" charset="0"/>
            </a:endParaRPr>
          </a:p>
          <a:p>
            <a:pPr algn="ctr" eaLnBrk="0" hangingPunct="0"/>
            <a:r>
              <a:rPr lang="en-US" sz="4300" dirty="0" smtClean="0">
                <a:latin typeface="Arial" charset="0"/>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7588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5" name="Picture 24" descr="kmeans3.eps.png"/>
          <p:cNvPicPr>
            <a:picLocks noChangeAspect="1"/>
          </p:cNvPicPr>
          <p:nvPr/>
        </p:nvPicPr>
        <p:blipFill>
          <a:blip r:embed="rId5"/>
          <a:stretch>
            <a:fillRect/>
          </a:stretch>
        </p:blipFill>
        <p:spPr>
          <a:xfrm>
            <a:off x="19491326" y="16245073"/>
            <a:ext cx="8734426" cy="4541902"/>
          </a:xfrm>
          <a:prstGeom prst="rect">
            <a:avLst/>
          </a:prstGeom>
        </p:spPr>
      </p:pic>
      <p:pic>
        <p:nvPicPr>
          <p:cNvPr id="26" name="Picture 25" descr="kmeans2.eps.png"/>
          <p:cNvPicPr>
            <a:picLocks noChangeAspect="1"/>
          </p:cNvPicPr>
          <p:nvPr/>
        </p:nvPicPr>
        <p:blipFill>
          <a:blip r:embed="rId6"/>
          <a:stretch>
            <a:fillRect/>
          </a:stretch>
        </p:blipFill>
        <p:spPr>
          <a:xfrm>
            <a:off x="19491326" y="9014412"/>
            <a:ext cx="8734426" cy="6638164"/>
          </a:xfrm>
          <a:prstGeom prst="rect">
            <a:avLst/>
          </a:prstGeom>
        </p:spPr>
      </p:pic>
      <p:pic>
        <p:nvPicPr>
          <p:cNvPr id="21" name="Picture 20" descr="dcg_naive.eps.png"/>
          <p:cNvPicPr>
            <a:picLocks noChangeAspect="1"/>
          </p:cNvPicPr>
          <p:nvPr/>
        </p:nvPicPr>
        <p:blipFill>
          <a:blip r:embed="rId7"/>
          <a:stretch>
            <a:fillRect/>
          </a:stretch>
        </p:blipFill>
        <p:spPr>
          <a:xfrm>
            <a:off x="600075" y="25826434"/>
            <a:ext cx="8718213" cy="3632589"/>
          </a:xfrm>
          <a:prstGeom prst="rect">
            <a:avLst/>
          </a:prstGeom>
        </p:spPr>
      </p:pic>
      <p:graphicFrame>
        <p:nvGraphicFramePr>
          <p:cNvPr id="30" name="Table 29"/>
          <p:cNvGraphicFramePr>
            <a:graphicFrameLocks noGrp="1"/>
          </p:cNvGraphicFramePr>
          <p:nvPr/>
        </p:nvGraphicFramePr>
        <p:xfrm>
          <a:off x="19609857" y="24627843"/>
          <a:ext cx="8492257" cy="5632024"/>
        </p:xfrm>
        <a:graphic>
          <a:graphicData uri="http://schemas.openxmlformats.org/drawingml/2006/table">
            <a:tbl>
              <a:tblPr firstRow="1" bandRow="1">
                <a:tableStyleId>{D7AC3CCA-C797-4891-BE02-D94E43425B78}</a:tableStyleId>
              </a:tblPr>
              <a:tblGrid>
                <a:gridCol w="1536574"/>
                <a:gridCol w="2681097"/>
                <a:gridCol w="2137293"/>
                <a:gridCol w="2137293"/>
              </a:tblGrid>
              <a:tr h="601133">
                <a:tc>
                  <a:txBody>
                    <a:bodyPr/>
                    <a:lstStyle/>
                    <a:p>
                      <a:pPr algn="ctr"/>
                      <a:r>
                        <a:rPr lang="en-US" sz="1600"/>
                        <a:t>#</a:t>
                      </a:r>
                      <a:r>
                        <a:rPr lang="en-US" sz="1600" baseline="0"/>
                        <a:t> Mixtures</a:t>
                      </a:r>
                      <a:endParaRPr lang="en-US" sz="1600" b="1"/>
                    </a:p>
                  </a:txBody>
                  <a:tcPr anchor="ctr"/>
                </a:tc>
                <a:tc>
                  <a:txBody>
                    <a:bodyPr/>
                    <a:lstStyle/>
                    <a:p>
                      <a:pPr algn="ctr"/>
                      <a:r>
                        <a:rPr lang="en-US" sz="1600" dirty="0"/>
                        <a:t>K Means Features</a:t>
                      </a:r>
                      <a:endParaRPr lang="en-US" sz="1600" b="1" dirty="0"/>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601133">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601133">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601133">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601133">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601133">
                <a:tc>
                  <a:txBody>
                    <a:bodyPr/>
                    <a:lstStyle/>
                    <a:p>
                      <a:pPr algn="ctr"/>
                      <a:r>
                        <a:rPr lang="en-US" sz="1600"/>
                        <a:t>2</a:t>
                      </a:r>
                      <a:endParaRPr lang="en-US" sz="1600" b="0"/>
                    </a:p>
                  </a:txBody>
                  <a:tcPr anchor="ctr"/>
                </a:tc>
                <a:tc>
                  <a:txBody>
                    <a:bodyPr/>
                    <a:lstStyle/>
                    <a:p>
                      <a:pPr algn="ctr"/>
                      <a:r>
                        <a:rPr lang="en-US" sz="1600" dirty="0"/>
                        <a:t>Receiving Yards</a:t>
                      </a:r>
                      <a:endParaRPr lang="en-US" sz="1600" b="0" dirty="0"/>
                    </a:p>
                  </a:txBody>
                  <a:tcPr anchor="ctr"/>
                </a:tc>
                <a:tc>
                  <a:txBody>
                    <a:bodyPr/>
                    <a:lstStyle/>
                    <a:p>
                      <a:pPr algn="ctr"/>
                      <a:r>
                        <a:rPr lang="en-US" sz="1600" dirty="0"/>
                        <a:t>1.0857</a:t>
                      </a:r>
                      <a:endParaRPr lang="en-US" sz="1600" b="0" dirty="0"/>
                    </a:p>
                  </a:txBody>
                  <a:tcPr anchor="ctr"/>
                </a:tc>
                <a:tc>
                  <a:txBody>
                    <a:bodyPr/>
                    <a:lstStyle/>
                    <a:p>
                      <a:pPr algn="ctr"/>
                      <a:r>
                        <a:rPr lang="en-US" sz="1600" b="0" dirty="0"/>
                        <a:t>1.4428</a:t>
                      </a:r>
                    </a:p>
                  </a:txBody>
                  <a:tcPr anchor="ctr"/>
                </a:tc>
              </a:tr>
            </a:tbl>
          </a:graphicData>
        </a:graphic>
      </p:graphicFrame>
      <p:sp>
        <p:nvSpPr>
          <p:cNvPr id="31" name="Text Box 7"/>
          <p:cNvSpPr txBox="1">
            <a:spLocks noChangeArrowheads="1"/>
          </p:cNvSpPr>
          <p:nvPr/>
        </p:nvSpPr>
        <p:spPr bwMode="auto">
          <a:xfrm>
            <a:off x="10059841" y="148331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20063199"/>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sp>
        <p:nvSpPr>
          <p:cNvPr id="40" name="TextBox 39"/>
          <p:cNvSpPr txBox="1"/>
          <p:nvPr/>
        </p:nvSpPr>
        <p:spPr>
          <a:xfrm>
            <a:off x="29175397" y="25407334"/>
            <a:ext cx="7453432" cy="523220"/>
          </a:xfrm>
          <a:prstGeom prst="rect">
            <a:avLst/>
          </a:prstGeom>
          <a:noFill/>
        </p:spPr>
        <p:txBody>
          <a:bodyPr wrap="none" rtlCol="0">
            <a:spAutoFit/>
          </a:bodyPr>
          <a:lstStyle/>
          <a:p>
            <a:r>
              <a:rPr lang="en-US"/>
              <a:t>Show ESPN, Yahoo, My best, Actual. Then color code it</a:t>
            </a:r>
          </a:p>
        </p:txBody>
      </p:sp>
      <p:graphicFrame>
        <p:nvGraphicFramePr>
          <p:cNvPr id="41" name="Table 40"/>
          <p:cNvGraphicFramePr>
            <a:graphicFrameLocks noGrp="1"/>
          </p:cNvGraphicFramePr>
          <p:nvPr/>
        </p:nvGraphicFramePr>
        <p:xfrm>
          <a:off x="10179632" y="26715504"/>
          <a:ext cx="8492257" cy="4898813"/>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dirty="0"/>
                        <a:t>DCG</a:t>
                      </a:r>
                      <a:endParaRPr lang="en-US" sz="1600" b="1" dirty="0"/>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dirty="0" err="1"/>
                        <a:t>β</a:t>
                      </a:r>
                      <a:r>
                        <a:rPr lang="en-US" sz="1600" dirty="0"/>
                        <a:t> = [0.92,</a:t>
                      </a:r>
                      <a:r>
                        <a:rPr lang="en-US" sz="1600" baseline="0" dirty="0"/>
                        <a:t> 0.019]</a:t>
                      </a:r>
                      <a:endParaRPr lang="en-US" sz="1600" b="0" dirty="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8"/>
          <a:stretch>
            <a:fillRect/>
          </a:stretch>
        </p:blipFill>
        <p:spPr>
          <a:xfrm>
            <a:off x="28948062" y="7631862"/>
            <a:ext cx="8734427" cy="6550820"/>
          </a:xfrm>
          <a:prstGeom prst="rect">
            <a:avLst/>
          </a:prstGeom>
        </p:spPr>
      </p:pic>
      <p:graphicFrame>
        <p:nvGraphicFramePr>
          <p:cNvPr id="43" name="Table 42"/>
          <p:cNvGraphicFramePr>
            <a:graphicFrameLocks noGrp="1"/>
          </p:cNvGraphicFramePr>
          <p:nvPr/>
        </p:nvGraphicFramePr>
        <p:xfrm>
          <a:off x="29073799" y="15433294"/>
          <a:ext cx="8492257" cy="1353743"/>
        </p:xfrm>
        <a:graphic>
          <a:graphicData uri="http://schemas.openxmlformats.org/drawingml/2006/table">
            <a:tbl>
              <a:tblPr firstRow="1" bandRow="1">
                <a:tableStyleId>{D7AC3CCA-C797-4891-BE02-D94E43425B78}</a:tableStyleId>
              </a:tblPr>
              <a:tblGrid>
                <a:gridCol w="4449914"/>
                <a:gridCol w="4042343"/>
              </a:tblGrid>
              <a:tr h="451247">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451248">
                <a:tc>
                  <a:txBody>
                    <a:bodyPr/>
                    <a:lstStyle/>
                    <a:p>
                      <a:pPr algn="ctr"/>
                      <a:r>
                        <a:rPr lang="en-US" sz="1600" b="0" dirty="0"/>
                        <a:t>4</a:t>
                      </a:r>
                    </a:p>
                  </a:txBody>
                  <a:tcPr anchor="ctr"/>
                </a:tc>
                <a:tc>
                  <a:txBody>
                    <a:bodyPr/>
                    <a:lstStyle/>
                    <a:p>
                      <a:pPr algn="ctr"/>
                      <a:r>
                        <a:rPr lang="en-US" sz="1600"/>
                        <a:t>1.8040</a:t>
                      </a:r>
                      <a:endParaRPr lang="en-US" sz="1600" b="0"/>
                    </a:p>
                  </a:txBody>
                  <a:tcPr anchor="ctr"/>
                </a:tc>
              </a:tr>
              <a:tr h="451248">
                <a:tc>
                  <a:txBody>
                    <a:bodyPr/>
                    <a:lstStyle/>
                    <a:p>
                      <a:pPr algn="ctr"/>
                      <a:r>
                        <a:rPr lang="en-US" sz="1600" b="0" dirty="0"/>
                        <a:t>10</a:t>
                      </a:r>
                    </a:p>
                  </a:txBody>
                  <a:tcPr anchor="ctr">
                    <a:solidFill>
                      <a:schemeClr val="accent5"/>
                    </a:solidFill>
                  </a:tcPr>
                </a:tc>
                <a:tc>
                  <a:txBody>
                    <a:bodyPr/>
                    <a:lstStyle/>
                    <a:p>
                      <a:pPr algn="ctr"/>
                      <a:r>
                        <a:rPr lang="en-US" sz="1600" b="0" dirty="0"/>
                        <a:t>1.8132</a:t>
                      </a:r>
                    </a:p>
                  </a:txBody>
                  <a:tcPr anchor="ctr">
                    <a:solidFill>
                      <a:schemeClr val="accent5"/>
                    </a:solidFill>
                  </a:tcPr>
                </a:tc>
              </a:tr>
            </a:tbl>
          </a:graphicData>
        </a:graphic>
      </p:graphicFrame>
      <p:sp>
        <p:nvSpPr>
          <p:cNvPr id="27" name="TextBox 26"/>
          <p:cNvSpPr txBox="1"/>
          <p:nvPr/>
        </p:nvSpPr>
        <p:spPr>
          <a:xfrm>
            <a:off x="888999" y="11385918"/>
            <a:ext cx="8166101" cy="5324535"/>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A top 30 list of NFL WRs ordered by predicted fantasy point output.</a:t>
            </a:r>
          </a:p>
        </p:txBody>
      </p:sp>
      <p:sp>
        <p:nvSpPr>
          <p:cNvPr id="28" name="TextBox 27"/>
          <p:cNvSpPr txBox="1"/>
          <p:nvPr/>
        </p:nvSpPr>
        <p:spPr>
          <a:xfrm>
            <a:off x="898186" y="177998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9"/>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0000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0248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5383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28792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3985107"/>
          <a:ext cx="2548081" cy="743190"/>
        </p:xfrm>
        <a:graphic>
          <a:graphicData uri="http://schemas.openxmlformats.org/presentationml/2006/ole">
            <p:oleObj spid="_x0000_s38916" name="Equation" r:id="rId10"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044381"/>
          <a:ext cx="3016250" cy="658812"/>
        </p:xfrm>
        <a:graphic>
          <a:graphicData uri="http://schemas.openxmlformats.org/presentationml/2006/ole">
            <p:oleObj spid="_x0000_s38917" name="Equation" r:id="rId11"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
        <p:nvSpPr>
          <p:cNvPr id="38" name="TextBox 37"/>
          <p:cNvSpPr txBox="1"/>
          <p:nvPr/>
        </p:nvSpPr>
        <p:spPr>
          <a:xfrm>
            <a:off x="10218116" y="6674608"/>
            <a:ext cx="8576151" cy="8371522"/>
          </a:xfrm>
          <a:prstGeom prst="rect">
            <a:avLst/>
          </a:prstGeom>
          <a:noFill/>
        </p:spPr>
        <p:txBody>
          <a:bodyPr wrap="square" rtlCol="0">
            <a:spAutoFit/>
          </a:bodyPr>
          <a:lstStyle/>
          <a:p>
            <a:pPr algn="just"/>
            <a:r>
              <a:rPr lang="en-US" sz="2000" b="1" dirty="0">
                <a:latin typeface="+mn-lt"/>
                <a:cs typeface=""/>
              </a:rPr>
              <a:t>(1) Linear Regression</a:t>
            </a:r>
            <a:endParaRPr lang="en-US" sz="2000" dirty="0">
              <a:latin typeface="+mn-lt"/>
              <a:cs typeface=""/>
            </a:endParaRPr>
          </a:p>
          <a:p>
            <a:pPr marL="914305" lvl="1" indent="-457200">
              <a:buFont typeface="Arial"/>
              <a:buChar char="•"/>
            </a:pPr>
            <a:r>
              <a:rPr lang="en-US" sz="2000" dirty="0" err="1">
                <a:latin typeface="+mn-lt"/>
                <a:cs typeface=""/>
              </a:rPr>
              <a:t>β</a:t>
            </a:r>
            <a:r>
              <a:rPr lang="en-US" sz="2000" dirty="0">
                <a:latin typeface="+mn-lt"/>
                <a:cs typeface=""/>
              </a:rPr>
              <a:t> = [ </a:t>
            </a:r>
            <a:r>
              <a:rPr lang="en-US" sz="2000" dirty="0" err="1">
                <a:latin typeface="+mn-lt"/>
                <a:cs typeface=""/>
              </a:rPr>
              <a:t>w</a:t>
            </a:r>
            <a:r>
              <a:rPr lang="en-US" sz="2000" baseline="-25000" dirty="0" err="1">
                <a:latin typeface="+mn-lt"/>
                <a:cs typeface=""/>
              </a:rPr>
              <a:t>FantasyPts</a:t>
            </a:r>
            <a:r>
              <a:rPr lang="en-US" sz="2000" dirty="0">
                <a:latin typeface="+mn-lt"/>
                <a:cs typeface=""/>
              </a:rPr>
              <a:t> </a:t>
            </a:r>
            <a:r>
              <a:rPr lang="en-US" sz="2000" dirty="0" err="1">
                <a:latin typeface="+mn-lt"/>
                <a:cs typeface=""/>
              </a:rPr>
              <a:t>w</a:t>
            </a:r>
            <a:r>
              <a:rPr lang="en-US" sz="2000" baseline="-25000" dirty="0" err="1">
                <a:latin typeface="+mn-lt"/>
                <a:cs typeface=""/>
              </a:rPr>
              <a:t>RecYds</a:t>
            </a:r>
            <a:r>
              <a:rPr lang="en-US" sz="2000" dirty="0">
                <a:latin typeface="+mn-lt"/>
                <a:cs typeface=""/>
              </a:rPr>
              <a:t> </a:t>
            </a:r>
            <a:r>
              <a:rPr lang="en-US" sz="2000" dirty="0" err="1">
                <a:latin typeface="+mn-lt"/>
                <a:cs typeface=""/>
              </a:rPr>
              <a:t>w</a:t>
            </a:r>
            <a:r>
              <a:rPr lang="en-US" sz="2000" baseline="-25000" dirty="0" err="1">
                <a:latin typeface="+mn-lt"/>
                <a:cs typeface=""/>
              </a:rPr>
              <a:t>RecTDs</a:t>
            </a:r>
            <a:r>
              <a:rPr lang="en-US" sz="2000" dirty="0">
                <a:latin typeface="+mn-lt"/>
                <a:cs typeface=""/>
              </a:rPr>
              <a:t> </a:t>
            </a:r>
            <a:r>
              <a:rPr lang="en-US" sz="2000" dirty="0" err="1">
                <a:latin typeface="+mn-lt"/>
                <a:cs typeface=""/>
              </a:rPr>
              <a:t>w</a:t>
            </a:r>
            <a:r>
              <a:rPr lang="en-US" sz="2000" baseline="-25000" dirty="0" err="1">
                <a:latin typeface="+mn-lt"/>
                <a:cs typeface=""/>
              </a:rPr>
              <a:t>Targets</a:t>
            </a:r>
            <a:r>
              <a:rPr lang="en-US" sz="2000" dirty="0">
                <a:latin typeface="+mn-lt"/>
                <a:cs typeface=""/>
              </a:rPr>
              <a:t> </a:t>
            </a:r>
            <a:r>
              <a:rPr lang="en-US" sz="2000" dirty="0" err="1">
                <a:latin typeface="+mn-lt"/>
                <a:cs typeface=""/>
              </a:rPr>
              <a:t>w</a:t>
            </a:r>
            <a:r>
              <a:rPr lang="en-US" sz="2000" baseline="-25000" dirty="0" err="1">
                <a:latin typeface="+mn-lt"/>
                <a:cs typeface=""/>
              </a:rPr>
              <a:t>Catches</a:t>
            </a:r>
            <a:r>
              <a:rPr lang="en-US" sz="2000" dirty="0">
                <a:latin typeface="+mn-lt"/>
                <a:cs typeface=""/>
              </a:rPr>
              <a:t> w</a:t>
            </a:r>
            <a:r>
              <a:rPr lang="en-US" sz="2000" baseline="-25000" dirty="0">
                <a:latin typeface="+mn-lt"/>
                <a:cs typeface=""/>
              </a:rPr>
              <a:t>Δ1yrRecYds</a:t>
            </a:r>
            <a:r>
              <a:rPr lang="en-US" sz="2000" dirty="0">
                <a:latin typeface="+mn-lt"/>
                <a:cs typeface=""/>
              </a:rPr>
              <a:t> w</a:t>
            </a:r>
            <a:r>
              <a:rPr lang="en-US" sz="2000" baseline="-25000" dirty="0">
                <a:latin typeface="+mn-lt"/>
                <a:cs typeface=""/>
              </a:rPr>
              <a:t>Δ1yrRecTDs</a:t>
            </a:r>
            <a:r>
              <a:rPr lang="en-US" sz="2000" dirty="0">
                <a:latin typeface="+mn-lt"/>
                <a:cs typeface=""/>
              </a:rPr>
              <a:t> </a:t>
            </a:r>
          </a:p>
          <a:p>
            <a:pPr marL="914305" lvl="1" indent="-457200"/>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Δ3yrRecYds</a:t>
            </a:r>
            <a:r>
              <a:rPr lang="en-US" sz="2000" dirty="0">
                <a:latin typeface="+mn-lt"/>
                <a:cs typeface=""/>
              </a:rPr>
              <a:t> w</a:t>
            </a:r>
            <a:r>
              <a:rPr lang="en-US" sz="2000" baseline="-25000" dirty="0">
                <a:latin typeface="+mn-lt"/>
                <a:cs typeface=""/>
              </a:rPr>
              <a:t>Δ3yrRecYds</a:t>
            </a:r>
            <a:r>
              <a:rPr lang="en-US" sz="2000" dirty="0">
                <a:latin typeface="+mn-lt"/>
                <a:cs typeface=""/>
              </a:rPr>
              <a:t> </a:t>
            </a:r>
            <a:r>
              <a:rPr lang="en-US" sz="2000" dirty="0" err="1">
                <a:latin typeface="+mn-lt"/>
                <a:cs typeface=""/>
              </a:rPr>
              <a:t>w</a:t>
            </a:r>
            <a:r>
              <a:rPr lang="en-US" sz="2000" baseline="-25000" dirty="0" err="1">
                <a:latin typeface="+mn-lt"/>
                <a:cs typeface=""/>
              </a:rPr>
              <a:t>ESPN</a:t>
            </a:r>
            <a:r>
              <a:rPr lang="en-US" sz="2000" dirty="0">
                <a:latin typeface="+mn-lt"/>
                <a:cs typeface=""/>
              </a:rPr>
              <a:t> </a:t>
            </a:r>
            <a:r>
              <a:rPr lang="en-US" sz="2000" dirty="0" err="1">
                <a:latin typeface="+mn-lt"/>
                <a:cs typeface=""/>
              </a:rPr>
              <a:t>w</a:t>
            </a:r>
            <a:r>
              <a:rPr lang="en-US" sz="2000" baseline="-25000" dirty="0" err="1">
                <a:latin typeface="+mn-lt"/>
                <a:cs typeface=""/>
              </a:rPr>
              <a:t>Yahoo</a:t>
            </a:r>
            <a:r>
              <a:rPr lang="en-US" sz="2000" dirty="0">
                <a:latin typeface="+mn-lt"/>
                <a:cs typeface=""/>
              </a:rPr>
              <a:t> ]</a:t>
            </a:r>
            <a:endParaRPr lang="en-US" sz="2000" dirty="0">
              <a:latin typeface="+mn-lt"/>
              <a:cs typeface=""/>
            </a:endParaRPr>
          </a:p>
          <a:p>
            <a:pPr marL="914305" lvl="1" indent="-457200">
              <a:buFont typeface="Arial"/>
              <a:buChar char="•"/>
            </a:pPr>
            <a:r>
              <a:rPr lang="en-US" sz="2000" dirty="0">
                <a:latin typeface="+mn-lt"/>
                <a:cs typeface=""/>
              </a:rPr>
              <a:t>β = ( X</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cs typeface=""/>
              </a:rPr>
              <a:t>X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X</a:t>
            </a:r>
            <a:r>
              <a:rPr lang="en-US" sz="2000" baseline="30000" dirty="0">
                <a:latin typeface="+mn-lt"/>
                <a:cs typeface=""/>
              </a:rPr>
              <a:t>T</a:t>
            </a:r>
            <a:r>
              <a:rPr lang="en-US" sz="2000" dirty="0">
                <a:latin typeface="+mn-lt"/>
                <a:cs typeface=""/>
              </a:rPr>
              <a:t> </a:t>
            </a:r>
            <a:r>
              <a:rPr lang="en-US" sz="2000" dirty="0">
                <a:latin typeface="+mn-lt"/>
                <a:ea typeface="Wingdings"/>
                <a:cs typeface=""/>
              </a:rPr>
              <a:t></a:t>
            </a:r>
            <a:r>
              <a:rPr lang="en-US" sz="2000" dirty="0" smtClean="0">
                <a:latin typeface="+mn-lt"/>
                <a:cs typeface=""/>
              </a:rPr>
              <a:t> Y</a:t>
            </a:r>
          </a:p>
          <a:p>
            <a:pPr marL="914305" lvl="1" indent="-457200">
              <a:buFont typeface="Arial"/>
              <a:buChar char="•"/>
            </a:pPr>
            <a:r>
              <a:rPr lang="en-US" sz="2000" dirty="0" smtClean="0">
                <a:latin typeface="+mn-lt"/>
                <a:cs typeface=""/>
              </a:rPr>
              <a:t>Y = β </a:t>
            </a:r>
            <a:r>
              <a:rPr lang="en-US" sz="2000" dirty="0" smtClean="0">
                <a:latin typeface="+mn-lt"/>
                <a:ea typeface="Wingdings"/>
                <a:cs typeface=""/>
              </a:rPr>
              <a:t></a:t>
            </a:r>
            <a:r>
              <a:rPr lang="en-US" sz="2000" dirty="0" smtClean="0">
                <a:latin typeface="+mn-lt"/>
                <a:cs typeface=""/>
              </a:rPr>
              <a:t> X</a:t>
            </a:r>
            <a:endParaRPr lang="en-US" sz="2000" b="1" dirty="0" smtClean="0">
              <a:latin typeface="+mn-lt"/>
              <a:cs typeface=""/>
            </a:endParaRPr>
          </a:p>
          <a:p>
            <a:r>
              <a:rPr lang="en-US" sz="2000" b="1" dirty="0" smtClean="0">
                <a:latin typeface="+mn-lt"/>
                <a:cs typeface=""/>
              </a:rPr>
              <a:t>(2) Feature Reduction</a:t>
            </a:r>
          </a:p>
          <a:p>
            <a:pPr marL="914305" lvl="1" indent="-457200">
              <a:buFont typeface="Arial"/>
              <a:buChar char="•"/>
            </a:pPr>
            <a:r>
              <a:rPr lang="en-US" sz="2000" dirty="0" smtClean="0">
                <a:latin typeface="+mn-lt"/>
                <a:cs typeface=""/>
              </a:rPr>
              <a:t>Unimportant features, as determined by weight, will be removed to create an L-dimensional β for linear regression.</a:t>
            </a:r>
          </a:p>
          <a:p>
            <a:pPr marL="914305" lvl="1" indent="-457200">
              <a:buFont typeface="Arial"/>
              <a:buChar char="•"/>
            </a:pPr>
            <a:r>
              <a:rPr lang="en-US" sz="2000" dirty="0" err="1">
                <a:latin typeface="+mn-lt"/>
              </a:rPr>
              <a:t>β</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L</a:t>
            </a:r>
            <a:r>
              <a:rPr lang="en-US" sz="2000" dirty="0">
                <a:latin typeface="+mn-lt"/>
              </a:rPr>
              <a:t> ]</a:t>
            </a:r>
            <a:endParaRPr lang="en-US" sz="2000" b="1" dirty="0">
              <a:latin typeface="+mn-lt"/>
            </a:endParaRPr>
          </a:p>
          <a:p>
            <a:r>
              <a:rPr lang="en-US" sz="2000" b="1" dirty="0">
                <a:latin typeface="+mn-lt"/>
              </a:rPr>
              <a:t>(3) K-Means Mixture Model</a:t>
            </a:r>
          </a:p>
          <a:p>
            <a:pPr marL="914305" lvl="1" indent="-457200">
              <a:buFont typeface="Arial"/>
              <a:buChar char="•"/>
            </a:pPr>
            <a:r>
              <a:rPr lang="en-US" sz="2000" dirty="0">
                <a:latin typeface="+mn-lt"/>
              </a:rPr>
              <a:t>2 and 3 dimensional K-Means will be used to separate players, and linear regression will be run on each of the K mixtures individually.</a:t>
            </a:r>
          </a:p>
          <a:p>
            <a:pPr marL="914305" lvl="1" indent="-457200">
              <a:buFont typeface="Arial"/>
              <a:buChar char="•"/>
            </a:pPr>
            <a:r>
              <a:rPr lang="en-US" sz="2000" dirty="0" err="1">
                <a:latin typeface="+mn-lt"/>
              </a:rPr>
              <a:t> β</a:t>
            </a:r>
            <a:r>
              <a:rPr lang="en-US" sz="2000" baseline="-25000" dirty="0" err="1">
                <a:latin typeface="+mn-lt"/>
              </a:rPr>
              <a:t>1</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marL="800005" lvl="1" indent="-342900"/>
            <a:r>
              <a:rPr lang="en-US" sz="1800" dirty="0">
                <a:latin typeface="Wingdings"/>
                <a:ea typeface="Wingdings"/>
                <a:cs typeface="Wingdings"/>
              </a:rPr>
              <a:t>    </a:t>
            </a:r>
            <a:endParaRPr lang="en-US" sz="1800" dirty="0">
              <a:latin typeface="+mn-lt"/>
            </a:endParaRPr>
          </a:p>
          <a:p>
            <a:pPr marL="914305" lvl="1" indent="-457200">
              <a:buFont typeface="Arial"/>
              <a:buChar char="•"/>
            </a:pPr>
            <a:r>
              <a:rPr lang="en-US" sz="2000" dirty="0" err="1">
                <a:latin typeface="+mn-lt"/>
              </a:rPr>
              <a:t> β</a:t>
            </a:r>
            <a:r>
              <a:rPr lang="en-US" sz="2000" baseline="-25000" dirty="0" err="1">
                <a:latin typeface="+mn-lt"/>
              </a:rPr>
              <a:t>K</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r>
              <a:rPr lang="en-US" sz="2000" b="1" dirty="0">
                <a:latin typeface="+mn-lt"/>
              </a:rPr>
              <a:t>(4) PCA Regression</a:t>
            </a:r>
          </a:p>
          <a:p>
            <a:pPr lvl="1">
              <a:buFont typeface="Arial"/>
              <a:buChar char="•"/>
            </a:pPr>
            <a:r>
              <a:rPr lang="en-US" sz="2000" dirty="0">
                <a:latin typeface="+mn-lt"/>
              </a:rPr>
              <a:t> 	PCA will be used to estimate the regression coefficients. Different 	numbers of principle components will be experimented with.</a:t>
            </a:r>
          </a:p>
          <a:p>
            <a:pPr lvl="1">
              <a:buFont typeface="Arial"/>
              <a:buChar char="•"/>
            </a:pPr>
            <a:r>
              <a:rPr lang="en-US" sz="2000" dirty="0">
                <a:latin typeface="+mn-lt"/>
              </a:rPr>
              <a:t> 	PCA(X) </a:t>
            </a:r>
            <a:r>
              <a:rPr lang="en-US" sz="2000" dirty="0">
                <a:latin typeface="Wingdings"/>
                <a:ea typeface="Wingdings"/>
                <a:cs typeface="Wingdings"/>
              </a:rPr>
              <a:t></a:t>
            </a:r>
            <a:r>
              <a:rPr lang="en-US" sz="2000" dirty="0">
                <a:latin typeface="+mn-lt"/>
              </a:rPr>
              <a:t> Λ</a:t>
            </a:r>
            <a:r>
              <a:rPr lang="en-US" sz="2000" baseline="-25000" dirty="0">
                <a:latin typeface="+mn-lt"/>
              </a:rPr>
              <a:t>p×p</a:t>
            </a:r>
            <a:r>
              <a:rPr lang="en-US" sz="2000" dirty="0">
                <a:latin typeface="+mn-lt"/>
              </a:rPr>
              <a:t>, Ω</a:t>
            </a:r>
            <a:r>
              <a:rPr lang="en-US" sz="2000" baseline="-25000" dirty="0">
                <a:latin typeface="+mn-lt"/>
              </a:rPr>
              <a:t>n×p</a:t>
            </a:r>
            <a:endParaRPr lang="en-US" sz="2000" dirty="0">
              <a:latin typeface="+mn-lt"/>
            </a:endParaRPr>
          </a:p>
          <a:p>
            <a:pPr lvl="1">
              <a:buFont typeface="Arial"/>
              <a:buChar char="•"/>
            </a:pPr>
            <a:r>
              <a:rPr lang="en-US" sz="2000" dirty="0">
                <a:latin typeface="+mn-lt"/>
              </a:rPr>
              <a:t> 	Ω</a:t>
            </a:r>
            <a:r>
              <a:rPr lang="en-US" sz="2000" baseline="-25000" dirty="0">
                <a:latin typeface="+mn-lt"/>
              </a:rPr>
              <a:t>n×p</a:t>
            </a:r>
            <a:r>
              <a:rPr lang="en-US" sz="2000" dirty="0">
                <a:latin typeface="+mn-lt"/>
              </a:rPr>
              <a:t> = PC score. Representation of X in PC space</a:t>
            </a:r>
          </a:p>
          <a:p>
            <a:pPr lvl="1">
              <a:buFont typeface="Arial"/>
              <a:buChar char="•"/>
            </a:pPr>
            <a:r>
              <a:rPr lang="en-US" sz="2000" dirty="0">
                <a:latin typeface="+mn-lt"/>
              </a:rPr>
              <a:t> 	Λ</a:t>
            </a:r>
            <a:r>
              <a:rPr lang="en-US" sz="2000" baseline="-25000" dirty="0">
                <a:latin typeface="+mn-lt"/>
              </a:rPr>
              <a:t>p×p</a:t>
            </a:r>
            <a:r>
              <a:rPr lang="en-US" sz="2000" dirty="0">
                <a:latin typeface="+mn-lt"/>
              </a:rPr>
              <a:t> = PC loadings. Each column contains loadings for one PC</a:t>
            </a:r>
          </a:p>
          <a:p>
            <a:pPr lvl="1">
              <a:buFont typeface="Arial"/>
              <a:buChar char="•"/>
            </a:pPr>
            <a:r>
              <a:rPr lang="en-US" sz="2000" dirty="0">
                <a:latin typeface="+mn-lt"/>
                <a:cs typeface=""/>
              </a:rPr>
              <a:t> 	β = (</a:t>
            </a:r>
            <a:r>
              <a:rPr lang="en-US" sz="2000" dirty="0">
                <a:latin typeface="+mn-lt"/>
              </a:rPr>
              <a:t>Ω</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rPr>
              <a:t>Ω</a:t>
            </a:r>
            <a:r>
              <a:rPr lang="en-US" sz="2000" dirty="0">
                <a:latin typeface="+mn-lt"/>
                <a:cs typeface=""/>
              </a:rPr>
              <a:t>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a:t>
            </a:r>
            <a:r>
              <a:rPr lang="en-US" sz="2000" dirty="0">
                <a:latin typeface="+mn-lt"/>
              </a:rPr>
              <a:t>Ω</a:t>
            </a:r>
            <a:r>
              <a:rPr lang="en-US" sz="2000" baseline="30000" dirty="0">
                <a:latin typeface="+mn-lt"/>
                <a:cs typeface=""/>
              </a:rPr>
              <a:t>T</a:t>
            </a:r>
            <a:r>
              <a:rPr lang="en-US" sz="2000" dirty="0">
                <a:latin typeface="+mn-lt"/>
                <a:cs typeface=""/>
              </a:rPr>
              <a:t> </a:t>
            </a:r>
            <a:r>
              <a:rPr lang="en-US" sz="2000" dirty="0">
                <a:latin typeface="+mn-lt"/>
                <a:ea typeface="Wingdings"/>
                <a:cs typeface=""/>
              </a:rPr>
              <a:t> (</a:t>
            </a:r>
            <a:r>
              <a:rPr lang="en-US" sz="2000" dirty="0" smtClean="0">
                <a:latin typeface="+mn-lt"/>
                <a:cs typeface=""/>
              </a:rPr>
              <a:t> Y – μ</a:t>
            </a:r>
            <a:r>
              <a:rPr lang="en-US" sz="2000" baseline="-25000" dirty="0" smtClean="0">
                <a:latin typeface="+mn-lt"/>
                <a:cs typeface=""/>
              </a:rPr>
              <a:t>Y</a:t>
            </a:r>
            <a:r>
              <a:rPr lang="en-US" sz="2000" dirty="0" smtClean="0">
                <a:latin typeface="+mn-lt"/>
                <a:cs typeface=""/>
              </a:rPr>
              <a:t>)</a:t>
            </a:r>
          </a:p>
          <a:p>
            <a:pPr lvl="1">
              <a:buFont typeface="Arial"/>
              <a:buChar char="•"/>
            </a:pPr>
            <a:r>
              <a:rPr lang="en-US" sz="2000" dirty="0" smtClean="0">
                <a:latin typeface="+mn-lt"/>
                <a:cs typeface=""/>
              </a:rPr>
              <a:t> 	Transform to regression coefficients for uncentered variables</a:t>
            </a:r>
          </a:p>
          <a:p>
            <a:pPr lvl="1">
              <a:buFont typeface="Arial"/>
              <a:buChar char="•"/>
            </a:pPr>
            <a:r>
              <a:rPr lang="en-US" sz="2000" dirty="0">
                <a:latin typeface="+mn-lt"/>
                <a:cs typeface=""/>
              </a:rPr>
              <a:t> 	β = [ μ – μ </a:t>
            </a:r>
            <a:r>
              <a:rPr lang="en-US" sz="2000" dirty="0">
                <a:latin typeface="Wingdings"/>
                <a:ea typeface="Wingdings"/>
                <a:cs typeface="Wingdings"/>
              </a:rPr>
              <a:t></a:t>
            </a:r>
            <a:r>
              <a:rPr lang="en-US" sz="2000" dirty="0">
                <a:latin typeface="+mn-lt"/>
                <a:cs typeface=""/>
              </a:rPr>
              <a:t>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a:t>
            </a:r>
          </a:p>
          <a:p>
            <a:pPr lvl="1">
              <a:buFont typeface="Arial"/>
              <a:buChar char="•"/>
            </a:pPr>
            <a:r>
              <a:rPr lang="en-US" sz="2000" dirty="0" smtClean="0">
                <a:cs typeface=""/>
              </a:rPr>
              <a:t> 	Y = [ ones | X ] </a:t>
            </a:r>
            <a:r>
              <a:rPr lang="en-US" sz="2000" dirty="0" smtClean="0">
                <a:ea typeface="Wingdings"/>
                <a:cs typeface=""/>
              </a:rPr>
              <a:t></a:t>
            </a:r>
            <a:r>
              <a:rPr lang="en-US" sz="2000" dirty="0" smtClean="0">
                <a:cs typeface=""/>
              </a:rPr>
              <a:t> </a:t>
            </a:r>
            <a:r>
              <a:rPr lang="en-US" sz="2000" dirty="0">
                <a:cs typeface=""/>
              </a:rPr>
              <a:t>β</a:t>
            </a:r>
            <a:endParaRPr lang="en-US" sz="2000" dirty="0" smtClean="0">
              <a:cs typeface=""/>
            </a:endParaRPr>
          </a:p>
        </p:txBody>
      </p:sp>
      <p:sp>
        <p:nvSpPr>
          <p:cNvPr id="45" name="Text Box 7"/>
          <p:cNvSpPr txBox="1">
            <a:spLocks noChangeArrowheads="1"/>
          </p:cNvSpPr>
          <p:nvPr/>
        </p:nvSpPr>
        <p:spPr bwMode="auto">
          <a:xfrm>
            <a:off x="10059841" y="2404541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Feature Reduction</a:t>
            </a:r>
            <a:endParaRPr lang="en-US" sz="5200" b="1" dirty="0">
              <a:solidFill>
                <a:srgbClr val="F8F8F8"/>
              </a:solidFill>
            </a:endParaRPr>
          </a:p>
        </p:txBody>
      </p:sp>
      <p:pic>
        <p:nvPicPr>
          <p:cNvPr id="49" name="Picture 48" descr="lin_reg_learning_curve.eps.png"/>
          <p:cNvPicPr>
            <a:picLocks noChangeAspect="1"/>
          </p:cNvPicPr>
          <p:nvPr/>
        </p:nvPicPr>
        <p:blipFill>
          <a:blip r:embed="rId12"/>
          <a:stretch>
            <a:fillRect/>
          </a:stretch>
        </p:blipFill>
        <p:spPr>
          <a:xfrm>
            <a:off x="10059841" y="16377339"/>
            <a:ext cx="8715184" cy="7130605"/>
          </a:xfrm>
          <a:prstGeom prst="rect">
            <a:avLst/>
          </a:prstGeom>
        </p:spPr>
      </p:pic>
      <p:sp>
        <p:nvSpPr>
          <p:cNvPr id="57" name="TextBox 56"/>
          <p:cNvSpPr txBox="1"/>
          <p:nvPr/>
        </p:nvSpPr>
        <p:spPr>
          <a:xfrm>
            <a:off x="10352810" y="23371702"/>
            <a:ext cx="8150942" cy="584776"/>
          </a:xfrm>
          <a:prstGeom prst="rect">
            <a:avLst/>
          </a:prstGeom>
          <a:noFill/>
        </p:spPr>
        <p:txBody>
          <a:bodyPr wrap="square" rtlCol="0">
            <a:spAutoFit/>
          </a:bodyPr>
          <a:lstStyle/>
          <a:p>
            <a:pPr algn="ctr"/>
            <a:r>
              <a:rPr lang="en-US" sz="1600" dirty="0"/>
              <a:t>Figure 4: Linear regression versus accuracy as a function of training set size. As the RMSE between point predictions and actual end-of-year points decreases, the DCG of the resultant ranking increases. </a:t>
            </a:r>
          </a:p>
        </p:txBody>
      </p:sp>
      <p:sp>
        <p:nvSpPr>
          <p:cNvPr id="59" name="TextBox 58"/>
          <p:cNvSpPr txBox="1"/>
          <p:nvPr/>
        </p:nvSpPr>
        <p:spPr>
          <a:xfrm>
            <a:off x="10333568" y="25207279"/>
            <a:ext cx="8166101" cy="1323439"/>
          </a:xfrm>
          <a:prstGeom prst="rect">
            <a:avLst/>
          </a:prstGeom>
          <a:noFill/>
        </p:spPr>
        <p:txBody>
          <a:bodyPr wrap="square" rtlCol="0">
            <a:spAutoFit/>
          </a:bodyPr>
          <a:lstStyle/>
          <a:p>
            <a:pPr algn="just"/>
            <a:r>
              <a:rPr lang="en-US" sz="2000" dirty="0">
                <a:latin typeface="+mn-lt"/>
                <a:cs typeface=""/>
              </a:rPr>
              <a:t>The best results are obtained by using a subset of 13 total features. The DCG for this 2-feature case is 1.7896, still short of what is achieved by ESPN and Yahoo, but very close, and better than the naïve ranking method proposed previously.</a:t>
            </a:r>
          </a:p>
        </p:txBody>
      </p:sp>
      <p:sp>
        <p:nvSpPr>
          <p:cNvPr id="60" name="TextBox 59"/>
          <p:cNvSpPr txBox="1"/>
          <p:nvPr/>
        </p:nvSpPr>
        <p:spPr>
          <a:xfrm>
            <a:off x="10333568" y="15725482"/>
            <a:ext cx="8166101" cy="707886"/>
          </a:xfrm>
          <a:prstGeom prst="rect">
            <a:avLst/>
          </a:prstGeom>
          <a:noFill/>
        </p:spPr>
        <p:txBody>
          <a:bodyPr wrap="square" rtlCol="0">
            <a:spAutoFit/>
          </a:bodyPr>
          <a:lstStyle/>
          <a:p>
            <a:pPr algn="just"/>
            <a:r>
              <a:rPr lang="en-US" sz="2000" dirty="0">
                <a:latin typeface="+mn-lt"/>
                <a:cs typeface=""/>
              </a:rPr>
              <a:t>Using linear regression, predicted point totals are calculated for each player. Players are then ranked by predicted points for the final output.</a:t>
            </a:r>
          </a:p>
        </p:txBody>
      </p:sp>
      <p:sp>
        <p:nvSpPr>
          <p:cNvPr id="61" name="TextBox 60"/>
          <p:cNvSpPr txBox="1"/>
          <p:nvPr/>
        </p:nvSpPr>
        <p:spPr>
          <a:xfrm>
            <a:off x="10352810" y="31665116"/>
            <a:ext cx="8150942" cy="338554"/>
          </a:xfrm>
          <a:prstGeom prst="rect">
            <a:avLst/>
          </a:prstGeom>
          <a:noFill/>
        </p:spPr>
        <p:txBody>
          <a:bodyPr wrap="square" rtlCol="0">
            <a:spAutoFit/>
          </a:bodyPr>
          <a:lstStyle/>
          <a:p>
            <a:pPr algn="ctr"/>
            <a:r>
              <a:rPr lang="en-US" sz="1600" dirty="0"/>
              <a:t>Figure 5: Results of feature reduction on linear regression.</a:t>
            </a:r>
          </a:p>
        </p:txBody>
      </p:sp>
      <p:sp>
        <p:nvSpPr>
          <p:cNvPr id="62" name="TextBox 61"/>
          <p:cNvSpPr txBox="1"/>
          <p:nvPr/>
        </p:nvSpPr>
        <p:spPr>
          <a:xfrm>
            <a:off x="19762835" y="6732334"/>
            <a:ext cx="8166101" cy="2554545"/>
          </a:xfrm>
          <a:prstGeom prst="rect">
            <a:avLst/>
          </a:prstGeom>
          <a:noFill/>
        </p:spPr>
        <p:txBody>
          <a:bodyPr wrap="square" rtlCol="0">
            <a:spAutoFit/>
          </a:bodyPr>
          <a:lstStyle/>
          <a:p>
            <a:pPr algn="just"/>
            <a:r>
              <a:rPr lang="en-US" sz="2000" dirty="0">
                <a:latin typeface="+mn-lt"/>
                <a:cs typeface=""/>
              </a:rPr>
              <a:t>There are many types of receivers in the NFL, including those who play in the slot and catch lots of short passes, those who play out wide and catch very few longer passes, and all-stars who do it all. This insight prompts clustering receivers by type prior to prediction.</a:t>
            </a:r>
          </a:p>
          <a:p>
            <a:pPr algn="just"/>
            <a:endParaRPr lang="en-US" sz="2000" dirty="0">
              <a:latin typeface="+mn-lt"/>
              <a:cs typeface=""/>
            </a:endParaRPr>
          </a:p>
          <a:p>
            <a:pPr algn="just"/>
            <a:r>
              <a:rPr lang="en-US" sz="2000" b="1" dirty="0">
                <a:latin typeface="+mn-lt"/>
                <a:cs typeface=""/>
              </a:rPr>
              <a:t>K-Means Clustering</a:t>
            </a:r>
            <a:endParaRPr lang="en-US" sz="2000" dirty="0">
              <a:latin typeface="+mn-lt"/>
              <a:cs typeface=""/>
            </a:endParaRPr>
          </a:p>
          <a:p>
            <a:pPr algn="just"/>
            <a:r>
              <a:rPr lang="en-US" sz="2000" dirty="0">
                <a:latin typeface="+mn-lt"/>
                <a:cs typeface=""/>
              </a:rPr>
              <a:t>K-Means will be used to cluster receivers based on various groups of 2 and 3 features. </a:t>
            </a:r>
          </a:p>
        </p:txBody>
      </p:sp>
      <p:sp>
        <p:nvSpPr>
          <p:cNvPr id="63" name="TextBox 62"/>
          <p:cNvSpPr txBox="1"/>
          <p:nvPr/>
        </p:nvSpPr>
        <p:spPr>
          <a:xfrm>
            <a:off x="19777994" y="15503096"/>
            <a:ext cx="8150942" cy="584776"/>
          </a:xfrm>
          <a:prstGeom prst="rect">
            <a:avLst/>
          </a:prstGeom>
          <a:noFill/>
        </p:spPr>
        <p:txBody>
          <a:bodyPr wrap="square" rtlCol="0">
            <a:spAutoFit/>
          </a:bodyPr>
          <a:lstStyle/>
          <a:p>
            <a:pPr algn="ctr"/>
            <a:r>
              <a:rPr lang="en-US" sz="1600" dirty="0"/>
              <a:t>Figure 6: 2D K-Means clustering by previous year catches and fantasy points. Note how this tends to separate high production, elite WRs in blue from role players and secondary receivers in red.</a:t>
            </a:r>
          </a:p>
        </p:txBody>
      </p:sp>
      <p:sp>
        <p:nvSpPr>
          <p:cNvPr id="64" name="TextBox 63"/>
          <p:cNvSpPr txBox="1"/>
          <p:nvPr/>
        </p:nvSpPr>
        <p:spPr>
          <a:xfrm>
            <a:off x="19777994" y="20713908"/>
            <a:ext cx="8150942" cy="338554"/>
          </a:xfrm>
          <a:prstGeom prst="rect">
            <a:avLst/>
          </a:prstGeom>
          <a:noFill/>
        </p:spPr>
        <p:txBody>
          <a:bodyPr wrap="square" rtlCol="0">
            <a:spAutoFit/>
          </a:bodyPr>
          <a:lstStyle/>
          <a:p>
            <a:pPr algn="ctr"/>
            <a:r>
              <a:rPr lang="en-US" sz="1600" dirty="0"/>
              <a:t>Figure 7: 3D K-Means clustering by previous year catches, fantasy points, and targets.</a:t>
            </a:r>
          </a:p>
        </p:txBody>
      </p:sp>
      <p:sp>
        <p:nvSpPr>
          <p:cNvPr id="66" name="TextBox 65"/>
          <p:cNvSpPr txBox="1"/>
          <p:nvPr/>
        </p:nvSpPr>
        <p:spPr>
          <a:xfrm>
            <a:off x="19777994" y="21021757"/>
            <a:ext cx="8166101" cy="3477875"/>
          </a:xfrm>
          <a:prstGeom prst="rect">
            <a:avLst/>
          </a:prstGeom>
          <a:noFill/>
        </p:spPr>
        <p:txBody>
          <a:bodyPr wrap="square" rtlCol="0">
            <a:spAutoFit/>
          </a:bodyPr>
          <a:lstStyle/>
          <a:p>
            <a:pPr algn="just"/>
            <a:r>
              <a:rPr lang="en-US" sz="2000" b="1" dirty="0">
                <a:latin typeface="+mn-lt"/>
                <a:cs typeface=""/>
              </a:rPr>
              <a:t>Mixture Model</a:t>
            </a:r>
            <a:endParaRPr lang="en-US" sz="2000" dirty="0">
              <a:latin typeface="+mn-lt"/>
              <a:cs typeface=""/>
            </a:endParaRPr>
          </a:p>
          <a:p>
            <a:pPr algn="just"/>
            <a:r>
              <a:rPr lang="en-US" sz="2000" dirty="0">
                <a:latin typeface="+mn-lt"/>
                <a:cs typeface=""/>
              </a:rPr>
              <a:t>Linear regression is performed on each K-Means grouping individually to produce each player’s projected fantasy points for 2012.</a:t>
            </a:r>
          </a:p>
          <a:p>
            <a:pPr algn="just"/>
            <a:endParaRPr lang="en-US" sz="2000" dirty="0">
              <a:latin typeface="+mn-lt"/>
              <a:cs typeface=""/>
            </a:endParaRPr>
          </a:p>
          <a:p>
            <a:pPr algn="just"/>
            <a:r>
              <a:rPr lang="en-US" sz="2000" b="1" dirty="0">
                <a:latin typeface="+mn-lt"/>
                <a:cs typeface=""/>
              </a:rPr>
              <a:t>Feature Reduction</a:t>
            </a:r>
            <a:endParaRPr lang="en-US" sz="2000" dirty="0">
              <a:latin typeface="+mn-lt"/>
              <a:cs typeface=""/>
            </a:endParaRPr>
          </a:p>
          <a:p>
            <a:pPr algn="just"/>
            <a:r>
              <a:rPr lang="en-US" sz="2000" dirty="0">
                <a:latin typeface="+mn-lt"/>
                <a:cs typeface=""/>
              </a:rPr>
              <a:t>Using the results from the feature reduction section, the experiment is repeated for 2 and 6 features.</a:t>
            </a:r>
          </a:p>
          <a:p>
            <a:pPr algn="just"/>
            <a:endParaRPr lang="en-US" sz="2000" dirty="0">
              <a:latin typeface="+mn-lt"/>
              <a:cs typeface=""/>
            </a:endParaRPr>
          </a:p>
          <a:p>
            <a:pPr algn="just"/>
            <a:r>
              <a:rPr lang="en-US" sz="2000" b="1" dirty="0">
                <a:latin typeface="+mn-lt"/>
                <a:cs typeface=""/>
              </a:rPr>
              <a:t>Combination</a:t>
            </a:r>
            <a:endParaRPr lang="en-US" sz="2000" dirty="0">
              <a:latin typeface="+mn-lt"/>
              <a:cs typeface=""/>
            </a:endParaRPr>
          </a:p>
          <a:p>
            <a:pPr algn="just"/>
            <a:r>
              <a:rPr lang="en-US" sz="2000" dirty="0">
                <a:latin typeface="+mn-lt"/>
                <a:cs typeface=""/>
              </a:rPr>
              <a:t>The players, regardless of mixture, are then recombined to be ranked by the DCG algorithm. </a:t>
            </a:r>
          </a:p>
        </p:txBody>
      </p:sp>
      <p:sp>
        <p:nvSpPr>
          <p:cNvPr id="67" name="TextBox 66"/>
          <p:cNvSpPr txBox="1"/>
          <p:nvPr/>
        </p:nvSpPr>
        <p:spPr>
          <a:xfrm>
            <a:off x="19762835" y="30743371"/>
            <a:ext cx="8166101" cy="1323439"/>
          </a:xfrm>
          <a:prstGeom prst="rect">
            <a:avLst/>
          </a:prstGeom>
          <a:noFill/>
        </p:spPr>
        <p:txBody>
          <a:bodyPr wrap="square" rtlCol="0">
            <a:spAutoFit/>
          </a:bodyPr>
          <a:lstStyle/>
          <a:p>
            <a:pPr algn="just"/>
            <a:r>
              <a:rPr lang="en-US" sz="2000" dirty="0">
                <a:latin typeface="+mn-lt"/>
                <a:cs typeface=""/>
              </a:rPr>
              <a:t>The best results are obtained by using 2D K-means on catches and previous year fantasy points to define our mixture model, and then using 2 features, points and TDs, for regression. The DCG is 1.8063, better than ESPN but not quite as good as Yahoo.</a:t>
            </a:r>
          </a:p>
        </p:txBody>
      </p:sp>
      <p:sp>
        <p:nvSpPr>
          <p:cNvPr id="68" name="TextBox 67"/>
          <p:cNvSpPr txBox="1"/>
          <p:nvPr/>
        </p:nvSpPr>
        <p:spPr>
          <a:xfrm>
            <a:off x="19793153" y="30303219"/>
            <a:ext cx="8150942" cy="338554"/>
          </a:xfrm>
          <a:prstGeom prst="rect">
            <a:avLst/>
          </a:prstGeom>
          <a:noFill/>
        </p:spPr>
        <p:txBody>
          <a:bodyPr wrap="square" rtlCol="0">
            <a:spAutoFit/>
          </a:bodyPr>
          <a:lstStyle/>
          <a:p>
            <a:pPr algn="ctr"/>
            <a:r>
              <a:rPr lang="en-US" sz="1600" dirty="0"/>
              <a:t>Figure 8: K-Means mixture model results through several types of runs.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26723</TotalTime>
  <Words>1477</Words>
  <Application>Microsoft Macintosh PowerPoint</Application>
  <PresentationFormat>Custom</PresentationFormat>
  <Paragraphs>166</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883</cp:revision>
  <cp:lastPrinted>2013-11-29T04:44:42Z</cp:lastPrinted>
  <dcterms:created xsi:type="dcterms:W3CDTF">2013-11-30T04:23:03Z</dcterms:created>
  <dcterms:modified xsi:type="dcterms:W3CDTF">2013-11-30T07:04:09Z</dcterms:modified>
  <cp:category>Powerpoint poster templates</cp:category>
</cp:coreProperties>
</file>