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Default Extension="rels" ContentType="application/vnd.openxmlformats-package.relationships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31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32.xml" ContentType="application/vnd.openxmlformats-officedocument.presentationml.slideLayout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0.xml" ContentType="application/vnd.openxmlformats-officedocument.presentationml.slideLayout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56" r:id="rId4"/>
  </p:sldIdLst>
  <p:sldSz cx="384048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1pPr>
    <a:lvl2pPr marL="45710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2pPr>
    <a:lvl3pPr marL="914211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3pPr>
    <a:lvl4pPr marL="137131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4pPr>
    <a:lvl5pPr marL="182842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charset="0"/>
        <a:ea typeface="+mn-ea"/>
        <a:cs typeface="+mn-cs"/>
      </a:defRPr>
    </a:lvl5pPr>
    <a:lvl6pPr marL="2285529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6pPr>
    <a:lvl7pPr marL="2742634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7pPr>
    <a:lvl8pPr marL="3199741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8pPr>
    <a:lvl9pPr marL="3656847" algn="l" defTabSz="457105" rtl="0" eaLnBrk="1" latinLnBrk="0" hangingPunct="1">
      <a:defRPr sz="2800" kern="1200">
        <a:solidFill>
          <a:schemeClr val="tx1"/>
        </a:solidFill>
        <a:latin typeface="Arial Narrow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P Authorized Customer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8D0424"/>
    <a:srgbClr val="C085F4"/>
    <a:srgbClr val="110278"/>
    <a:srgbClr val="FFFEF4"/>
    <a:srgbClr val="E7FA81"/>
    <a:srgbClr val="3399FF"/>
    <a:srgbClr val="0066FF"/>
    <a:srgbClr val="FF9900"/>
    <a:srgbClr val="CC0000"/>
    <a:srgbClr val="9933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9841" autoAdjust="0"/>
    <p:restoredTop sz="99697" autoAdjust="0"/>
  </p:normalViewPr>
  <p:slideViewPr>
    <p:cSldViewPr snapToGrid="0" snapToObjects="1">
      <p:cViewPr>
        <p:scale>
          <a:sx n="33" d="100"/>
          <a:sy n="33" d="100"/>
        </p:scale>
        <p:origin x="-2824" y="-480"/>
      </p:cViewPr>
      <p:guideLst>
        <p:guide orient="horz" pos="3552"/>
        <p:guide orient="horz" pos="20285"/>
        <p:guide pos="-1291"/>
        <p:guide pos="4997"/>
        <p:guide pos="5510"/>
        <p:guide pos="11798"/>
        <p:guide pos="12302"/>
        <p:guide pos="18590"/>
        <p:guide pos="19109"/>
        <p:guide pos="253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0" y="685800"/>
            <a:ext cx="4000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3E72502-94FC-6E4B-8DC7-64407E287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8942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57105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11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18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423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529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634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41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847" algn="l" defTabSz="45710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1F585-D27A-DC45-B8F9-2665A61FDA0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0" y="685800"/>
            <a:ext cx="40005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4" y="5638801"/>
            <a:ext cx="429637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740" y="5638801"/>
            <a:ext cx="429776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7" y="10226677"/>
            <a:ext cx="3264296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7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1" indent="0" algn="ctr">
              <a:buNone/>
              <a:defRPr/>
            </a:lvl3pPr>
            <a:lvl4pPr marL="1371318" indent="0" algn="ctr">
              <a:buNone/>
              <a:defRPr/>
            </a:lvl4pPr>
            <a:lvl5pPr marL="1828423" indent="0" algn="ctr">
              <a:buNone/>
              <a:defRPr/>
            </a:lvl5pPr>
            <a:lvl6pPr marL="2285529" indent="0" algn="ctr">
              <a:buNone/>
              <a:defRPr/>
            </a:lvl6pPr>
            <a:lvl7pPr marL="2742634" indent="0" algn="ctr">
              <a:buNone/>
              <a:defRPr/>
            </a:lvl7pPr>
            <a:lvl8pPr marL="3199741" indent="0" algn="ctr">
              <a:buNone/>
              <a:defRPr/>
            </a:lvl8pPr>
            <a:lvl9pPr marL="36568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1" y="5638801"/>
            <a:ext cx="18391188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1559" y="5638801"/>
            <a:ext cx="18392576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1900"/>
            </a:lvl1pPr>
            <a:lvl2pPr marL="457105" indent="0">
              <a:buNone/>
              <a:defRPr sz="1700"/>
            </a:lvl2pPr>
            <a:lvl3pPr marL="914211" indent="0">
              <a:buNone/>
              <a:defRPr sz="1500"/>
            </a:lvl3pPr>
            <a:lvl4pPr marL="1371318" indent="0">
              <a:buNone/>
              <a:defRPr sz="1300"/>
            </a:lvl4pPr>
            <a:lvl5pPr marL="1828423" indent="0">
              <a:buNone/>
              <a:defRPr sz="1300"/>
            </a:lvl5pPr>
            <a:lvl6pPr marL="2285529" indent="0">
              <a:buNone/>
              <a:defRPr sz="1300"/>
            </a:lvl6pPr>
            <a:lvl7pPr marL="2742634" indent="0">
              <a:buNone/>
              <a:defRPr sz="1300"/>
            </a:lvl7pPr>
            <a:lvl8pPr marL="3199741" indent="0">
              <a:buNone/>
              <a:defRPr sz="1300"/>
            </a:lvl8pPr>
            <a:lvl9pPr marL="365684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2" cy="30929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2" y="1273176"/>
            <a:ext cx="27554832" cy="30929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4" y="5638801"/>
            <a:ext cx="429637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740" y="5638801"/>
            <a:ext cx="429776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6"/>
            <a:ext cx="3456543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7"/>
            <a:ext cx="16968788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0"/>
            <a:ext cx="16968788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7369177"/>
            <a:ext cx="16975732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1900" b="1"/>
            </a:lvl2pPr>
            <a:lvl3pPr marL="914211" indent="0">
              <a:buNone/>
              <a:defRPr sz="1700" b="1"/>
            </a:lvl3pPr>
            <a:lvl4pPr marL="1371318" indent="0">
              <a:buNone/>
              <a:defRPr sz="1500" b="1"/>
            </a:lvl4pPr>
            <a:lvl5pPr marL="1828423" indent="0">
              <a:buNone/>
              <a:defRPr sz="1500" b="1"/>
            </a:lvl5pPr>
            <a:lvl6pPr marL="2285529" indent="0">
              <a:buNone/>
              <a:defRPr sz="1500" b="1"/>
            </a:lvl6pPr>
            <a:lvl7pPr marL="2742634" indent="0">
              <a:buNone/>
              <a:defRPr sz="1500" b="1"/>
            </a:lvl7pPr>
            <a:lvl8pPr marL="3199741" indent="0">
              <a:buNone/>
              <a:defRPr sz="1500" b="1"/>
            </a:lvl8pPr>
            <a:lvl9pPr marL="365684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0439400"/>
            <a:ext cx="16975732" cy="1896586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1276"/>
            <a:ext cx="12634912" cy="557688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7" y="1311276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5" y="6888164"/>
            <a:ext cx="12634912" cy="22517100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8" cy="27209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8"/>
            <a:ext cx="2304315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1" indent="0">
              <a:buNone/>
              <a:defRPr sz="2400"/>
            </a:lvl3pPr>
            <a:lvl4pPr marL="1371318" indent="0">
              <a:buNone/>
              <a:defRPr sz="1900"/>
            </a:lvl4pPr>
            <a:lvl5pPr marL="1828423" indent="0">
              <a:buNone/>
              <a:defRPr sz="1900"/>
            </a:lvl5pPr>
            <a:lvl6pPr marL="2285529" indent="0">
              <a:buNone/>
              <a:defRPr sz="1900"/>
            </a:lvl6pPr>
            <a:lvl7pPr marL="2742634" indent="0">
              <a:buNone/>
              <a:defRPr sz="1900"/>
            </a:lvl7pPr>
            <a:lvl8pPr marL="3199741" indent="0">
              <a:buNone/>
              <a:defRPr sz="1900"/>
            </a:lvl8pPr>
            <a:lvl9pPr marL="365684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8"/>
            <a:ext cx="23043158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105" indent="0">
              <a:buNone/>
              <a:defRPr sz="1300"/>
            </a:lvl2pPr>
            <a:lvl3pPr marL="914211" indent="0">
              <a:buNone/>
              <a:defRPr sz="1100"/>
            </a:lvl3pPr>
            <a:lvl4pPr marL="1371318" indent="0">
              <a:buNone/>
              <a:defRPr sz="900"/>
            </a:lvl4pPr>
            <a:lvl5pPr marL="1828423" indent="0">
              <a:buNone/>
              <a:defRPr sz="900"/>
            </a:lvl5pPr>
            <a:lvl6pPr marL="2285529" indent="0">
              <a:buNone/>
              <a:defRPr sz="900"/>
            </a:lvl6pPr>
            <a:lvl7pPr marL="2742634" indent="0">
              <a:buNone/>
              <a:defRPr sz="900"/>
            </a:lvl7pPr>
            <a:lvl8pPr marL="3199741" indent="0">
              <a:buNone/>
              <a:defRPr sz="900"/>
            </a:lvl8pPr>
            <a:lvl9pPr marL="36568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607020" y="5638801"/>
            <a:ext cx="872748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25" name="Rectangle 9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03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603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0" y="5638801"/>
            <a:ext cx="8727480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48" name="Rectangle 32"/>
          <p:cNvSpPr>
            <a:spLocks noChangeArrowheads="1"/>
          </p:cNvSpPr>
          <p:nvPr userDrawn="1"/>
        </p:nvSpPr>
        <p:spPr bwMode="auto">
          <a:xfrm>
            <a:off x="10054036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0" name="Rectangle 34"/>
          <p:cNvSpPr>
            <a:spLocks noChangeArrowheads="1"/>
          </p:cNvSpPr>
          <p:nvPr userDrawn="1"/>
        </p:nvSpPr>
        <p:spPr bwMode="auto">
          <a:xfrm>
            <a:off x="19488547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1" name="Rectangle 35"/>
          <p:cNvSpPr>
            <a:spLocks noChangeArrowheads="1"/>
          </p:cNvSpPr>
          <p:nvPr userDrawn="1"/>
        </p:nvSpPr>
        <p:spPr bwMode="auto">
          <a:xfrm>
            <a:off x="28943898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607020" y="5638801"/>
            <a:ext cx="872748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533400" y="32445328"/>
            <a:ext cx="2200276" cy="44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0" y="5638801"/>
            <a:ext cx="8727480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10054036" y="5638801"/>
            <a:ext cx="18168938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28943898" y="5638801"/>
            <a:ext cx="8734426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607020" y="5638801"/>
            <a:ext cx="370713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38404800" cy="130176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 userDrawn="1"/>
        </p:nvSpPr>
        <p:spPr bwMode="auto">
          <a:xfrm>
            <a:off x="533400" y="32445328"/>
            <a:ext cx="2200276" cy="44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 dirty="0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100" b="1" dirty="0" err="1">
                <a:solidFill>
                  <a:schemeClr val="bg2"/>
                </a:solidFill>
                <a:latin typeface="Arial" charset="0"/>
              </a:rPr>
              <a:t>www.PosterPresentations.com</a:t>
            </a:r>
            <a:endParaRPr lang="en-US" sz="11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2" cy="220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48" tIns="45615" rIns="91248" bIns="45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4" y="5638801"/>
            <a:ext cx="36917114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315" tIns="456315" rIns="456315" bIns="456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20" tIns="45710" rIns="91420" bIns="45710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5pPr>
      <a:lvl6pPr marL="457105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6pPr>
      <a:lvl7pPr marL="91421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7pPr>
      <a:lvl8pPr marL="1371318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8pPr>
      <a:lvl9pPr marL="18284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charset="0"/>
        </a:defRPr>
      </a:lvl9pPr>
    </p:titleStyle>
    <p:bodyStyle>
      <a:lvl1pPr marL="342829" indent="-342829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9624" indent="-282516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2765" indent="-228553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599871" indent="-228553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6976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081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6pPr>
      <a:lvl7pPr marL="297118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7pPr>
      <a:lvl8pPr marL="3428294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8pPr>
      <a:lvl9pPr marL="3885399" indent="-228553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8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3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9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4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1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7" algn="l" defTabSz="45710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00075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Motivation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2453" name="Text Box 405"/>
          <p:cNvSpPr txBox="1">
            <a:spLocks noChangeArrowheads="1"/>
          </p:cNvSpPr>
          <p:nvPr/>
        </p:nvSpPr>
        <p:spPr bwMode="auto">
          <a:xfrm>
            <a:off x="600075" y="13701516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Data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3960218" y="493382"/>
            <a:ext cx="30424636" cy="40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24" tIns="45605" rIns="91224" bIns="45605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600" b="1" dirty="0" smtClean="0"/>
              <a:t>Predicting Fantasy Football Perfomances</a:t>
            </a:r>
          </a:p>
          <a:p>
            <a:pPr algn="ctr"/>
            <a:endParaRPr lang="en-US" sz="3000" b="1" dirty="0" smtClean="0"/>
          </a:p>
          <a:p>
            <a:pPr algn="ctr"/>
            <a:r>
              <a:rPr lang="en-US" sz="5200" b="1" dirty="0" smtClean="0">
                <a:latin typeface="Arial" charset="0"/>
              </a:rPr>
              <a:t>John O’Hollaren (jpo4@duke.edu)</a:t>
            </a:r>
            <a:endParaRPr lang="en-US" sz="5200" b="1" dirty="0" smtClean="0">
              <a:solidFill>
                <a:srgbClr val="000000"/>
              </a:solidFill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Department of Electrical and Computer Engineering</a:t>
            </a:r>
            <a:endParaRPr lang="en-US" sz="5200" dirty="0" smtClean="0">
              <a:latin typeface="Arial" charset="0"/>
            </a:endParaRPr>
          </a:p>
          <a:p>
            <a:pPr algn="ctr" eaLnBrk="0" hangingPunct="0"/>
            <a:r>
              <a:rPr lang="en-US" sz="4300" dirty="0" smtClean="0">
                <a:latin typeface="Arial" charset="0"/>
              </a:rPr>
              <a:t>Duke University</a:t>
            </a:r>
          </a:p>
        </p:txBody>
      </p:sp>
      <p:pic>
        <p:nvPicPr>
          <p:cNvPr id="85" name="Picture 84" descr="duk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2501" y="423324"/>
            <a:ext cx="2879987" cy="4029458"/>
          </a:xfrm>
          <a:prstGeom prst="rect">
            <a:avLst/>
          </a:prstGeom>
        </p:spPr>
      </p:pic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19491325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Linear Regression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28948063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Results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10040599" y="5638800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Methods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28948063" y="27758842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References</a:t>
            </a:r>
            <a:endParaRPr lang="en-US" sz="5200" b="1" dirty="0">
              <a:solidFill>
                <a:srgbClr val="F8F8F8"/>
              </a:solidFill>
            </a:endParaRPr>
          </a:p>
        </p:txBody>
      </p:sp>
      <p:pic>
        <p:nvPicPr>
          <p:cNvPr id="22" name="Picture 21" descr="top30_lin_reg_all_feat.ep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325" y="9058824"/>
            <a:ext cx="8734427" cy="4067375"/>
          </a:xfrm>
          <a:prstGeom prst="rect">
            <a:avLst/>
          </a:prstGeom>
        </p:spPr>
      </p:pic>
      <p:pic>
        <p:nvPicPr>
          <p:cNvPr id="23" name="Picture 22" descr="rmse_plus_dc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2767" y="17401434"/>
            <a:ext cx="8492258" cy="6114425"/>
          </a:xfrm>
          <a:prstGeom prst="rect">
            <a:avLst/>
          </a:prstGeom>
        </p:spPr>
      </p:pic>
      <p:pic>
        <p:nvPicPr>
          <p:cNvPr id="25" name="Picture 24" descr="kmeans3.ep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91325" y="27681874"/>
            <a:ext cx="8734426" cy="4541902"/>
          </a:xfrm>
          <a:prstGeom prst="rect">
            <a:avLst/>
          </a:prstGeom>
        </p:spPr>
      </p:pic>
      <p:pic>
        <p:nvPicPr>
          <p:cNvPr id="26" name="Picture 25" descr="kmeans2.ep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91326" y="21043710"/>
            <a:ext cx="8734426" cy="6638164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0175293" y="26951194"/>
          <a:ext cx="8492257" cy="5120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6329"/>
                <a:gridCol w="5655733"/>
                <a:gridCol w="1350195"/>
              </a:tblGrid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Method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β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Discounted</a:t>
                      </a:r>
                    </a:p>
                    <a:p>
                      <a:pPr algn="ctr"/>
                      <a:r>
                        <a:rPr lang="en-US" sz="1600"/>
                        <a:t>Cumulative</a:t>
                      </a:r>
                    </a:p>
                    <a:p>
                      <a:pPr algn="ctr"/>
                      <a:r>
                        <a:rPr lang="en-US" sz="1600"/>
                        <a:t>Gain</a:t>
                      </a:r>
                      <a:endParaRPr lang="en-US" sz="1600" b="1"/>
                    </a:p>
                  </a:txBody>
                  <a:tcPr anchor="ctr"/>
                </a:tc>
              </a:tr>
              <a:tr h="3005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13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β = [ w</a:t>
                      </a:r>
                      <a:r>
                        <a:rPr lang="en-US" sz="1400" baseline="-25000"/>
                        <a:t>FantasyPts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RecTDs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Targets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Catches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Δ1yrRecYds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Δ1yrRecTDs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Δ2yrRecYds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Δ2yrRecYds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Δ3yrRecYds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Δ3yrRecYds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ESPN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Yahoo</a:t>
                      </a:r>
                      <a:r>
                        <a:rPr lang="en-US" sz="1400"/>
                        <a:t> ]</a:t>
                      </a:r>
                      <a:endParaRPr lang="en-US" sz="1400" baseline="-250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1.7179</a:t>
                      </a:r>
                      <a:endParaRPr lang="en-US" sz="1600" b="0"/>
                    </a:p>
                  </a:txBody>
                  <a:tcPr anchor="ctr"/>
                </a:tc>
              </a:tr>
              <a:tr h="3005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 </a:t>
                      </a:r>
                      <a:r>
                        <a:rPr lang="en-US" sz="1600" baseline="0"/>
                        <a:t>= [0.17, 0.059, 12.91, -0.25, 0.18, -0.34, -4.82</a:t>
                      </a:r>
                      <a:br>
                        <a:rPr lang="en-US" sz="1600" baseline="0"/>
                      </a:br>
                      <a:r>
                        <a:rPr lang="en-US" sz="1600" baseline="0"/>
                        <a:t>-0.031, 0.61, 0.044, -3.36, -1.05, 1.03]</a:t>
                      </a:r>
                      <a:endParaRPr lang="en-US" sz="1600" b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5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7 Features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β = [ w</a:t>
                      </a:r>
                      <a:r>
                        <a:rPr lang="en-US" sz="1400" baseline="-25000"/>
                        <a:t>FantasyPts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RecTDs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Δ1yrRecYds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Δ1yrRecTDs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ESPN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Yahoo </a:t>
                      </a:r>
                      <a:r>
                        <a:rPr lang="en-US" sz="1400"/>
                        <a:t>]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1.7722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3005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 </a:t>
                      </a:r>
                      <a:r>
                        <a:rPr lang="en-US" sz="1600" baseline="0"/>
                        <a:t>= [-0.18, 0.12, 11.10, -0.056, -3.35, -2.27, 1.67]</a:t>
                      </a:r>
                      <a:endParaRPr lang="en-US" sz="1600" b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5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6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β = [ w</a:t>
                      </a:r>
                      <a:r>
                        <a:rPr lang="en-US" sz="1400" baseline="-25000"/>
                        <a:t>FantasyPts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RecTDs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Δ1yrRecYds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Δ1yrRecTDs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ESPN</a:t>
                      </a:r>
                      <a:r>
                        <a:rPr lang="en-US" sz="1400"/>
                        <a:t> ]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1.7621</a:t>
                      </a:r>
                      <a:endParaRPr lang="en-US" sz="1600" b="0"/>
                    </a:p>
                  </a:txBody>
                  <a:tcPr anchor="ctr"/>
                </a:tc>
              </a:tr>
              <a:tr h="3005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 </a:t>
                      </a:r>
                      <a:r>
                        <a:rPr lang="en-US" sz="1600" baseline="0"/>
                        <a:t>= [0.10, 0.079, 10.23, -0.06, -3.09, -0.403]</a:t>
                      </a:r>
                      <a:endParaRPr lang="en-US" sz="1600" b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3 Features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β = [ w</a:t>
                      </a:r>
                      <a:r>
                        <a:rPr lang="en-US" sz="1400" baseline="-25000"/>
                        <a:t>FantasyPts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RecYds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RecTDs</a:t>
                      </a:r>
                      <a:r>
                        <a:rPr lang="en-US" sz="1400" baseline="0"/>
                        <a:t> </a:t>
                      </a:r>
                      <a:r>
                        <a:rPr lang="en-US" sz="1400"/>
                        <a:t>]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/>
                        <a:t>1.7806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 = [</a:t>
                      </a:r>
                      <a:r>
                        <a:rPr lang="en-US" sz="1600" baseline="0"/>
                        <a:t>1.72, -0.061, -5.08]</a:t>
                      </a:r>
                      <a:endParaRPr lang="en-US" sz="1600" b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2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β = [ w</a:t>
                      </a:r>
                      <a:r>
                        <a:rPr lang="en-US" sz="1400" baseline="-25000"/>
                        <a:t>FantasyPts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RecTDs</a:t>
                      </a:r>
                      <a:r>
                        <a:rPr lang="en-US" sz="1400" baseline="0"/>
                        <a:t> </a:t>
                      </a:r>
                      <a:r>
                        <a:rPr lang="en-US" sz="1400"/>
                        <a:t>]</a:t>
                      </a:r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/>
                        <a:t>1.7896</a:t>
                      </a:r>
                    </a:p>
                  </a:txBody>
                  <a:tcPr anchor="ctr"/>
                </a:tc>
              </a:tr>
              <a:tr h="167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 = [1.15,</a:t>
                      </a:r>
                      <a:r>
                        <a:rPr lang="en-US" sz="1600" baseline="0"/>
                        <a:t> </a:t>
                      </a:r>
                      <a:r>
                        <a:rPr lang="en-US" sz="1600"/>
                        <a:t>-2.031]</a:t>
                      </a:r>
                      <a:endParaRPr lang="en-US" sz="1600" b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76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2 Features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β = [ w</a:t>
                      </a:r>
                      <a:r>
                        <a:rPr lang="en-US" sz="1400" baseline="-25000"/>
                        <a:t>FantasyPts</a:t>
                      </a:r>
                      <a:r>
                        <a:rPr lang="en-US" sz="1400"/>
                        <a:t> w</a:t>
                      </a:r>
                      <a:r>
                        <a:rPr lang="en-US" sz="1400" baseline="-25000"/>
                        <a:t>RecYds</a:t>
                      </a:r>
                      <a:r>
                        <a:rPr lang="en-US" sz="1400" baseline="0"/>
                        <a:t> </a:t>
                      </a:r>
                      <a:r>
                        <a:rPr lang="en-US" sz="1400"/>
                        <a:t>]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/>
                        <a:t>1.7863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 = [0.92,</a:t>
                      </a:r>
                      <a:r>
                        <a:rPr lang="en-US" sz="1600" baseline="0"/>
                        <a:t> 0.019]</a:t>
                      </a:r>
                      <a:endParaRPr lang="en-US" sz="1600" b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040598" y="8108916"/>
            <a:ext cx="8734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β = [ w</a:t>
            </a:r>
            <a:r>
              <a:rPr lang="en-US" baseline="-25000"/>
              <a:t>FantasyPts</a:t>
            </a:r>
            <a:r>
              <a:rPr lang="en-US"/>
              <a:t> w</a:t>
            </a:r>
            <a:r>
              <a:rPr lang="en-US" baseline="-25000"/>
              <a:t>RecYds</a:t>
            </a:r>
            <a:r>
              <a:rPr lang="en-US"/>
              <a:t> w</a:t>
            </a:r>
            <a:r>
              <a:rPr lang="en-US" baseline="-25000"/>
              <a:t>RecTDs</a:t>
            </a:r>
            <a:r>
              <a:rPr lang="en-US"/>
              <a:t> w</a:t>
            </a:r>
            <a:r>
              <a:rPr lang="en-US" baseline="-25000"/>
              <a:t>Targets</a:t>
            </a:r>
            <a:r>
              <a:rPr lang="en-US"/>
              <a:t> w</a:t>
            </a:r>
            <a:r>
              <a:rPr lang="en-US" baseline="-25000"/>
              <a:t>Catches</a:t>
            </a:r>
            <a:r>
              <a:rPr lang="en-US"/>
              <a:t> w</a:t>
            </a:r>
            <a:r>
              <a:rPr lang="en-US" baseline="-25000"/>
              <a:t>Δ1yrRecYds</a:t>
            </a:r>
            <a:r>
              <a:rPr lang="en-US"/>
              <a:t> w</a:t>
            </a:r>
            <a:r>
              <a:rPr lang="en-US" baseline="-25000"/>
              <a:t>Δ1yrRecTDs</a:t>
            </a:r>
            <a:r>
              <a:rPr lang="en-US"/>
              <a:t> w</a:t>
            </a:r>
            <a:r>
              <a:rPr lang="en-US" baseline="-25000"/>
              <a:t>Δ2yrRecYds</a:t>
            </a:r>
            <a:r>
              <a:rPr lang="en-US"/>
              <a:t> w</a:t>
            </a:r>
            <a:r>
              <a:rPr lang="en-US" baseline="-25000"/>
              <a:t>Δ2yrRecYds</a:t>
            </a:r>
            <a:r>
              <a:rPr lang="en-US"/>
              <a:t> w</a:t>
            </a:r>
            <a:r>
              <a:rPr lang="en-US" baseline="-25000"/>
              <a:t>Δ3yrRecYds</a:t>
            </a:r>
            <a:r>
              <a:rPr lang="en-US"/>
              <a:t> w</a:t>
            </a:r>
            <a:r>
              <a:rPr lang="en-US" baseline="-25000"/>
              <a:t>Δ3yrRecYds</a:t>
            </a:r>
            <a:r>
              <a:rPr lang="en-US"/>
              <a:t> w</a:t>
            </a:r>
            <a:r>
              <a:rPr lang="en-US" baseline="-25000"/>
              <a:t>ESPN</a:t>
            </a:r>
            <a:r>
              <a:rPr lang="en-US"/>
              <a:t> w</a:t>
            </a:r>
            <a:r>
              <a:rPr lang="en-US" baseline="-25000"/>
              <a:t>Yahoo</a:t>
            </a:r>
            <a:r>
              <a:rPr lang="en-US"/>
              <a:t> ]</a:t>
            </a:r>
            <a:endParaRPr lang="en-US" baseline="-25000"/>
          </a:p>
        </p:txBody>
      </p:sp>
      <p:pic>
        <p:nvPicPr>
          <p:cNvPr id="21" name="Picture 20" descr="dcg_naive.ep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288" y="19681269"/>
            <a:ext cx="8718213" cy="36325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040598" y="12602979"/>
            <a:ext cx="8734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β = [ w</a:t>
            </a:r>
            <a:r>
              <a:rPr lang="en-US" baseline="-25000"/>
              <a:t>1</a:t>
            </a:r>
            <a:r>
              <a:rPr lang="en-US"/>
              <a:t> … w</a:t>
            </a:r>
            <a:r>
              <a:rPr lang="en-US" baseline="-25000"/>
              <a:t>L</a:t>
            </a:r>
            <a:r>
              <a:rPr lang="en-US"/>
              <a:t> </a:t>
            </a:r>
            <a:r>
              <a:rPr lang="en-US"/>
              <a:t>]</a:t>
            </a:r>
            <a:endParaRPr lang="en-US" baseline="-2500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9175416" y="9366977"/>
          <a:ext cx="8276168" cy="6075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8700"/>
                <a:gridCol w="1794933"/>
                <a:gridCol w="4021667"/>
                <a:gridCol w="1430868"/>
              </a:tblGrid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#</a:t>
                      </a:r>
                      <a:r>
                        <a:rPr lang="en-US" sz="1600" baseline="0"/>
                        <a:t> Mixtures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K Means Features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β</a:t>
                      </a:r>
                      <a:r>
                        <a:rPr lang="en-US" sz="2000" baseline="-25000"/>
                        <a:t>1 </a:t>
                      </a:r>
                      <a:r>
                        <a:rPr lang="en-US" sz="2000" baseline="0"/>
                        <a:t>… </a:t>
                      </a:r>
                      <a:r>
                        <a:rPr lang="en-US" sz="2000"/>
                        <a:t>β</a:t>
                      </a:r>
                      <a:r>
                        <a:rPr lang="en-US" sz="2000" baseline="-25000"/>
                        <a:t>K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Discounted</a:t>
                      </a:r>
                    </a:p>
                    <a:p>
                      <a:pPr algn="ctr"/>
                      <a:r>
                        <a:rPr lang="en-US" sz="1600"/>
                        <a:t>Cumulative</a:t>
                      </a:r>
                    </a:p>
                    <a:p>
                      <a:pPr algn="ctr"/>
                      <a:r>
                        <a:rPr lang="en-US" sz="1600"/>
                        <a:t>Gain</a:t>
                      </a:r>
                      <a:endParaRPr lang="en-US" sz="1600" b="1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br>
                        <a:rPr lang="en-US" sz="1600"/>
                      </a:br>
                      <a:r>
                        <a:rPr lang="en-US" sz="1600"/>
                        <a:t>Fantasy</a:t>
                      </a:r>
                      <a:r>
                        <a:rPr lang="en-US" sz="1600" baseline="0"/>
                        <a:t> Points</a:t>
                      </a:r>
                      <a:endParaRPr lang="en-US" sz="1600" b="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[-3.57, 0.46, 26.96, -0.025, 1.91, 8.75]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[-7.38, 0.92, 41.55, -0.094, 1.61, 6.85]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1.7601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Fantasy Points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[-3.57, 0.46, 26.97, -0.025, 1.91, 8.75]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[-7.38, 0.92, 41.55, -0.094, 1.61, 6.85]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1.7601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Fantasy Points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[-1.71, 0.37, 23.83, -0.01, 2.24, 71.3]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[-0.14, 0.12, 10.48, -0.04, -7.11, 1.5]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3 </a:t>
                      </a:r>
                      <a:r>
                        <a:rPr lang="en-US" sz="1600" baseline="0"/>
                        <a:t>= [-3.78, 0.61, 12.37, -0.12, 10.2, 13.7]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1.3621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Receiving Targets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[-8.45, 1.17, 27.46, -0.12, 11.5, 13.35]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[-0.54, 0.2, 4.82, -0.085, -0.089, 4.20]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1.2053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br>
                        <a:rPr lang="en-US" sz="1600"/>
                      </a:br>
                      <a:r>
                        <a:rPr lang="en-US" sz="1600"/>
                        <a:t>Fantasy</a:t>
                      </a:r>
                      <a:r>
                        <a:rPr lang="en-US" sz="1600" baseline="0"/>
                        <a:t> Points</a:t>
                      </a:r>
                    </a:p>
                    <a:p>
                      <a:pPr algn="ctr"/>
                      <a:r>
                        <a:rPr lang="en-US" sz="1600" baseline="0"/>
                        <a:t>Targets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[2.71, -0.42, 0.61, -0.89, 45.02, 42.26]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[-0.70, 0.23, 4.00, -0.084, 0.83, 2.64]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1.1887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[-1.04, 0.27, 6.02, -0.083, 0.16, 3.02]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[4.98, -0.99, 68.03, -0.32, 56.68, 24.8]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1.1811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Touchdowns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[-4.09, 0.56, 24.85, -0.02, -4.31, 3.59]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[44.5, -4.44, -288, 0.11, 48.39, 52.04]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1.1107</a:t>
                      </a:r>
                      <a:endParaRPr lang="en-US" sz="1600" b="0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Receiving Yards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 [-3.48, 0.48, 25.5, -0.06, -0.51, 5.64]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[17.87, -1.5, -115.9, -0.06, 3.82, 6.90]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1.0857</a:t>
                      </a:r>
                      <a:endParaRPr lang="en-US" sz="1600" b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10040599" y="15442655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Linear Regression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19491325" y="16955264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K-Means Mixture Model</a:t>
            </a:r>
            <a:endParaRPr lang="en-US" sz="5200" b="1" dirty="0">
              <a:solidFill>
                <a:srgbClr val="F8F8F8"/>
              </a:solidFill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28948062" y="22623519"/>
            <a:ext cx="8734426" cy="89234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1248" tIns="45615" rIns="91248" bIns="45615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200" b="1" dirty="0" smtClean="0">
                <a:solidFill>
                  <a:srgbClr val="F8F8F8"/>
                </a:solidFill>
              </a:rPr>
              <a:t>Conclusion</a:t>
            </a:r>
            <a:endParaRPr lang="en-US" sz="5200" b="1" dirty="0">
              <a:solidFill>
                <a:srgbClr val="F8F8F8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9175416" y="16334995"/>
          <a:ext cx="8276168" cy="6075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8700"/>
                <a:gridCol w="1794933"/>
                <a:gridCol w="4021667"/>
                <a:gridCol w="1430868"/>
              </a:tblGrid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#</a:t>
                      </a:r>
                      <a:r>
                        <a:rPr lang="en-US" sz="1600" baseline="0"/>
                        <a:t> Mixtures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K Means Features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β</a:t>
                      </a:r>
                      <a:r>
                        <a:rPr lang="en-US" sz="2000" baseline="-25000"/>
                        <a:t>1 </a:t>
                      </a:r>
                      <a:r>
                        <a:rPr lang="en-US" sz="2000" baseline="0"/>
                        <a:t>… </a:t>
                      </a:r>
                      <a:r>
                        <a:rPr lang="en-US" sz="2000"/>
                        <a:t>β</a:t>
                      </a:r>
                      <a:r>
                        <a:rPr lang="en-US" sz="2000" baseline="-25000"/>
                        <a:t>K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Discounted</a:t>
                      </a:r>
                    </a:p>
                    <a:p>
                      <a:pPr algn="ctr"/>
                      <a:r>
                        <a:rPr lang="en-US" sz="1600"/>
                        <a:t>Cumulative</a:t>
                      </a:r>
                    </a:p>
                    <a:p>
                      <a:pPr algn="ctr"/>
                      <a:r>
                        <a:rPr lang="en-US" sz="1600"/>
                        <a:t>Gain</a:t>
                      </a:r>
                      <a:endParaRPr lang="en-US" sz="1600" b="1"/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br>
                        <a:rPr lang="en-US" sz="1600"/>
                      </a:br>
                      <a:r>
                        <a:rPr lang="en-US" sz="1600"/>
                        <a:t>Fantasy</a:t>
                      </a:r>
                      <a:r>
                        <a:rPr lang="en-US" sz="1600" baseline="0"/>
                        <a:t> Points</a:t>
                      </a:r>
                    </a:p>
                    <a:p>
                      <a:pPr algn="ctr"/>
                      <a:r>
                        <a:rPr lang="en-US" sz="1600" baseline="0"/>
                        <a:t>Targets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=[1.51, -2.99]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[1.87, -13.66]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1.8063</a:t>
                      </a:r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Fantasy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/>
                        <a:t>β</a:t>
                      </a:r>
                      <a:r>
                        <a:rPr lang="en-US" sz="1600" b="0" baseline="-25000"/>
                        <a:t>1 </a:t>
                      </a:r>
                      <a:r>
                        <a:rPr lang="en-US" sz="1600" b="0" baseline="0"/>
                        <a:t>=[1.81, -11.58]</a:t>
                      </a:r>
                      <a:r>
                        <a:rPr lang="en-US" sz="1600" b="0" baseline="-25000"/>
                        <a:t/>
                      </a:r>
                      <a:br>
                        <a:rPr lang="en-US" sz="1600" b="0" baseline="-25000"/>
                      </a:br>
                      <a:r>
                        <a:rPr lang="en-US" sz="1600" b="0"/>
                        <a:t>β</a:t>
                      </a:r>
                      <a:r>
                        <a:rPr lang="en-US" sz="1600" b="0" baseline="-25000"/>
                        <a:t>2 </a:t>
                      </a:r>
                      <a:r>
                        <a:rPr lang="en-US" sz="1600" b="0" baseline="0"/>
                        <a:t>= [1.59, -5.52]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1.7925</a:t>
                      </a:r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br>
                        <a:rPr lang="en-US" sz="1600"/>
                      </a:br>
                      <a:r>
                        <a:rPr lang="en-US" sz="1600"/>
                        <a:t>Fantasy</a:t>
                      </a:r>
                      <a:r>
                        <a:rPr lang="en-US" sz="1600" baseline="0"/>
                        <a:t> Points</a:t>
                      </a:r>
                      <a:endParaRPr lang="en-US" sz="1600" b="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=[1.74, -7.77]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[1.82, -12.13]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1.7880</a:t>
                      </a:r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Catches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=[1.91, -13.53]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[1.58, -6.30]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1.7877</a:t>
                      </a:r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Receiving Targets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=[1.24, 0.69]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[2.04, -16.12]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1.7863</a:t>
                      </a:r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Receiving Yards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=[1.64, -10.13]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[1.49, 1.46]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1.7814</a:t>
                      </a:r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Touchdowns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=[4.41, -46.74]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[1.67, -11.34]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1.7747</a:t>
                      </a:r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Fantasy Points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1 </a:t>
                      </a:r>
                      <a:r>
                        <a:rPr lang="en-US" sz="1600" baseline="0"/>
                        <a:t>=[2.03, -15.99]</a:t>
                      </a:r>
                      <a:r>
                        <a:rPr lang="en-US" sz="1600" baseline="-25000"/>
                        <a:t/>
                      </a:r>
                      <a:br>
                        <a:rPr lang="en-US" sz="1600" baseline="-25000"/>
                      </a:b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2 </a:t>
                      </a:r>
                      <a:r>
                        <a:rPr lang="en-US" sz="1600" baseline="0"/>
                        <a:t>= [1.74, -7.77]</a:t>
                      </a:r>
                      <a:endParaRPr lang="en-US" sz="1600" b="0"/>
                    </a:p>
                    <a:p>
                      <a:pPr marL="0" marR="0" indent="0" algn="ctr" defTabSz="4571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β</a:t>
                      </a:r>
                      <a:r>
                        <a:rPr lang="en-US" sz="1600" baseline="-25000"/>
                        <a:t>3 </a:t>
                      </a:r>
                      <a:r>
                        <a:rPr lang="en-US" sz="1600" baseline="0"/>
                        <a:t>=[4.12, -42.5]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1.4428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25060</TotalTime>
  <Words>776</Words>
  <Application>Microsoft Macintosh PowerPoint</Application>
  <PresentationFormat>Custom</PresentationFormat>
  <Paragraphs>125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Custom Design</vt:lpstr>
      <vt:lpstr>1_Custom Design</vt:lpstr>
      <vt:lpstr>2_Custom Design</vt:lpstr>
      <vt:lpstr>Slide 1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John O'Hollaren</cp:lastModifiedBy>
  <cp:revision>759</cp:revision>
  <cp:lastPrinted>2013-11-29T03:03:36Z</cp:lastPrinted>
  <dcterms:created xsi:type="dcterms:W3CDTF">2013-11-29T01:12:40Z</dcterms:created>
  <dcterms:modified xsi:type="dcterms:W3CDTF">2013-11-29T03:17:45Z</dcterms:modified>
  <cp:category>Powerpoint poster templates</cp:category>
</cp:coreProperties>
</file>