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D1C8B-6227-4566-A932-A6597DC7BAA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D1C8B-6227-4566-A932-A6597DC7BAA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D1C8B-6227-4566-A932-A6597DC7BAA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D1C8B-6227-4566-A932-A6597DC7BAA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D1C8B-6227-4566-A932-A6597DC7BAA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D1C8B-6227-4566-A932-A6597DC7BAA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D1C8B-6227-4566-A932-A6597DC7BAA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D1C8B-6227-4566-A932-A6597DC7BAA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1C8B-6227-4566-A932-A6597DC7BAA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D1C8B-6227-4566-A932-A6597DC7BAA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D1C8B-6227-4566-A932-A6597DC7BAA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6C0-5EDA-4173-8373-EC6557653D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D1C8B-6227-4566-A932-A6597DC7BAA5}" type="datetimeFigureOut">
              <a:rPr lang="en-US" smtClean="0"/>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C76C0-5EDA-4173-8373-EC6557653D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sz="3200" dirty="0"/>
          </a:p>
        </p:txBody>
      </p:sp>
      <p:sp>
        <p:nvSpPr>
          <p:cNvPr id="3" name="Content Placeholder 2"/>
          <p:cNvSpPr>
            <a:spLocks noGrp="1"/>
          </p:cNvSpPr>
          <p:nvPr>
            <p:ph idx="1"/>
          </p:nvPr>
        </p:nvSpPr>
        <p:spPr/>
        <p:txBody>
          <a:bodyPr>
            <a:normAutofit fontScale="92500"/>
          </a:bodyPr>
          <a:lstStyle/>
          <a:p>
            <a:r>
              <a:rPr lang="en-US" sz="2800" dirty="0"/>
              <a:t>Inter-IC Sound(I2S) or Integrated </a:t>
            </a:r>
            <a:r>
              <a:rPr lang="en-US" sz="2800" dirty="0" smtClean="0"/>
              <a:t>Inter chip </a:t>
            </a:r>
            <a:r>
              <a:rPr lang="en-US" sz="2800" dirty="0"/>
              <a:t>Sound is a digital audio serial bus interface transmission standard defined by Philips in February 1986 (revised June 1996). </a:t>
            </a:r>
            <a:endParaRPr lang="en-US" sz="2800" dirty="0" smtClean="0"/>
          </a:p>
          <a:p>
            <a:r>
              <a:rPr lang="en-US" sz="2800" dirty="0" smtClean="0"/>
              <a:t>It </a:t>
            </a:r>
            <a:r>
              <a:rPr lang="en-US" sz="2800" dirty="0"/>
              <a:t>aims to transmit digital audio data between the internal devices of the system, such as CODEC, DSP, digital input/output interface, DAC, ADC and digital filter</a:t>
            </a:r>
            <a:r>
              <a:rPr lang="en-US" sz="2800" dirty="0" smtClean="0"/>
              <a:t>.</a:t>
            </a:r>
          </a:p>
          <a:p>
            <a:r>
              <a:rPr lang="en-US" sz="2800" dirty="0" smtClean="0"/>
              <a:t>The difference between </a:t>
            </a:r>
            <a:r>
              <a:rPr lang="en-US" sz="2800" dirty="0"/>
              <a:t>I2C bus is used to connect the microcontroller and its peripheral devices while the I2S bus focuses on the audio data transmission between digital audio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I2s configuration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71538" y="1500174"/>
            <a:ext cx="7223760" cy="26517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857356" y="4357694"/>
            <a:ext cx="5715000" cy="20478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8215370" cy="6093976"/>
          </a:xfrm>
          <a:prstGeom prst="rect">
            <a:avLst/>
          </a:prstGeom>
        </p:spPr>
        <p:txBody>
          <a:bodyPr wrap="square">
            <a:spAutoFit/>
          </a:bodyPr>
          <a:lstStyle/>
          <a:p>
            <a:r>
              <a:rPr lang="en-US" dirty="0"/>
              <a:t>The bus has only to handle the audio signal, while the other signals, such as sub-coding and control, are transferred separately. To minimize the number of pins, there are three lines defined in the I2S bus</a:t>
            </a:r>
            <a:r>
              <a:rPr lang="en-US" dirty="0" smtClean="0"/>
              <a:t>:</a:t>
            </a:r>
          </a:p>
          <a:p>
            <a:endParaRPr lang="en-US" dirty="0" smtClean="0"/>
          </a:p>
          <a:p>
            <a:endParaRPr lang="en-US" dirty="0"/>
          </a:p>
          <a:p>
            <a:pPr>
              <a:buFont typeface="Wingdings" pitchFamily="2" charset="2"/>
              <a:buChar char="§"/>
            </a:pPr>
            <a:r>
              <a:rPr lang="en-US" dirty="0"/>
              <a:t>word select line (WS</a:t>
            </a:r>
            <a:r>
              <a:rPr lang="en-US" dirty="0" smtClean="0"/>
              <a:t>):</a:t>
            </a:r>
          </a:p>
          <a:p>
            <a:r>
              <a:rPr lang="en-US" dirty="0" smtClean="0"/>
              <a:t>	-A </a:t>
            </a:r>
            <a:r>
              <a:rPr lang="en-US" dirty="0"/>
              <a:t>word select line is the channel selection </a:t>
            </a:r>
            <a:r>
              <a:rPr lang="en-US" dirty="0" err="1" smtClean="0"/>
              <a:t>signal,indicating</a:t>
            </a:r>
            <a:r>
              <a:rPr lang="en-US" dirty="0" smtClean="0"/>
              <a:t> </a:t>
            </a:r>
            <a:r>
              <a:rPr lang="en-US" dirty="0"/>
              <a:t>the channel </a:t>
            </a:r>
            <a:r>
              <a:rPr lang="en-US" dirty="0" smtClean="0"/>
              <a:t>	selected </a:t>
            </a:r>
            <a:r>
              <a:rPr lang="en-US" dirty="0"/>
              <a:t>by the transmitter.</a:t>
            </a:r>
          </a:p>
          <a:p>
            <a:r>
              <a:rPr lang="en-US" dirty="0" smtClean="0"/>
              <a:t>	WS </a:t>
            </a:r>
            <a:r>
              <a:rPr lang="en-US" dirty="0"/>
              <a:t>= 0, channel 1 (left)</a:t>
            </a:r>
          </a:p>
          <a:p>
            <a:r>
              <a:rPr lang="en-US" dirty="0" smtClean="0"/>
              <a:t>	WS </a:t>
            </a:r>
            <a:r>
              <a:rPr lang="en-US" dirty="0"/>
              <a:t>= 1, channel 2 (right)</a:t>
            </a:r>
          </a:p>
          <a:p>
            <a:r>
              <a:rPr lang="en-US" dirty="0" smtClean="0"/>
              <a:t>	-WS </a:t>
            </a:r>
            <a:r>
              <a:rPr lang="en-US" dirty="0"/>
              <a:t>may change either on a trailing or leading edge of </a:t>
            </a:r>
            <a:r>
              <a:rPr lang="en-US" dirty="0" smtClean="0"/>
              <a:t>the serial </a:t>
            </a:r>
            <a:r>
              <a:rPr lang="en-US" dirty="0"/>
              <a:t>clock, but it </a:t>
            </a:r>
            <a:r>
              <a:rPr lang="en-US" dirty="0" smtClean="0"/>
              <a:t>	doesn’t </a:t>
            </a:r>
            <a:r>
              <a:rPr lang="en-US" dirty="0"/>
              <a:t>need to be symmetrical.</a:t>
            </a:r>
          </a:p>
          <a:p>
            <a:endParaRPr lang="en-US" dirty="0" smtClean="0"/>
          </a:p>
          <a:p>
            <a:r>
              <a:rPr lang="en-US" dirty="0" smtClean="0"/>
              <a:t>In </a:t>
            </a:r>
            <a:r>
              <a:rPr lang="en-US" dirty="0"/>
              <a:t>the slave, the signal is latched on the leading edge of the clock signal. The WS line changes one clock period before the MSB is transmitted allows the slave transmitter to derive synchronous timing of the serial data that will be set up for transmission. Furthermore, it enables the receiver to store the previous word and clear the input for the next word</a:t>
            </a:r>
            <a:r>
              <a:rPr lang="en-US" dirty="0" smtClean="0"/>
              <a:t>.</a:t>
            </a:r>
          </a:p>
          <a:p>
            <a:endParaRPr lang="en-US" dirty="0"/>
          </a:p>
          <a:p>
            <a:pPr>
              <a:buFont typeface="Wingdings" pitchFamily="2" charset="2"/>
              <a:buChar char="§"/>
            </a:pPr>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929718" cy="4524315"/>
          </a:xfrm>
          <a:prstGeom prst="rect">
            <a:avLst/>
          </a:prstGeom>
        </p:spPr>
        <p:txBody>
          <a:bodyPr wrap="square">
            <a:spAutoFit/>
          </a:bodyPr>
          <a:lstStyle/>
          <a:p>
            <a:pPr lvl="1"/>
            <a:endParaRPr lang="en-US" dirty="0" smtClean="0"/>
          </a:p>
          <a:p>
            <a:pPr lvl="1">
              <a:buFont typeface="Wingdings" pitchFamily="2" charset="2"/>
              <a:buChar char="§"/>
            </a:pPr>
            <a:r>
              <a:rPr lang="en-US" dirty="0" smtClean="0"/>
              <a:t>Clock Line:</a:t>
            </a:r>
          </a:p>
          <a:p>
            <a:pPr lvl="1"/>
            <a:endParaRPr lang="en-US" dirty="0" smtClean="0"/>
          </a:p>
          <a:p>
            <a:pPr lvl="1"/>
            <a:r>
              <a:rPr lang="en-US" dirty="0" smtClean="0"/>
              <a:t>Officially “continuous serial clock (SCK)”, typically written “bit clock (BCLK)”, is the synchronization signal in the module which is provided externally in slave mode and internally generated in master mode.</a:t>
            </a:r>
          </a:p>
          <a:p>
            <a:pPr lvl="1"/>
            <a:endParaRPr lang="en-US" dirty="0" smtClean="0"/>
          </a:p>
          <a:p>
            <a:pPr lvl="1"/>
            <a:r>
              <a:rPr lang="en-US" b="1" dirty="0" smtClean="0"/>
              <a:t>SCK = Sampling frequency</a:t>
            </a:r>
            <a:r>
              <a:rPr lang="en-US" dirty="0" smtClean="0"/>
              <a:t> (e.g. 48kHz, 44.1kHz, etc) </a:t>
            </a:r>
            <a:r>
              <a:rPr lang="en-US" b="1" dirty="0" smtClean="0"/>
              <a:t>* word length </a:t>
            </a:r>
            <a:r>
              <a:rPr lang="en-US" dirty="0" smtClean="0"/>
              <a:t>(16bit, 24bit, 32bit) </a:t>
            </a:r>
            <a:r>
              <a:rPr lang="en-US" b="1" dirty="0" smtClean="0"/>
              <a:t>* 2</a:t>
            </a:r>
            <a:r>
              <a:rPr lang="en-US" dirty="0" smtClean="0"/>
              <a:t> (left and right channels)</a:t>
            </a:r>
          </a:p>
          <a:p>
            <a:pPr lvl="1"/>
            <a:endParaRPr lang="en-US" dirty="0" smtClean="0"/>
          </a:p>
          <a:p>
            <a:r>
              <a:rPr lang="en-US" dirty="0" smtClean="0"/>
              <a:t>      Take propagation delays between the master clock and the data and/or word select                         	signals into account, the total delay is the sum of:</a:t>
            </a:r>
          </a:p>
          <a:p>
            <a:r>
              <a:rPr lang="en-US" dirty="0" smtClean="0"/>
              <a:t>	the delay between the external(master) clock and the slave’s internal clock; 	</a:t>
            </a:r>
          </a:p>
          <a:p>
            <a:r>
              <a:rPr lang="en-US" dirty="0" smtClean="0"/>
              <a:t>	the delay between the internal clock and the data and/or WS signals.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5078313"/>
          </a:xfrm>
          <a:prstGeom prst="rect">
            <a:avLst/>
          </a:prstGeom>
        </p:spPr>
        <p:txBody>
          <a:bodyPr wrap="square">
            <a:spAutoFit/>
          </a:bodyPr>
          <a:lstStyle/>
          <a:p>
            <a:endParaRPr lang="en-US" dirty="0"/>
          </a:p>
          <a:p>
            <a:pPr>
              <a:buFont typeface="Wingdings" pitchFamily="2" charset="2"/>
              <a:buChar char="§"/>
            </a:pPr>
            <a:r>
              <a:rPr lang="en-US" dirty="0" smtClean="0"/>
              <a:t>Data Line:</a:t>
            </a:r>
          </a:p>
          <a:p>
            <a:endParaRPr lang="en-US" dirty="0" smtClean="0"/>
          </a:p>
          <a:p>
            <a:r>
              <a:rPr lang="en-US" dirty="0" smtClean="0"/>
              <a:t>The serial data is transmitted in two’s complement with the MSB first. The MSB is transmitted because of different word lengths between transmitter and receiver.</a:t>
            </a:r>
          </a:p>
          <a:p>
            <a:endParaRPr lang="en-US" dirty="0"/>
          </a:p>
          <a:p>
            <a:pPr>
              <a:buFont typeface="Arial" pitchFamily="34" charset="0"/>
              <a:buChar char="•"/>
            </a:pPr>
            <a:r>
              <a:rPr lang="en-US" dirty="0"/>
              <a:t>If the system word length is greater than the transmitter word length, the word is truncated </a:t>
            </a:r>
            <a:r>
              <a:rPr lang="en-US" dirty="0" smtClean="0"/>
              <a:t>	(</a:t>
            </a:r>
            <a:r>
              <a:rPr lang="en-US" dirty="0"/>
              <a:t>LSBs are set to ‘0’) for data transmission.</a:t>
            </a:r>
          </a:p>
          <a:p>
            <a:pPr>
              <a:buFont typeface="Arial" pitchFamily="34" charset="0"/>
              <a:buChar char="•"/>
            </a:pPr>
            <a:r>
              <a:rPr lang="en-US" dirty="0"/>
              <a:t>If the receiver is sent more bits than its word length, the bits after the LSB are ignored.</a:t>
            </a:r>
          </a:p>
          <a:p>
            <a:pPr>
              <a:buFont typeface="Arial" pitchFamily="34" charset="0"/>
              <a:buChar char="•"/>
            </a:pPr>
            <a:r>
              <a:rPr lang="en-US" dirty="0"/>
              <a:t>If the receiver is sent fewer bits than its word length, the missing bits are set to zero internally</a:t>
            </a:r>
            <a:r>
              <a:rPr lang="en-US" dirty="0" smtClean="0"/>
              <a:t>.</a:t>
            </a:r>
          </a:p>
          <a:p>
            <a:endParaRPr lang="en-US" dirty="0"/>
          </a:p>
          <a:p>
            <a:r>
              <a:rPr lang="en-US" dirty="0"/>
              <a:t>The MSB has a fixed position, whereas the position of the LSB depends on the word length. The sender always sends the MSB of the next word one clock period after the WS changes</a:t>
            </a:r>
            <a:r>
              <a:rPr lang="en-US" dirty="0" smtClean="0"/>
              <a:t>.</a:t>
            </a:r>
          </a:p>
          <a:p>
            <a:endParaRPr lang="en-US" dirty="0"/>
          </a:p>
          <a:p>
            <a:r>
              <a:rPr lang="en-US" dirty="0"/>
              <a:t>Serial data sent by the transmitter may be synchronized with either falling or rising edge of the clock signal.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I2S Operation Mode</a:t>
            </a:r>
            <a:endParaRPr lang="en-US" dirty="0"/>
          </a:p>
        </p:txBody>
      </p:sp>
      <p:sp>
        <p:nvSpPr>
          <p:cNvPr id="3" name="Content Placeholder 2"/>
          <p:cNvSpPr>
            <a:spLocks noGrp="1"/>
          </p:cNvSpPr>
          <p:nvPr>
            <p:ph idx="1"/>
          </p:nvPr>
        </p:nvSpPr>
        <p:spPr>
          <a:xfrm>
            <a:off x="0" y="1500174"/>
            <a:ext cx="9144000" cy="4625989"/>
          </a:xfrm>
        </p:spPr>
        <p:txBody>
          <a:bodyPr/>
          <a:lstStyle/>
          <a:p>
            <a:pPr>
              <a:buNone/>
            </a:pPr>
            <a:r>
              <a:rPr lang="en-US" sz="1800" dirty="0"/>
              <a:t>Based on the position of SD relative to SCK and WS, I2S is divided into three </a:t>
            </a:r>
            <a:r>
              <a:rPr lang="en-US" sz="1800" dirty="0" smtClean="0"/>
              <a:t>different operation </a:t>
            </a:r>
            <a:r>
              <a:rPr lang="en-US" sz="1800" dirty="0"/>
              <a:t>modes: </a:t>
            </a:r>
            <a:r>
              <a:rPr lang="en-US" sz="1800" dirty="0" smtClean="0"/>
              <a:t>Phillips </a:t>
            </a:r>
            <a:r>
              <a:rPr lang="en-US" sz="1800" dirty="0"/>
              <a:t>Standard, Left Justified Standard, Right </a:t>
            </a:r>
            <a:r>
              <a:rPr lang="en-US" sz="1800" dirty="0" smtClean="0"/>
              <a:t>Justified Standard</a:t>
            </a:r>
            <a:r>
              <a:rPr lang="en-US" dirty="0" smtClean="0"/>
              <a:t>.</a:t>
            </a:r>
          </a:p>
          <a:p>
            <a:pPr>
              <a:buAutoNum type="arabicPeriod"/>
            </a:pPr>
            <a:r>
              <a:rPr lang="en-US" sz="1800" dirty="0" smtClean="0"/>
              <a:t>Phillips standard:</a:t>
            </a:r>
          </a:p>
          <a:p>
            <a:pPr>
              <a:buNone/>
            </a:pPr>
            <a:endParaRPr lang="en-US" sz="1800" dirty="0" smtClean="0"/>
          </a:p>
          <a:p>
            <a:pPr>
              <a:buNone/>
            </a:pPr>
            <a:endParaRPr lang="en-US" sz="1800" dirty="0" smtClean="0"/>
          </a:p>
          <a:p>
            <a:pPr>
              <a:buNone/>
            </a:pPr>
            <a:r>
              <a:rPr lang="en-US" sz="1800" dirty="0"/>
              <a:t>	</a:t>
            </a: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a:t>Phillips Standard is a special case of left-justified, which is delayed by a change of one clock </a:t>
            </a:r>
            <a:r>
              <a:rPr lang="en-US" sz="1800" dirty="0" smtClean="0"/>
              <a:t>bit from </a:t>
            </a:r>
            <a:r>
              <a:rPr lang="en-US" sz="1800" dirty="0"/>
              <a:t>the standard left justified standard. The data MSB of both left and right channels are valid after the second SCK / BCLK rising edge after WS changes.</a:t>
            </a:r>
            <a:endParaRPr lang="en-US" sz="1800" dirty="0" smtClean="0"/>
          </a:p>
        </p:txBody>
      </p:sp>
      <p:pic>
        <p:nvPicPr>
          <p:cNvPr id="6" name="Picture 2"/>
          <p:cNvPicPr>
            <a:picLocks noChangeAspect="1" noChangeArrowheads="1"/>
          </p:cNvPicPr>
          <p:nvPr/>
        </p:nvPicPr>
        <p:blipFill>
          <a:blip r:embed="rId2"/>
          <a:srcRect/>
          <a:stretch>
            <a:fillRect/>
          </a:stretch>
        </p:blipFill>
        <p:spPr bwMode="auto">
          <a:xfrm>
            <a:off x="1500166" y="2643182"/>
            <a:ext cx="5120640" cy="200406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786874" cy="6740307"/>
          </a:xfrm>
          <a:prstGeom prst="rect">
            <a:avLst/>
          </a:prstGeom>
        </p:spPr>
        <p:txBody>
          <a:bodyPr wrap="square">
            <a:spAutoFit/>
          </a:bodyPr>
          <a:lstStyle/>
          <a:p>
            <a:r>
              <a:rPr lang="en-US" dirty="0" smtClean="0"/>
              <a:t>2. Left justified standard :</a:t>
            </a:r>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a:p>
            <a:r>
              <a:rPr lang="en-US" dirty="0"/>
              <a:t>Left Justified Standard is not widely used, it is not delayed by one clock relative to BCLK. The MSB of both channels is valid after the first rising edge of SCK / BCLK after WS changes</a:t>
            </a:r>
            <a:r>
              <a:rPr lang="en-US" dirty="0" smtClean="0"/>
              <a:t>.</a:t>
            </a:r>
          </a:p>
          <a:p>
            <a:endParaRPr lang="en-US" dirty="0"/>
          </a:p>
          <a:p>
            <a:r>
              <a:rPr lang="en-US" dirty="0" smtClean="0"/>
              <a:t>3. Right justified </a:t>
            </a:r>
            <a:r>
              <a:rPr lang="en-US" smtClean="0"/>
              <a:t>standard:</a:t>
            </a:r>
          </a:p>
          <a:p>
            <a:endParaRPr lang="en-US" dirty="0"/>
          </a:p>
          <a:p>
            <a:r>
              <a:rPr lang="en-US" dirty="0"/>
              <a:t>The LSB of the left channel is valid at the rising edge of SCK / BCLK before the falling edge of WS, while the LSB of the right channel is valid at the rising edge of SCK / BCLK before the rising edge of WS.</a:t>
            </a:r>
          </a:p>
          <a:p>
            <a:r>
              <a:rPr lang="en-US" dirty="0"/>
              <a:t>Compared to Left Justified Standard, the disadvantage of Right Justified Standard is that the receiving device must know the word length of the data to be transmitted in advance.</a:t>
            </a:r>
          </a:p>
          <a:p>
            <a:r>
              <a:rPr lang="en-US" b="1" dirty="0"/>
              <a:t>Please be careful, </a:t>
            </a:r>
            <a:r>
              <a:rPr lang="en-US" dirty="0"/>
              <a:t>for Right Justified Standard and Left Justified Standard:</a:t>
            </a:r>
          </a:p>
          <a:p>
            <a:r>
              <a:rPr lang="en-US" dirty="0"/>
              <a:t>WS = 1, channel 1 (left)</a:t>
            </a:r>
          </a:p>
          <a:p>
            <a:r>
              <a:rPr lang="en-US" dirty="0"/>
              <a:t>WS = 0, channel 2 (right)</a:t>
            </a:r>
          </a:p>
          <a:p>
            <a:r>
              <a:rPr lang="en-US" dirty="0"/>
              <a:t>It is </a:t>
            </a:r>
            <a:r>
              <a:rPr lang="en-US" b="1" dirty="0"/>
              <a:t>opposite</a:t>
            </a:r>
            <a:r>
              <a:rPr lang="en-US" dirty="0"/>
              <a:t> to the Phillips Standard!</a:t>
            </a:r>
          </a:p>
          <a:p>
            <a:endParaRPr lang="en-US" dirty="0" smtClean="0"/>
          </a:p>
        </p:txBody>
      </p:sp>
      <p:pic>
        <p:nvPicPr>
          <p:cNvPr id="3" name="Picture 2" descr="https://blog.seeedstudio.com/wp-content/uploads/2020/05/left_standard-1030x414.png"/>
          <p:cNvPicPr>
            <a:picLocks noChangeAspect="1" noChangeArrowheads="1"/>
          </p:cNvPicPr>
          <p:nvPr/>
        </p:nvPicPr>
        <p:blipFill>
          <a:blip r:embed="rId2"/>
          <a:srcRect/>
          <a:stretch>
            <a:fillRect/>
          </a:stretch>
        </p:blipFill>
        <p:spPr bwMode="auto">
          <a:xfrm>
            <a:off x="642910" y="785794"/>
            <a:ext cx="7572396" cy="200026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blog.seeedstudio.com/wp-content/uploads/2020/05/left_standard-1030x414.png"/>
          <p:cNvPicPr>
            <a:picLocks noChangeAspect="1" noChangeArrowheads="1"/>
          </p:cNvPicPr>
          <p:nvPr/>
        </p:nvPicPr>
        <p:blipFill>
          <a:blip r:embed="rId2"/>
          <a:srcRect/>
          <a:stretch>
            <a:fillRect/>
          </a:stretch>
        </p:blipFill>
        <p:spPr bwMode="auto">
          <a:xfrm>
            <a:off x="714348" y="1357298"/>
            <a:ext cx="7572396" cy="304366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403</Words>
  <Application>Microsoft Office PowerPoint</Application>
  <PresentationFormat>On-screen Show (4:3)</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Introduction</vt:lpstr>
      <vt:lpstr>I2s configuration</vt:lpstr>
      <vt:lpstr>Slide 3</vt:lpstr>
      <vt:lpstr>Slide 4</vt:lpstr>
      <vt:lpstr>Slide 5</vt:lpstr>
      <vt:lpstr>I2S Operation Mode</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Palavi</dc:creator>
  <cp:lastModifiedBy>Palavi</cp:lastModifiedBy>
  <cp:revision>1</cp:revision>
  <dcterms:created xsi:type="dcterms:W3CDTF">2021-06-09T05:03:28Z</dcterms:created>
  <dcterms:modified xsi:type="dcterms:W3CDTF">2021-06-09T06:25:33Z</dcterms:modified>
</cp:coreProperties>
</file>