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89" r:id="rId2"/>
    <p:sldId id="315" r:id="rId3"/>
    <p:sldId id="316" r:id="rId4"/>
    <p:sldId id="301" r:id="rId5"/>
    <p:sldId id="302" r:id="rId6"/>
    <p:sldId id="303" r:id="rId7"/>
    <p:sldId id="305" r:id="rId8"/>
    <p:sldId id="306" r:id="rId9"/>
    <p:sldId id="299" r:id="rId10"/>
    <p:sldId id="295" r:id="rId11"/>
    <p:sldId id="317" r:id="rId12"/>
    <p:sldId id="294" r:id="rId13"/>
    <p:sldId id="300" r:id="rId14"/>
    <p:sldId id="318" r:id="rId15"/>
    <p:sldId id="319" r:id="rId16"/>
    <p:sldId id="313" r:id="rId17"/>
    <p:sldId id="314" r:id="rId18"/>
    <p:sldId id="309" r:id="rId19"/>
    <p:sldId id="310" r:id="rId20"/>
    <p:sldId id="311" r:id="rId21"/>
    <p:sldId id="312" r:id="rId22"/>
    <p:sldId id="307" r:id="rId23"/>
    <p:sldId id="308" r:id="rId24"/>
    <p:sldId id="279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9D7F0-2E92-4CC5-B0E5-E716E6D4C949}" v="85" dt="2020-07-12T08:32:21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96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32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46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7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03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91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82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23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218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97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535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13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media/AudioTrack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418" y="1124712"/>
            <a:ext cx="10033462" cy="2796124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AudioTrack</a:t>
            </a:r>
            <a:r>
              <a:rPr lang="en-US" sz="4400" b="1" dirty="0" smtClean="0"/>
              <a:t> to </a:t>
            </a:r>
            <a:r>
              <a:rPr lang="en-US" sz="4400" b="1" dirty="0" err="1" smtClean="0"/>
              <a:t>AudioFlinger</a:t>
            </a:r>
            <a:r>
              <a:rPr lang="en-US" sz="4400" b="1" dirty="0" smtClean="0"/>
              <a:t> and Mix    process and HAL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C872CF0-D487-48AE-B87A-663E419EDD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637" y="665017"/>
            <a:ext cx="10016836" cy="5569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693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473" y="1028343"/>
            <a:ext cx="97579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top-level structure contains modules that correspond to each audio HAL hardware module, where each module has a list of mix ports, device ports, and routes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Mix ports</a:t>
            </a:r>
            <a:r>
              <a:rPr lang="en-US" dirty="0" smtClean="0"/>
              <a:t> describe the possible </a:t>
            </a:r>
            <a:r>
              <a:rPr lang="en-US" dirty="0" err="1" smtClean="0"/>
              <a:t>config</a:t>
            </a:r>
            <a:r>
              <a:rPr lang="en-US" dirty="0" smtClean="0"/>
              <a:t> profiles for streams that can be opened at the audio HAL for playback and capture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Device ports</a:t>
            </a:r>
            <a:r>
              <a:rPr lang="en-US" dirty="0" smtClean="0"/>
              <a:t> describe the devices that can be attached with their type (and optionally address and audio properties, if relevant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 smtClean="0"/>
              <a:t>Routes</a:t>
            </a:r>
            <a:r>
              <a:rPr lang="en-US" dirty="0" smtClean="0"/>
              <a:t> is separated from the mix port descriptor, enabling the description of routes from device to device or stream to device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Volume tables are simple lists of points defining the curve used to translate from a UI index to a volume in dB. A separate include file provides default curves, but each curve for a given use case and device category can be overwritten.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24650D39-2929-49DC-89B7-27DD86EE42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3782" y="609600"/>
            <a:ext cx="9822873" cy="5943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808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419" y="401782"/>
            <a:ext cx="98644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                          Media server The Audio Flinger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dirty="0" smtClean="0"/>
              <a:t>The media server contains audio services, which are the actual code that interacts with your HAL implementations. </a:t>
            </a:r>
            <a:br>
              <a:rPr lang="en-IN" dirty="0" smtClean="0"/>
            </a:br>
            <a:r>
              <a:rPr lang="en-IN" dirty="0" smtClean="0"/>
              <a:t>The media server is located in the path:  frameworks/</a:t>
            </a:r>
            <a:r>
              <a:rPr lang="en-IN" dirty="0" err="1" smtClean="0"/>
              <a:t>av</a:t>
            </a:r>
            <a:r>
              <a:rPr lang="en-IN" dirty="0" smtClean="0"/>
              <a:t>/services/</a:t>
            </a:r>
            <a:r>
              <a:rPr lang="en-IN" dirty="0" err="1" smtClean="0"/>
              <a:t>audioflinger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This media server service can be launched in </a:t>
            </a:r>
            <a:r>
              <a:rPr lang="en-IN" dirty="0" err="1" smtClean="0"/>
              <a:t>init.rc</a:t>
            </a:r>
            <a:r>
              <a:rPr lang="en-IN" dirty="0" smtClean="0"/>
              <a:t> file using below command.</a:t>
            </a:r>
            <a:br>
              <a:rPr lang="en-IN" dirty="0" smtClean="0"/>
            </a:br>
            <a:r>
              <a:rPr lang="en-IN" dirty="0" smtClean="0"/>
              <a:t>service media /system/bin/</a:t>
            </a:r>
            <a:r>
              <a:rPr lang="en-IN" dirty="0" err="1" smtClean="0"/>
              <a:t>mediaserver</a:t>
            </a: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8DE41FE-9424-4E05-AD6A-1B02B4742C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2146" y="2784765"/>
            <a:ext cx="7148945" cy="36714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3589" y="274320"/>
            <a:ext cx="106723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   The </a:t>
            </a:r>
            <a:r>
              <a:rPr lang="en-US" b="1" dirty="0" smtClean="0"/>
              <a:t>main service interfaces provided by </a:t>
            </a:r>
            <a:r>
              <a:rPr lang="en-US" b="1" dirty="0" err="1" smtClean="0"/>
              <a:t>AudioFlinger</a:t>
            </a:r>
            <a:r>
              <a:rPr lang="en-US" b="1" dirty="0" smtClean="0"/>
              <a:t> are as follows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sampleRate</a:t>
            </a:r>
            <a:r>
              <a:rPr lang="en-US" dirty="0" smtClean="0"/>
              <a:t>           :  Get </a:t>
            </a:r>
            <a:r>
              <a:rPr lang="en-US" dirty="0" smtClean="0"/>
              <a:t>the sampling rate of the hardware device format Get the audio format of the hardware device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err="1" smtClean="0"/>
              <a:t>frameCount</a:t>
            </a:r>
            <a:r>
              <a:rPr lang="en-US" dirty="0" smtClean="0"/>
              <a:t>            :  </a:t>
            </a:r>
            <a:r>
              <a:rPr lang="en-US" dirty="0" smtClean="0"/>
              <a:t>Get the number of periodic frames of the hardware device latency Get the </a:t>
            </a:r>
            <a:r>
              <a:rPr lang="en-US" dirty="0" smtClean="0"/>
              <a:t>   transmission </a:t>
            </a:r>
            <a:r>
              <a:rPr lang="en-US" dirty="0" smtClean="0"/>
              <a:t>delay of the hardware </a:t>
            </a:r>
            <a:r>
              <a:rPr lang="en-US" dirty="0" smtClean="0"/>
              <a:t>device.</a:t>
            </a:r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err="1" smtClean="0"/>
              <a:t>setMasterVolume</a:t>
            </a:r>
            <a:r>
              <a:rPr lang="en-US" dirty="0" smtClean="0"/>
              <a:t>   :  </a:t>
            </a:r>
            <a:r>
              <a:rPr lang="en-US" dirty="0" smtClean="0"/>
              <a:t>Adjust the volume of the main output device </a:t>
            </a:r>
            <a:r>
              <a:rPr lang="en-US" dirty="0" err="1" smtClean="0"/>
              <a:t>setMasterMute</a:t>
            </a:r>
            <a:r>
              <a:rPr lang="en-US" dirty="0" smtClean="0"/>
              <a:t> Mute main output </a:t>
            </a:r>
            <a:r>
              <a:rPr lang="en-US" dirty="0" smtClean="0"/>
              <a:t>device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4.  </a:t>
            </a:r>
            <a:r>
              <a:rPr lang="en-US" dirty="0" err="1" smtClean="0"/>
              <a:t>setStreamVolume</a:t>
            </a:r>
            <a:r>
              <a:rPr lang="en-US" dirty="0" smtClean="0"/>
              <a:t>   : Adjust </a:t>
            </a:r>
            <a:r>
              <a:rPr lang="en-US" dirty="0" smtClean="0"/>
              <a:t>the volume of the specified type of audio stream, this adjustment does not affect the volume of other types of audio </a:t>
            </a:r>
            <a:r>
              <a:rPr lang="en-US" dirty="0" smtClean="0"/>
              <a:t>streams</a:t>
            </a:r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pPr marL="342900" indent="-342900"/>
            <a:r>
              <a:rPr lang="en-US" dirty="0" smtClean="0"/>
              <a:t>5. </a:t>
            </a:r>
            <a:r>
              <a:rPr lang="en-US" dirty="0" err="1" smtClean="0"/>
              <a:t>setStreamMute</a:t>
            </a:r>
            <a:r>
              <a:rPr lang="en-US" dirty="0" smtClean="0"/>
              <a:t>      : Mute </a:t>
            </a:r>
            <a:r>
              <a:rPr lang="en-US" dirty="0" smtClean="0"/>
              <a:t>the specified type of audio stream </a:t>
            </a:r>
            <a:r>
              <a:rPr lang="en-US" dirty="0" err="1" smtClean="0"/>
              <a:t>setVoiceVolume</a:t>
            </a:r>
            <a:r>
              <a:rPr lang="en-US" dirty="0" smtClean="0"/>
              <a:t> Adjust the call volume 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setMicMute</a:t>
            </a:r>
            <a:r>
              <a:rPr lang="en-US" dirty="0" smtClean="0"/>
              <a:t>            : Silent </a:t>
            </a:r>
            <a:r>
              <a:rPr lang="en-US" dirty="0" smtClean="0"/>
              <a:t>microphone input </a:t>
            </a:r>
            <a:r>
              <a:rPr lang="en-US" dirty="0" err="1" smtClean="0"/>
              <a:t>setMode</a:t>
            </a:r>
            <a:r>
              <a:rPr lang="en-US" dirty="0" smtClean="0"/>
              <a:t> Switch audio mode: There are 4 audio modes, Normal, Ringtone, Call, </a:t>
            </a:r>
            <a:r>
              <a:rPr lang="en-US" dirty="0" smtClean="0"/>
              <a:t>Communication.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8. </a:t>
            </a:r>
            <a:r>
              <a:rPr lang="en-US" dirty="0" err="1" smtClean="0"/>
              <a:t>setParameters</a:t>
            </a:r>
            <a:r>
              <a:rPr lang="en-US" dirty="0" smtClean="0"/>
              <a:t>        : Set </a:t>
            </a:r>
            <a:r>
              <a:rPr lang="en-US" dirty="0" smtClean="0"/>
              <a:t>the audio parameters: call the corresponding interface of the HAL layer, which is often used to switch audio channels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337" y="522514"/>
            <a:ext cx="10855234" cy="6138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9. </a:t>
            </a:r>
            <a:r>
              <a:rPr lang="en-US" dirty="0" err="1" smtClean="0"/>
              <a:t>getParameters</a:t>
            </a:r>
            <a:r>
              <a:rPr lang="en-US" dirty="0" smtClean="0"/>
              <a:t>   : Get </a:t>
            </a:r>
            <a:r>
              <a:rPr lang="en-US" dirty="0" smtClean="0"/>
              <a:t>audio parameters: call the corresponding interface of the HAL </a:t>
            </a:r>
            <a:r>
              <a:rPr lang="en-US" dirty="0" smtClean="0"/>
              <a:t>layer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10. </a:t>
            </a:r>
            <a:r>
              <a:rPr lang="en-US" dirty="0" err="1" smtClean="0"/>
              <a:t>openOutput</a:t>
            </a:r>
            <a:r>
              <a:rPr lang="en-US" dirty="0" smtClean="0"/>
              <a:t>      : Open </a:t>
            </a:r>
            <a:r>
              <a:rPr lang="en-US" dirty="0" smtClean="0"/>
              <a:t>the output stream: open the output stream device and create a </a:t>
            </a:r>
            <a:r>
              <a:rPr lang="en-US" dirty="0" err="1" smtClean="0"/>
              <a:t>PlaybackThread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11. </a:t>
            </a:r>
            <a:r>
              <a:rPr lang="en-US" dirty="0" err="1" smtClean="0"/>
              <a:t>closeOutput</a:t>
            </a:r>
            <a:r>
              <a:rPr lang="en-US" dirty="0" smtClean="0"/>
              <a:t>      : Close </a:t>
            </a:r>
            <a:r>
              <a:rPr lang="en-US" dirty="0" smtClean="0"/>
              <a:t>the output stream: remove and destroy all the tracks that are hanging on the </a:t>
            </a:r>
            <a:r>
              <a:rPr lang="en-US" dirty="0" err="1" smtClean="0"/>
              <a:t>PlaybackThread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Exit </a:t>
            </a:r>
            <a:r>
              <a:rPr lang="en-US" dirty="0" err="1" smtClean="0"/>
              <a:t>PlaybackThread</a:t>
            </a:r>
            <a:r>
              <a:rPr lang="en-US" dirty="0" smtClean="0"/>
              <a:t> and close the output stream </a:t>
            </a:r>
            <a:r>
              <a:rPr lang="en-US" dirty="0" smtClean="0"/>
              <a:t>device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12. </a:t>
            </a:r>
            <a:r>
              <a:rPr lang="en-US" dirty="0" err="1" smtClean="0"/>
              <a:t>openInput</a:t>
            </a:r>
            <a:r>
              <a:rPr lang="en-US" dirty="0" smtClean="0"/>
              <a:t>         :  </a:t>
            </a:r>
            <a:r>
              <a:rPr lang="en-US" dirty="0" smtClean="0"/>
              <a:t>Open the input stream: open the input stream device and create a </a:t>
            </a:r>
            <a:r>
              <a:rPr lang="en-US" dirty="0" err="1" smtClean="0"/>
              <a:t>RecordThread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13. </a:t>
            </a:r>
            <a:r>
              <a:rPr lang="en-US" dirty="0" err="1" smtClean="0"/>
              <a:t>closeInput</a:t>
            </a:r>
            <a:r>
              <a:rPr lang="en-US" dirty="0" smtClean="0"/>
              <a:t> </a:t>
            </a:r>
            <a:r>
              <a:rPr lang="en-US" dirty="0" smtClean="0"/>
              <a:t>       :  Close </a:t>
            </a:r>
            <a:r>
              <a:rPr lang="en-US" dirty="0" smtClean="0"/>
              <a:t>the input stream: Exit </a:t>
            </a:r>
            <a:r>
              <a:rPr lang="en-US" dirty="0" err="1" smtClean="0"/>
              <a:t>RecordThread</a:t>
            </a:r>
            <a:r>
              <a:rPr lang="en-US" dirty="0" smtClean="0"/>
              <a:t>, close the input stream device 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14.createTrack       :   Create </a:t>
            </a:r>
            <a:r>
              <a:rPr lang="en-US" dirty="0" smtClean="0"/>
              <a:t>a new output stream management object: Find the corresponding </a:t>
            </a:r>
            <a:r>
              <a:rPr lang="en-US" dirty="0" err="1" smtClean="0"/>
              <a:t>PlaybackThread,Create</a:t>
            </a:r>
            <a:r>
              <a:rPr lang="en-US" dirty="0" smtClean="0"/>
              <a:t> </a:t>
            </a:r>
            <a:r>
              <a:rPr lang="en-US" dirty="0" smtClean="0"/>
              <a:t>an output stream management object Track, then create and return a proxy object for that Track </a:t>
            </a:r>
            <a:r>
              <a:rPr lang="en-US" dirty="0" err="1" smtClean="0"/>
              <a:t>TrackHandle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15. </a:t>
            </a:r>
            <a:r>
              <a:rPr lang="en-US" dirty="0" err="1" smtClean="0"/>
              <a:t>openRecord</a:t>
            </a:r>
            <a:r>
              <a:rPr lang="en-US" dirty="0" smtClean="0"/>
              <a:t>     :  Create </a:t>
            </a:r>
            <a:r>
              <a:rPr lang="en-US" dirty="0" smtClean="0"/>
              <a:t>a new input stream management object: find the </a:t>
            </a:r>
            <a:r>
              <a:rPr lang="en-US" dirty="0" err="1" smtClean="0"/>
              <a:t>RecordThread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Create an input stream management object </a:t>
            </a:r>
            <a:r>
              <a:rPr lang="en-US" dirty="0" err="1" smtClean="0"/>
              <a:t>RecordTrack</a:t>
            </a:r>
            <a:r>
              <a:rPr lang="en-US" dirty="0" smtClean="0"/>
              <a:t>, then create and return the proxy object of the </a:t>
            </a:r>
            <a:r>
              <a:rPr lang="en-US" dirty="0" err="1" smtClean="0"/>
              <a:t>RecordTrack</a:t>
            </a:r>
            <a:r>
              <a:rPr lang="en-US" dirty="0" smtClean="0"/>
              <a:t> </a:t>
            </a:r>
            <a:r>
              <a:rPr lang="en-US" dirty="0" err="1" smtClean="0"/>
              <a:t>RecordHandle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dc9de84eedbe471c7c474b2aaeaf69fc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009" y="1318202"/>
            <a:ext cx="7372350" cy="390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554182"/>
            <a:ext cx="10168128" cy="561801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AudioPolicyService</a:t>
            </a:r>
            <a:r>
              <a:rPr lang="en-US" sz="2000" dirty="0" smtClean="0"/>
              <a:t> starts with all the audio interfaces supported by the system and opens the default audio output. When the audio output is turned on, the </a:t>
            </a:r>
            <a:r>
              <a:rPr lang="en-US" sz="2000" dirty="0" err="1" smtClean="0"/>
              <a:t>AudioFlinger</a:t>
            </a:r>
            <a:r>
              <a:rPr lang="en-US" sz="2000" dirty="0" smtClean="0"/>
              <a:t>::</a:t>
            </a:r>
            <a:r>
              <a:rPr lang="en-US" sz="2000" dirty="0" err="1" smtClean="0"/>
              <a:t>openOutput</a:t>
            </a:r>
            <a:r>
              <a:rPr lang="en-US" sz="2000" dirty="0" smtClean="0"/>
              <a:t>() function is called to create a </a:t>
            </a:r>
            <a:r>
              <a:rPr lang="en-US" sz="2000" dirty="0" err="1" smtClean="0"/>
              <a:t>PlaybackThread</a:t>
            </a:r>
            <a:r>
              <a:rPr lang="en-US" sz="2000" dirty="0" smtClean="0"/>
              <a:t> thread for the currently open audio output interface.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 smtClean="0"/>
              <a:t>thread allocates a globally unique </a:t>
            </a:r>
            <a:r>
              <a:rPr lang="en-US" sz="2000" dirty="0" err="1" smtClean="0"/>
              <a:t>audio</a:t>
            </a:r>
            <a:r>
              <a:rPr lang="en-US" sz="2000" i="1" dirty="0" err="1" smtClean="0"/>
              <a:t>io</a:t>
            </a:r>
            <a:r>
              <a:rPr lang="en-US" sz="2000" dirty="0" err="1" smtClean="0"/>
              <a:t>handle</a:t>
            </a:r>
            <a:r>
              <a:rPr lang="en-US" sz="2000" i="1" dirty="0" err="1" smtClean="0"/>
              <a:t>The</a:t>
            </a:r>
            <a:r>
              <a:rPr lang="en-US" sz="2000" i="1" dirty="0" smtClean="0"/>
              <a:t> t value is stored as a key-value pair in the member variable </a:t>
            </a:r>
            <a:r>
              <a:rPr lang="en-US" sz="2000" i="1" dirty="0" err="1" smtClean="0"/>
              <a:t>mPlaybackThreads</a:t>
            </a:r>
            <a:r>
              <a:rPr lang="en-US" sz="2000" i="1" dirty="0" smtClean="0"/>
              <a:t> of </a:t>
            </a:r>
            <a:r>
              <a:rPr lang="en-US" sz="2000" i="1" dirty="0" err="1" smtClean="0"/>
              <a:t>AudioFlinger</a:t>
            </a:r>
            <a:r>
              <a:rPr lang="en-US" sz="2000" i="1" dirty="0" smtClean="0"/>
              <a:t>. Here, firstly, according to the audio parameters, the </a:t>
            </a:r>
            <a:r>
              <a:rPr lang="en-US" sz="2000" i="1" dirty="0" err="1" smtClean="0"/>
              <a:t>PlaybackThread</a:t>
            </a:r>
            <a:r>
              <a:rPr lang="en-US" sz="2000" i="1" dirty="0" smtClean="0"/>
              <a:t> thread id number of the current audio output interface is obtained by calling the </a:t>
            </a:r>
            <a:r>
              <a:rPr lang="en-US" sz="2000" i="1" dirty="0" err="1" smtClean="0"/>
              <a:t>AudioSystem</a:t>
            </a:r>
            <a:r>
              <a:rPr lang="en-US" sz="2000" i="1" dirty="0" smtClean="0"/>
              <a:t>::</a:t>
            </a:r>
            <a:r>
              <a:rPr lang="en-US" sz="2000" i="1" dirty="0" err="1" smtClean="0"/>
              <a:t>getOutput</a:t>
            </a:r>
            <a:r>
              <a:rPr lang="en-US" sz="2000" i="1" dirty="0" smtClean="0"/>
              <a:t>() function, and is also passed to the </a:t>
            </a:r>
            <a:r>
              <a:rPr lang="en-US" sz="2000" i="1" dirty="0" err="1" smtClean="0"/>
              <a:t>createTrack</a:t>
            </a:r>
            <a:r>
              <a:rPr lang="en-US" sz="2000" i="1" dirty="0" smtClean="0"/>
              <a:t> function for creating the Track. </a:t>
            </a:r>
            <a:r>
              <a:rPr lang="en-US" sz="2000" i="1" dirty="0" err="1" smtClean="0"/>
              <a:t>AudioTrack</a:t>
            </a:r>
            <a:r>
              <a:rPr lang="en-US" sz="2000" i="1" dirty="0" smtClean="0"/>
              <a:t> is managed by Track in </a:t>
            </a:r>
            <a:r>
              <a:rPr lang="en-US" sz="2000" i="1" dirty="0" err="1" smtClean="0"/>
              <a:t>AudioFlinger</a:t>
            </a:r>
            <a:r>
              <a:rPr lang="en-US" sz="2000" i="1" dirty="0" smtClean="0"/>
              <a:t>.</a:t>
            </a:r>
          </a:p>
          <a:p>
            <a:r>
              <a:rPr lang="en-US" sz="2000" i="1" dirty="0" smtClean="0"/>
              <a:t> </a:t>
            </a:r>
            <a:r>
              <a:rPr lang="en-US" sz="2000" i="1" dirty="0" smtClean="0"/>
              <a:t>However, because they are cross-process relationships, they need a "bridge" to maintain. The medium of communication is </a:t>
            </a:r>
            <a:r>
              <a:rPr lang="en-US" sz="2000" i="1" dirty="0" err="1" smtClean="0"/>
              <a:t>IAudioTrack</a:t>
            </a:r>
            <a:r>
              <a:rPr lang="en-US" sz="2000" i="1" dirty="0" smtClean="0"/>
              <a:t>. Function </a:t>
            </a:r>
            <a:r>
              <a:rPr lang="en-US" sz="2000" i="1" dirty="0" err="1" smtClean="0"/>
              <a:t>createTrack</a:t>
            </a:r>
            <a:r>
              <a:rPr lang="en-US" sz="2000" dirty="0" err="1" smtClean="0"/>
              <a:t>l</a:t>
            </a:r>
            <a:r>
              <a:rPr lang="en-US" sz="2000" dirty="0" smtClean="0"/>
              <a:t> In addition to </a:t>
            </a:r>
            <a:r>
              <a:rPr lang="en-US" sz="2000" dirty="0" err="1" smtClean="0"/>
              <a:t>AudioTrack</a:t>
            </a:r>
            <a:r>
              <a:rPr lang="en-US" sz="2000" dirty="0" smtClean="0"/>
              <a:t> apply for a Track in </a:t>
            </a:r>
            <a:r>
              <a:rPr lang="en-US" sz="2000" dirty="0" err="1" smtClean="0"/>
              <a:t>AudioFlinger</a:t>
            </a:r>
            <a:r>
              <a:rPr lang="en-US" sz="2000" dirty="0" smtClean="0"/>
              <a:t> in, it will also build a bridge between the two </a:t>
            </a:r>
            <a:r>
              <a:rPr lang="en-US" sz="2000" dirty="0" err="1" smtClean="0"/>
              <a:t>IAudioTrack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3589" y="87520"/>
            <a:ext cx="12206081" cy="490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57056" tIns="8887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/>
                <a:ea typeface="Nimbus Mono L"/>
                <a:cs typeface="Mangal"/>
              </a:rPr>
              <a:t>                              </a:t>
            </a:r>
            <a:r>
              <a:rPr kumimoji="0" lang="hi-IN" altLang="zh-CN" sz="24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/>
                <a:ea typeface="Nimbus Mono L"/>
                <a:cs typeface="Mangal"/>
              </a:rPr>
              <a:t>The Audio HAL</a:t>
            </a:r>
            <a:endParaRPr kumimoji="0" lang="en-US" altLang="zh-CN" sz="24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/>
              <a:ea typeface="Nimbus Mono L"/>
              <a:cs typeface="Mangal"/>
            </a:endParaRPr>
          </a:p>
          <a:p>
            <a:pPr marL="914400" marR="0" lvl="2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i-IN" altLang="zh-CN" sz="24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Android’s audio Hardware Abstraction Layer (HAL) connects the higher-level,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 audio-specific framework APIs in android.media to the underlying audio driver and hardware.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The audio HAL interfaces are located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 inhardware/libhardware/include/hardware.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This section explains how to implement the audio Hardware Abstraction Layer (HAL) for different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hard wares.The audio HAL mainly contain two interfaces,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latin typeface="Liberation Serif"/>
              <a:ea typeface="Noto Sans CJK SC Regular"/>
              <a:cs typeface="Mangal"/>
            </a:endParaRPr>
          </a:p>
          <a:p>
            <a:pPr lvl="0"/>
            <a:r>
              <a:rPr lang="en-IN" sz="2000" dirty="0" smtClean="0"/>
              <a:t>1.hardware/</a:t>
            </a:r>
            <a:r>
              <a:rPr lang="en-IN" sz="2000" dirty="0" err="1" smtClean="0"/>
              <a:t>libhardware</a:t>
            </a:r>
            <a:r>
              <a:rPr lang="en-IN" sz="2000" dirty="0" smtClean="0"/>
              <a:t>/include/hardware/</a:t>
            </a:r>
            <a:r>
              <a:rPr lang="en-IN" sz="2000" dirty="0" err="1" smtClean="0"/>
              <a:t>audio.h</a:t>
            </a:r>
            <a:r>
              <a:rPr lang="en-IN" sz="2000" dirty="0" smtClean="0"/>
              <a:t>.</a:t>
            </a:r>
            <a:r>
              <a:rPr lang="en-IN" sz="2000" dirty="0" smtClean="0"/>
              <a:t> </a:t>
            </a:r>
            <a:r>
              <a:rPr lang="en-IN" sz="2000" dirty="0" smtClean="0"/>
              <a:t>  </a:t>
            </a:r>
            <a:r>
              <a:rPr lang="en-IN" sz="2000" dirty="0" smtClean="0"/>
              <a:t>Represents the main functions of an audio device. </a:t>
            </a:r>
          </a:p>
          <a:p>
            <a:r>
              <a:rPr lang="en-IN" sz="2000" dirty="0" smtClean="0"/>
              <a:t>2.hardware/</a:t>
            </a:r>
            <a:r>
              <a:rPr lang="en-IN" sz="2000" dirty="0" err="1" smtClean="0"/>
              <a:t>libhardware</a:t>
            </a:r>
            <a:r>
              <a:rPr lang="en-IN" sz="2000" dirty="0" smtClean="0"/>
              <a:t>/include/hardware/</a:t>
            </a:r>
            <a:r>
              <a:rPr lang="en-IN" sz="2000" dirty="0" err="1" smtClean="0"/>
              <a:t>audio_effect.h</a:t>
            </a:r>
            <a:r>
              <a:rPr lang="en-IN" sz="2000" dirty="0" smtClean="0"/>
              <a:t>.   </a:t>
            </a:r>
            <a:r>
              <a:rPr lang="en-IN" sz="2000" dirty="0" smtClean="0"/>
              <a:t>Represents effects that can </a:t>
            </a:r>
            <a:endParaRPr lang="en-IN" sz="2000" dirty="0" smtClean="0"/>
          </a:p>
          <a:p>
            <a:r>
              <a:rPr lang="en-IN" sz="2000" dirty="0" smtClean="0"/>
              <a:t>be </a:t>
            </a:r>
            <a:r>
              <a:rPr lang="en-IN" sz="2000" dirty="0" smtClean="0"/>
              <a:t>applied to audio such as </a:t>
            </a:r>
            <a:r>
              <a:rPr lang="en-IN" sz="2000" dirty="0" err="1" smtClean="0"/>
              <a:t>downmixing</a:t>
            </a:r>
            <a:r>
              <a:rPr lang="en-IN" sz="2000" dirty="0" smtClean="0"/>
              <a:t>, echo cancellation, or noise suppression</a:t>
            </a:r>
            <a:r>
              <a:rPr lang="en-IN" sz="2000" dirty="0" smtClean="0"/>
              <a:t>.</a:t>
            </a:r>
          </a:p>
          <a:p>
            <a:endParaRPr kumimoji="0" lang="en-I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r>
              <a:rPr lang="hi-IN" altLang="zh-CN" sz="2000" dirty="0" smtClean="0">
                <a:latin typeface="Liberation Serif"/>
                <a:ea typeface="Noto Sans CJK SC Regular"/>
                <a:cs typeface="Mangal"/>
              </a:rPr>
              <a:t>Device vendor must implement all interfaces to support audio </a:t>
            </a:r>
            <a:r>
              <a:rPr lang="hi-IN" altLang="zh-CN" sz="2000" dirty="0" smtClean="0">
                <a:latin typeface="Liberation Serif"/>
                <a:ea typeface="Noto Sans CJK SC Regular"/>
                <a:cs typeface="Mangal"/>
              </a:rPr>
              <a:t>HAL</a:t>
            </a:r>
            <a:r>
              <a:rPr lang="en-US" altLang="zh-CN" sz="2000" dirty="0" smtClean="0">
                <a:latin typeface="Liberation Serif"/>
                <a:ea typeface="Noto Sans CJK SC Regular"/>
                <a:cs typeface="Mangal"/>
              </a:rPr>
              <a:t>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40080" y="610135"/>
            <a:ext cx="1038497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</a:tabLst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Noto Sans CJK SC Regular"/>
              <a:cs typeface="Mang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</a:tabLst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Audio Hardware mainly contains basic functionality for: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49263" algn="l"/>
              </a:tabLst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Opening/closing audio input/output streams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49263" algn="l"/>
              </a:tabLst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Audio devices enabling/disabling, like EARPIECE, SPEAKER, and BLUETOOTH_SCO,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</a:tabLst>
            </a:pP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Noto Sans CJK SC Regular"/>
                <a:cs typeface="Mangal"/>
              </a:rPr>
              <a:t>Set volume for voice call and Mute Mic.</a:t>
            </a:r>
            <a:r>
              <a:rPr kumimoji="0" lang="hi-I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Mangal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</a:tabLst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en-US" sz="2000" dirty="0" smtClean="0"/>
              <a:t>In the </a:t>
            </a:r>
            <a:r>
              <a:rPr lang="en-US" sz="2000" dirty="0" err="1" smtClean="0"/>
              <a:t>hal</a:t>
            </a:r>
            <a:r>
              <a:rPr lang="en-US" sz="2000" dirty="0" smtClean="0"/>
              <a:t> layer, all types of hardware are described in the form of hardware modules</a:t>
            </a:r>
            <a:r>
              <a:rPr lang="en-US" sz="20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hw_module_t</a:t>
            </a:r>
            <a:r>
              <a:rPr lang="en-US" sz="2000" dirty="0" smtClean="0"/>
              <a:t> structure, and each type of hardware module has its own independent hardware</a:t>
            </a:r>
            <a:r>
              <a:rPr lang="en-US" sz="20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en-US" sz="2000" dirty="0" smtClean="0"/>
              <a:t>The </a:t>
            </a:r>
            <a:r>
              <a:rPr lang="en-US" sz="2000" dirty="0" err="1" smtClean="0"/>
              <a:t>hal</a:t>
            </a:r>
            <a:r>
              <a:rPr lang="en-US" sz="2000" dirty="0" smtClean="0"/>
              <a:t> uses the </a:t>
            </a:r>
            <a:r>
              <a:rPr lang="en-US" sz="2000" dirty="0" err="1" smtClean="0">
                <a:solidFill>
                  <a:srgbClr val="C00000"/>
                </a:solidFill>
              </a:rPr>
              <a:t>hw_device_t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smtClean="0"/>
              <a:t>structure. Body to describe</a:t>
            </a:r>
            <a:r>
              <a:rPr lang="en-US" sz="2000" dirty="0" smtClean="0"/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en-US" sz="2000" dirty="0" smtClean="0"/>
              <a:t>The</a:t>
            </a:r>
            <a:r>
              <a:rPr lang="en-US" sz="2000" dirty="0" smtClean="0"/>
              <a:t> </a:t>
            </a:r>
            <a:r>
              <a:rPr lang="en-US" sz="2000" dirty="0" err="1" smtClean="0">
                <a:solidFill>
                  <a:srgbClr val="C00000"/>
                </a:solidFill>
              </a:rPr>
              <a:t>hw_module_t</a:t>
            </a:r>
            <a:r>
              <a:rPr lang="en-US" sz="2000" dirty="0" smtClean="0"/>
              <a:t> </a:t>
            </a:r>
            <a:r>
              <a:rPr lang="en-US" sz="2000" dirty="0" err="1" smtClean="0"/>
              <a:t>struct</a:t>
            </a:r>
            <a:r>
              <a:rPr lang="en-US" sz="2000" dirty="0" smtClean="0"/>
              <a:t> contains a pointer to another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 </a:t>
            </a:r>
            <a:r>
              <a:rPr lang="en-US" sz="2000" dirty="0" err="1" smtClean="0">
                <a:solidFill>
                  <a:srgbClr val="C00000"/>
                </a:solidFill>
              </a:rPr>
              <a:t>hw_module_methods_t</a:t>
            </a:r>
            <a:r>
              <a:rPr lang="en-US" sz="2000" dirty="0" smtClean="0">
                <a:solidFill>
                  <a:srgbClr val="C00000"/>
                </a:solidFill>
              </a:rPr>
              <a:t>,</a:t>
            </a:r>
            <a:r>
              <a:rPr lang="en-US" sz="2000" dirty="0" smtClean="0"/>
              <a:t> that contains a pointer to an open function for the module. This open function is used to initiate communication with the hardware for which the HAL is serving as an </a:t>
            </a:r>
            <a:r>
              <a:rPr lang="en-US" sz="2000" dirty="0" smtClean="0"/>
              <a:t>abstraction.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</a:pPr>
            <a:r>
              <a:rPr lang="en-US" sz="2000" dirty="0" smtClean="0"/>
              <a:t> </a:t>
            </a:r>
            <a:r>
              <a:rPr lang="en-US" sz="2000" dirty="0" smtClean="0"/>
              <a:t>Each </a:t>
            </a:r>
            <a:r>
              <a:rPr lang="en-US" sz="2000" dirty="0" smtClean="0"/>
              <a:t>type of device defines a detailed version of the generic</a:t>
            </a:r>
            <a:r>
              <a:rPr lang="en-US" sz="2000" dirty="0" smtClean="0">
                <a:solidFill>
                  <a:srgbClr val="C00000"/>
                </a:solidFill>
              </a:rPr>
              <a:t> </a:t>
            </a:r>
            <a:r>
              <a:rPr lang="en-US" sz="2000" dirty="0" err="1" smtClean="0">
                <a:solidFill>
                  <a:srgbClr val="C00000"/>
                </a:solidFill>
              </a:rPr>
              <a:t>hw_device_t</a:t>
            </a:r>
            <a:r>
              <a:rPr lang="en-US" sz="2000" dirty="0" smtClean="0"/>
              <a:t> that contains function pointers for specific features of the hardware. For example, the </a:t>
            </a:r>
            <a:r>
              <a:rPr lang="en-US" sz="2000" dirty="0" err="1" smtClean="0">
                <a:solidFill>
                  <a:srgbClr val="FF0000"/>
                </a:solidFill>
              </a:rPr>
              <a:t>audio_hw_device_t</a:t>
            </a:r>
            <a:r>
              <a:rPr lang="en-US" sz="2000" dirty="0" smtClean="0">
                <a:solidFill>
                  <a:srgbClr val="FF0000"/>
                </a:solidFill>
              </a:rPr>
              <a:t> </a:t>
            </a:r>
            <a:r>
              <a:rPr lang="en-US" sz="2000" dirty="0" err="1" smtClean="0"/>
              <a:t>struct</a:t>
            </a:r>
            <a:r>
              <a:rPr lang="en-US" sz="2000" dirty="0" smtClean="0"/>
              <a:t> type contains function pointers to audio device operations: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 descr="Audio Architecture&#10;Application&#10;Application framework&#10;Native Framework&#10;Audio HAL&#10;Tiny Alsa&#10;Java&#10;C++&#10;C&#10;Kernel ALSA&#10; 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Audio Architecture&#10;Application&#10;Application framework&#10;Native Framework&#10;Audio HAL&#10;Tiny Alsa&#10;Java&#10;C++&#10;C&#10;Kernel ALSA&#10; 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85" name="Picture 5" descr="C:\Users\tashi\Desktop\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4114" y="274293"/>
            <a:ext cx="8438606" cy="5969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771" y="312233"/>
            <a:ext cx="104764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the Audio HAL, we usually see the following four output stream devices, which correspond to different playback scenarios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err="1" smtClean="0"/>
              <a:t>primary_out</a:t>
            </a:r>
            <a:r>
              <a:rPr lang="en-US" dirty="0" smtClean="0"/>
              <a:t>: Main output stream device for ringtone sound output,</a:t>
            </a:r>
            <a:br>
              <a:rPr lang="en-US" dirty="0" smtClean="0"/>
            </a:br>
            <a:r>
              <a:rPr lang="en-US" dirty="0" smtClean="0"/>
              <a:t>corresponds to an audio stream identified as AUDIO_OUTPUT_FLAG_PRIMARY and a </a:t>
            </a:r>
            <a:r>
              <a:rPr lang="en-US" dirty="0" err="1" smtClean="0"/>
              <a:t>MixerThread</a:t>
            </a:r>
            <a:r>
              <a:rPr lang="en-US" dirty="0" smtClean="0"/>
              <a:t> playback thread </a:t>
            </a:r>
            <a:r>
              <a:rPr lang="en-US" dirty="0" smtClean="0"/>
              <a:t>instance</a:t>
            </a:r>
          </a:p>
          <a:p>
            <a:endParaRPr lang="en-US" dirty="0" smtClean="0"/>
          </a:p>
          <a:p>
            <a:r>
              <a:rPr lang="en-US" b="1" dirty="0" err="1" smtClean="0"/>
              <a:t>low_latency</a:t>
            </a:r>
            <a:r>
              <a:rPr lang="en-US" dirty="0" smtClean="0"/>
              <a:t>: Low-latency output stream device for sound output with high latency, such as button tones, game background sounds, etc.</a:t>
            </a:r>
            <a:br>
              <a:rPr lang="en-US" dirty="0" smtClean="0"/>
            </a:br>
            <a:r>
              <a:rPr lang="en-US" dirty="0" smtClean="0"/>
              <a:t>corresponds to the audio stream identified as AUDIO_OUTPUT_FLAG_FAST and a </a:t>
            </a:r>
            <a:r>
              <a:rPr lang="en-US" dirty="0" err="1" smtClean="0"/>
              <a:t>MixerThread</a:t>
            </a:r>
            <a:r>
              <a:rPr lang="en-US" dirty="0" smtClean="0"/>
              <a:t> playback thread </a:t>
            </a:r>
            <a:r>
              <a:rPr lang="en-US" dirty="0" smtClean="0"/>
              <a:t>instance</a:t>
            </a:r>
          </a:p>
          <a:p>
            <a:endParaRPr lang="en-US" dirty="0" smtClean="0"/>
          </a:p>
          <a:p>
            <a:r>
              <a:rPr lang="en-US" b="1" dirty="0" err="1" smtClean="0"/>
              <a:t>deep_buffer</a:t>
            </a:r>
            <a:r>
              <a:rPr lang="en-US" dirty="0" smtClean="0"/>
              <a:t>: music track output stream device, used for sound output such as music that does not require high latency.</a:t>
            </a:r>
            <a:br>
              <a:rPr lang="en-US" dirty="0" smtClean="0"/>
            </a:br>
            <a:r>
              <a:rPr lang="en-US" dirty="0" smtClean="0"/>
              <a:t>corresponds to the audio stream identified as AUDIO_OUTPUT_FLAG_DEEP_BUFFER and a </a:t>
            </a:r>
            <a:r>
              <a:rPr lang="en-US" dirty="0" err="1" smtClean="0"/>
              <a:t>MixerThread</a:t>
            </a:r>
            <a:r>
              <a:rPr lang="en-US" dirty="0" smtClean="0"/>
              <a:t> playback thread </a:t>
            </a:r>
            <a:r>
              <a:rPr lang="en-US" dirty="0" smtClean="0"/>
              <a:t>instance</a:t>
            </a:r>
          </a:p>
          <a:p>
            <a:endParaRPr lang="en-US" dirty="0" smtClean="0"/>
          </a:p>
          <a:p>
            <a:r>
              <a:rPr lang="en-US" b="1" dirty="0" err="1" smtClean="0"/>
              <a:t>compress_offload</a:t>
            </a:r>
            <a:r>
              <a:rPr lang="en-US" dirty="0" smtClean="0"/>
              <a:t>: Hard solution output stream device for data output requiring hardware decoding,</a:t>
            </a:r>
            <a:br>
              <a:rPr lang="en-US" dirty="0" smtClean="0"/>
            </a:br>
            <a:r>
              <a:rPr lang="en-US" dirty="0" smtClean="0"/>
              <a:t>corresponds to the audio stream identified as AUDIO_OUTPUT_FLAG_COMPRESS_OFFLOAD and an </a:t>
            </a:r>
            <a:r>
              <a:rPr lang="en-US" dirty="0" err="1" smtClean="0"/>
              <a:t>OffloadThread</a:t>
            </a:r>
            <a:r>
              <a:rPr lang="en-US" dirty="0" smtClean="0"/>
              <a:t> playback thread instance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682" y="750166"/>
            <a:ext cx="7734300" cy="4714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058" y="443344"/>
            <a:ext cx="1052219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                              </a:t>
            </a:r>
            <a:r>
              <a:rPr lang="en-US" sz="2400" b="1" dirty="0" smtClean="0"/>
              <a:t>NU </a:t>
            </a:r>
            <a:r>
              <a:rPr lang="en-US" sz="2400" b="1" dirty="0" smtClean="0"/>
              <a:t>player to </a:t>
            </a:r>
            <a:r>
              <a:rPr lang="en-US" sz="2400" b="1" dirty="0" smtClean="0"/>
              <a:t>HAL</a:t>
            </a:r>
          </a:p>
          <a:p>
            <a:endParaRPr lang="en-US" sz="2400" b="1" dirty="0" smtClean="0"/>
          </a:p>
          <a:p>
            <a:r>
              <a:rPr lang="en-US" dirty="0" smtClean="0"/>
              <a:t>1.NuPlayer </a:t>
            </a:r>
            <a:r>
              <a:rPr lang="en-US" dirty="0" smtClean="0"/>
              <a:t>gets the file format metadata based on the type created by the source parser and decoder.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For </a:t>
            </a:r>
            <a:r>
              <a:rPr lang="en-US" dirty="0" smtClean="0"/>
              <a:t>compress offload, </a:t>
            </a:r>
            <a:r>
              <a:rPr lang="en-US" dirty="0" err="1" smtClean="0"/>
              <a:t>DecoderPassThrough</a:t>
            </a:r>
            <a:r>
              <a:rPr lang="en-US" dirty="0" smtClean="0"/>
              <a:t> is created, causing the software decoder to enter </a:t>
            </a:r>
            <a:r>
              <a:rPr lang="en-US" dirty="0" err="1" smtClean="0"/>
              <a:t>Passthrough</a:t>
            </a:r>
            <a:r>
              <a:rPr lang="en-US" dirty="0" smtClean="0"/>
              <a:t>   mode and not perform decoding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NuPlayer</a:t>
            </a:r>
            <a:r>
              <a:rPr lang="en-US" dirty="0" smtClean="0"/>
              <a:t> </a:t>
            </a:r>
            <a:r>
              <a:rPr lang="en-US" dirty="0" smtClean="0"/>
              <a:t>calls </a:t>
            </a:r>
            <a:r>
              <a:rPr lang="en-US" dirty="0" err="1" smtClean="0"/>
              <a:t>CanOffloadStream</a:t>
            </a:r>
            <a:r>
              <a:rPr lang="en-US" dirty="0" smtClean="0"/>
              <a:t>, which in turn calls the APM API </a:t>
            </a:r>
            <a:r>
              <a:rPr lang="en-US" dirty="0" err="1" smtClean="0"/>
              <a:t>isOffloadSupported</a:t>
            </a:r>
            <a:r>
              <a:rPr lang="en-US" dirty="0" smtClean="0"/>
              <a:t> to decide if a stream can be offloaded.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NuPlayer</a:t>
            </a:r>
            <a:r>
              <a:rPr lang="en-US" dirty="0" smtClean="0"/>
              <a:t> </a:t>
            </a:r>
            <a:r>
              <a:rPr lang="en-US" dirty="0" smtClean="0"/>
              <a:t>creates a new </a:t>
            </a:r>
            <a:r>
              <a:rPr lang="en-US" dirty="0" err="1" smtClean="0"/>
              <a:t>NuPlayerRenderer</a:t>
            </a:r>
            <a:r>
              <a:rPr lang="en-US" dirty="0" smtClean="0"/>
              <a:t>, which then creates a new </a:t>
            </a:r>
            <a:r>
              <a:rPr lang="en-US" dirty="0" err="1" smtClean="0"/>
              <a:t>AudioTrack</a:t>
            </a:r>
            <a:r>
              <a:rPr lang="en-US" dirty="0" smtClean="0"/>
              <a:t>. </a:t>
            </a:r>
            <a:endParaRPr lang="en-IN" dirty="0" smtClean="0"/>
          </a:p>
          <a:p>
            <a:r>
              <a:rPr lang="en-US" dirty="0" smtClean="0"/>
              <a:t>Based </a:t>
            </a:r>
            <a:r>
              <a:rPr lang="en-US" dirty="0" smtClean="0"/>
              <a:t>on the information </a:t>
            </a:r>
            <a:r>
              <a:rPr lang="en-US" dirty="0" err="1" smtClean="0"/>
              <a:t>NuPlayer</a:t>
            </a:r>
            <a:r>
              <a:rPr lang="en-US" dirty="0" smtClean="0"/>
              <a:t> has received from the APM, it sets the flag FLAG_OFFLOAD_AUDIO, which passes to </a:t>
            </a:r>
            <a:r>
              <a:rPr lang="en-US" dirty="0" err="1" smtClean="0"/>
              <a:t>NuPlayerRenderer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AudioTrack</a:t>
            </a:r>
            <a:r>
              <a:rPr lang="en-US" dirty="0" smtClean="0"/>
              <a:t> </a:t>
            </a:r>
            <a:r>
              <a:rPr lang="en-US" dirty="0" smtClean="0"/>
              <a:t>then calls </a:t>
            </a:r>
            <a:r>
              <a:rPr lang="en-US" dirty="0" err="1" smtClean="0"/>
              <a:t>getOutput</a:t>
            </a:r>
            <a:r>
              <a:rPr lang="en-US" dirty="0" smtClean="0"/>
              <a:t>(), which gets the profile information from the APM. </a:t>
            </a:r>
            <a:endParaRPr lang="en-IN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APM then calls </a:t>
            </a:r>
            <a:r>
              <a:rPr lang="en-US" dirty="0" err="1" smtClean="0"/>
              <a:t>openOutput</a:t>
            </a:r>
            <a:r>
              <a:rPr lang="en-US" dirty="0" smtClean="0"/>
              <a:t>(), which goes to </a:t>
            </a:r>
            <a:r>
              <a:rPr lang="en-US" dirty="0" err="1" smtClean="0"/>
              <a:t>AudioFlinger</a:t>
            </a:r>
            <a:r>
              <a:rPr lang="en-US" dirty="0" smtClean="0"/>
              <a:t>. </a:t>
            </a:r>
            <a:endParaRPr lang="en-IN" dirty="0" smtClean="0"/>
          </a:p>
          <a:p>
            <a:r>
              <a:rPr lang="en-US" dirty="0" smtClean="0"/>
              <a:t>Based </a:t>
            </a:r>
            <a:r>
              <a:rPr lang="en-US" dirty="0" smtClean="0"/>
              <a:t>on the AUDIO_OUTPUT_FLAG_COMPRESS_OFFLOAD flag previously set by </a:t>
            </a:r>
            <a:r>
              <a:rPr lang="en-US" dirty="0" err="1" smtClean="0"/>
              <a:t>AudioPlayer</a:t>
            </a:r>
            <a:r>
              <a:rPr lang="en-US" dirty="0" smtClean="0"/>
              <a:t>, </a:t>
            </a:r>
            <a:endParaRPr lang="en-IN" dirty="0" smtClean="0"/>
          </a:p>
          <a:p>
            <a:r>
              <a:rPr lang="en-US" dirty="0" err="1" smtClean="0"/>
              <a:t>AudioFlinger</a:t>
            </a:r>
            <a:r>
              <a:rPr lang="en-US" dirty="0" smtClean="0"/>
              <a:t> </a:t>
            </a:r>
            <a:r>
              <a:rPr lang="en-US" dirty="0" smtClean="0"/>
              <a:t>creates the offload thread.</a:t>
            </a:r>
            <a:endParaRPr lang="en-IN" dirty="0" smtClean="0"/>
          </a:p>
          <a:p>
            <a:r>
              <a:rPr lang="en-US" dirty="0" err="1" smtClean="0"/>
              <a:t>AudioFlinger</a:t>
            </a:r>
            <a:r>
              <a:rPr lang="en-US" dirty="0" smtClean="0"/>
              <a:t> </a:t>
            </a:r>
            <a:r>
              <a:rPr lang="en-US" dirty="0" smtClean="0"/>
              <a:t>also calls </a:t>
            </a:r>
            <a:r>
              <a:rPr lang="en-US" dirty="0" err="1" smtClean="0"/>
              <a:t>open_output_stream</a:t>
            </a:r>
            <a:r>
              <a:rPr lang="en-US" dirty="0" smtClean="0"/>
              <a:t>() which goes to the HAL. </a:t>
            </a:r>
            <a:endParaRPr lang="en-IN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HAL then creates the offload callback thread used to notify the write and drain completion events.</a:t>
            </a:r>
            <a:endParaRPr lang="en-I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1166843"/>
            <a:ext cx="101454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                      NU </a:t>
            </a:r>
            <a:r>
              <a:rPr lang="en-US" sz="2400" b="1" dirty="0" smtClean="0"/>
              <a:t>player to HAL </a:t>
            </a:r>
            <a:endParaRPr lang="en-US" sz="2400" b="1" dirty="0" smtClean="0"/>
          </a:p>
          <a:p>
            <a:endParaRPr lang="en-US" b="1" dirty="0" smtClean="0"/>
          </a:p>
          <a:p>
            <a:r>
              <a:rPr lang="en-US" dirty="0" smtClean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AudioTrack</a:t>
            </a:r>
            <a:r>
              <a:rPr lang="en-US" dirty="0" smtClean="0"/>
              <a:t> </a:t>
            </a:r>
            <a:r>
              <a:rPr lang="en-US" dirty="0" smtClean="0"/>
              <a:t>creates the track to be used for this stream</a:t>
            </a:r>
            <a:r>
              <a:rPr lang="en-US" dirty="0" smtClean="0"/>
              <a:t>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6. </a:t>
            </a:r>
            <a:r>
              <a:rPr lang="en-US" dirty="0" err="1" smtClean="0"/>
              <a:t>NuPlayerRenderer</a:t>
            </a:r>
            <a:r>
              <a:rPr lang="en-US" dirty="0" smtClean="0"/>
              <a:t> </a:t>
            </a:r>
            <a:r>
              <a:rPr lang="en-US" dirty="0" smtClean="0"/>
              <a:t>issues a start command to </a:t>
            </a:r>
            <a:r>
              <a:rPr lang="en-US" dirty="0" err="1" smtClean="0"/>
              <a:t>AudioSink</a:t>
            </a:r>
            <a:r>
              <a:rPr lang="en-US" dirty="0" smtClean="0"/>
              <a:t>, which then calls </a:t>
            </a:r>
            <a:r>
              <a:rPr lang="en-US" dirty="0" err="1" smtClean="0"/>
              <a:t>start_output_stream</a:t>
            </a:r>
            <a:r>
              <a:rPr lang="en-US" dirty="0" smtClean="0"/>
              <a:t>(). </a:t>
            </a:r>
            <a:endParaRPr lang="en-IN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HAL sends the appropriate mixer control to the back-end (BE) platform driver to configure the output device.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7. </a:t>
            </a:r>
            <a:r>
              <a:rPr lang="en-US" dirty="0" smtClean="0"/>
              <a:t>The </a:t>
            </a:r>
            <a:r>
              <a:rPr lang="en-US" dirty="0" smtClean="0"/>
              <a:t>HAL opens the compress driver and sends the codec and stream parameters to the compress driver though the IOCTL SNDRV_COMPRESS_SET_PARAMS. </a:t>
            </a:r>
            <a:endParaRPr lang="en-IN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compress driver opens an ASM session accordingly and requests the ASM driver to allocate the buffers to be used for this session.</a:t>
            </a:r>
            <a:endParaRPr lang="en-I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4AC2DA5-2E62-4ED1-8806-FD2F27B44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6085" r="-2" b="15314"/>
          <a:stretch/>
        </p:blipFill>
        <p:spPr>
          <a:xfrm>
            <a:off x="328486" y="319441"/>
            <a:ext cx="11530584" cy="59325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CE989D68-0CA9-4E8C-BCD8-F6EE1710DA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1419" y="472659"/>
            <a:ext cx="8307237" cy="6789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273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6E2A18FE-044A-41E5-89C6-9AA3731B3F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8929" y="573301"/>
            <a:ext cx="8709803" cy="6789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87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B0C15C5-9989-4919-8074-C2911B5EED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0741" y="745829"/>
            <a:ext cx="9457424" cy="66459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637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6EE5C15-53B3-4769-9FFB-99EC95BAB6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5673" y="775854"/>
            <a:ext cx="9240982" cy="5777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59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A906249-734D-4824-B13E-7DF91D7A07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8909" y="651164"/>
            <a:ext cx="8409709" cy="55556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525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tashi\Desktop\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06" y="1147763"/>
            <a:ext cx="7798525" cy="52269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06C74A8-AEFD-4CC6-9737-0C4E80A9CE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5163" y="775855"/>
            <a:ext cx="8063345" cy="52508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210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983AE7F-C8A0-4C27-B744-126CCE13B1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927" y="387927"/>
            <a:ext cx="9864437" cy="5846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0323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90891DC2-0FF5-4A80-859A-DC1268543FD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581891"/>
            <a:ext cx="9254836" cy="5694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185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6FE7315B-4F60-4F8B-8A4A-DD5FE77350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6913" y="849086"/>
            <a:ext cx="8752115" cy="5068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425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FF57C0BD-F281-4501-8AC3-6EA13AF6AC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309" y="705394"/>
            <a:ext cx="7811588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4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EB5673A3-21B5-4865-915E-1BB366B01C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9691" y="640080"/>
            <a:ext cx="8386355" cy="5199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0452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2EF2E37-4547-485F-8E0E-18F356975F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1497" y="822960"/>
            <a:ext cx="7916092" cy="49246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04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099B5-5187-4117-9EA5-263E74FB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8539AD-DD96-479B-883D-E2C75965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586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595745" y="748145"/>
            <a:ext cx="10307886" cy="4401205"/>
          </a:xfrm>
          <a:prstGeom prst="rect">
            <a:avLst/>
          </a:prstGeom>
          <a:solidFill>
            <a:srgbClr val="F1F3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/>
              <a:t>MediaPlayer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AudioTrack</a:t>
            </a:r>
            <a:r>
              <a:rPr lang="en-US" sz="2000" b="1" dirty="0" smtClean="0"/>
              <a:t> </a:t>
            </a:r>
            <a:r>
              <a:rPr lang="en-US" sz="2000" dirty="0" smtClean="0"/>
              <a:t>can be used to play sounds, both of which provide Java APIs for application developers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/>
              <a:t>MediaPlayer</a:t>
            </a:r>
            <a:r>
              <a:rPr lang="en-US" sz="2000" dirty="0" smtClean="0"/>
              <a:t> class can be used to control playback of audio/video files and streams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Robot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AudioTrack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 class manages and plays a single audio resource for Java applications.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It allows streaming of PCM audio buffers to the audio sink for playback.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This is achieved by "pushing" the data to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AudioTrack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 object using one of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write(byte[],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,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write(short[],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, and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write(float[],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A73E8"/>
                </a:solidFill>
                <a:effectLst/>
                <a:latin typeface="Roboto Mono"/>
                <a:cs typeface="Arial" pitchFamily="34" charset="0"/>
                <a:hlinkClick r:id="rId2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  <a:cs typeface="Arial" pitchFamily="34" charset="0"/>
              </a:rPr>
              <a:t> methods.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202124"/>
              </a:solidFill>
              <a:latin typeface="Robot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Robot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The difference between the two is that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can play audio sources in multiple formats, such as mp3, </a:t>
            </a:r>
            <a:r>
              <a:rPr lang="en-US" sz="2000" dirty="0" err="1" smtClean="0"/>
              <a:t>flac</a:t>
            </a:r>
            <a:r>
              <a:rPr lang="en-US" sz="2000" dirty="0" smtClean="0"/>
              <a:t>, wma, </a:t>
            </a:r>
            <a:r>
              <a:rPr lang="en-US" sz="2000" dirty="0" err="1" smtClean="0"/>
              <a:t>ogg</a:t>
            </a:r>
            <a:r>
              <a:rPr lang="en-US" sz="2000" dirty="0" smtClean="0"/>
              <a:t>, wav, etc., while </a:t>
            </a:r>
            <a:r>
              <a:rPr lang="en-US" sz="2000" dirty="0" err="1" smtClean="0"/>
              <a:t>AudioTrack</a:t>
            </a:r>
            <a:r>
              <a:rPr lang="en-US" sz="2000" dirty="0" smtClean="0"/>
              <a:t> can only play the decoded PCM data stream.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618" y="1371600"/>
            <a:ext cx="1145689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                                          </a:t>
            </a:r>
            <a:r>
              <a:rPr lang="en-US" sz="2800" b="1" dirty="0" err="1" smtClean="0"/>
              <a:t>AudioTrack</a:t>
            </a:r>
            <a:r>
              <a:rPr lang="en-US" sz="2800" b="1" dirty="0" smtClean="0"/>
              <a:t> Java API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MODE_STATIC</a:t>
            </a:r>
            <a:r>
              <a:rPr lang="en-US" sz="2000" b="1" dirty="0" smtClean="0"/>
              <a:t>  </a:t>
            </a:r>
            <a:r>
              <a:rPr lang="en-US" dirty="0" smtClean="0"/>
              <a:t>:  </a:t>
            </a:r>
            <a:r>
              <a:rPr lang="en-US" sz="2000" dirty="0" smtClean="0"/>
              <a:t>The application process pays the playback data to </a:t>
            </a:r>
            <a:r>
              <a:rPr lang="en-US" sz="2000" dirty="0" err="1" smtClean="0"/>
              <a:t>AudioTrack</a:t>
            </a:r>
            <a:r>
              <a:rPr lang="en-US" sz="2000" dirty="0" smtClean="0"/>
              <a:t> in one time,</a:t>
            </a:r>
          </a:p>
          <a:p>
            <a:r>
              <a:rPr lang="en-US" sz="2000" dirty="0" smtClean="0"/>
              <a:t> which is suitable for scenarios with small data volume and high latency requirements.</a:t>
            </a:r>
          </a:p>
          <a:p>
            <a:endParaRPr lang="en-US" dirty="0" smtClean="0"/>
          </a:p>
          <a:p>
            <a:r>
              <a:rPr lang="en-US" sz="2400" b="1" dirty="0" smtClean="0"/>
              <a:t>MODE_STREAM  </a:t>
            </a:r>
            <a:r>
              <a:rPr lang="en-US" sz="2400" dirty="0" smtClean="0"/>
              <a:t>:  </a:t>
            </a:r>
            <a:r>
              <a:rPr lang="en-US" sz="2000" dirty="0" smtClean="0"/>
              <a:t>The process needs to continuously call write() to write data to the FIFO, </a:t>
            </a:r>
          </a:p>
          <a:p>
            <a:r>
              <a:rPr lang="en-US" sz="2000" dirty="0" smtClean="0"/>
              <a:t>and may encounter blocking when writing data.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92D050"/>
                </a:solidFill>
              </a:rPr>
              <a:t>(Wait for </a:t>
            </a:r>
            <a:r>
              <a:rPr lang="en-US" sz="2000" dirty="0" err="1" smtClean="0">
                <a:solidFill>
                  <a:srgbClr val="92D050"/>
                </a:solidFill>
              </a:rPr>
              <a:t>AudioFlinger</a:t>
            </a:r>
            <a:r>
              <a:rPr lang="en-US" sz="2000" dirty="0" smtClean="0">
                <a:solidFill>
                  <a:srgbClr val="92D050"/>
                </a:solidFill>
              </a:rPr>
              <a:t>::</a:t>
            </a:r>
            <a:r>
              <a:rPr lang="en-US" sz="2000" dirty="0" err="1" smtClean="0">
                <a:solidFill>
                  <a:srgbClr val="92D050"/>
                </a:solidFill>
              </a:rPr>
              <a:t>PlaybackThread</a:t>
            </a:r>
            <a:r>
              <a:rPr lang="en-US" sz="2000" dirty="0" smtClean="0">
                <a:solidFill>
                  <a:srgbClr val="92D050"/>
                </a:solidFill>
              </a:rPr>
              <a:t> to consume data before), basically applicable to all audio scenes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909" y="889107"/>
            <a:ext cx="929639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</a:t>
            </a:r>
            <a:r>
              <a:rPr lang="en-US" sz="2800" b="1" dirty="0" err="1" smtClean="0"/>
              <a:t>AudioTrack</a:t>
            </a:r>
            <a:r>
              <a:rPr lang="en-US" sz="2800" b="1" dirty="0" smtClean="0"/>
              <a:t> Java API audio stream type:</a:t>
            </a:r>
          </a:p>
          <a:p>
            <a:endParaRPr lang="en-US" sz="2800" b="1" dirty="0" smtClean="0"/>
          </a:p>
          <a:p>
            <a:endParaRPr lang="en-US" dirty="0" smtClean="0"/>
          </a:p>
          <a:p>
            <a:r>
              <a:rPr lang="en-US" sz="2000" b="1" dirty="0" smtClean="0"/>
              <a:t>STREAM_VOICE_CAL</a:t>
            </a:r>
            <a:r>
              <a:rPr lang="en-US" sz="2000" dirty="0" smtClean="0"/>
              <a:t>L    : Telephone voice</a:t>
            </a:r>
          </a:p>
          <a:p>
            <a:r>
              <a:rPr lang="en-US" sz="2000" b="1" dirty="0" smtClean="0"/>
              <a:t>STREAM_SYSTEM           </a:t>
            </a:r>
            <a:r>
              <a:rPr lang="en-US" sz="2000" dirty="0" smtClean="0"/>
              <a:t> : System sound</a:t>
            </a:r>
          </a:p>
          <a:p>
            <a:r>
              <a:rPr lang="en-US" sz="2000" b="1" dirty="0" smtClean="0"/>
              <a:t>STREAM_RING                 </a:t>
            </a:r>
            <a:r>
              <a:rPr lang="en-US" sz="2000" dirty="0" smtClean="0"/>
              <a:t> :  Ringing sounds, such as ringtones, ringtones, etc.</a:t>
            </a:r>
          </a:p>
          <a:p>
            <a:r>
              <a:rPr lang="en-US" sz="2000" b="1" dirty="0" smtClean="0"/>
              <a:t>STREAM_MUSIC </a:t>
            </a:r>
            <a:r>
              <a:rPr lang="en-US" sz="2000" dirty="0" smtClean="0"/>
              <a:t>              :   Music sound</a:t>
            </a:r>
          </a:p>
          <a:p>
            <a:r>
              <a:rPr lang="en-US" sz="2000" b="1" dirty="0" smtClean="0"/>
              <a:t>STREAM_ALARM</a:t>
            </a:r>
            <a:r>
              <a:rPr lang="en-US" sz="2000" dirty="0" smtClean="0"/>
              <a:t>              :  Warning tone</a:t>
            </a:r>
          </a:p>
          <a:p>
            <a:r>
              <a:rPr lang="en-US" sz="2000" b="1" dirty="0" smtClean="0"/>
              <a:t>STREAM_NOTIFICATION </a:t>
            </a:r>
            <a:r>
              <a:rPr lang="en-US" sz="2000" dirty="0" smtClean="0"/>
              <a:t>:  Notification tone</a:t>
            </a:r>
          </a:p>
          <a:p>
            <a:r>
              <a:rPr lang="en-US" sz="2000" b="1" dirty="0" smtClean="0"/>
              <a:t>STREAM_DTMF</a:t>
            </a:r>
            <a:r>
              <a:rPr lang="en-US" sz="2000" dirty="0" smtClean="0"/>
              <a:t>                 : DTMF tone (dial button tone)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319" y="1138442"/>
            <a:ext cx="1139510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    </a:t>
            </a:r>
            <a:r>
              <a:rPr lang="en-US" sz="2800" b="1" dirty="0" err="1" smtClean="0"/>
              <a:t>AudioTrack</a:t>
            </a:r>
            <a:r>
              <a:rPr lang="en-US" sz="2800" b="1" dirty="0" smtClean="0"/>
              <a:t> Native API output identification</a:t>
            </a:r>
          </a:p>
          <a:p>
            <a:r>
              <a:rPr lang="en-US" sz="2800" b="1" dirty="0" smtClean="0"/>
              <a:t>                               </a:t>
            </a:r>
            <a:r>
              <a:rPr lang="en-US" sz="2400" b="1" dirty="0" smtClean="0"/>
              <a:t>(AUDIO_OUTPUT_FLAG)</a:t>
            </a:r>
          </a:p>
          <a:p>
            <a:endParaRPr lang="en-US" dirty="0" smtClean="0"/>
          </a:p>
          <a:p>
            <a:pPr marL="514350" indent="-514350"/>
            <a:r>
              <a:rPr lang="en-US" dirty="0" smtClean="0"/>
              <a:t>1.  </a:t>
            </a:r>
            <a:r>
              <a:rPr lang="en-US" b="1" dirty="0" smtClean="0"/>
              <a:t>AUDIO_OUTPUT_FLAG_DIRECT </a:t>
            </a:r>
            <a:r>
              <a:rPr lang="en-US" dirty="0" smtClean="0"/>
              <a:t> : It means that the audio stream is directly output to the audio device,</a:t>
            </a:r>
          </a:p>
          <a:p>
            <a:pPr marL="514350" indent="-514350"/>
            <a:r>
              <a:rPr lang="en-US" dirty="0" smtClean="0"/>
              <a:t>                                                                   no software mixing is required, </a:t>
            </a:r>
          </a:p>
          <a:p>
            <a:pPr marL="514350" indent="-514350"/>
            <a:r>
              <a:rPr lang="en-US" dirty="0" smtClean="0"/>
              <a:t>                                                                   and it is generally used for the sound output of the HDMI device.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2.   </a:t>
            </a:r>
            <a:r>
              <a:rPr lang="en-US" b="1" dirty="0" smtClean="0"/>
              <a:t>AUDIO_OUTPUT_FLAG_PRIMARY</a:t>
            </a:r>
            <a:r>
              <a:rPr lang="en-US" dirty="0" smtClean="0"/>
              <a:t> : Indicates that the audio stream needs to be output to the </a:t>
            </a:r>
          </a:p>
          <a:p>
            <a:pPr marL="514350" indent="-514350"/>
            <a:r>
              <a:rPr lang="en-US" dirty="0" smtClean="0"/>
              <a:t>                                                                     main output device, generally used for ringtone sounds.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/>
            <a:r>
              <a:rPr lang="en-US" b="1" dirty="0" smtClean="0"/>
              <a:t>3.   AUDIO_OUTPUT_FLAG_FAST</a:t>
            </a:r>
            <a:r>
              <a:rPr lang="en-US" dirty="0" smtClean="0"/>
              <a:t>   : Indicates that the audio stream needs to be quickly output to an</a:t>
            </a:r>
          </a:p>
          <a:p>
            <a:pPr marL="514350" indent="-514350"/>
            <a:r>
              <a:rPr lang="en-US" dirty="0" smtClean="0"/>
              <a:t>                                                                 audio device, and is generally used in scenes with high latency </a:t>
            </a:r>
          </a:p>
          <a:p>
            <a:pPr marL="514350" indent="-514350"/>
            <a:r>
              <a:rPr lang="en-US" dirty="0" smtClean="0"/>
              <a:t>                                                                 requirements such as key sounds and game background sound.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763" y="1039090"/>
            <a:ext cx="97951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2400" b="1" dirty="0" smtClean="0"/>
              <a:t>AUDIO_OUTPUT_FLAG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4. </a:t>
            </a:r>
            <a:r>
              <a:rPr lang="en-US" sz="2000" b="1" dirty="0" smtClean="0"/>
              <a:t>AUDIO_OUTPUT_FLAG_DEEP_BUFFER</a:t>
            </a:r>
            <a:r>
              <a:rPr lang="en-US" sz="2000" dirty="0" smtClean="0"/>
              <a:t>  </a:t>
            </a:r>
            <a:r>
              <a:rPr lang="en-US" dirty="0" smtClean="0"/>
              <a:t>: It indicates that the audio stream output can accept a large delay, and is generally used in scenarios where music and video playback do not require high delay.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  5. </a:t>
            </a:r>
            <a:r>
              <a:rPr lang="en-US" sz="2000" b="1" dirty="0" smtClean="0"/>
              <a:t>AUDIO_OUTPUT_FLAG_COMPRESS_OFFLOAD</a:t>
            </a:r>
            <a:r>
              <a:rPr lang="en-US" sz="2000" dirty="0" smtClean="0"/>
              <a:t> :</a:t>
            </a:r>
            <a:r>
              <a:rPr lang="en-US" dirty="0" smtClean="0"/>
              <a:t>Indicates that the audio stream has not been decoded by software and needs to be output to a hardware decoder, which is decoded by the hardware decoder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8473" y="900546"/>
            <a:ext cx="9393382" cy="511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Audio policy service </a:t>
            </a:r>
          </a:p>
          <a:p>
            <a:r>
              <a:rPr lang="en-IN" sz="1050" b="1" dirty="0" smtClean="0"/>
              <a:t/>
            </a:r>
            <a:br>
              <a:rPr lang="en-IN" sz="1050" b="1" dirty="0" smtClean="0"/>
            </a:br>
            <a:r>
              <a:rPr lang="en-IN" dirty="0" smtClean="0"/>
              <a:t>Audio policy service is a service responsible for all actions that require a policy decision to be made first, such as opening a new I/O audio stream, re-routing after a change, and stream volume management. This audio policy source code is located in the below path.</a:t>
            </a:r>
          </a:p>
          <a:p>
            <a:endParaRPr lang="en-IN" dirty="0" smtClean="0"/>
          </a:p>
          <a:p>
            <a:r>
              <a:rPr lang="en-IN" dirty="0" smtClean="0"/>
              <a:t>The main roles of audio policy service are,</a:t>
            </a:r>
          </a:p>
          <a:p>
            <a:pPr lvl="0"/>
            <a:r>
              <a:rPr lang="en-IN" dirty="0" smtClean="0"/>
              <a:t>keep track of current system state (removable device connections, phone state, user requests etc.,</a:t>
            </a:r>
          </a:p>
          <a:p>
            <a:pPr lvl="0"/>
            <a:r>
              <a:rPr lang="en-IN" dirty="0" smtClean="0"/>
              <a:t>System state changes and user actions are notified to audio policy manager with methods of the </a:t>
            </a:r>
            <a:r>
              <a:rPr lang="en-IN" dirty="0" err="1" smtClean="0"/>
              <a:t>audio_policy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service loads the </a:t>
            </a:r>
            <a:r>
              <a:rPr lang="en-IN" dirty="0" err="1" smtClean="0"/>
              <a:t>audio_policy.conf</a:t>
            </a:r>
            <a:r>
              <a:rPr lang="en-IN" dirty="0" smtClean="0"/>
              <a:t> file from system/etc/ during start which is used to declare the audio devices present on your product.</a:t>
            </a:r>
          </a:p>
          <a:p>
            <a:r>
              <a:rPr lang="en-IN" dirty="0" smtClean="0"/>
              <a:t>From Android 7.0, ASOP introduces a new </a:t>
            </a:r>
            <a:r>
              <a:rPr lang="en-IN" b="1" dirty="0" smtClean="0"/>
              <a:t>audio policy configuration file format (XML) f</a:t>
            </a:r>
            <a:r>
              <a:rPr lang="en-IN" dirty="0" smtClean="0"/>
              <a:t>or describing the audio topology</a:t>
            </a:r>
          </a:p>
          <a:p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1255</Words>
  <Application>Microsoft Office PowerPoint</Application>
  <PresentationFormat>Custom</PresentationFormat>
  <Paragraphs>164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AccentBoxVTI</vt:lpstr>
      <vt:lpstr>AudioTrack to AudioFlinger and Mix    process and HAL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 Padiyar</dc:creator>
  <cp:lastModifiedBy>tashi</cp:lastModifiedBy>
  <cp:revision>116</cp:revision>
  <dcterms:created xsi:type="dcterms:W3CDTF">2020-07-12T07:15:04Z</dcterms:created>
  <dcterms:modified xsi:type="dcterms:W3CDTF">2020-07-13T10:17:26Z</dcterms:modified>
</cp:coreProperties>
</file>