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Open Sans Bold" charset="1" panose="020B0806030504020204"/>
      <p:regular r:id="rId19"/>
    </p:embeddedFont>
    <p:embeddedFont>
      <p:font typeface="Open Sans Light" charset="1" panose="020B0306030504020204"/>
      <p:regular r:id="rId20"/>
    </p:embeddedFont>
    <p:embeddedFont>
      <p:font typeface="Open Sans" charset="1" panose="020B0606030504020204"/>
      <p:regular r:id="rId21"/>
    </p:embeddedFont>
    <p:embeddedFont>
      <p:font typeface="Roboto" charset="1" panose="02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94245" y="4286360"/>
            <a:ext cx="13899510" cy="1714281"/>
            <a:chOff x="0" y="0"/>
            <a:chExt cx="3660776" cy="45149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60776" cy="451498"/>
            </a:xfrm>
            <a:custGeom>
              <a:avLst/>
              <a:gdLst/>
              <a:ahLst/>
              <a:cxnLst/>
              <a:rect r="r" b="b" t="t" l="l"/>
              <a:pathLst>
                <a:path h="451498" w="3660776">
                  <a:moveTo>
                    <a:pt x="28407" y="0"/>
                  </a:moveTo>
                  <a:lnTo>
                    <a:pt x="3632369" y="0"/>
                  </a:lnTo>
                  <a:cubicBezTo>
                    <a:pt x="3648058" y="0"/>
                    <a:pt x="3660776" y="12718"/>
                    <a:pt x="3660776" y="28407"/>
                  </a:cubicBezTo>
                  <a:lnTo>
                    <a:pt x="3660776" y="423091"/>
                  </a:lnTo>
                  <a:cubicBezTo>
                    <a:pt x="3660776" y="430625"/>
                    <a:pt x="3657783" y="437850"/>
                    <a:pt x="3652456" y="443178"/>
                  </a:cubicBezTo>
                  <a:cubicBezTo>
                    <a:pt x="3647129" y="448505"/>
                    <a:pt x="3639903" y="451498"/>
                    <a:pt x="3632369" y="451498"/>
                  </a:cubicBezTo>
                  <a:lnTo>
                    <a:pt x="28407" y="451498"/>
                  </a:lnTo>
                  <a:cubicBezTo>
                    <a:pt x="20873" y="451498"/>
                    <a:pt x="13647" y="448505"/>
                    <a:pt x="8320" y="443178"/>
                  </a:cubicBezTo>
                  <a:cubicBezTo>
                    <a:pt x="2993" y="437850"/>
                    <a:pt x="0" y="430625"/>
                    <a:pt x="0" y="423091"/>
                  </a:cubicBezTo>
                  <a:lnTo>
                    <a:pt x="0" y="28407"/>
                  </a:lnTo>
                  <a:cubicBezTo>
                    <a:pt x="0" y="20873"/>
                    <a:pt x="2993" y="13647"/>
                    <a:pt x="8320" y="8320"/>
                  </a:cubicBezTo>
                  <a:cubicBezTo>
                    <a:pt x="13647" y="2993"/>
                    <a:pt x="20873" y="0"/>
                    <a:pt x="28407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3660776" cy="508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6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128190" y="6435405"/>
            <a:ext cx="2031621" cy="1385196"/>
          </a:xfrm>
          <a:custGeom>
            <a:avLst/>
            <a:gdLst/>
            <a:ahLst/>
            <a:cxnLst/>
            <a:rect r="r" b="b" t="t" l="l"/>
            <a:pathLst>
              <a:path h="1385196" w="2031621">
                <a:moveTo>
                  <a:pt x="0" y="0"/>
                </a:moveTo>
                <a:lnTo>
                  <a:pt x="2031620" y="0"/>
                </a:lnTo>
                <a:lnTo>
                  <a:pt x="2031620" y="1385196"/>
                </a:lnTo>
                <a:lnTo>
                  <a:pt x="0" y="13851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174061" y="5143500"/>
            <a:ext cx="2786842" cy="5143500"/>
          </a:xfrm>
          <a:custGeom>
            <a:avLst/>
            <a:gdLst/>
            <a:ahLst/>
            <a:cxnLst/>
            <a:rect r="r" b="b" t="t" l="l"/>
            <a:pathLst>
              <a:path h="5143500" w="2786842">
                <a:moveTo>
                  <a:pt x="0" y="0"/>
                </a:moveTo>
                <a:lnTo>
                  <a:pt x="2786842" y="0"/>
                </a:lnTo>
                <a:lnTo>
                  <a:pt x="278684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028700" y="8241566"/>
            <a:ext cx="4952131" cy="1016734"/>
            <a:chOff x="0" y="0"/>
            <a:chExt cx="1304265" cy="26778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04265" cy="267782"/>
            </a:xfrm>
            <a:custGeom>
              <a:avLst/>
              <a:gdLst/>
              <a:ahLst/>
              <a:cxnLst/>
              <a:rect r="r" b="b" t="t" l="l"/>
              <a:pathLst>
                <a:path h="267782" w="1304265">
                  <a:moveTo>
                    <a:pt x="79731" y="0"/>
                  </a:moveTo>
                  <a:lnTo>
                    <a:pt x="1224534" y="0"/>
                  </a:lnTo>
                  <a:cubicBezTo>
                    <a:pt x="1268568" y="0"/>
                    <a:pt x="1304265" y="35697"/>
                    <a:pt x="1304265" y="79731"/>
                  </a:cubicBezTo>
                  <a:lnTo>
                    <a:pt x="1304265" y="188051"/>
                  </a:lnTo>
                  <a:cubicBezTo>
                    <a:pt x="1304265" y="209197"/>
                    <a:pt x="1295865" y="229477"/>
                    <a:pt x="1280912" y="244429"/>
                  </a:cubicBezTo>
                  <a:cubicBezTo>
                    <a:pt x="1265960" y="259382"/>
                    <a:pt x="1245680" y="267782"/>
                    <a:pt x="1224534" y="267782"/>
                  </a:cubicBezTo>
                  <a:lnTo>
                    <a:pt x="79731" y="267782"/>
                  </a:lnTo>
                  <a:cubicBezTo>
                    <a:pt x="58585" y="267782"/>
                    <a:pt x="38305" y="259382"/>
                    <a:pt x="23353" y="244429"/>
                  </a:cubicBezTo>
                  <a:cubicBezTo>
                    <a:pt x="8400" y="229477"/>
                    <a:pt x="0" y="209197"/>
                    <a:pt x="0" y="188051"/>
                  </a:cubicBezTo>
                  <a:lnTo>
                    <a:pt x="0" y="79731"/>
                  </a:lnTo>
                  <a:cubicBezTo>
                    <a:pt x="0" y="58585"/>
                    <a:pt x="8400" y="38305"/>
                    <a:pt x="23353" y="23353"/>
                  </a:cubicBezTo>
                  <a:cubicBezTo>
                    <a:pt x="38305" y="8400"/>
                    <a:pt x="58585" y="0"/>
                    <a:pt x="79731" y="0"/>
                  </a:cubicBezTo>
                  <a:close/>
                </a:path>
              </a:pathLst>
            </a:custGeom>
            <a:solidFill>
              <a:srgbClr val="0097B2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304265" cy="3249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6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424969" y="291402"/>
            <a:ext cx="5030618" cy="4852098"/>
          </a:xfrm>
          <a:custGeom>
            <a:avLst/>
            <a:gdLst/>
            <a:ahLst/>
            <a:cxnLst/>
            <a:rect r="r" b="b" t="t" l="l"/>
            <a:pathLst>
              <a:path h="4852098" w="5030618">
                <a:moveTo>
                  <a:pt x="0" y="0"/>
                </a:moveTo>
                <a:lnTo>
                  <a:pt x="5030618" y="0"/>
                </a:lnTo>
                <a:lnTo>
                  <a:pt x="5030618" y="4852098"/>
                </a:lnTo>
                <a:lnTo>
                  <a:pt x="0" y="48520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594762" y="4274503"/>
            <a:ext cx="509847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880"/>
              </a:lnSpc>
              <a:spcBef>
                <a:spcPct val="0"/>
              </a:spcBef>
            </a:pPr>
            <a:r>
              <a:rPr lang="en-US" sz="920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Arduino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32053" y="8510759"/>
            <a:ext cx="4345424" cy="430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59"/>
              </a:lnSpc>
              <a:spcBef>
                <a:spcPct val="0"/>
              </a:spcBef>
            </a:pPr>
            <a:r>
              <a:rPr lang="en-US" sz="2542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João Pedro Dutra e Lucas Reis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18029" y="4274503"/>
            <a:ext cx="865194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880"/>
              </a:lnSpc>
              <a:spcBef>
                <a:spcPct val="0"/>
              </a:spcBef>
            </a:pPr>
            <a:r>
              <a:rPr lang="en-US" sz="9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Atividade 2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840031" y="5774372"/>
            <a:ext cx="8607939" cy="643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98"/>
              </a:lnSpc>
              <a:spcBef>
                <a:spcPct val="0"/>
              </a:spcBef>
            </a:pPr>
            <a:r>
              <a:rPr lang="en-US" sz="378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Ligar lâmpadas com Sensor de Palmas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527875"/>
            <a:ext cx="12416300" cy="9231249"/>
          </a:xfrm>
          <a:custGeom>
            <a:avLst/>
            <a:gdLst/>
            <a:ahLst/>
            <a:cxnLst/>
            <a:rect r="r" b="b" t="t" l="l"/>
            <a:pathLst>
              <a:path h="9231249" w="12416300">
                <a:moveTo>
                  <a:pt x="0" y="0"/>
                </a:moveTo>
                <a:lnTo>
                  <a:pt x="12416300" y="0"/>
                </a:lnTo>
                <a:lnTo>
                  <a:pt x="12416300" y="9231250"/>
                </a:lnTo>
                <a:lnTo>
                  <a:pt x="0" y="92312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445000" y="3272158"/>
            <a:ext cx="4068135" cy="3742684"/>
          </a:xfrm>
          <a:custGeom>
            <a:avLst/>
            <a:gdLst/>
            <a:ahLst/>
            <a:cxnLst/>
            <a:rect r="r" b="b" t="t" l="l"/>
            <a:pathLst>
              <a:path h="3742684" w="4068135">
                <a:moveTo>
                  <a:pt x="0" y="0"/>
                </a:moveTo>
                <a:lnTo>
                  <a:pt x="4068135" y="0"/>
                </a:lnTo>
                <a:lnTo>
                  <a:pt x="4068135" y="3742684"/>
                </a:lnTo>
                <a:lnTo>
                  <a:pt x="0" y="37426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827630" y="6910067"/>
            <a:ext cx="3514130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79"/>
              </a:lnSpc>
              <a:spcBef>
                <a:spcPct val="0"/>
              </a:spcBef>
            </a:pPr>
            <a:r>
              <a:rPr lang="en-US" sz="51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Alta Tensão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188179" y="3419528"/>
            <a:ext cx="3549591" cy="3265623"/>
          </a:xfrm>
          <a:custGeom>
            <a:avLst/>
            <a:gdLst/>
            <a:ahLst/>
            <a:cxnLst/>
            <a:rect r="r" b="b" t="t" l="l"/>
            <a:pathLst>
              <a:path h="3265623" w="3549591">
                <a:moveTo>
                  <a:pt x="0" y="0"/>
                </a:moveTo>
                <a:lnTo>
                  <a:pt x="3549590" y="0"/>
                </a:lnTo>
                <a:lnTo>
                  <a:pt x="3549590" y="3265624"/>
                </a:lnTo>
                <a:lnTo>
                  <a:pt x="0" y="32656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0749" y="1727747"/>
            <a:ext cx="13708195" cy="7284927"/>
          </a:xfrm>
          <a:custGeom>
            <a:avLst/>
            <a:gdLst/>
            <a:ahLst/>
            <a:cxnLst/>
            <a:rect r="r" b="b" t="t" l="l"/>
            <a:pathLst>
              <a:path h="7284927" w="13708195">
                <a:moveTo>
                  <a:pt x="0" y="0"/>
                </a:moveTo>
                <a:lnTo>
                  <a:pt x="13708195" y="0"/>
                </a:lnTo>
                <a:lnTo>
                  <a:pt x="13708195" y="7284926"/>
                </a:lnTo>
                <a:lnTo>
                  <a:pt x="0" y="72849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4522036" y="6599427"/>
            <a:ext cx="3066202" cy="776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52"/>
              </a:lnSpc>
              <a:spcBef>
                <a:spcPct val="0"/>
              </a:spcBef>
            </a:pPr>
            <a:r>
              <a:rPr lang="en-US" sz="4537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Alta Tensão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676688" y="4274503"/>
            <a:ext cx="293462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93729" y="4274503"/>
            <a:ext cx="430054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880"/>
              </a:lnSpc>
              <a:spcBef>
                <a:spcPct val="0"/>
              </a:spcBef>
            </a:pPr>
            <a:r>
              <a:rPr lang="en-US" sz="9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Aula 8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762077" y="5774372"/>
            <a:ext cx="10763845" cy="1304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98"/>
              </a:lnSpc>
            </a:pPr>
            <a:r>
              <a:rPr lang="en-US" sz="378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Projeto - Ligar lâmpadas com Sensor de Palmas </a:t>
            </a:r>
          </a:p>
          <a:p>
            <a:pPr algn="ctr" marL="0" indent="0" lvl="0">
              <a:lnSpc>
                <a:spcPts val="5298"/>
              </a:lnSpc>
              <a:spcBef>
                <a:spcPct val="0"/>
              </a:spcBef>
            </a:pPr>
            <a:r>
              <a:rPr lang="en-US" sz="378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(KY-037)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41214" y="2734795"/>
            <a:ext cx="5750608" cy="5750608"/>
          </a:xfrm>
          <a:custGeom>
            <a:avLst/>
            <a:gdLst/>
            <a:ahLst/>
            <a:cxnLst/>
            <a:rect r="r" b="b" t="t" l="l"/>
            <a:pathLst>
              <a:path h="5750608" w="5750608">
                <a:moveTo>
                  <a:pt x="0" y="0"/>
                </a:moveTo>
                <a:lnTo>
                  <a:pt x="5750608" y="0"/>
                </a:lnTo>
                <a:lnTo>
                  <a:pt x="5750608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23925"/>
            <a:ext cx="15523263" cy="10430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57"/>
              </a:lnSpc>
              <a:spcBef>
                <a:spcPct val="0"/>
              </a:spcBef>
            </a:pPr>
            <a:r>
              <a:rPr lang="en-US" sz="6183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 que é o Sensor KY-037?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983465" y="3104413"/>
            <a:ext cx="7993998" cy="5981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Sensor de detecção de ruídos;</a:t>
            </a:r>
          </a:p>
          <a:p>
            <a:pPr algn="just">
              <a:lnSpc>
                <a:spcPts val="4759"/>
              </a:lnSpc>
            </a:pP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Pino digital (D0) e pino analógico (A0);</a:t>
            </a:r>
          </a:p>
          <a:p>
            <a:pPr algn="just">
              <a:lnSpc>
                <a:spcPts val="4759"/>
              </a:lnSpc>
            </a:pP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Pino digital para detectar palmas;</a:t>
            </a:r>
          </a:p>
          <a:p>
            <a:pPr algn="just">
              <a:lnSpc>
                <a:spcPts val="4759"/>
              </a:lnSpc>
            </a:pP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Quando o sensor detectar um ruído, o estado do pino digital fica </a:t>
            </a:r>
            <a:r>
              <a:rPr lang="en-US" sz="3399">
                <a:solidFill>
                  <a:srgbClr val="07796B"/>
                </a:solidFill>
                <a:latin typeface="Open Sans"/>
                <a:ea typeface="Open Sans"/>
                <a:cs typeface="Open Sans"/>
                <a:sym typeface="Open Sans"/>
              </a:rPr>
              <a:t>LOW</a:t>
            </a: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;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62392" y="1069764"/>
            <a:ext cx="13363216" cy="8147471"/>
          </a:xfrm>
          <a:custGeom>
            <a:avLst/>
            <a:gdLst/>
            <a:ahLst/>
            <a:cxnLst/>
            <a:rect r="r" b="b" t="t" l="l"/>
            <a:pathLst>
              <a:path h="8147471" w="13363216">
                <a:moveTo>
                  <a:pt x="0" y="0"/>
                </a:moveTo>
                <a:lnTo>
                  <a:pt x="13363216" y="0"/>
                </a:lnTo>
                <a:lnTo>
                  <a:pt x="13363216" y="8147472"/>
                </a:lnTo>
                <a:lnTo>
                  <a:pt x="0" y="81474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68268" y="4274503"/>
            <a:ext cx="755146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880"/>
              </a:lnSpc>
              <a:spcBef>
                <a:spcPct val="0"/>
              </a:spcBef>
            </a:pPr>
            <a:r>
              <a:rPr lang="en-US" sz="920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Atividade 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178709" y="5774372"/>
            <a:ext cx="7930582" cy="643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98"/>
              </a:lnSpc>
              <a:spcBef>
                <a:spcPct val="0"/>
              </a:spcBef>
            </a:pPr>
            <a:r>
              <a:rPr lang="en-US" sz="378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Ligar LEDs com o Sensor de Palmas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85997" y="1411509"/>
            <a:ext cx="10716005" cy="7463982"/>
          </a:xfrm>
          <a:custGeom>
            <a:avLst/>
            <a:gdLst/>
            <a:ahLst/>
            <a:cxnLst/>
            <a:rect r="r" b="b" t="t" l="l"/>
            <a:pathLst>
              <a:path h="7463982" w="10716005">
                <a:moveTo>
                  <a:pt x="0" y="0"/>
                </a:moveTo>
                <a:lnTo>
                  <a:pt x="10716006" y="0"/>
                </a:lnTo>
                <a:lnTo>
                  <a:pt x="10716006" y="7463982"/>
                </a:lnTo>
                <a:lnTo>
                  <a:pt x="0" y="74639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36334" y="1072281"/>
            <a:ext cx="10015332" cy="8142438"/>
          </a:xfrm>
          <a:custGeom>
            <a:avLst/>
            <a:gdLst/>
            <a:ahLst/>
            <a:cxnLst/>
            <a:rect r="r" b="b" t="t" l="l"/>
            <a:pathLst>
              <a:path h="8142438" w="10015332">
                <a:moveTo>
                  <a:pt x="0" y="0"/>
                </a:moveTo>
                <a:lnTo>
                  <a:pt x="10015332" y="0"/>
                </a:lnTo>
                <a:lnTo>
                  <a:pt x="10015332" y="8142438"/>
                </a:lnTo>
                <a:lnTo>
                  <a:pt x="0" y="81424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565530" y="7023501"/>
            <a:ext cx="458391" cy="63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98"/>
              </a:lnSpc>
              <a:spcBef>
                <a:spcPct val="0"/>
              </a:spcBef>
            </a:pPr>
            <a:r>
              <a:rPr lang="en-US" sz="378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1ª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48955" y="1518957"/>
            <a:ext cx="15790090" cy="7249087"/>
          </a:xfrm>
          <a:custGeom>
            <a:avLst/>
            <a:gdLst/>
            <a:ahLst/>
            <a:cxnLst/>
            <a:rect r="r" b="b" t="t" l="l"/>
            <a:pathLst>
              <a:path h="7249087" w="15790090">
                <a:moveTo>
                  <a:pt x="0" y="0"/>
                </a:moveTo>
                <a:lnTo>
                  <a:pt x="15790090" y="0"/>
                </a:lnTo>
                <a:lnTo>
                  <a:pt x="15790090" y="7249086"/>
                </a:lnTo>
                <a:lnTo>
                  <a:pt x="0" y="72490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676587" y="7005215"/>
            <a:ext cx="458391" cy="63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98"/>
              </a:lnSpc>
              <a:spcBef>
                <a:spcPct val="0"/>
              </a:spcBef>
            </a:pPr>
            <a:r>
              <a:rPr lang="en-US" sz="378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2ª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94316" y="2201539"/>
            <a:ext cx="12899367" cy="5883922"/>
          </a:xfrm>
          <a:custGeom>
            <a:avLst/>
            <a:gdLst/>
            <a:ahLst/>
            <a:cxnLst/>
            <a:rect r="r" b="b" t="t" l="l"/>
            <a:pathLst>
              <a:path h="5883922" w="12899367">
                <a:moveTo>
                  <a:pt x="0" y="0"/>
                </a:moveTo>
                <a:lnTo>
                  <a:pt x="12899368" y="0"/>
                </a:lnTo>
                <a:lnTo>
                  <a:pt x="12899368" y="5883922"/>
                </a:lnTo>
                <a:lnTo>
                  <a:pt x="0" y="58839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676587" y="7005215"/>
            <a:ext cx="458391" cy="63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298"/>
              </a:lnSpc>
              <a:spcBef>
                <a:spcPct val="0"/>
              </a:spcBef>
            </a:pPr>
            <a:r>
              <a:rPr lang="en-US" sz="3784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3ª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DAFo7riIVOI</dc:identifier>
  <dcterms:modified xsi:type="dcterms:W3CDTF">2011-08-01T06:04:30Z</dcterms:modified>
  <cp:revision>1</cp:revision>
  <dc:title>Arduino - Aula 8</dc:title>
</cp:coreProperties>
</file>