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3" r:id="rId3"/>
    <p:sldId id="257" r:id="rId4"/>
    <p:sldId id="258" r:id="rId5"/>
    <p:sldId id="278" r:id="rId6"/>
    <p:sldId id="259" r:id="rId7"/>
    <p:sldId id="280" r:id="rId8"/>
    <p:sldId id="267" r:id="rId9"/>
    <p:sldId id="281" r:id="rId10"/>
    <p:sldId id="282" r:id="rId11"/>
    <p:sldId id="261" r:id="rId12"/>
    <p:sldId id="266" r:id="rId13"/>
    <p:sldId id="260" r:id="rId14"/>
    <p:sldId id="262" r:id="rId15"/>
    <p:sldId id="263" r:id="rId16"/>
    <p:sldId id="264" r:id="rId17"/>
    <p:sldId id="265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81286"/>
  </p:normalViewPr>
  <p:slideViewPr>
    <p:cSldViewPr snapToGrid="0" snapToObjects="1">
      <p:cViewPr>
        <p:scale>
          <a:sx n="121" d="100"/>
          <a:sy n="121" d="100"/>
        </p:scale>
        <p:origin x="2056" y="272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2751-C4B3-6841-BDBB-363C61512601}" type="datetimeFigureOut">
              <a:t>2018/6/29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0914-8860-A842-A885-D8FE6B3D2E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5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B8E2-9FF0-8C47-9210-BA66A45EF6EF}" type="datetimeFigureOut">
              <a:t>2018/6/29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6D972-6CA5-F143-8758-5D97F0BED6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4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rPr lang="uk-UA" smtClean="0"/>
              <a:t>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04058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rPr lang="uk-UA" smtClean="0"/>
              <a:t>10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11945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rPr lang="uk-UA" smtClean="0"/>
              <a:t>15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61535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rPr lang="uk-UA" smtClean="0"/>
              <a:t>21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053540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db.monkey.insert</a:t>
            </a:r>
            <a:r>
              <a:rPr kumimoji="1" lang="en-US" altLang="zh-CN" dirty="0"/>
              <a:t>({_id:1,name:'m1',fruit:['apple','</a:t>
            </a:r>
            <a:r>
              <a:rPr kumimoji="1" lang="en-US" altLang="zh-CN" dirty="0" err="1"/>
              <a:t>bana</a:t>
            </a:r>
            <a:r>
              <a:rPr kumimoji="1" lang="en-US" altLang="zh-CN" dirty="0"/>
              <a:t>','peach']}); </a:t>
            </a:r>
            <a:r>
              <a:rPr kumimoji="1" lang="en-US" altLang="zh-CN" dirty="0" err="1"/>
              <a:t>db.monkey.insert</a:t>
            </a:r>
            <a:r>
              <a:rPr kumimoji="1" lang="en-US" altLang="zh-CN" dirty="0"/>
              <a:t>({_id:2,name:'m2',fruit:['</a:t>
            </a:r>
            <a:r>
              <a:rPr kumimoji="1" lang="en-US" altLang="zh-CN" dirty="0" err="1"/>
              <a:t>bana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peach','apple</a:t>
            </a:r>
            <a:r>
              <a:rPr kumimoji="1" lang="en-US" altLang="zh-CN" dirty="0"/>
              <a:t>']}); </a:t>
            </a:r>
            <a:r>
              <a:rPr kumimoji="1" lang="en-US" altLang="zh-CN" dirty="0" err="1"/>
              <a:t>db.monkey.insert</a:t>
            </a:r>
            <a:r>
              <a:rPr kumimoji="1" lang="en-US" altLang="zh-CN" dirty="0"/>
              <a:t>({_id:3,name:'m3',fruit:['</a:t>
            </a:r>
            <a:r>
              <a:rPr kumimoji="1" lang="en-US" altLang="zh-CN" dirty="0" err="1"/>
              <a:t>apple','peach</a:t>
            </a:r>
            <a:r>
              <a:rPr kumimoji="1" lang="en-US" altLang="zh-CN" dirty="0"/>
              <a:t>']}); </a:t>
            </a:r>
            <a:r>
              <a:rPr kumimoji="1" lang="en-US" altLang="zh-CN" dirty="0" err="1"/>
              <a:t>db.monkey.insert</a:t>
            </a:r>
            <a:r>
              <a:rPr kumimoji="1" lang="en-US" altLang="zh-CN" dirty="0"/>
              <a:t>({_id:4,name:'m4',fruit:['kumquat','</a:t>
            </a:r>
            <a:r>
              <a:rPr kumimoji="1" lang="en-US" altLang="zh-CN" dirty="0" err="1"/>
              <a:t>bana</a:t>
            </a:r>
            <a:r>
              <a:rPr kumimoji="1" lang="en-US" altLang="zh-CN" dirty="0"/>
              <a:t>','peach']});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3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rPr lang="uk-UA" smtClean="0"/>
              <a:t>25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5529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db.posts.find</a:t>
            </a:r>
            <a:r>
              <a:rPr kumimoji="1" lang="en-US" altLang="zh-CN" dirty="0" smtClean="0"/>
              <a:t>({comments:{ "author" : "li", "comment" : "</a:t>
            </a:r>
            <a:r>
              <a:rPr kumimoji="1" lang="en-US" altLang="zh-CN" dirty="0" err="1" smtClean="0"/>
              <a:t>zhan</a:t>
            </a:r>
            <a:r>
              <a:rPr kumimoji="1" lang="en-US" altLang="zh-CN" dirty="0" smtClean="0"/>
              <a:t>", "score" : 5 }});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db.posts.find</a:t>
            </a:r>
            <a:r>
              <a:rPr kumimoji="1" lang="en-US" altLang="zh-CN" dirty="0" smtClean="0"/>
              <a:t>({comments:{ "author" : "li", "score" : 5, "comment" : "</a:t>
            </a:r>
            <a:r>
              <a:rPr kumimoji="1" lang="en-US" altLang="zh-CN" dirty="0" err="1" smtClean="0"/>
              <a:t>zhan</a:t>
            </a:r>
            <a:r>
              <a:rPr kumimoji="1" lang="en-US" altLang="zh-CN" dirty="0" smtClean="0"/>
              <a:t>" }});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db.posts.find</a:t>
            </a:r>
            <a:r>
              <a:rPr kumimoji="1" lang="en-US" altLang="zh-CN" dirty="0" smtClean="0"/>
              <a:t>({'comments.author':'li','</a:t>
            </a:r>
            <a:r>
              <a:rPr kumimoji="1" lang="en-US" altLang="zh-CN" dirty="0" err="1" smtClean="0"/>
              <a:t>comments.score</a:t>
            </a:r>
            <a:r>
              <a:rPr kumimoji="1" lang="en-US" altLang="zh-CN" dirty="0" smtClean="0"/>
              <a:t>':{$gte:5}});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db.posts.find</a:t>
            </a:r>
            <a:r>
              <a:rPr kumimoji="1" lang="en-US" altLang="zh-CN" dirty="0" smtClean="0"/>
              <a:t>({comments:{$</a:t>
            </a:r>
            <a:r>
              <a:rPr kumimoji="1" lang="en-US" altLang="zh-CN" dirty="0" err="1" smtClean="0"/>
              <a:t>elemMatch</a:t>
            </a:r>
            <a:r>
              <a:rPr kumimoji="1" lang="en-US" altLang="zh-CN" dirty="0" smtClean="0"/>
              <a:t>:{</a:t>
            </a:r>
            <a:r>
              <a:rPr kumimoji="1" lang="en-US" altLang="zh-CN" dirty="0" err="1" smtClean="0"/>
              <a:t>author:'li',score</a:t>
            </a:r>
            <a:r>
              <a:rPr kumimoji="1" lang="en-US" altLang="zh-CN" dirty="0" smtClean="0"/>
              <a:t>:{$gte:5} } } });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84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rPr lang="uk-UA" smtClean="0"/>
              <a:t>27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02623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3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146611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>
            <a:normAutofit/>
          </a:bodyPr>
          <a:lstStyle>
            <a:lvl1pPr algn="ctr">
              <a:defRPr sz="48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079376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6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>
            <a:lvl1pPr>
              <a:defRPr>
                <a:latin typeface="Monaco" charset="0"/>
                <a:ea typeface="Monaco" charset="0"/>
                <a:cs typeface="Monaco" charset="0"/>
              </a:defRPr>
            </a:lvl1pPr>
            <a:lvl2pPr>
              <a:defRPr>
                <a:latin typeface="Monaco" charset="0"/>
                <a:ea typeface="Monaco" charset="0"/>
                <a:cs typeface="Monaco" charset="0"/>
              </a:defRPr>
            </a:lvl2pPr>
            <a:lvl3pPr>
              <a:defRPr>
                <a:latin typeface="Monaco" charset="0"/>
                <a:ea typeface="Monaco" charset="0"/>
                <a:cs typeface="Monaco" charset="0"/>
              </a:defRPr>
            </a:lvl3pPr>
            <a:lvl4pPr>
              <a:defRPr>
                <a:latin typeface="Monaco" charset="0"/>
                <a:ea typeface="Monaco" charset="0"/>
                <a:cs typeface="Monaco" charset="0"/>
              </a:defRPr>
            </a:lvl4pPr>
            <a:lvl5pPr>
              <a:defRPr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087157"/>
          </a:xfrm>
        </p:spPr>
        <p:txBody>
          <a:bodyPr/>
          <a:lstStyle>
            <a:lvl1pPr>
              <a:defRPr b="0">
                <a:latin typeface="+mj-ea"/>
                <a:ea typeface="+mj-ea"/>
                <a:cs typeface="Microsoft YaHei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838200" y="1358153"/>
            <a:ext cx="1051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F50-5C24-E449-AC6F-631E523724C6}" type="datetimeFigureOut">
              <a:t>2018/6/29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MongoDB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 rot="19155677">
            <a:off x="6154081" y="2617340"/>
            <a:ext cx="31802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https://</a:t>
            </a:r>
            <a:r>
              <a:rPr lang="zh-CN" altLang="en-US" sz="2000" dirty="0" smtClean="0">
                <a:solidFill>
                  <a:schemeClr val="accent5"/>
                </a:solidFill>
              </a:rPr>
              <a:t>www.mongodb.com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0593" y="3926169"/>
            <a:ext cx="3578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https://robomongo.org/download</a:t>
            </a:r>
          </a:p>
        </p:txBody>
      </p:sp>
    </p:spTree>
    <p:extLst>
      <p:ext uri="{BB962C8B-B14F-4D97-AF65-F5344CB8AC3E}">
        <p14:creationId xmlns:p14="http://schemas.microsoft.com/office/powerpoint/2010/main" val="618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显示当前库中的集合：</a:t>
            </a:r>
            <a:endParaRPr kumimoji="1" lang="en-US" altLang="zh-CN" dirty="0" smtClean="0"/>
          </a:p>
          <a:p>
            <a:pPr lvl="1"/>
            <a:r>
              <a:rPr kumimoji="1" lang="en-US" altLang="zh-CN" sz="2800" dirty="0" smtClean="0"/>
              <a:t>show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collections</a:t>
            </a:r>
          </a:p>
          <a:p>
            <a:r>
              <a:rPr kumimoji="1" lang="zh-CN" altLang="en-US" dirty="0" smtClean="0"/>
              <a:t>集合创建：</a:t>
            </a:r>
            <a:endParaRPr kumimoji="1" lang="en-US" altLang="zh-CN" dirty="0" smtClean="0"/>
          </a:p>
          <a:p>
            <a:pPr lvl="1"/>
            <a:r>
              <a:rPr kumimoji="1" lang="en-US" altLang="zh-CN" sz="2800" dirty="0" err="1" smtClean="0"/>
              <a:t>db.createCollection</a:t>
            </a:r>
            <a:r>
              <a:rPr kumimoji="1" lang="en-US" altLang="zh-CN" sz="2800" dirty="0" smtClean="0"/>
              <a:t>(“customers”)</a:t>
            </a:r>
          </a:p>
          <a:p>
            <a:pPr lvl="1"/>
            <a:r>
              <a:rPr kumimoji="1" lang="en-US" altLang="zh-CN" sz="2800" dirty="0" err="1" smtClean="0"/>
              <a:t>db.customers.insert</a:t>
            </a:r>
            <a:r>
              <a:rPr kumimoji="1" lang="en-US" altLang="zh-CN" sz="2800" dirty="0" smtClean="0"/>
              <a:t>({</a:t>
            </a:r>
            <a:r>
              <a:rPr kumimoji="1" lang="en-US" altLang="zh-CN" sz="2800" dirty="0" err="1" smtClean="0"/>
              <a:t>key:value</a:t>
            </a:r>
            <a:r>
              <a:rPr kumimoji="1" lang="en-US" altLang="zh-CN" sz="2800" dirty="0" smtClean="0"/>
              <a:t>})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--</a:t>
            </a:r>
            <a:r>
              <a:rPr kumimoji="1" lang="zh-CN" altLang="en-US" sz="2800" dirty="0" smtClean="0"/>
              <a:t> 自动创建</a:t>
            </a:r>
            <a:endParaRPr kumimoji="1" lang="en-US" altLang="zh-CN" sz="2800" dirty="0" smtClean="0"/>
          </a:p>
          <a:p>
            <a:r>
              <a:rPr kumimoji="1" lang="zh-CN" altLang="en-US" dirty="0" smtClean="0"/>
              <a:t>删除：</a:t>
            </a:r>
            <a:endParaRPr kumimoji="1" lang="en-US" altLang="zh-CN" dirty="0" smtClean="0"/>
          </a:p>
          <a:p>
            <a:pPr lvl="1"/>
            <a:r>
              <a:rPr kumimoji="1" lang="en-US" altLang="zh-CN" sz="2800" dirty="0" err="1" smtClean="0"/>
              <a:t>db.customers.drop</a:t>
            </a:r>
            <a:r>
              <a:rPr kumimoji="1" lang="en-US" altLang="zh-CN" sz="2800" dirty="0" smtClean="0"/>
              <a:t>()</a:t>
            </a:r>
          </a:p>
          <a:p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集合管理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83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不需要使用</a:t>
            </a:r>
            <a:r>
              <a:rPr kumimoji="1" lang="en-US" altLang="zh-CN"/>
              <a:t>_id</a:t>
            </a:r>
            <a:r>
              <a:rPr kumimoji="1" lang="zh-CN" altLang="en-US"/>
              <a:t>字段，将会自动创建</a:t>
            </a:r>
          </a:p>
          <a:p>
            <a:r>
              <a:rPr kumimoji="1" lang="zh-CN" altLang="en-US"/>
              <a:t>可以使用无模式化数据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insert/insertMany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70496"/>
            <a:ext cx="6229527" cy="20217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27" y="3182470"/>
            <a:ext cx="4851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5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insert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789"/>
            <a:ext cx="10927976" cy="12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基础操作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9323"/>
            <a:ext cx="10395157" cy="19924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8199" y="4141694"/>
            <a:ext cx="556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db.dropDatabase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4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当文档中无</a:t>
            </a:r>
            <a:r>
              <a:rPr kumimoji="1" lang="en-US" altLang="zh-CN"/>
              <a:t>_id</a:t>
            </a:r>
            <a:r>
              <a:rPr kumimoji="1" lang="zh-CN" altLang="en-US"/>
              <a:t>或查不到</a:t>
            </a:r>
            <a:r>
              <a:rPr kumimoji="1" lang="en-US" altLang="zh-CN"/>
              <a:t>_id</a:t>
            </a:r>
            <a:r>
              <a:rPr kumimoji="1" lang="zh-CN" altLang="en-US"/>
              <a:t>，行为等同于</a:t>
            </a:r>
            <a:r>
              <a:rPr kumimoji="1" lang="en-US" altLang="zh-CN"/>
              <a:t>insert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当利用</a:t>
            </a:r>
            <a:r>
              <a:rPr kumimoji="1" lang="en-US" altLang="zh-CN"/>
              <a:t>_id</a:t>
            </a:r>
            <a:r>
              <a:rPr kumimoji="1" lang="zh-CN" altLang="en-US"/>
              <a:t>查到相应文档，则会直接更新文档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save()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47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7194924" cy="4643998"/>
          </a:xfrm>
        </p:spPr>
        <p:txBody>
          <a:bodyPr/>
          <a:lstStyle/>
          <a:p>
            <a:r>
              <a:rPr kumimoji="1" lang="zh-CN" altLang="en-US"/>
              <a:t>利用</a:t>
            </a:r>
            <a:r>
              <a:rPr kumimoji="1" lang="en-US" altLang="zh-CN"/>
              <a:t>query</a:t>
            </a:r>
            <a:r>
              <a:rPr kumimoji="1" lang="zh-CN" altLang="en-US"/>
              <a:t>查出集合，可能为空</a:t>
            </a:r>
          </a:p>
          <a:p>
            <a:r>
              <a:rPr kumimoji="1" lang="zh-CN" altLang="en-US"/>
              <a:t>如果有多项匹配</a:t>
            </a:r>
            <a:r>
              <a:rPr kumimoji="1" lang="en-US" altLang="zh-CN"/>
              <a:t>query,</a:t>
            </a:r>
            <a:r>
              <a:rPr kumimoji="1" lang="zh-CN" altLang="en-US"/>
              <a:t>则由</a:t>
            </a:r>
            <a:r>
              <a:rPr kumimoji="1" lang="en-US" altLang="zh-CN"/>
              <a:t>multi</a:t>
            </a:r>
            <a:r>
              <a:rPr kumimoji="1" lang="zh-CN" altLang="en-US"/>
              <a:t>为控制是否为多项集合或唯一项集合</a:t>
            </a:r>
          </a:p>
          <a:p>
            <a:r>
              <a:rPr kumimoji="1" lang="zh-CN" altLang="en-US"/>
              <a:t>如</a:t>
            </a:r>
            <a:r>
              <a:rPr kumimoji="1" lang="en-US" altLang="zh-CN"/>
              <a:t>update</a:t>
            </a:r>
            <a:r>
              <a:rPr kumimoji="1" lang="zh-CN" altLang="en-US"/>
              <a:t>为普通对象，则会替换集合中的全部</a:t>
            </a:r>
          </a:p>
          <a:p>
            <a:r>
              <a:rPr kumimoji="1" lang="en-US" altLang="zh-CN"/>
              <a:t>update={$set:{uname:xxx}},</a:t>
            </a:r>
            <a:r>
              <a:rPr kumimoji="1" lang="zh-CN" altLang="en-US"/>
              <a:t>则为部分替换</a:t>
            </a:r>
          </a:p>
          <a:p>
            <a:r>
              <a:rPr kumimoji="1" lang="zh-CN" altLang="en-US"/>
              <a:t>如集合为空，则不会有任何替换，当</a:t>
            </a:r>
            <a:r>
              <a:rPr kumimoji="1" lang="en-US" altLang="zh-CN"/>
              <a:t>upsert:true,</a:t>
            </a:r>
            <a:r>
              <a:rPr kumimoji="1" lang="zh-CN" altLang="en-US"/>
              <a:t>则会发生插入动作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update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156" y="1532964"/>
            <a:ext cx="3430733" cy="46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492624"/>
            <a:ext cx="7364506" cy="4643998"/>
          </a:xfrm>
        </p:spPr>
        <p:txBody>
          <a:bodyPr/>
          <a:lstStyle/>
          <a:p>
            <a:r>
              <a:rPr kumimoji="1" lang="en-US" altLang="zh-CN"/>
              <a:t>query</a:t>
            </a:r>
            <a:r>
              <a:rPr kumimoji="1" lang="zh-CN" altLang="en-US"/>
              <a:t>对象查询集合，唯一性由</a:t>
            </a:r>
            <a:r>
              <a:rPr kumimoji="1" lang="en-US" altLang="zh-CN"/>
              <a:t>justone</a:t>
            </a:r>
            <a:r>
              <a:rPr kumimoji="1" lang="zh-CN" altLang="en-US"/>
              <a:t>控制</a:t>
            </a:r>
          </a:p>
          <a:p>
            <a:endParaRPr kumimoji="1" lang="zh-CN" altLang="en-US"/>
          </a:p>
          <a:p>
            <a:r>
              <a:rPr kumimoji="1" lang="zh-CN" altLang="en-US"/>
              <a:t>删除集合中全部文档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remove</a:t>
            </a:r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79" y="1358153"/>
            <a:ext cx="3314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find</a:t>
            </a:r>
            <a:r>
              <a:rPr kumimoji="1" lang="zh-CN" altLang="en-US"/>
              <a:t>基本操作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0" y="1627841"/>
            <a:ext cx="10553560" cy="2527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572000"/>
            <a:ext cx="877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/>
              <a:t>$in</a:t>
            </a:r>
            <a:r>
              <a:rPr kumimoji="1" lang="zh-CN" altLang="en-US" sz="2800"/>
              <a:t>，用于一键多值，</a:t>
            </a:r>
            <a:r>
              <a:rPr kumimoji="1" lang="en-US" altLang="zh-CN" sz="2800"/>
              <a:t>$nin</a:t>
            </a:r>
            <a:r>
              <a:rPr kumimoji="1" lang="zh-CN" altLang="en-US" sz="2800"/>
              <a:t>，表示不在集合中的情况</a:t>
            </a:r>
          </a:p>
          <a:p>
            <a:r>
              <a:rPr kumimoji="1" lang="en-US" altLang="zh-CN" sz="2800"/>
              <a:t>$or</a:t>
            </a:r>
            <a:r>
              <a:rPr kumimoji="1" lang="zh-CN" altLang="en-US" sz="2800"/>
              <a:t>，用于多键多值</a:t>
            </a:r>
          </a:p>
        </p:txBody>
      </p:sp>
    </p:spTree>
    <p:extLst>
      <p:ext uri="{BB962C8B-B14F-4D97-AF65-F5344CB8AC3E}">
        <p14:creationId xmlns:p14="http://schemas.microsoft.com/office/powerpoint/2010/main" val="89477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1573306"/>
          </a:xfrm>
        </p:spPr>
        <p:txBody>
          <a:bodyPr/>
          <a:lstStyle/>
          <a:p>
            <a:r>
              <a:rPr kumimoji="1" lang="en-US" altLang="zh-CN"/>
              <a:t>mongo</a:t>
            </a:r>
            <a:r>
              <a:rPr kumimoji="1" lang="zh-CN" altLang="en-US"/>
              <a:t> </a:t>
            </a:r>
            <a:r>
              <a:rPr kumimoji="1" lang="en-US" altLang="zh-CN"/>
              <a:t>client</a:t>
            </a:r>
            <a:r>
              <a:rPr kumimoji="1" lang="zh-CN" altLang="en-US"/>
              <a:t> </a:t>
            </a:r>
            <a:r>
              <a:rPr kumimoji="1" lang="en-US" altLang="zh-CN"/>
              <a:t>startup</a:t>
            </a:r>
            <a:r>
              <a:rPr kumimoji="1" lang="zh-CN" altLang="en-US"/>
              <a:t> </a:t>
            </a:r>
            <a:r>
              <a:rPr kumimoji="1" lang="en-US" altLang="zh-CN"/>
              <a:t>autoload</a:t>
            </a:r>
            <a:endParaRPr kumimoji="1" lang="zh-CN" altLang="en-US"/>
          </a:p>
          <a:p>
            <a:r>
              <a:rPr kumimoji="1" lang="en-US" altLang="zh-CN"/>
              <a:t>mongo</a:t>
            </a:r>
            <a:r>
              <a:rPr kumimoji="1" lang="zh-CN" altLang="en-US"/>
              <a:t> </a:t>
            </a:r>
            <a:r>
              <a:rPr kumimoji="1" lang="en-US" altLang="zh-CN"/>
              <a:t>–norc</a:t>
            </a:r>
            <a:endParaRPr kumimoji="1" lang="zh-CN" altLang="en-US"/>
          </a:p>
          <a:p>
            <a:r>
              <a:rPr kumimoji="1" lang="zh-CN" altLang="en-US"/>
              <a:t>常用来设定简写和移除危险操作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~/.mongorc.js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43" y="3281083"/>
            <a:ext cx="6790391" cy="28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5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find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84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0" y="0"/>
            <a:ext cx="10506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$lt</a:t>
            </a:r>
            <a:r>
              <a:rPr kumimoji="1" lang="zh-CN" altLang="en-US"/>
              <a:t>、</a:t>
            </a:r>
            <a:r>
              <a:rPr kumimoji="1" lang="en-US" altLang="zh-CN"/>
              <a:t>$gt</a:t>
            </a:r>
            <a:r>
              <a:rPr kumimoji="1" lang="zh-CN" altLang="en-US"/>
              <a:t>、</a:t>
            </a:r>
            <a:r>
              <a:rPr kumimoji="1" lang="en-US" altLang="zh-CN"/>
              <a:t>$lte</a:t>
            </a:r>
            <a:r>
              <a:rPr kumimoji="1" lang="zh-CN" altLang="en-US"/>
              <a:t>、</a:t>
            </a:r>
            <a:r>
              <a:rPr kumimoji="1" lang="en-US" altLang="zh-CN"/>
              <a:t>$gte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操作符</a:t>
            </a:r>
          </a:p>
        </p:txBody>
      </p:sp>
    </p:spTree>
    <p:extLst>
      <p:ext uri="{BB962C8B-B14F-4D97-AF65-F5344CB8AC3E}">
        <p14:creationId xmlns:p14="http://schemas.microsoft.com/office/powerpoint/2010/main" val="163875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2051063"/>
          </a:xfrm>
        </p:spPr>
        <p:txBody>
          <a:bodyPr/>
          <a:lstStyle/>
          <a:p>
            <a:r>
              <a:rPr kumimoji="1" lang="en-US" altLang="zh-CN" dirty="0"/>
              <a:t>$in:</a:t>
            </a:r>
            <a:r>
              <a:rPr kumimoji="1" lang="zh-CN" altLang="en-US" dirty="0"/>
              <a:t>单键多值</a:t>
            </a:r>
          </a:p>
          <a:p>
            <a:r>
              <a:rPr kumimoji="1" lang="en-US" altLang="zh-CN" dirty="0"/>
              <a:t>$or:</a:t>
            </a:r>
            <a:r>
              <a:rPr kumimoji="1" lang="zh-CN" altLang="en-US" dirty="0"/>
              <a:t>多键多</a:t>
            </a:r>
            <a:r>
              <a:rPr kumimoji="1" lang="zh-CN" altLang="en-US" dirty="0" smtClean="0"/>
              <a:t>值</a:t>
            </a:r>
            <a:endParaRPr kumimoji="1" lang="en-US" altLang="zh-CN" dirty="0" smtClean="0"/>
          </a:p>
          <a:p>
            <a:r>
              <a:rPr kumimoji="1" lang="en-US" altLang="zh-CN" dirty="0" smtClean="0"/>
              <a:t>$nor: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$or</a:t>
            </a:r>
            <a:r>
              <a:rPr kumimoji="1" lang="zh-CN" altLang="en-US" dirty="0" smtClean="0"/>
              <a:t>相反 </a:t>
            </a:r>
            <a:r>
              <a:rPr kumimoji="1" lang="en-US" altLang="zh-CN" dirty="0" smtClean="0"/>
              <a:t>$nor:[{},{}]==$not:{$or:[{},{}]}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OR</a:t>
            </a:r>
            <a:r>
              <a:rPr kumimoji="1" lang="zh-CN" altLang="en-US"/>
              <a:t>查询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0" y="4429028"/>
            <a:ext cx="10523463" cy="151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1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//</a:t>
            </a:r>
            <a:r>
              <a:rPr kumimoji="1" lang="zh-CN" altLang="en-US"/>
              <a:t>找出</a:t>
            </a:r>
            <a:r>
              <a:rPr kumimoji="1" lang="en-US" altLang="zh-CN"/>
              <a:t>id_num,</a:t>
            </a:r>
            <a:r>
              <a:rPr kumimoji="1" lang="zh-CN" altLang="en-US"/>
              <a:t>不是</a:t>
            </a:r>
            <a:r>
              <a:rPr kumimoji="1" lang="en-US" altLang="zh-CN"/>
              <a:t>5</a:t>
            </a:r>
            <a:r>
              <a:rPr kumimoji="1" lang="zh-CN" altLang="en-US"/>
              <a:t>的倍数的所有文档</a:t>
            </a:r>
          </a:p>
          <a:p>
            <a:r>
              <a:rPr kumimoji="1" lang="en-US" altLang="zh-CN"/>
              <a:t>db.users.find(id_num:{$not:{$mod:[5,0]}});</a:t>
            </a:r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$not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027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{z:null},</a:t>
            </a:r>
            <a:r>
              <a:rPr kumimoji="1" lang="zh-CN" altLang="en-US"/>
              <a:t>结果将为两种情况：</a:t>
            </a:r>
          </a:p>
          <a:p>
            <a:pPr lvl="1"/>
            <a:r>
              <a:rPr kumimoji="1" lang="en-US" altLang="zh-CN"/>
              <a:t>z=null</a:t>
            </a:r>
            <a:r>
              <a:rPr kumimoji="1" lang="zh-CN" altLang="en-US"/>
              <a:t>的所有</a:t>
            </a:r>
            <a:r>
              <a:rPr kumimoji="1" lang="en-US" altLang="zh-CN"/>
              <a:t>doc</a:t>
            </a:r>
            <a:endParaRPr kumimoji="1" lang="zh-CN" altLang="en-US"/>
          </a:p>
          <a:p>
            <a:pPr lvl="1"/>
            <a:r>
              <a:rPr kumimoji="1" lang="zh-CN" altLang="en-US"/>
              <a:t>不包含</a:t>
            </a:r>
            <a:r>
              <a:rPr kumimoji="1" lang="en-US" altLang="zh-CN"/>
              <a:t>z</a:t>
            </a:r>
            <a:r>
              <a:rPr kumimoji="1" lang="zh-CN" altLang="en-US"/>
              <a:t>的所有</a:t>
            </a:r>
            <a:r>
              <a:rPr kumimoji="1" lang="en-US" altLang="zh-CN"/>
              <a:t>doc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{z:{$exists:false}}:</a:t>
            </a:r>
            <a:r>
              <a:rPr kumimoji="1" lang="zh-CN" altLang="en-US"/>
              <a:t>结果是那些不包含</a:t>
            </a:r>
            <a:r>
              <a:rPr kumimoji="1" lang="en-US" altLang="zh-CN"/>
              <a:t>z</a:t>
            </a:r>
            <a:r>
              <a:rPr kumimoji="1" lang="zh-CN" altLang="en-US"/>
              <a:t>的所有</a:t>
            </a:r>
            <a:r>
              <a:rPr kumimoji="1" lang="en-US" altLang="zh-CN"/>
              <a:t>doc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{z:{$in:[null],$exists:true}},</a:t>
            </a:r>
            <a:r>
              <a:rPr kumimoji="1" lang="zh-CN" altLang="en-US"/>
              <a:t>包含</a:t>
            </a:r>
            <a:r>
              <a:rPr kumimoji="1" lang="en-US" altLang="zh-CN"/>
              <a:t>z</a:t>
            </a:r>
            <a:r>
              <a:rPr kumimoji="1" lang="zh-CN" altLang="en-US"/>
              <a:t>但内容为</a:t>
            </a:r>
            <a:r>
              <a:rPr kumimoji="1" lang="en-US" altLang="zh-CN"/>
              <a:t>null</a:t>
            </a:r>
            <a:r>
              <a:rPr kumimoji="1" lang="zh-CN" altLang="en-US"/>
              <a:t>的所有的</a:t>
            </a:r>
            <a:r>
              <a:rPr kumimoji="1" lang="en-US" altLang="zh-CN"/>
              <a:t>doc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null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$exists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31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数组查询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68" y="1453403"/>
            <a:ext cx="902970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68" y="2887009"/>
            <a:ext cx="9474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2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32" y="1614394"/>
            <a:ext cx="9715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内嵌文档查询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9646"/>
            <a:ext cx="9067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3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limit,skip,sort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165"/>
            <a:ext cx="10375895" cy="15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面向关系数据库</a:t>
            </a:r>
            <a:r>
              <a:rPr kumimoji="1" lang="en-US" altLang="zh-CN" dirty="0"/>
              <a:t>------》</a:t>
            </a:r>
            <a:r>
              <a:rPr kumimoji="1" lang="zh-CN" altLang="en-US" dirty="0"/>
              <a:t>面向文档（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或</a:t>
            </a:r>
            <a:r>
              <a:rPr kumimoji="1" lang="en-US" altLang="zh-CN" dirty="0"/>
              <a:t>XML</a:t>
            </a:r>
            <a:r>
              <a:rPr kumimoji="1" lang="zh-CN" altLang="en-US" dirty="0"/>
              <a:t>）数据库转换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表关联</a:t>
            </a:r>
            <a:r>
              <a:rPr kumimoji="1" lang="en-US" altLang="zh-CN" dirty="0"/>
              <a:t>-----》</a:t>
            </a:r>
            <a:r>
              <a:rPr kumimoji="1" lang="zh-CN" altLang="en-US" dirty="0"/>
              <a:t>单文档保存（</a:t>
            </a:r>
            <a:r>
              <a:rPr lang="zh-CN" altLang="en-US" b="1" dirty="0"/>
              <a:t>文档型数据库</a:t>
            </a:r>
            <a:r>
              <a:rPr kumimoji="1" lang="zh-CN" altLang="en-US" dirty="0"/>
              <a:t>）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定义模式</a:t>
            </a:r>
            <a:r>
              <a:rPr kumimoji="1" lang="en-US" altLang="zh-CN" dirty="0"/>
              <a:t>-------》</a:t>
            </a:r>
            <a:r>
              <a:rPr kumimoji="1" lang="zh-CN" altLang="en-US" dirty="0"/>
              <a:t>无模式存储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查询效率低</a:t>
            </a:r>
            <a:r>
              <a:rPr kumimoji="1" lang="en-US" altLang="zh-CN" dirty="0"/>
              <a:t>-----》</a:t>
            </a:r>
            <a:r>
              <a:rPr kumimoji="1" lang="zh-CN" altLang="en-US" dirty="0"/>
              <a:t>高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主要产品：</a:t>
            </a:r>
            <a:r>
              <a:rPr kumimoji="1" lang="en-US" altLang="zh-CN" dirty="0" err="1"/>
              <a:t>MongoDB,Redis,Memcache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NoSQL/NotOnlySQL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最接近关系型数据库的文档型</a:t>
            </a:r>
            <a:r>
              <a:rPr kumimoji="1" lang="en-US" altLang="zh-CN" dirty="0"/>
              <a:t>NoSQL</a:t>
            </a:r>
            <a:r>
              <a:rPr kumimoji="1" lang="zh-CN" altLang="en-US" dirty="0"/>
              <a:t>数据库。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2007</a:t>
            </a:r>
            <a:r>
              <a:rPr kumimoji="1" lang="zh-CN" altLang="en-US" dirty="0"/>
              <a:t>年诞生的开源项目，目前版本</a:t>
            </a:r>
            <a:r>
              <a:rPr kumimoji="1" lang="en-US" altLang="zh-CN" dirty="0" smtClean="0"/>
              <a:t>V3.6.5</a:t>
            </a:r>
            <a:endParaRPr kumimoji="1" lang="zh-CN" altLang="en-US" dirty="0"/>
          </a:p>
          <a:p>
            <a:r>
              <a:rPr kumimoji="1" lang="zh-CN" altLang="en-US" dirty="0"/>
              <a:t>存储格式为</a:t>
            </a:r>
            <a:r>
              <a:rPr kumimoji="1" lang="en-US" altLang="zh-CN" dirty="0"/>
              <a:t>BSON(</a:t>
            </a:r>
            <a:r>
              <a:rPr kumimoji="1" lang="en-US" altLang="zh-CN" dirty="0" err="1"/>
              <a:t>BinarySON</a:t>
            </a:r>
            <a:r>
              <a:rPr kumimoji="1" lang="en-US" altLang="zh-CN" dirty="0"/>
              <a:t>),</a:t>
            </a:r>
            <a:r>
              <a:rPr kumimoji="1" lang="zh-CN" altLang="en-US" dirty="0"/>
              <a:t> 是编译后的</a:t>
            </a:r>
            <a:r>
              <a:rPr kumimoji="1" lang="en-US" altLang="zh-CN" dirty="0"/>
              <a:t>JSON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BSON</a:t>
            </a:r>
            <a:r>
              <a:rPr kumimoji="1" lang="zh-CN" altLang="en-US" dirty="0"/>
              <a:t>还有一些较为特殊的规定，这不同于</a:t>
            </a:r>
            <a:r>
              <a:rPr kumimoji="1" lang="en-US" altLang="zh-CN" dirty="0"/>
              <a:t>JSON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bsonspec.org</a:t>
            </a:r>
            <a:r>
              <a:rPr kumimoji="1" lang="en-US" altLang="zh-CN" dirty="0"/>
              <a:t>/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MongoDB----mongodb.com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65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服务启动：</a:t>
            </a:r>
            <a:r>
              <a:rPr kumimoji="1" lang="en-US" altLang="zh-CN" dirty="0" err="1" smtClean="0"/>
              <a:t>mongod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/Unix,</a:t>
            </a:r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/data/</a:t>
            </a:r>
            <a:r>
              <a:rPr kumimoji="1" lang="en-US" altLang="zh-CN" dirty="0" err="1" smtClean="0"/>
              <a:t>db</a:t>
            </a:r>
            <a:r>
              <a:rPr kumimoji="1" lang="zh-CN" altLang="en-US" dirty="0" smtClean="0"/>
              <a:t>文件夹存储数据（注意需要写权限）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默认将启动</a:t>
            </a:r>
            <a:r>
              <a:rPr kumimoji="1" lang="en-US" altLang="zh-CN" dirty="0" smtClean="0"/>
              <a:t>27017</a:t>
            </a:r>
            <a:r>
              <a:rPr kumimoji="1" lang="zh-CN" altLang="en-US" dirty="0" smtClean="0"/>
              <a:t>端口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可以使用</a:t>
            </a:r>
            <a:r>
              <a:rPr kumimoji="1" lang="en-US" altLang="zh-CN" dirty="0" err="1" smtClean="0"/>
              <a:t>mongodd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--help</a:t>
            </a:r>
            <a:r>
              <a:rPr kumimoji="1" lang="zh-CN" altLang="en-US" dirty="0" smtClean="0"/>
              <a:t>查看启动配置</a:t>
            </a:r>
            <a:endParaRPr kumimoji="1" lang="zh-CN" altLang="en-US" dirty="0"/>
          </a:p>
          <a:p>
            <a:r>
              <a:rPr kumimoji="1" lang="zh-CN" altLang="en-US" dirty="0" smtClean="0"/>
              <a:t>客户端登录：</a:t>
            </a:r>
            <a:r>
              <a:rPr kumimoji="1" lang="en-US" altLang="zh-CN" dirty="0" smtClean="0"/>
              <a:t>mongo</a:t>
            </a:r>
            <a:endParaRPr kumimoji="1" lang="en-US" altLang="zh-CN" dirty="0"/>
          </a:p>
          <a:p>
            <a:r>
              <a:rPr kumimoji="1" lang="zh-CN" altLang="en-US" dirty="0"/>
              <a:t>停止服务：</a:t>
            </a:r>
          </a:p>
          <a:p>
            <a:pPr lvl="1"/>
            <a:r>
              <a:rPr kumimoji="1" lang="zh-CN" altLang="en-US" dirty="0"/>
              <a:t>从客户端</a:t>
            </a:r>
            <a:r>
              <a:rPr kumimoji="1" lang="en-US" altLang="zh-CN" dirty="0"/>
              <a:t>:mongo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admin</a:t>
            </a:r>
            <a:endParaRPr kumimoji="1" lang="zh-CN" altLang="en-US" dirty="0"/>
          </a:p>
          <a:p>
            <a:pPr lvl="1"/>
            <a:r>
              <a:rPr kumimoji="1" lang="en-US" altLang="zh-CN" dirty="0" err="1"/>
              <a:t>db.shutdownServer</a:t>
            </a:r>
            <a:r>
              <a:rPr kumimoji="1" lang="en-US" altLang="zh-CN" dirty="0"/>
              <a:t>();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安装配置</a:t>
            </a:r>
          </a:p>
        </p:txBody>
      </p:sp>
    </p:spTree>
    <p:extLst>
      <p:ext uri="{BB962C8B-B14F-4D97-AF65-F5344CB8AC3E}">
        <p14:creationId xmlns:p14="http://schemas.microsoft.com/office/powerpoint/2010/main" val="201379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Document</a:t>
            </a:r>
            <a:r>
              <a:rPr kumimoji="1" lang="zh-CN" altLang="en-US"/>
              <a:t>：最基本单元，是</a:t>
            </a:r>
            <a:r>
              <a:rPr kumimoji="1" lang="en-US" altLang="zh-CN"/>
              <a:t>K-V</a:t>
            </a:r>
            <a:r>
              <a:rPr kumimoji="1" lang="zh-CN" altLang="en-US"/>
              <a:t>对的有序集合</a:t>
            </a:r>
          </a:p>
          <a:p>
            <a:endParaRPr kumimoji="1" lang="zh-CN" altLang="en-US"/>
          </a:p>
          <a:p>
            <a:r>
              <a:rPr kumimoji="1" lang="en-US" altLang="zh-CN"/>
              <a:t>Collection:</a:t>
            </a:r>
            <a:r>
              <a:rPr kumimoji="1" lang="zh-CN" altLang="en-US"/>
              <a:t>是</a:t>
            </a:r>
            <a:r>
              <a:rPr kumimoji="1" lang="en-US" altLang="zh-CN"/>
              <a:t>Document</a:t>
            </a:r>
            <a:r>
              <a:rPr kumimoji="1" lang="zh-CN" altLang="en-US"/>
              <a:t>的集合</a:t>
            </a:r>
          </a:p>
          <a:p>
            <a:endParaRPr kumimoji="1" lang="zh-CN" altLang="en-US"/>
          </a:p>
          <a:p>
            <a:r>
              <a:rPr kumimoji="1" lang="en-US" altLang="zh-CN"/>
              <a:t>DB:</a:t>
            </a:r>
            <a:r>
              <a:rPr kumimoji="1" lang="zh-CN" altLang="en-US"/>
              <a:t>是</a:t>
            </a:r>
            <a:r>
              <a:rPr kumimoji="1" lang="en-US" altLang="zh-CN"/>
              <a:t>Collection</a:t>
            </a:r>
            <a:r>
              <a:rPr kumimoji="1" lang="zh-CN" altLang="en-US"/>
              <a:t>的集合</a:t>
            </a:r>
          </a:p>
          <a:p>
            <a:endParaRPr kumimoji="1" lang="zh-CN" altLang="en-US"/>
          </a:p>
          <a:p>
            <a:r>
              <a:rPr kumimoji="1" lang="en-US" altLang="zh-CN"/>
              <a:t>_id,</a:t>
            </a:r>
            <a:r>
              <a:rPr kumimoji="1" lang="zh-CN" altLang="en-US"/>
              <a:t>每个文档都会有一个特殊的键，</a:t>
            </a:r>
            <a:r>
              <a:rPr kumimoji="1" lang="en-US" altLang="zh-CN"/>
              <a:t>type:ObjectId</a:t>
            </a:r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Core</a:t>
            </a:r>
            <a:r>
              <a:rPr kumimoji="1" lang="zh-CN" altLang="en-US"/>
              <a:t> </a:t>
            </a:r>
            <a:r>
              <a:rPr kumimoji="1" lang="en-US" altLang="zh-CN"/>
              <a:t>Concept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20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概念解释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3" y="1358153"/>
            <a:ext cx="6059521" cy="30983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64" y="4699809"/>
            <a:ext cx="7995920" cy="21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1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Data</a:t>
            </a:r>
            <a:r>
              <a:rPr kumimoji="1" lang="zh-CN" altLang="en-US"/>
              <a:t> </a:t>
            </a:r>
            <a:r>
              <a:rPr kumimoji="1" lang="en-US" altLang="zh-CN"/>
              <a:t>type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882" y="0"/>
            <a:ext cx="7376327" cy="67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dbs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显示数据库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db_name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代表创建或选择“数据库”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db.dropDatabase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删除当前数据库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3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10716</TotalTime>
  <Words>700</Words>
  <Application>Microsoft Macintosh PowerPoint</Application>
  <PresentationFormat>宽屏</PresentationFormat>
  <Paragraphs>115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DengXian</vt:lpstr>
      <vt:lpstr>DengXian Light</vt:lpstr>
      <vt:lpstr>Microsoft YaHei</vt:lpstr>
      <vt:lpstr>Monaco</vt:lpstr>
      <vt:lpstr>Arial</vt:lpstr>
      <vt:lpstr>Office 主题</vt:lpstr>
      <vt:lpstr>MongoDB</vt:lpstr>
      <vt:lpstr>PowerPoint 演示文稿</vt:lpstr>
      <vt:lpstr>NoSQL/NotOnlySQL</vt:lpstr>
      <vt:lpstr>MongoDB----mongodb.com</vt:lpstr>
      <vt:lpstr>安装配置</vt:lpstr>
      <vt:lpstr>Core Concept</vt:lpstr>
      <vt:lpstr>概念解释</vt:lpstr>
      <vt:lpstr>Data type</vt:lpstr>
      <vt:lpstr>数据库管理</vt:lpstr>
      <vt:lpstr>集合管理</vt:lpstr>
      <vt:lpstr>insert/insertMany</vt:lpstr>
      <vt:lpstr>insert</vt:lpstr>
      <vt:lpstr>基础操作</vt:lpstr>
      <vt:lpstr>save()</vt:lpstr>
      <vt:lpstr>update</vt:lpstr>
      <vt:lpstr>remove</vt:lpstr>
      <vt:lpstr>find基本操作</vt:lpstr>
      <vt:lpstr>~/.mongorc.js</vt:lpstr>
      <vt:lpstr>find</vt:lpstr>
      <vt:lpstr>操作符</vt:lpstr>
      <vt:lpstr>OR查询</vt:lpstr>
      <vt:lpstr>$not</vt:lpstr>
      <vt:lpstr>null &amp; $exists</vt:lpstr>
      <vt:lpstr>数组查询</vt:lpstr>
      <vt:lpstr>PowerPoint 演示文稿</vt:lpstr>
      <vt:lpstr>内嵌文档查询</vt:lpstr>
      <vt:lpstr>limit,skip,sort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JavaScript面向对象</dc:title>
  <dc:creator>john yu</dc:creator>
  <cp:lastModifiedBy>yu john</cp:lastModifiedBy>
  <cp:revision>231</cp:revision>
  <dcterms:created xsi:type="dcterms:W3CDTF">2016-05-12T01:33:20Z</dcterms:created>
  <dcterms:modified xsi:type="dcterms:W3CDTF">2018-06-29T11:29:13Z</dcterms:modified>
</cp:coreProperties>
</file>