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71" r:id="rId3"/>
    <p:sldId id="273" r:id="rId4"/>
    <p:sldId id="272" r:id="rId5"/>
    <p:sldId id="274" r:id="rId6"/>
    <p:sldId id="279" r:id="rId7"/>
    <p:sldId id="275" r:id="rId8"/>
    <p:sldId id="276" r:id="rId9"/>
    <p:sldId id="281" r:id="rId10"/>
    <p:sldId id="280" r:id="rId11"/>
    <p:sldId id="259" r:id="rId12"/>
    <p:sldId id="260" r:id="rId13"/>
    <p:sldId id="261" r:id="rId14"/>
    <p:sldId id="262" r:id="rId15"/>
    <p:sldId id="263" r:id="rId16"/>
    <p:sldId id="264" r:id="rId17"/>
    <p:sldId id="278" r:id="rId18"/>
    <p:sldId id="277" r:id="rId19"/>
    <p:sldId id="267" r:id="rId20"/>
    <p:sldId id="268" r:id="rId21"/>
    <p:sldId id="269" r:id="rId22"/>
    <p:sldId id="270" r:id="rId23"/>
    <p:sldId id="282" r:id="rId24"/>
    <p:sldId id="283" r:id="rId25"/>
    <p:sldId id="290" r:id="rId26"/>
    <p:sldId id="284" r:id="rId27"/>
    <p:sldId id="285" r:id="rId28"/>
    <p:sldId id="286" r:id="rId29"/>
    <p:sldId id="287" r:id="rId30"/>
    <p:sldId id="288" r:id="rId31"/>
    <p:sldId id="289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27"/>
    <p:restoredTop sz="92593"/>
  </p:normalViewPr>
  <p:slideViewPr>
    <p:cSldViewPr snapToGrid="0" snapToObjects="1">
      <p:cViewPr>
        <p:scale>
          <a:sx n="110" d="100"/>
          <a:sy n="110" d="100"/>
        </p:scale>
        <p:origin x="199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7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92751-C4B3-6841-BDBB-363C61512601}" type="datetimeFigureOut">
              <a:t>2018/6/29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F0914-8860-A842-A885-D8FE6B3D2E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859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D485D-635E-2440-83B4-BD2BF5DCF4BD}" type="datetimeFigureOut">
              <a:rPr kumimoji="1" lang="zh-CN" altLang="en-US" smtClean="0"/>
              <a:t>2018/6/29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24CE7-BF16-AE45-8C3F-6E64DE8DB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1233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39289"/>
            <a:ext cx="9144000" cy="1607390"/>
          </a:xfrm>
        </p:spPr>
        <p:txBody>
          <a:bodyPr anchor="b"/>
          <a:lstStyle>
            <a:lvl1pPr algn="ctr">
              <a:defRPr sz="6000" u="none"/>
            </a:lvl1pPr>
          </a:lstStyle>
          <a:p>
            <a:r>
              <a:rPr kumimoji="1" lang="zh-CN" altLang="en-US"/>
              <a:t>单击此处编辑母版标题样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3734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cxnSp>
        <p:nvCxnSpPr>
          <p:cNvPr id="8" name="直线连接符 7"/>
          <p:cNvCxnSpPr/>
          <p:nvPr userDrawn="1"/>
        </p:nvCxnSpPr>
        <p:spPr>
          <a:xfrm flipV="1">
            <a:off x="1173256" y="3146611"/>
            <a:ext cx="9845488" cy="26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68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t>2018/6/29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15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t>2018/6/29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158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39289"/>
            <a:ext cx="9144000" cy="1607390"/>
          </a:xfrm>
        </p:spPr>
        <p:txBody>
          <a:bodyPr anchor="b">
            <a:normAutofit/>
          </a:bodyPr>
          <a:lstStyle>
            <a:lvl1pPr algn="ctr">
              <a:defRPr sz="4800" u="none"/>
            </a:lvl1pPr>
          </a:lstStyle>
          <a:p>
            <a:r>
              <a:rPr kumimoji="1" lang="zh-CN" altLang="en-US"/>
              <a:t>单击此处编辑母版标题样</a:t>
            </a:r>
          </a:p>
        </p:txBody>
      </p:sp>
      <p:cxnSp>
        <p:nvCxnSpPr>
          <p:cNvPr id="8" name="直线连接符 7"/>
          <p:cNvCxnSpPr/>
          <p:nvPr userDrawn="1"/>
        </p:nvCxnSpPr>
        <p:spPr>
          <a:xfrm flipV="1">
            <a:off x="1173256" y="3079376"/>
            <a:ext cx="9845488" cy="26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064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2965"/>
            <a:ext cx="10515600" cy="4643998"/>
          </a:xfrm>
        </p:spPr>
        <p:txBody>
          <a:bodyPr/>
          <a:lstStyle>
            <a:lvl1pPr>
              <a:defRPr>
                <a:latin typeface="Monaco" charset="0"/>
                <a:ea typeface="Monaco" charset="0"/>
                <a:cs typeface="Monaco" charset="0"/>
              </a:defRPr>
            </a:lvl1pPr>
            <a:lvl2pPr>
              <a:defRPr>
                <a:latin typeface="Monaco" charset="0"/>
                <a:ea typeface="Monaco" charset="0"/>
                <a:cs typeface="Monaco" charset="0"/>
              </a:defRPr>
            </a:lvl2pPr>
            <a:lvl3pPr>
              <a:defRPr>
                <a:latin typeface="Monaco" charset="0"/>
                <a:ea typeface="Monaco" charset="0"/>
                <a:cs typeface="Monaco" charset="0"/>
              </a:defRPr>
            </a:lvl3pPr>
            <a:lvl4pPr>
              <a:defRPr>
                <a:latin typeface="Monaco" charset="0"/>
                <a:ea typeface="Monaco" charset="0"/>
                <a:cs typeface="Monaco" charset="0"/>
              </a:defRPr>
            </a:lvl4pPr>
            <a:lvl5pPr>
              <a:defRPr>
                <a:latin typeface="Monaco" charset="0"/>
                <a:ea typeface="Monaco" charset="0"/>
                <a:cs typeface="Monaco" charset="0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270996"/>
            <a:ext cx="10515600" cy="1087157"/>
          </a:xfrm>
        </p:spPr>
        <p:txBody>
          <a:bodyPr/>
          <a:lstStyle>
            <a:lvl1pPr>
              <a:defRPr b="0">
                <a:latin typeface="+mj-ea"/>
                <a:ea typeface="+mj-ea"/>
                <a:cs typeface="Microsoft YaHei" charset="0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cxnSp>
        <p:nvCxnSpPr>
          <p:cNvPr id="9" name="直线连接符 8"/>
          <p:cNvCxnSpPr/>
          <p:nvPr userDrawn="1"/>
        </p:nvCxnSpPr>
        <p:spPr>
          <a:xfrm>
            <a:off x="838200" y="1358153"/>
            <a:ext cx="10515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171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t>2018/6/29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388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t>2018/6/29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596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t>2018/6/29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570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t>2018/6/29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22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t>2018/6/29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427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t>2018/6/29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4935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ECF50-5C24-E449-AC6F-631E523724C6}" type="datetimeFigureOut">
              <a:t>2018/6/29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112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mongoosejs.com/docs/api.html#deletemany_deleteMany" TargetMode="External"/><Relationship Id="rId4" Type="http://schemas.openxmlformats.org/officeDocument/2006/relationships/hyperlink" Target="http://mongoosejs.com/docs/api.html#findbyidanddelete_findByIdAndDelete" TargetMode="External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/>
              <a:t>Mongoose.js</a:t>
            </a:r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18858736">
            <a:off x="6392277" y="2976697"/>
            <a:ext cx="2765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/>
              <a:t>http://</a:t>
            </a:r>
            <a:r>
              <a:rPr kumimoji="1" lang="en-US" altLang="zh-CN" sz="2000" dirty="0" err="1"/>
              <a:t>mongoosejs.com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189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初步使用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9372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525" y="1404594"/>
            <a:ext cx="8562109" cy="519888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25485" y="461913"/>
            <a:ext cx="8757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smtClean="0"/>
              <a:t>一般形式</a:t>
            </a:r>
            <a:endParaRPr kumimoji="1"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409255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user.save</a:t>
            </a:r>
            <a:r>
              <a:rPr kumimoji="1" lang="en-US" altLang="zh-CN" dirty="0" smtClean="0"/>
              <a:t>(function(</a:t>
            </a:r>
            <a:r>
              <a:rPr kumimoji="1" lang="en-US" altLang="zh-CN" dirty="0" err="1" smtClean="0"/>
              <a:t>err,u</a:t>
            </a:r>
            <a:r>
              <a:rPr kumimoji="1" lang="en-US" altLang="zh-CN" dirty="0" smtClean="0"/>
              <a:t>){});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en-US" altLang="zh-CN" dirty="0"/>
              <a:t>collection</a:t>
            </a:r>
            <a:r>
              <a:rPr kumimoji="1" lang="zh-CN" altLang="en-US" dirty="0"/>
              <a:t>不存在时，将会自动按</a:t>
            </a:r>
            <a:r>
              <a:rPr kumimoji="1" lang="en-US" altLang="zh-CN" dirty="0"/>
              <a:t>schema</a:t>
            </a:r>
            <a:r>
              <a:rPr kumimoji="1" lang="zh-CN" altLang="en-US" dirty="0"/>
              <a:t>设置参数，创建。</a:t>
            </a:r>
          </a:p>
          <a:p>
            <a:r>
              <a:rPr kumimoji="1" lang="zh-CN" altLang="en-US" dirty="0"/>
              <a:t>如</a:t>
            </a:r>
            <a:r>
              <a:rPr kumimoji="1" lang="en-US" altLang="zh-CN" dirty="0" err="1"/>
              <a:t>user._id</a:t>
            </a:r>
            <a:r>
              <a:rPr kumimoji="1" lang="zh-CN" altLang="en-US" dirty="0"/>
              <a:t>存在，则会更新，否则会插入</a:t>
            </a:r>
          </a:p>
          <a:p>
            <a:endParaRPr kumimoji="1" lang="zh-CN" altLang="en-US" dirty="0"/>
          </a:p>
          <a:p>
            <a:r>
              <a:rPr kumimoji="1" lang="en-US" altLang="zh-CN" dirty="0"/>
              <a:t>function</a:t>
            </a:r>
            <a:r>
              <a:rPr kumimoji="1" lang="zh-CN" altLang="en-US" dirty="0"/>
              <a:t>为完成时的回调，可在其中进行连接释放</a:t>
            </a:r>
          </a:p>
          <a:p>
            <a:endParaRPr kumimoji="1" lang="zh-CN" altLang="en-US" dirty="0"/>
          </a:p>
          <a:p>
            <a:r>
              <a:rPr kumimoji="1" lang="en-US" altLang="zh-CN" dirty="0" err="1"/>
              <a:t>user.save</a:t>
            </a:r>
            <a:r>
              <a:rPr kumimoji="1" lang="en-US" altLang="zh-CN" dirty="0"/>
              <a:t>(function(err){</a:t>
            </a:r>
            <a:r>
              <a:rPr kumimoji="1" lang="en-US" altLang="zh-CN" dirty="0" err="1"/>
              <a:t>db.disconnect</a:t>
            </a:r>
            <a:r>
              <a:rPr kumimoji="1" lang="en-US" altLang="zh-CN" dirty="0"/>
              <a:t>()});</a:t>
            </a:r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Insert</a:t>
            </a:r>
            <a:r>
              <a:rPr kumimoji="1" lang="zh-CN" altLang="en-US"/>
              <a:t> </a:t>
            </a:r>
            <a:r>
              <a:rPr kumimoji="1" lang="en-US" altLang="zh-CN"/>
              <a:t>new</a:t>
            </a:r>
            <a:r>
              <a:rPr kumimoji="1" lang="zh-CN" altLang="en-US"/>
              <a:t> </a:t>
            </a:r>
            <a:r>
              <a:rPr kumimoji="1" lang="en-US" altLang="zh-CN"/>
              <a:t>document</a:t>
            </a:r>
            <a:r>
              <a:rPr kumimoji="1" lang="zh-CN" altLang="en-US"/>
              <a:t> </a:t>
            </a:r>
            <a:r>
              <a:rPr kumimoji="1" lang="en-US" altLang="zh-CN"/>
              <a:t>or</a:t>
            </a:r>
            <a:r>
              <a:rPr kumimoji="1" lang="zh-CN" altLang="en-US"/>
              <a:t> </a:t>
            </a:r>
            <a:r>
              <a:rPr kumimoji="1" lang="en-US" altLang="zh-CN"/>
              <a:t>update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5310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find</a:t>
            </a:r>
            <a:r>
              <a:rPr kumimoji="1" lang="zh-CN" altLang="en-US"/>
              <a:t> </a:t>
            </a:r>
            <a:r>
              <a:rPr kumimoji="1" lang="en-US" altLang="zh-CN"/>
              <a:t>multi</a:t>
            </a:r>
            <a:r>
              <a:rPr kumimoji="1" lang="zh-CN" altLang="en-US"/>
              <a:t> </a:t>
            </a:r>
            <a:r>
              <a:rPr kumimoji="1" lang="en-US" altLang="zh-CN"/>
              <a:t>documents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0" y="1540436"/>
            <a:ext cx="115189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2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链式风格的</a:t>
            </a:r>
            <a:r>
              <a:rPr kumimoji="1" lang="zh-CN" altLang="en-US" dirty="0" smtClean="0"/>
              <a:t>查询（</a:t>
            </a:r>
            <a:r>
              <a:rPr kumimoji="1" lang="en-US" altLang="zh-CN" dirty="0" smtClean="0"/>
              <a:t>Query</a:t>
            </a:r>
            <a:r>
              <a:rPr kumimoji="1" lang="zh-CN" altLang="en-US" dirty="0" smtClean="0"/>
              <a:t>对象）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50" y="1682750"/>
            <a:ext cx="108077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86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查询满足条件的第一个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5396"/>
            <a:ext cx="8910918" cy="423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91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更新的两种方式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17900"/>
            <a:ext cx="8229600" cy="3022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04576"/>
            <a:ext cx="77597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69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更强大的更新方式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097" y="1575519"/>
            <a:ext cx="83693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67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25" y="1495835"/>
            <a:ext cx="4874443" cy="256131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35192" y="1495835"/>
            <a:ext cx="5118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hlinkClick r:id="rId3"/>
              </a:rPr>
              <a:t>Model.deleteMany</a:t>
            </a:r>
            <a:r>
              <a:rPr lang="en-US" altLang="zh-CN" b="1" dirty="0" smtClean="0">
                <a:hlinkClick r:id="rId3"/>
              </a:rPr>
              <a:t>({</a:t>
            </a:r>
            <a:r>
              <a:rPr lang="zh-CN" altLang="en-US" b="1" dirty="0" smtClean="0">
                <a:hlinkClick r:id="rId3"/>
              </a:rPr>
              <a:t>条件</a:t>
            </a:r>
            <a:r>
              <a:rPr lang="en-US" altLang="zh-CN" b="1" dirty="0" smtClean="0">
                <a:hlinkClick r:id="rId3"/>
              </a:rPr>
              <a:t>})</a:t>
            </a:r>
            <a:endParaRPr lang="en-US" altLang="zh-CN" b="1" dirty="0" smtClean="0"/>
          </a:p>
          <a:p>
            <a:r>
              <a:rPr lang="en-US" altLang="zh-CN" b="1" dirty="0">
                <a:hlinkClick r:id="rId4"/>
              </a:rPr>
              <a:t>Model.findByIdAndDelete()</a:t>
            </a:r>
            <a:endParaRPr lang="en-US" altLang="zh-CN" b="1" dirty="0"/>
          </a:p>
          <a:p>
            <a:endParaRPr lang="en-US" altLang="zh-CN" b="1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2185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setters</a:t>
            </a:r>
            <a:r>
              <a:rPr kumimoji="1" lang="zh-CN" altLang="en-US"/>
              <a:t> 和 </a:t>
            </a:r>
            <a:r>
              <a:rPr kumimoji="1" lang="en-US" altLang="zh-CN"/>
              <a:t>getters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8288"/>
            <a:ext cx="66167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03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389" y="189969"/>
            <a:ext cx="8305800" cy="2895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130" y="3241249"/>
            <a:ext cx="80899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866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虚拟属性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8927"/>
            <a:ext cx="71755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77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索引建立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6868"/>
            <a:ext cx="56134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8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表关联操作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561725"/>
            <a:ext cx="5520018" cy="127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471" y="1536325"/>
            <a:ext cx="6098242" cy="8509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" y="4508869"/>
            <a:ext cx="6071347" cy="21717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721" y="2927347"/>
            <a:ext cx="9207500" cy="11049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703" y="3189249"/>
            <a:ext cx="10529092" cy="349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748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Node</a:t>
            </a:r>
            <a:r>
              <a:rPr kumimoji="1" lang="zh-CN" altLang="en-US" dirty="0" smtClean="0"/>
              <a:t>操作关系型数据库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039988" y="3244334"/>
            <a:ext cx="4112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https://www.npmjs.com/package/mysql</a:t>
            </a:r>
          </a:p>
        </p:txBody>
      </p:sp>
    </p:spTree>
    <p:extLst>
      <p:ext uri="{BB962C8B-B14F-4D97-AF65-F5344CB8AC3E}">
        <p14:creationId xmlns:p14="http://schemas.microsoft.com/office/powerpoint/2010/main" val="243610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532965"/>
            <a:ext cx="10515600" cy="578639"/>
          </a:xfrm>
        </p:spPr>
        <p:txBody>
          <a:bodyPr>
            <a:normAutofit/>
          </a:bodyPr>
          <a:lstStyle/>
          <a:p>
            <a:r>
              <a:rPr kumimoji="1" lang="en-US" altLang="zh-CN" sz="2000" dirty="0" err="1" smtClean="0"/>
              <a:t>npm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install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err="1" smtClean="0"/>
              <a:t>mysql</a:t>
            </a:r>
            <a:r>
              <a:rPr kumimoji="1" lang="zh-CN" altLang="en-US" sz="2000" dirty="0" smtClean="0"/>
              <a:t>或者</a:t>
            </a:r>
            <a:r>
              <a:rPr kumimoji="1" lang="en-US" altLang="zh-CN" sz="2000" dirty="0" err="1" smtClean="0"/>
              <a:t>npm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install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err="1" smtClean="0"/>
              <a:t>mysqljs</a:t>
            </a:r>
            <a:r>
              <a:rPr kumimoji="1" lang="en-US" altLang="zh-CN" sz="2000" dirty="0" smtClean="0"/>
              <a:t>/</a:t>
            </a:r>
            <a:r>
              <a:rPr kumimoji="1" lang="en-US" altLang="zh-CN" sz="2000" dirty="0" err="1" smtClean="0"/>
              <a:t>mysql</a:t>
            </a:r>
            <a:endParaRPr kumimoji="1" lang="en-US" altLang="zh-CN" sz="2000" dirty="0" smtClean="0"/>
          </a:p>
          <a:p>
            <a:endParaRPr kumimoji="1"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以</a:t>
            </a:r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为例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33" y="2111604"/>
            <a:ext cx="9287431" cy="450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284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更加安全的方式连接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71809"/>
            <a:ext cx="9127131" cy="270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29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异步方式工作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822" y="2127447"/>
            <a:ext cx="72517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328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 </a:t>
            </a:r>
            <a:r>
              <a:rPr lang="en-US" altLang="zh-CN" dirty="0" smtClean="0"/>
              <a:t>Avoid </a:t>
            </a:r>
            <a:r>
              <a:rPr lang="en-US" altLang="zh-CN" dirty="0"/>
              <a:t>SQL Injection attacks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50" y="2425504"/>
            <a:ext cx="95885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66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动态参数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5994"/>
            <a:ext cx="10881085" cy="130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41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更新类型操作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349565"/>
            <a:ext cx="9821665" cy="157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90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Core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Class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6145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更加</a:t>
            </a:r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的更新操作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03" y="2167672"/>
            <a:ext cx="10570197" cy="191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378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字面值的定义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9044"/>
            <a:ext cx="9831250" cy="406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4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000" dirty="0" smtClean="0"/>
              <a:t>角色：管理连接，管理模型</a:t>
            </a:r>
            <a:endParaRPr kumimoji="1" lang="en-US" altLang="zh-CN" sz="2000" dirty="0" smtClean="0"/>
          </a:p>
          <a:p>
            <a:pPr>
              <a:lnSpc>
                <a:spcPct val="200000"/>
              </a:lnSpc>
            </a:pPr>
            <a:r>
              <a:rPr kumimoji="1" lang="zh-CN" altLang="en-US" sz="2000" dirty="0" smtClean="0"/>
              <a:t>获取方法：</a:t>
            </a:r>
            <a:r>
              <a:rPr kumimoji="1" lang="en-US" altLang="zh-CN" sz="2000" dirty="0" smtClean="0"/>
              <a:t>require(‘mongoose’);</a:t>
            </a:r>
          </a:p>
          <a:p>
            <a:pPr>
              <a:lnSpc>
                <a:spcPct val="200000"/>
              </a:lnSpc>
            </a:pPr>
            <a:r>
              <a:rPr kumimoji="1" lang="zh-CN" altLang="en-US" sz="2000" dirty="0" smtClean="0"/>
              <a:t>核心方法：</a:t>
            </a:r>
            <a:r>
              <a:rPr kumimoji="1" lang="en-US" altLang="zh-CN" sz="2000" dirty="0" smtClean="0"/>
              <a:t>connect(),</a:t>
            </a:r>
            <a:r>
              <a:rPr kumimoji="1" lang="en-US" altLang="zh-CN" sz="2000" dirty="0" err="1" smtClean="0"/>
              <a:t>diconect</a:t>
            </a:r>
            <a:r>
              <a:rPr kumimoji="1" lang="en-US" altLang="zh-CN" sz="2000" dirty="0" smtClean="0"/>
              <a:t>(),mode()</a:t>
            </a:r>
          </a:p>
          <a:p>
            <a:endParaRPr kumimoji="1" lang="en-US" altLang="zh-CN" sz="2000" dirty="0" smtClean="0"/>
          </a:p>
          <a:p>
            <a:endParaRPr kumimoji="1"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Mongoose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3220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532965"/>
            <a:ext cx="7447961" cy="488668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000" dirty="0" smtClean="0"/>
              <a:t>角色：用于定义模型结构</a:t>
            </a:r>
            <a:endParaRPr kumimoji="1" lang="en-US" altLang="zh-CN" sz="2000" dirty="0" smtClean="0"/>
          </a:p>
          <a:p>
            <a:pPr>
              <a:lnSpc>
                <a:spcPct val="200000"/>
              </a:lnSpc>
            </a:pPr>
            <a:r>
              <a:rPr kumimoji="1" lang="zh-CN" altLang="en-US" sz="2000" dirty="0" smtClean="0"/>
              <a:t>获取方法：</a:t>
            </a:r>
            <a:r>
              <a:rPr kumimoji="1" lang="en-US" altLang="zh-CN" sz="2000" dirty="0" smtClean="0"/>
              <a:t>new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err="1" smtClean="0"/>
              <a:t>mongoose.Schema</a:t>
            </a:r>
            <a:r>
              <a:rPr kumimoji="1" lang="en-US" altLang="zh-CN" sz="2000" dirty="0" smtClean="0"/>
              <a:t>({</a:t>
            </a:r>
            <a:r>
              <a:rPr kumimoji="1" lang="en-US" altLang="zh-CN" sz="2000" dirty="0" err="1" smtClean="0"/>
              <a:t>field_name:type</a:t>
            </a:r>
            <a:r>
              <a:rPr kumimoji="1" lang="en-US" altLang="zh-CN" sz="2000" dirty="0" smtClean="0"/>
              <a:t>})</a:t>
            </a:r>
          </a:p>
          <a:p>
            <a:pPr>
              <a:lnSpc>
                <a:spcPct val="200000"/>
              </a:lnSpc>
            </a:pPr>
            <a:r>
              <a:rPr kumimoji="1" lang="zh-CN" altLang="en-US" sz="2000" dirty="0" smtClean="0"/>
              <a:t>使用方法：</a:t>
            </a:r>
            <a:r>
              <a:rPr kumimoji="1" lang="en-US" altLang="zh-CN" sz="2000" dirty="0" err="1" smtClean="0"/>
              <a:t>mongoose.model</a:t>
            </a:r>
            <a:r>
              <a:rPr kumimoji="1" lang="en-US" altLang="zh-CN" sz="2000" dirty="0" smtClean="0"/>
              <a:t>(‘</a:t>
            </a:r>
            <a:r>
              <a:rPr kumimoji="1" lang="en-US" altLang="zh-CN" sz="2000" dirty="0" err="1" smtClean="0"/>
              <a:t>ModelName</a:t>
            </a:r>
            <a:r>
              <a:rPr kumimoji="1" lang="en-US" altLang="zh-CN" sz="2000" dirty="0" smtClean="0"/>
              <a:t>’,schema);</a:t>
            </a:r>
          </a:p>
          <a:p>
            <a:pPr>
              <a:lnSpc>
                <a:spcPct val="200000"/>
              </a:lnSpc>
            </a:pPr>
            <a:r>
              <a:rPr kumimoji="1" lang="en-US" altLang="zh-CN" sz="2000" dirty="0" err="1" smtClean="0"/>
              <a:t>Schema.Type</a:t>
            </a:r>
            <a:r>
              <a:rPr kumimoji="1" lang="zh-CN" altLang="en-US" sz="2000" dirty="0" smtClean="0">
                <a:sym typeface="Wingdings"/>
              </a:rPr>
              <a:t>： （见右图）</a:t>
            </a:r>
            <a:endParaRPr kumimoji="1" lang="en-US" altLang="zh-CN" sz="2000" dirty="0" smtClean="0">
              <a:sym typeface="Wingdings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000" dirty="0" smtClean="0">
                <a:sym typeface="Wingdings"/>
              </a:rPr>
              <a:t>为模型添加方法：</a:t>
            </a:r>
            <a:endParaRPr kumimoji="1" lang="en-US" altLang="zh-CN" sz="2000" dirty="0" smtClean="0"/>
          </a:p>
          <a:p>
            <a:pPr lvl="1"/>
            <a:endParaRPr kumimoji="1" lang="zh-CN" altLang="en-US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Schema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567" y="575034"/>
            <a:ext cx="2352233" cy="28175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161" y="4257666"/>
            <a:ext cx="34417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531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Schema</a:t>
            </a:r>
            <a:r>
              <a:rPr kumimoji="1" lang="zh-CN" altLang="en-US"/>
              <a:t>中使用</a:t>
            </a:r>
            <a:r>
              <a:rPr kumimoji="1" lang="en-US" altLang="zh-CN"/>
              <a:t>Type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-167577"/>
            <a:ext cx="6419400" cy="68768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314" y="1532965"/>
            <a:ext cx="4137212" cy="517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24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lvl="1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dirty="0" smtClean="0"/>
              <a:t>角色：</a:t>
            </a:r>
            <a:endParaRPr kumimoji="1" lang="en-US" altLang="zh-CN" sz="2000" dirty="0" smtClean="0"/>
          </a:p>
          <a:p>
            <a:pPr marL="0" marR="0" lvl="1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dirty="0"/>
              <a:t>	</a:t>
            </a:r>
            <a:r>
              <a:rPr kumimoji="1" lang="en-US" altLang="zh-CN" sz="2000" dirty="0" smtClean="0"/>
              <a:t>1</a:t>
            </a:r>
            <a:r>
              <a:rPr kumimoji="1" lang="zh-CN" altLang="en-US" sz="2000" dirty="0" smtClean="0"/>
              <a:t>、表示模型，由</a:t>
            </a:r>
            <a:r>
              <a:rPr kumimoji="1" lang="en-US" altLang="zh-CN" sz="2000" dirty="0" smtClean="0"/>
              <a:t>Schema</a:t>
            </a:r>
            <a:r>
              <a:rPr kumimoji="1" lang="zh-CN" altLang="en-US" sz="2000" dirty="0" smtClean="0"/>
              <a:t>定义（</a:t>
            </a:r>
            <a:r>
              <a:rPr kumimoji="1" lang="en-US" altLang="zh-CN" sz="2000" dirty="0" err="1" smtClean="0"/>
              <a:t>mongoose.model</a:t>
            </a:r>
            <a:r>
              <a:rPr kumimoji="1" lang="en-US" altLang="zh-CN" sz="2000" dirty="0" smtClean="0"/>
              <a:t>(“</a:t>
            </a:r>
            <a:r>
              <a:rPr kumimoji="1" lang="en-US" altLang="zh-CN" sz="2000" dirty="0" err="1" smtClean="0"/>
              <a:t>name”,schema</a:t>
            </a:r>
            <a:r>
              <a:rPr kumimoji="1" lang="en-US" altLang="zh-CN" sz="2000" dirty="0" smtClean="0"/>
              <a:t>)</a:t>
            </a:r>
            <a:r>
              <a:rPr kumimoji="1" lang="zh-CN" altLang="en-US" sz="2000" dirty="0" smtClean="0"/>
              <a:t>）</a:t>
            </a:r>
            <a:endParaRPr kumimoji="1" lang="en-US" altLang="zh-CN" sz="2000" dirty="0" smtClean="0"/>
          </a:p>
          <a:p>
            <a:pPr marL="0" marR="0" lvl="1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dirty="0"/>
              <a:t>	</a:t>
            </a:r>
            <a:r>
              <a:rPr kumimoji="1" lang="en-US" altLang="zh-CN" sz="2000" dirty="0" smtClean="0"/>
              <a:t>2</a:t>
            </a:r>
            <a:r>
              <a:rPr kumimoji="1" lang="zh-CN" altLang="en-US" sz="2000" dirty="0" smtClean="0"/>
              <a:t>、由</a:t>
            </a:r>
            <a:r>
              <a:rPr kumimoji="1" lang="en-US" altLang="zh-CN" sz="2000" dirty="0" err="1" smtClean="0"/>
              <a:t>mogoose.model</a:t>
            </a:r>
            <a:r>
              <a:rPr kumimoji="1" lang="zh-CN" altLang="en-US" sz="2000" dirty="0" smtClean="0"/>
              <a:t>产生实例</a:t>
            </a:r>
            <a:endParaRPr kumimoji="1" lang="en-US" altLang="zh-CN" sz="2000" dirty="0" smtClean="0"/>
          </a:p>
          <a:p>
            <a:pPr marL="0" marR="0" lvl="1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dirty="0"/>
              <a:t>	</a:t>
            </a:r>
            <a:r>
              <a:rPr kumimoji="1" lang="en-US" altLang="zh-CN" sz="2000" dirty="0" smtClean="0"/>
              <a:t>3</a:t>
            </a:r>
            <a:r>
              <a:rPr kumimoji="1" lang="zh-CN" altLang="en-US" sz="2000" dirty="0" smtClean="0"/>
              <a:t>、本质上它是一个</a:t>
            </a:r>
            <a:r>
              <a:rPr kumimoji="1" lang="en-US" altLang="zh-CN" sz="2000" dirty="0" smtClean="0"/>
              <a:t>Document</a:t>
            </a:r>
            <a:r>
              <a:rPr kumimoji="1" lang="zh-CN" altLang="en-US" sz="2000" dirty="0" smtClean="0"/>
              <a:t>的生成器，是一个</a:t>
            </a:r>
            <a:r>
              <a:rPr kumimoji="1" lang="en-US" altLang="zh-CN" sz="2000" dirty="0" smtClean="0"/>
              <a:t>Function</a:t>
            </a:r>
            <a:r>
              <a:rPr kumimoji="1" lang="zh-CN" altLang="en-US" sz="2000" dirty="0" smtClean="0"/>
              <a:t>对象。</a:t>
            </a:r>
            <a:endParaRPr kumimoji="1" lang="en-US" altLang="zh-CN" sz="2000" dirty="0" smtClean="0"/>
          </a:p>
          <a:p>
            <a:pPr marL="0" marR="0" lvl="1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dirty="0"/>
              <a:t>	</a:t>
            </a:r>
            <a:r>
              <a:rPr kumimoji="1" lang="en-US" altLang="zh-CN" sz="2000" dirty="0" smtClean="0"/>
              <a:t>4</a:t>
            </a:r>
            <a:r>
              <a:rPr kumimoji="1" lang="zh-CN" altLang="en-US" sz="2000" dirty="0" smtClean="0"/>
              <a:t>、用于查询及</a:t>
            </a:r>
            <a:r>
              <a:rPr kumimoji="1" lang="en-US" altLang="zh-CN" sz="2000" dirty="0" smtClean="0"/>
              <a:t>Query</a:t>
            </a:r>
            <a:r>
              <a:rPr kumimoji="1" lang="zh-CN" altLang="en-US" sz="2000" dirty="0" smtClean="0"/>
              <a:t>的工厂，</a:t>
            </a:r>
            <a:endParaRPr kumimoji="1" lang="en-US" altLang="zh-CN" sz="2000" dirty="0" smtClean="0"/>
          </a:p>
          <a:p>
            <a:pPr marL="0" marR="0" lvl="1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dirty="0"/>
              <a:t>	</a:t>
            </a:r>
            <a:r>
              <a:rPr kumimoji="1" lang="en-US" altLang="zh-CN" sz="2000" dirty="0" smtClean="0"/>
              <a:t>5</a:t>
            </a:r>
            <a:r>
              <a:rPr kumimoji="1" lang="zh-CN" altLang="en-US" sz="2000" dirty="0" smtClean="0"/>
              <a:t>、是用于用于</a:t>
            </a:r>
            <a:r>
              <a:rPr kumimoji="1" lang="en-US" altLang="zh-CN" sz="2000" dirty="0" smtClean="0"/>
              <a:t>CURD</a:t>
            </a:r>
            <a:r>
              <a:rPr kumimoji="1" lang="zh-CN" altLang="en-US" sz="2000" dirty="0" smtClean="0"/>
              <a:t>的主要工具</a:t>
            </a:r>
            <a:endParaRPr kumimoji="1" lang="en-US" altLang="zh-CN" sz="2000" dirty="0" smtClean="0"/>
          </a:p>
          <a:p>
            <a:pPr marL="0" marR="0" lvl="1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dirty="0" smtClean="0"/>
              <a:t>获取方式：</a:t>
            </a:r>
            <a:r>
              <a:rPr kumimoji="1" lang="en-US" altLang="zh-CN" sz="2000" dirty="0" err="1" smtClean="0"/>
              <a:t>mongoose.model</a:t>
            </a:r>
            <a:r>
              <a:rPr kumimoji="1" lang="en-US" altLang="zh-CN" sz="2000" dirty="0" smtClean="0"/>
              <a:t>(“</a:t>
            </a:r>
            <a:r>
              <a:rPr kumimoji="1" lang="en-US" altLang="zh-CN" sz="2000" dirty="0" err="1" smtClean="0"/>
              <a:t>ModelName</a:t>
            </a:r>
            <a:r>
              <a:rPr kumimoji="1" lang="en-US" altLang="zh-CN" sz="2000" dirty="0" smtClean="0"/>
              <a:t>”);</a:t>
            </a:r>
          </a:p>
          <a:p>
            <a:pPr marL="0" marR="0" lvl="1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dirty="0" smtClean="0"/>
              <a:t>使用方式：</a:t>
            </a:r>
            <a:r>
              <a:rPr kumimoji="1" lang="en-US" altLang="zh-CN" sz="2000" dirty="0" err="1" smtClean="0"/>
              <a:t>ModelName</a:t>
            </a:r>
            <a:r>
              <a:rPr kumimoji="1" lang="en-US" altLang="zh-CN" sz="2000" dirty="0" smtClean="0"/>
              <a:t>({</a:t>
            </a:r>
            <a:r>
              <a:rPr kumimoji="1" lang="en-US" altLang="zh-CN" sz="2000" dirty="0" err="1" smtClean="0"/>
              <a:t>fname:fvalue</a:t>
            </a:r>
            <a:r>
              <a:rPr kumimoji="1" lang="en-US" altLang="zh-CN" sz="2000" dirty="0" smtClean="0"/>
              <a:t>})--</a:t>
            </a:r>
            <a:r>
              <a:rPr kumimoji="1" lang="zh-CN" altLang="en-US" sz="2000" dirty="0" smtClean="0"/>
              <a:t>将返回</a:t>
            </a:r>
            <a:r>
              <a:rPr kumimoji="1" lang="en-US" altLang="zh-CN" sz="2000" dirty="0" smtClean="0"/>
              <a:t>Document</a:t>
            </a:r>
            <a:r>
              <a:rPr kumimoji="1" lang="zh-CN" altLang="en-US" sz="2000" dirty="0" smtClean="0"/>
              <a:t>对象</a:t>
            </a:r>
            <a:endParaRPr kumimoji="1"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Model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2524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角色：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代表着</a:t>
            </a:r>
            <a:r>
              <a:rPr kumimoji="1" lang="en-US" altLang="zh-CN" dirty="0" smtClean="0"/>
              <a:t>MongoDB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Document;</a:t>
            </a:r>
          </a:p>
          <a:p>
            <a:pPr lvl="1"/>
            <a:r>
              <a:rPr kumimoji="1" lang="zh-CN" altLang="en-US" dirty="0" smtClean="0"/>
              <a:t>由它完成添加，删除的操作</a:t>
            </a:r>
            <a:endParaRPr kumimoji="1" lang="en-US" altLang="zh-CN" dirty="0" smtClean="0"/>
          </a:p>
          <a:p>
            <a:r>
              <a:rPr kumimoji="1" lang="zh-CN" altLang="en-US" dirty="0" smtClean="0"/>
              <a:t>获取方法：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Model({</a:t>
            </a:r>
            <a:r>
              <a:rPr kumimoji="1" lang="en-US" altLang="zh-CN" dirty="0" err="1" smtClean="0"/>
              <a:t>v:k</a:t>
            </a:r>
            <a:r>
              <a:rPr kumimoji="1" lang="en-US" altLang="zh-CN" dirty="0" smtClean="0"/>
              <a:t>})</a:t>
            </a:r>
          </a:p>
          <a:p>
            <a:pPr lvl="1"/>
            <a:r>
              <a:rPr kumimoji="1" lang="zh-CN" altLang="en-US" dirty="0" smtClean="0"/>
              <a:t>出现在：查询操作的回调参数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使用方法：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doc.save</a:t>
            </a:r>
            <a:r>
              <a:rPr kumimoji="1" lang="en-US" altLang="zh-CN" dirty="0" smtClean="0"/>
              <a:t>()</a:t>
            </a:r>
          </a:p>
          <a:p>
            <a:pPr lvl="1"/>
            <a:r>
              <a:rPr kumimoji="1" lang="en-US" altLang="zh-CN" dirty="0" err="1" smtClean="0"/>
              <a:t>doc.remove</a:t>
            </a:r>
            <a:r>
              <a:rPr kumimoji="1" lang="en-US" altLang="zh-CN" dirty="0" smtClean="0"/>
              <a:t>();</a:t>
            </a:r>
          </a:p>
          <a:p>
            <a:pPr lvl="1"/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Document</a:t>
            </a:r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1557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532965"/>
            <a:ext cx="10515600" cy="1954953"/>
          </a:xfrm>
        </p:spPr>
        <p:txBody>
          <a:bodyPr/>
          <a:lstStyle/>
          <a:p>
            <a:r>
              <a:rPr kumimoji="1" lang="zh-CN" altLang="en-US" sz="2000" dirty="0" smtClean="0"/>
              <a:t>角色：查询专用对象，也可以进行更新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获取方方法：</a:t>
            </a:r>
            <a:r>
              <a:rPr kumimoji="1" lang="en-US" altLang="zh-CN" sz="2000" dirty="0" err="1" smtClean="0"/>
              <a:t>Model.find</a:t>
            </a:r>
            <a:r>
              <a:rPr kumimoji="1" lang="en-US" altLang="zh-CN" sz="2000" dirty="0" smtClean="0"/>
              <a:t>()</a:t>
            </a:r>
            <a:r>
              <a:rPr kumimoji="1" lang="zh-CN" altLang="en-US" sz="2000" dirty="0" smtClean="0"/>
              <a:t>方法返回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使用：</a:t>
            </a:r>
            <a:endParaRPr kumimoji="1" lang="en-US" altLang="zh-CN" sz="2000" dirty="0" smtClean="0"/>
          </a:p>
          <a:p>
            <a:pPr lvl="1"/>
            <a:r>
              <a:rPr kumimoji="1" lang="en-US" altLang="zh-CN" sz="1600" dirty="0" smtClean="0"/>
              <a:t>1</a:t>
            </a:r>
            <a:r>
              <a:rPr kumimoji="1" lang="zh-CN" altLang="en-US" sz="1600" dirty="0" smtClean="0"/>
              <a:t>、实质是对集合进行的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投影</a:t>
            </a:r>
            <a:r>
              <a:rPr kumimoji="1" lang="en-US" altLang="zh-CN" sz="1600" dirty="0" smtClean="0"/>
              <a:t>select(),</a:t>
            </a:r>
            <a:r>
              <a:rPr kumimoji="1" lang="zh-CN" altLang="en-US" sz="1600" dirty="0" smtClean="0"/>
              <a:t>选择</a:t>
            </a:r>
            <a:r>
              <a:rPr kumimoji="1" lang="en-US" altLang="zh-CN" sz="1600" dirty="0" smtClean="0"/>
              <a:t>(</a:t>
            </a:r>
            <a:r>
              <a:rPr kumimoji="1" lang="en-US" altLang="zh-CN" sz="1600" dirty="0" err="1" smtClean="0"/>
              <a:t>eq,regex,gt</a:t>
            </a:r>
            <a:r>
              <a:rPr kumimoji="1" lang="zh-CN" altLang="en-US" sz="1600" dirty="0" smtClean="0"/>
              <a:t>等</a:t>
            </a:r>
            <a:r>
              <a:rPr kumimoji="1" lang="en-US" altLang="zh-CN" sz="1600" dirty="0" smtClean="0"/>
              <a:t>)</a:t>
            </a:r>
            <a:r>
              <a:rPr kumimoji="1" lang="zh-CN" altLang="en-US" sz="1600" dirty="0" smtClean="0"/>
              <a:t>，排序</a:t>
            </a:r>
            <a:r>
              <a:rPr kumimoji="1" lang="en-US" altLang="zh-CN" sz="1600" dirty="0" smtClean="0"/>
              <a:t>(sort())</a:t>
            </a:r>
            <a:r>
              <a:rPr kumimoji="1" lang="zh-CN" altLang="en-US" sz="1600" dirty="0" smtClean="0"/>
              <a:t>的链式操作</a:t>
            </a:r>
            <a:endParaRPr kumimoji="1" lang="en-US" altLang="zh-CN" sz="1600" dirty="0" smtClean="0"/>
          </a:p>
          <a:p>
            <a:pPr lvl="1"/>
            <a:r>
              <a:rPr kumimoji="1" lang="en-US" altLang="zh-CN" sz="1600" dirty="0" smtClean="0"/>
              <a:t>2</a:t>
            </a:r>
            <a:r>
              <a:rPr kumimoji="1" lang="zh-CN" altLang="en-US" sz="1600" dirty="0" smtClean="0"/>
              <a:t>、每种操作都有两种不同的风格，见下图</a:t>
            </a:r>
            <a:endParaRPr kumimoji="1" lang="en-US" altLang="zh-CN" sz="1600" dirty="0" smtClean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Query</a:t>
            </a:r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84" y="4009245"/>
            <a:ext cx="11272101" cy="217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66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8704</TotalTime>
  <Words>319</Words>
  <Application>Microsoft Macintosh PowerPoint</Application>
  <PresentationFormat>宽屏</PresentationFormat>
  <Paragraphs>73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DengXian</vt:lpstr>
      <vt:lpstr>DengXian Light</vt:lpstr>
      <vt:lpstr>Microsoft YaHei</vt:lpstr>
      <vt:lpstr>Monaco</vt:lpstr>
      <vt:lpstr>Wingdings</vt:lpstr>
      <vt:lpstr>Arial</vt:lpstr>
      <vt:lpstr>Office 主题</vt:lpstr>
      <vt:lpstr>Mongoose.js</vt:lpstr>
      <vt:lpstr>PowerPoint 演示文稿</vt:lpstr>
      <vt:lpstr>Core Class</vt:lpstr>
      <vt:lpstr>Mongoose</vt:lpstr>
      <vt:lpstr>Schema</vt:lpstr>
      <vt:lpstr>Schema中使用Type</vt:lpstr>
      <vt:lpstr>Model</vt:lpstr>
      <vt:lpstr>Document对象</vt:lpstr>
      <vt:lpstr>Query对象</vt:lpstr>
      <vt:lpstr>初步使用</vt:lpstr>
      <vt:lpstr>PowerPoint 演示文稿</vt:lpstr>
      <vt:lpstr>Insert new document or update</vt:lpstr>
      <vt:lpstr>find multi documents</vt:lpstr>
      <vt:lpstr>链式风格的查询（Query对象）</vt:lpstr>
      <vt:lpstr>查询满足条件的第一个</vt:lpstr>
      <vt:lpstr>更新的两种方式</vt:lpstr>
      <vt:lpstr>更强大的更新方式</vt:lpstr>
      <vt:lpstr>删除</vt:lpstr>
      <vt:lpstr>setters 和 getters</vt:lpstr>
      <vt:lpstr>虚拟属性</vt:lpstr>
      <vt:lpstr>索引建立</vt:lpstr>
      <vt:lpstr>表关联操作</vt:lpstr>
      <vt:lpstr>Node操作关系型数据库</vt:lpstr>
      <vt:lpstr>以MySQL为例</vt:lpstr>
      <vt:lpstr>更加安全的方式连接</vt:lpstr>
      <vt:lpstr>异步方式工作</vt:lpstr>
      <vt:lpstr> Avoid SQL Injection attacks</vt:lpstr>
      <vt:lpstr>动态参数</vt:lpstr>
      <vt:lpstr>更新类型操作</vt:lpstr>
      <vt:lpstr>更加JS的更新操作</vt:lpstr>
      <vt:lpstr>字面值的定义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JavaScript面向对象</dc:title>
  <dc:creator>john yu</dc:creator>
  <cp:lastModifiedBy>yu john</cp:lastModifiedBy>
  <cp:revision>197</cp:revision>
  <dcterms:created xsi:type="dcterms:W3CDTF">2016-05-12T01:33:20Z</dcterms:created>
  <dcterms:modified xsi:type="dcterms:W3CDTF">2018-06-29T11:28:48Z</dcterms:modified>
</cp:coreProperties>
</file>