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398" r:id="rId5"/>
    <p:sldId id="579" r:id="rId6"/>
    <p:sldId id="575" r:id="rId7"/>
    <p:sldId id="580" r:id="rId8"/>
    <p:sldId id="572" r:id="rId9"/>
    <p:sldId id="581" r:id="rId10"/>
    <p:sldId id="573" r:id="rId11"/>
    <p:sldId id="582" r:id="rId12"/>
    <p:sldId id="574" r:id="rId13"/>
    <p:sldId id="583" r:id="rId14"/>
  </p:sldIdLst>
  <p:sldSz cx="9144000" cy="5143500" type="screen16x9"/>
  <p:notesSz cx="6807200" cy="9939338"/>
  <p:defaultTextStyle>
    <a:defPPr>
      <a:defRPr lang="en-US"/>
    </a:defPPr>
    <a:lvl1pPr marL="0" algn="l" defTabSz="876300" rtl="0" eaLnBrk="1" latinLnBrk="0" hangingPunct="1">
      <a:defRPr sz="1800" kern="1200">
        <a:solidFill>
          <a:schemeClr val="tx1"/>
        </a:solidFill>
        <a:latin typeface="+mn-lt"/>
        <a:ea typeface="+mn-ea"/>
        <a:cs typeface="+mn-cs"/>
      </a:defRPr>
    </a:lvl1pPr>
    <a:lvl2pPr marL="438150" algn="l" defTabSz="876300" rtl="0" eaLnBrk="1" latinLnBrk="0" hangingPunct="1">
      <a:defRPr sz="1800" kern="1200">
        <a:solidFill>
          <a:schemeClr val="tx1"/>
        </a:solidFill>
        <a:latin typeface="+mn-lt"/>
        <a:ea typeface="+mn-ea"/>
        <a:cs typeface="+mn-cs"/>
      </a:defRPr>
    </a:lvl2pPr>
    <a:lvl3pPr marL="876300" algn="l" defTabSz="876300" rtl="0" eaLnBrk="1" latinLnBrk="0" hangingPunct="1">
      <a:defRPr sz="1800" kern="1200">
        <a:solidFill>
          <a:schemeClr val="tx1"/>
        </a:solidFill>
        <a:latin typeface="+mn-lt"/>
        <a:ea typeface="+mn-ea"/>
        <a:cs typeface="+mn-cs"/>
      </a:defRPr>
    </a:lvl3pPr>
    <a:lvl4pPr marL="1314450" algn="l" defTabSz="876300" rtl="0" eaLnBrk="1" latinLnBrk="0" hangingPunct="1">
      <a:defRPr sz="1800" kern="1200">
        <a:solidFill>
          <a:schemeClr val="tx1"/>
        </a:solidFill>
        <a:latin typeface="+mn-lt"/>
        <a:ea typeface="+mn-ea"/>
        <a:cs typeface="+mn-cs"/>
      </a:defRPr>
    </a:lvl4pPr>
    <a:lvl5pPr marL="1752600" algn="l" defTabSz="876300" rtl="0" eaLnBrk="1" latinLnBrk="0" hangingPunct="1">
      <a:defRPr sz="1800" kern="1200">
        <a:solidFill>
          <a:schemeClr val="tx1"/>
        </a:solidFill>
        <a:latin typeface="+mn-lt"/>
        <a:ea typeface="+mn-ea"/>
        <a:cs typeface="+mn-cs"/>
      </a:defRPr>
    </a:lvl5pPr>
    <a:lvl6pPr marL="2191385" algn="l" defTabSz="876300" rtl="0" eaLnBrk="1" latinLnBrk="0" hangingPunct="1">
      <a:defRPr sz="1800" kern="1200">
        <a:solidFill>
          <a:schemeClr val="tx1"/>
        </a:solidFill>
        <a:latin typeface="+mn-lt"/>
        <a:ea typeface="+mn-ea"/>
        <a:cs typeface="+mn-cs"/>
      </a:defRPr>
    </a:lvl6pPr>
    <a:lvl7pPr marL="2629535" algn="l" defTabSz="876300" rtl="0" eaLnBrk="1" latinLnBrk="0" hangingPunct="1">
      <a:defRPr sz="1800" kern="1200">
        <a:solidFill>
          <a:schemeClr val="tx1"/>
        </a:solidFill>
        <a:latin typeface="+mn-lt"/>
        <a:ea typeface="+mn-ea"/>
        <a:cs typeface="+mn-cs"/>
      </a:defRPr>
    </a:lvl7pPr>
    <a:lvl8pPr marL="3067685" algn="l" defTabSz="876300" rtl="0" eaLnBrk="1" latinLnBrk="0" hangingPunct="1">
      <a:defRPr sz="1800" kern="1200">
        <a:solidFill>
          <a:schemeClr val="tx1"/>
        </a:solidFill>
        <a:latin typeface="+mn-lt"/>
        <a:ea typeface="+mn-ea"/>
        <a:cs typeface="+mn-cs"/>
      </a:defRPr>
    </a:lvl8pPr>
    <a:lvl9pPr marL="3505835" algn="l" defTabSz="8763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 Strategy" id="{A5E046EB-85AC-4933-BE7A-D39D19856E2C}">
          <p14:sldIdLst>
            <p14:sldId id="398"/>
            <p14:sldId id="579"/>
            <p14:sldId id="575"/>
            <p14:sldId id="580"/>
            <p14:sldId id="572"/>
            <p14:sldId id="581"/>
            <p14:sldId id="573"/>
            <p14:sldId id="582"/>
            <p14:sldId id="574"/>
            <p14:sldId id="583"/>
          </p14:sldIdLst>
        </p14:section>
      </p14:sectionLst>
    </p:ext>
    <p:ext uri="{EFAFB233-063F-42B5-8137-9DF3F51BA10A}">
      <p15:sldGuideLst xmlns:p15="http://schemas.microsoft.com/office/powerpoint/2012/main">
        <p15:guide id="1" orient="horz" pos="1630">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y Lan" initials="LL"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FF9933"/>
    <a:srgbClr val="F9A307"/>
    <a:srgbClr val="F1B9D1"/>
    <a:srgbClr val="0000CC"/>
    <a:srgbClr val="AC0039"/>
    <a:srgbClr val="6600CC"/>
    <a:srgbClr val="9900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autoAdjust="0"/>
    <p:restoredTop sz="95853" autoAdjust="0"/>
  </p:normalViewPr>
  <p:slideViewPr>
    <p:cSldViewPr>
      <p:cViewPr varScale="1">
        <p:scale>
          <a:sx n="116" d="100"/>
          <a:sy n="116" d="100"/>
        </p:scale>
        <p:origin x="811" y="86"/>
      </p:cViewPr>
      <p:guideLst>
        <p:guide orient="horz" pos="1630"/>
        <p:guide pos="2862"/>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5840" y="1"/>
            <a:ext cx="2949787" cy="496967"/>
          </a:xfrm>
          <a:prstGeom prst="rect">
            <a:avLst/>
          </a:prstGeom>
        </p:spPr>
        <p:txBody>
          <a:bodyPr vert="horz" lIns="91440" tIns="45720" rIns="91440" bIns="45720" rtlCol="0"/>
          <a:lstStyle>
            <a:lvl1pPr algn="r">
              <a:defRPr sz="1200"/>
            </a:lvl1pPr>
          </a:lstStyle>
          <a:p>
            <a:fld id="{036E0F08-059B-407A-A4BE-F61B14C366CF}" type="datetimeFigureOut">
              <a:rPr lang="en-US" smtClean="0"/>
              <a:t>4/13/2017</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7"/>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40" y="9440647"/>
            <a:ext cx="2949787" cy="496967"/>
          </a:xfrm>
          <a:prstGeom prst="rect">
            <a:avLst/>
          </a:prstGeom>
        </p:spPr>
        <p:txBody>
          <a:bodyPr vert="horz" lIns="91440" tIns="45720" rIns="91440" bIns="45720" rtlCol="0" anchor="b"/>
          <a:lstStyle>
            <a:lvl1pPr algn="r">
              <a:defRPr sz="1200"/>
            </a:lvl1pPr>
          </a:lstStyle>
          <a:p>
            <a:fld id="{CAFCF2B9-95B1-4467-A3B1-EBF3FC9261B1}" type="slidenum">
              <a:rPr lang="en-US" smtClean="0"/>
              <a:t>‹#›</a:t>
            </a:fld>
            <a:endParaRPr lang="en-US" dirty="0"/>
          </a:p>
        </p:txBody>
      </p:sp>
    </p:spTree>
    <p:extLst>
      <p:ext uri="{BB962C8B-B14F-4D97-AF65-F5344CB8AC3E}">
        <p14:creationId xmlns:p14="http://schemas.microsoft.com/office/powerpoint/2010/main" val="121784919"/>
      </p:ext>
    </p:extLst>
  </p:cSld>
  <p:clrMap bg1="lt1" tx1="dk1" bg2="lt2" tx2="dk2" accent1="accent1" accent2="accent2" accent3="accent3" accent4="accent4" accent5="accent5" accent6="accent6" hlink="hlink" folHlink="folHlink"/>
  <p:notesStyle>
    <a:lvl1pPr marL="0" algn="l" defTabSz="876300" rtl="0" eaLnBrk="1" latinLnBrk="0" hangingPunct="1">
      <a:defRPr sz="1200" kern="1200">
        <a:solidFill>
          <a:schemeClr val="tx1"/>
        </a:solidFill>
        <a:latin typeface="+mn-lt"/>
        <a:ea typeface="+mn-ea"/>
        <a:cs typeface="+mn-cs"/>
      </a:defRPr>
    </a:lvl1pPr>
    <a:lvl2pPr marL="438150" algn="l" defTabSz="876300" rtl="0" eaLnBrk="1" latinLnBrk="0" hangingPunct="1">
      <a:defRPr sz="1200" kern="1200">
        <a:solidFill>
          <a:schemeClr val="tx1"/>
        </a:solidFill>
        <a:latin typeface="+mn-lt"/>
        <a:ea typeface="+mn-ea"/>
        <a:cs typeface="+mn-cs"/>
      </a:defRPr>
    </a:lvl2pPr>
    <a:lvl3pPr marL="876300" algn="l" defTabSz="876300" rtl="0" eaLnBrk="1" latinLnBrk="0" hangingPunct="1">
      <a:defRPr sz="1200" kern="1200">
        <a:solidFill>
          <a:schemeClr val="tx1"/>
        </a:solidFill>
        <a:latin typeface="+mn-lt"/>
        <a:ea typeface="+mn-ea"/>
        <a:cs typeface="+mn-cs"/>
      </a:defRPr>
    </a:lvl3pPr>
    <a:lvl4pPr marL="1314450" algn="l" defTabSz="876300" rtl="0" eaLnBrk="1" latinLnBrk="0" hangingPunct="1">
      <a:defRPr sz="1200" kern="1200">
        <a:solidFill>
          <a:schemeClr val="tx1"/>
        </a:solidFill>
        <a:latin typeface="+mn-lt"/>
        <a:ea typeface="+mn-ea"/>
        <a:cs typeface="+mn-cs"/>
      </a:defRPr>
    </a:lvl4pPr>
    <a:lvl5pPr marL="1752600" algn="l" defTabSz="876300" rtl="0" eaLnBrk="1" latinLnBrk="0" hangingPunct="1">
      <a:defRPr sz="1200" kern="1200">
        <a:solidFill>
          <a:schemeClr val="tx1"/>
        </a:solidFill>
        <a:latin typeface="+mn-lt"/>
        <a:ea typeface="+mn-ea"/>
        <a:cs typeface="+mn-cs"/>
      </a:defRPr>
    </a:lvl5pPr>
    <a:lvl6pPr marL="2191385" algn="l" defTabSz="876300" rtl="0" eaLnBrk="1" latinLnBrk="0" hangingPunct="1">
      <a:defRPr sz="1200" kern="1200">
        <a:solidFill>
          <a:schemeClr val="tx1"/>
        </a:solidFill>
        <a:latin typeface="+mn-lt"/>
        <a:ea typeface="+mn-ea"/>
        <a:cs typeface="+mn-cs"/>
      </a:defRPr>
    </a:lvl6pPr>
    <a:lvl7pPr marL="2629535" algn="l" defTabSz="876300" rtl="0" eaLnBrk="1" latinLnBrk="0" hangingPunct="1">
      <a:defRPr sz="1200" kern="1200">
        <a:solidFill>
          <a:schemeClr val="tx1"/>
        </a:solidFill>
        <a:latin typeface="+mn-lt"/>
        <a:ea typeface="+mn-ea"/>
        <a:cs typeface="+mn-cs"/>
      </a:defRPr>
    </a:lvl7pPr>
    <a:lvl8pPr marL="3067685" algn="l" defTabSz="876300" rtl="0" eaLnBrk="1" latinLnBrk="0" hangingPunct="1">
      <a:defRPr sz="1200" kern="1200">
        <a:solidFill>
          <a:schemeClr val="tx1"/>
        </a:solidFill>
        <a:latin typeface="+mn-lt"/>
        <a:ea typeface="+mn-ea"/>
        <a:cs typeface="+mn-cs"/>
      </a:defRPr>
    </a:lvl8pPr>
    <a:lvl9pPr marL="3505835" algn="l" defTabSz="8763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Slide 01">
    <p:spTree>
      <p:nvGrpSpPr>
        <p:cNvPr id="1" name=""/>
        <p:cNvGrpSpPr/>
        <p:nvPr/>
      </p:nvGrpSpPr>
      <p:grpSpPr>
        <a:xfrm>
          <a:off x="0" y="0"/>
          <a:ext cx="0" cy="0"/>
          <a:chOff x="0" y="0"/>
          <a:chExt cx="0" cy="0"/>
        </a:xfrm>
      </p:grpSpPr>
      <p:sp>
        <p:nvSpPr>
          <p:cNvPr id="24" name="Rectangle 23"/>
          <p:cNvSpPr/>
          <p:nvPr/>
        </p:nvSpPr>
        <p:spPr>
          <a:xfrm>
            <a:off x="7467601" y="5"/>
            <a:ext cx="1676400" cy="819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anchor="ctr"/>
          <a:lstStyle/>
          <a:p>
            <a:pPr algn="ctr" fontAlgn="base">
              <a:spcBef>
                <a:spcPct val="0"/>
              </a:spcBef>
              <a:spcAft>
                <a:spcPct val="0"/>
              </a:spcAft>
              <a:defRPr/>
            </a:pPr>
            <a:endParaRPr lang="en-US">
              <a:solidFill>
                <a:prstClr val="white"/>
              </a:solidFill>
            </a:endParaRPr>
          </a:p>
        </p:txBody>
      </p:sp>
      <p:sp>
        <p:nvSpPr>
          <p:cNvPr id="41" name="Title 40"/>
          <p:cNvSpPr>
            <a:spLocks noGrp="1"/>
          </p:cNvSpPr>
          <p:nvPr>
            <p:ph type="title"/>
          </p:nvPr>
        </p:nvSpPr>
        <p:spPr>
          <a:xfrm>
            <a:off x="5029201" y="2114551"/>
            <a:ext cx="3751262" cy="857250"/>
          </a:xfrm>
        </p:spPr>
        <p:txBody>
          <a:bodyPr/>
          <a:lstStyle>
            <a:lvl1pPr algn="r">
              <a:defRPr b="0">
                <a:solidFill>
                  <a:schemeClr val="tx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2770" y="608315"/>
            <a:ext cx="8229600" cy="857250"/>
          </a:xfrm>
          <a:prstGeom prst="rect">
            <a:avLst/>
          </a:prstGeom>
        </p:spPr>
        <p:txBody>
          <a:bodyPr vert="horz" lIns="87616" tIns="43806" rIns="87616" bIns="43806" rtlCol="0" anchor="ctr">
            <a:normAutofit/>
          </a:bodyPr>
          <a:lstStyle/>
          <a:p>
            <a:r>
              <a:rPr lang="en-US" dirty="0"/>
              <a:t>Click to edit Master title style</a:t>
            </a:r>
          </a:p>
        </p:txBody>
      </p:sp>
      <p:sp>
        <p:nvSpPr>
          <p:cNvPr id="3" name="Text Placeholder 2"/>
          <p:cNvSpPr>
            <a:spLocks noGrp="1"/>
          </p:cNvSpPr>
          <p:nvPr>
            <p:ph type="body" idx="1"/>
          </p:nvPr>
        </p:nvSpPr>
        <p:spPr>
          <a:xfrm>
            <a:off x="1581785" y="1364744"/>
            <a:ext cx="8229600" cy="3394473"/>
          </a:xfrm>
          <a:prstGeom prst="rect">
            <a:avLst/>
          </a:prstGeom>
        </p:spPr>
        <p:txBody>
          <a:bodyPr vert="horz" lIns="87616" tIns="43806" rIns="87616" bIns="4380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7"/>
            <a:ext cx="2133600" cy="273844"/>
          </a:xfrm>
          <a:prstGeom prst="rect">
            <a:avLst/>
          </a:prstGeom>
        </p:spPr>
        <p:txBody>
          <a:bodyPr vert="horz" lIns="87616" tIns="43806" rIns="87616" bIns="43806" rtlCol="0" anchor="ctr"/>
          <a:lstStyle>
            <a:lvl1pPr algn="l">
              <a:defRPr sz="1200">
                <a:solidFill>
                  <a:schemeClr val="tx1">
                    <a:tint val="75000"/>
                  </a:schemeClr>
                </a:solidFill>
              </a:defRPr>
            </a:lvl1pPr>
          </a:lstStyle>
          <a:p>
            <a:pPr defTabSz="875665"/>
            <a:endParaRPr lang="en-US">
              <a:solidFill>
                <a:prstClr val="black">
                  <a:tint val="75000"/>
                </a:prstClr>
              </a:solidFill>
            </a:endParaRPr>
          </a:p>
        </p:txBody>
      </p:sp>
      <p:sp>
        <p:nvSpPr>
          <p:cNvPr id="5" name="Footer Placeholder 4"/>
          <p:cNvSpPr>
            <a:spLocks noGrp="1"/>
          </p:cNvSpPr>
          <p:nvPr>
            <p:ph type="ftr" sz="quarter" idx="3"/>
          </p:nvPr>
        </p:nvSpPr>
        <p:spPr>
          <a:xfrm>
            <a:off x="3124202" y="4767267"/>
            <a:ext cx="2895600" cy="273844"/>
          </a:xfrm>
          <a:prstGeom prst="rect">
            <a:avLst/>
          </a:prstGeom>
        </p:spPr>
        <p:txBody>
          <a:bodyPr vert="horz" lIns="87616" tIns="43806" rIns="87616" bIns="43806" rtlCol="0" anchor="ctr"/>
          <a:lstStyle>
            <a:lvl1pPr algn="ctr">
              <a:defRPr sz="1200">
                <a:solidFill>
                  <a:schemeClr val="tx1">
                    <a:tint val="75000"/>
                  </a:schemeClr>
                </a:solidFill>
              </a:defRPr>
            </a:lvl1pPr>
          </a:lstStyle>
          <a:p>
            <a:pPr defTabSz="875665"/>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7616" tIns="43806" rIns="87616" bIns="43806" rtlCol="0" anchor="ctr"/>
          <a:lstStyle>
            <a:lvl1pPr algn="r">
              <a:defRPr sz="1200">
                <a:solidFill>
                  <a:schemeClr val="tx1">
                    <a:tint val="75000"/>
                  </a:schemeClr>
                </a:solidFill>
              </a:defRPr>
            </a:lvl1pPr>
          </a:lstStyle>
          <a:p>
            <a:pPr defTabSz="875665"/>
            <a:fld id="{77A86382-D315-4A33-ACDC-10574788455C}"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75665" rtl="0" eaLnBrk="1" latinLnBrk="0" hangingPunct="1">
        <a:spcBef>
          <a:spcPct val="0"/>
        </a:spcBef>
        <a:buNone/>
        <a:defRPr sz="2400" b="1" kern="1200" spc="288">
          <a:solidFill>
            <a:srgbClr val="262324"/>
          </a:solidFill>
          <a:latin typeface="Arial" pitchFamily="34" charset="0"/>
          <a:ea typeface="+mj-ea"/>
          <a:cs typeface="Arial" pitchFamily="34" charset="0"/>
        </a:defRPr>
      </a:lvl1pPr>
    </p:titleStyle>
    <p:bodyStyle>
      <a:lvl1pPr marL="0" indent="0" algn="l" defTabSz="875665" rtl="0" eaLnBrk="1" latinLnBrk="0" hangingPunct="1">
        <a:lnSpc>
          <a:spcPct val="150000"/>
        </a:lnSpc>
        <a:spcBef>
          <a:spcPts val="0"/>
        </a:spcBef>
        <a:buFontTx/>
        <a:buNone/>
        <a:defRPr sz="1900" kern="1200">
          <a:solidFill>
            <a:schemeClr val="tx1"/>
          </a:solidFill>
          <a:latin typeface="Arial" pitchFamily="34" charset="0"/>
          <a:ea typeface="+mn-ea"/>
          <a:cs typeface="Arial" pitchFamily="34" charset="0"/>
        </a:defRPr>
      </a:lvl1pPr>
      <a:lvl2pPr marL="333375" indent="-219075" algn="l" defTabSz="875665" rtl="0" eaLnBrk="1" latinLnBrk="0" hangingPunct="1">
        <a:lnSpc>
          <a:spcPct val="150000"/>
        </a:lnSpc>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552450" indent="-219075" algn="l" defTabSz="875665" rtl="0" eaLnBrk="1" latinLnBrk="0" hangingPunct="1">
        <a:lnSpc>
          <a:spcPct val="150000"/>
        </a:lnSpc>
        <a:spcBef>
          <a:spcPts val="0"/>
        </a:spcBef>
        <a:buFont typeface="Arial" pitchFamily="34" charset="0"/>
        <a:buChar char="•"/>
        <a:defRPr sz="1600" kern="1200">
          <a:solidFill>
            <a:schemeClr val="tx1"/>
          </a:solidFill>
          <a:latin typeface="Arial" pitchFamily="34" charset="0"/>
          <a:ea typeface="+mn-ea"/>
          <a:cs typeface="Arial" pitchFamily="34" charset="0"/>
        </a:defRPr>
      </a:lvl3pPr>
      <a:lvl4pPr marL="770890" indent="-219075" algn="l" defTabSz="875665" rtl="0" eaLnBrk="1" latinLnBrk="0" hangingPunct="1">
        <a:lnSpc>
          <a:spcPct val="150000"/>
        </a:lnSpc>
        <a:spcBef>
          <a:spcPts val="0"/>
        </a:spcBef>
        <a:buFont typeface="Arial" pitchFamily="34" charset="0"/>
        <a:buChar char="–"/>
        <a:defRPr sz="1300" kern="1200">
          <a:solidFill>
            <a:schemeClr val="tx1"/>
          </a:solidFill>
          <a:latin typeface="Arial" pitchFamily="34" charset="0"/>
          <a:ea typeface="+mn-ea"/>
          <a:cs typeface="Arial" pitchFamily="34" charset="0"/>
        </a:defRPr>
      </a:lvl4pPr>
      <a:lvl5pPr marL="989965" indent="-219075" algn="l" defTabSz="875665" rtl="0" eaLnBrk="1" latinLnBrk="0" hangingPunct="1">
        <a:lnSpc>
          <a:spcPct val="150000"/>
        </a:lnSpc>
        <a:spcBef>
          <a:spcPts val="0"/>
        </a:spcBef>
        <a:buFont typeface="Arial" pitchFamily="34" charset="0"/>
        <a:buChar char="»"/>
        <a:defRPr sz="1200" kern="1200">
          <a:solidFill>
            <a:schemeClr val="tx1"/>
          </a:solidFill>
          <a:latin typeface="Arial" pitchFamily="34" charset="0"/>
          <a:ea typeface="+mn-ea"/>
          <a:cs typeface="Arial" pitchFamily="34" charset="0"/>
        </a:defRPr>
      </a:lvl5pPr>
      <a:lvl6pPr marL="240919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4734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8549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2364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5665" rtl="0" eaLnBrk="1" latinLnBrk="0" hangingPunct="1">
        <a:defRPr sz="1800" kern="1200">
          <a:solidFill>
            <a:schemeClr val="tx1"/>
          </a:solidFill>
          <a:latin typeface="+mn-lt"/>
          <a:ea typeface="+mn-ea"/>
          <a:cs typeface="+mn-cs"/>
        </a:defRPr>
      </a:lvl1pPr>
      <a:lvl2pPr marL="438150" algn="l" defTabSz="875665" rtl="0" eaLnBrk="1" latinLnBrk="0" hangingPunct="1">
        <a:defRPr sz="1800" kern="1200">
          <a:solidFill>
            <a:schemeClr val="tx1"/>
          </a:solidFill>
          <a:latin typeface="+mn-lt"/>
          <a:ea typeface="+mn-ea"/>
          <a:cs typeface="+mn-cs"/>
        </a:defRPr>
      </a:lvl2pPr>
      <a:lvl3pPr marL="876300" algn="l" defTabSz="875665" rtl="0" eaLnBrk="1" latinLnBrk="0" hangingPunct="1">
        <a:defRPr sz="1800" kern="1200">
          <a:solidFill>
            <a:schemeClr val="tx1"/>
          </a:solidFill>
          <a:latin typeface="+mn-lt"/>
          <a:ea typeface="+mn-ea"/>
          <a:cs typeface="+mn-cs"/>
        </a:defRPr>
      </a:lvl3pPr>
      <a:lvl4pPr marL="1314450" algn="l" defTabSz="875665" rtl="0" eaLnBrk="1" latinLnBrk="0" hangingPunct="1">
        <a:defRPr sz="1800" kern="1200">
          <a:solidFill>
            <a:schemeClr val="tx1"/>
          </a:solidFill>
          <a:latin typeface="+mn-lt"/>
          <a:ea typeface="+mn-ea"/>
          <a:cs typeface="+mn-cs"/>
        </a:defRPr>
      </a:lvl4pPr>
      <a:lvl5pPr marL="1752600" algn="l" defTabSz="875665" rtl="0" eaLnBrk="1" latinLnBrk="0" hangingPunct="1">
        <a:defRPr sz="1800" kern="1200">
          <a:solidFill>
            <a:schemeClr val="tx1"/>
          </a:solidFill>
          <a:latin typeface="+mn-lt"/>
          <a:ea typeface="+mn-ea"/>
          <a:cs typeface="+mn-cs"/>
        </a:defRPr>
      </a:lvl5pPr>
      <a:lvl6pPr marL="2190115" algn="l" defTabSz="875665" rtl="0" eaLnBrk="1" latinLnBrk="0" hangingPunct="1">
        <a:defRPr sz="1800" kern="1200">
          <a:solidFill>
            <a:schemeClr val="tx1"/>
          </a:solidFill>
          <a:latin typeface="+mn-lt"/>
          <a:ea typeface="+mn-ea"/>
          <a:cs typeface="+mn-cs"/>
        </a:defRPr>
      </a:lvl6pPr>
      <a:lvl7pPr marL="2628265" algn="l" defTabSz="875665" rtl="0" eaLnBrk="1" latinLnBrk="0" hangingPunct="1">
        <a:defRPr sz="1800" kern="1200">
          <a:solidFill>
            <a:schemeClr val="tx1"/>
          </a:solidFill>
          <a:latin typeface="+mn-lt"/>
          <a:ea typeface="+mn-ea"/>
          <a:cs typeface="+mn-cs"/>
        </a:defRPr>
      </a:lvl7pPr>
      <a:lvl8pPr marL="3066415" algn="l" defTabSz="875665" rtl="0" eaLnBrk="1" latinLnBrk="0" hangingPunct="1">
        <a:defRPr sz="1800" kern="1200">
          <a:solidFill>
            <a:schemeClr val="tx1"/>
          </a:solidFill>
          <a:latin typeface="+mn-lt"/>
          <a:ea typeface="+mn-ea"/>
          <a:cs typeface="+mn-cs"/>
        </a:defRPr>
      </a:lvl8pPr>
      <a:lvl9pPr marL="3504565" algn="l" defTabSz="8756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xtranet.marriott.com/mgs/common/sales-mktg-and-rev-mgmt/ecommerce/epic/checklist.html" TargetMode="External"/><Relationship Id="rId7" Type="http://schemas.openxmlformats.org/officeDocument/2006/relationships/hyperlink" Target="mailto:Dan.Melluzzo@marriott.com" TargetMode="External"/><Relationship Id="rId2" Type="http://schemas.openxmlformats.org/officeDocument/2006/relationships/hyperlink" Target="https://extranet.marriott.com/mgs/common/sales-mktg-and-rev-mgmt/ecommerce/epic" TargetMode="External"/><Relationship Id="rId1" Type="http://schemas.openxmlformats.org/officeDocument/2006/relationships/slideLayout" Target="../slideLayouts/slideLayout2.xml"/><Relationship Id="rId6" Type="http://schemas.openxmlformats.org/officeDocument/2006/relationships/hyperlink" Target="https://extranet.marriott.com/mgs/common/sales-mktg-and-rev-mgmt/ecommerce/marketing-to-groups-and-corporations/etools-help.html" TargetMode="External"/><Relationship Id="rId5" Type="http://schemas.openxmlformats.org/officeDocument/2006/relationships/hyperlink" Target="https://extranet.marriott.com/mgs/common/business-resources/business-applications/etools/default.html" TargetMode="External"/><Relationship Id="rId4" Type="http://schemas.openxmlformats.org/officeDocument/2006/relationships/hyperlink" Target="https://extranet.marriott.com/mgs/common/sales-mktg-and-rev-mgmt/ecommer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xtranet.marriott.com/mgs/common/sales-mktg-and-rev-mgmt/ecommerce/epic/checklist.html" TargetMode="External"/><Relationship Id="rId7" Type="http://schemas.openxmlformats.org/officeDocument/2006/relationships/hyperlink" Target="mailto:Dan.Melluzzo@marriott.com" TargetMode="External"/><Relationship Id="rId2" Type="http://schemas.openxmlformats.org/officeDocument/2006/relationships/hyperlink" Target="https://extranet.marriott.com/mgs/common/sales-mktg-and-rev-mgmt/ecommerce/epic" TargetMode="External"/><Relationship Id="rId1" Type="http://schemas.openxmlformats.org/officeDocument/2006/relationships/slideLayout" Target="../slideLayouts/slideLayout2.xml"/><Relationship Id="rId6" Type="http://schemas.openxmlformats.org/officeDocument/2006/relationships/hyperlink" Target="https://extranet.marriott.com/mgs/common/sales-mktg-and-rev-mgmt/ecommerce/marketing-to-groups-and-corporations/etools-help.html" TargetMode="External"/><Relationship Id="rId5" Type="http://schemas.openxmlformats.org/officeDocument/2006/relationships/hyperlink" Target="https://extranet.marriott.com/mgs/common/business-resources/business-applications/etools/default.html" TargetMode="External"/><Relationship Id="rId4" Type="http://schemas.openxmlformats.org/officeDocument/2006/relationships/hyperlink" Target="https://extranet.marriott.com/mgs/common/sales-mktg-and-rev-mgmt/ecommer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9" y="2211711"/>
            <a:ext cx="3600400" cy="857250"/>
          </a:xfrm>
        </p:spPr>
        <p:txBody>
          <a:bodyPr>
            <a:normAutofit fontScale="90000"/>
          </a:bodyPr>
          <a:lstStyle/>
          <a:p>
            <a:pPr algn="ctr"/>
            <a:r>
              <a:rPr lang="en-US" sz="1600" cap="all" dirty="0">
                <a:solidFill>
                  <a:srgbClr val="AC0039"/>
                </a:solidFill>
                <a:latin typeface="+mn-lt"/>
              </a:rPr>
              <a:t>FRANCHISE INFORMATION PACKETS BY DISCIPLINE</a:t>
            </a:r>
            <a:br>
              <a:rPr lang="en-US" sz="1600" cap="all" dirty="0">
                <a:solidFill>
                  <a:srgbClr val="AC0039"/>
                </a:solidFill>
                <a:latin typeface="+mn-lt"/>
              </a:rPr>
            </a:br>
            <a:r>
              <a:rPr lang="en-US" sz="1600" cap="all" dirty="0">
                <a:solidFill>
                  <a:srgbClr val="AC0039"/>
                </a:solidFill>
                <a:latin typeface="+mn-lt"/>
              </a:rPr>
              <a:t/>
            </a:r>
            <a:br>
              <a:rPr lang="en-US" sz="1600" cap="all" dirty="0">
                <a:solidFill>
                  <a:srgbClr val="AC0039"/>
                </a:solidFill>
                <a:latin typeface="+mn-lt"/>
              </a:rPr>
            </a:br>
            <a:r>
              <a:rPr lang="en-US" sz="2000" b="1" cap="all" dirty="0">
                <a:solidFill>
                  <a:srgbClr val="AC0039"/>
                </a:solidFill>
                <a:latin typeface="+mn-lt"/>
              </a:rPr>
              <a:t>DIGITAL</a:t>
            </a:r>
            <a:endParaRPr lang="en-US" sz="2000" b="1" dirty="0">
              <a:solidFill>
                <a:schemeClr val="tx2"/>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41361"/>
            <a:ext cx="7254004" cy="630189"/>
          </a:xfrm>
          <a:prstGeom prst="rect">
            <a:avLst/>
          </a:prstGeom>
        </p:spPr>
        <p:txBody>
          <a:bodyPr wrap="none" lIns="87645" tIns="43823" rIns="87645" bIns="43823">
            <a:spAutoFit/>
          </a:bodyPr>
          <a:lstStyle/>
          <a:p>
            <a:pPr fontAlgn="base">
              <a:spcBef>
                <a:spcPct val="20000"/>
              </a:spcBef>
              <a:spcAft>
                <a:spcPct val="0"/>
              </a:spcAft>
            </a:pPr>
            <a:r>
              <a:rPr lang="zh-CN" altLang="en-US" sz="1600" b="1" dirty="0">
                <a:solidFill>
                  <a:srgbClr val="404040"/>
                </a:solidFill>
                <a:latin typeface="宋体" panose="02010600030101010101" pitchFamily="2" charset="-122"/>
                <a:ea typeface="宋体" panose="02010600030101010101" pitchFamily="2" charset="-122"/>
                <a:cs typeface="Calibri"/>
                <a:sym typeface="+mn-ea"/>
              </a:rPr>
              <a:t>联系方式和资源链接</a:t>
            </a:r>
            <a:r>
              <a:rPr lang="en-US" sz="1600" b="1" dirty="0">
                <a:solidFill>
                  <a:srgbClr val="404040"/>
                </a:solidFill>
                <a:latin typeface="宋体" panose="02010600030101010101" pitchFamily="2" charset="-122"/>
                <a:ea typeface="宋体" panose="02010600030101010101" pitchFamily="2" charset="-122"/>
                <a:cs typeface="Calibri"/>
              </a:rPr>
              <a:t>| </a:t>
            </a:r>
            <a:r>
              <a:rPr lang="en-US" sz="1600" b="1" dirty="0">
                <a:solidFill>
                  <a:srgbClr val="404040"/>
                </a:solidFill>
                <a:latin typeface="宋体" panose="02010600030101010101" pitchFamily="2" charset="-122"/>
                <a:ea typeface="宋体" panose="02010600030101010101" pitchFamily="2" charset="-122"/>
                <a:cs typeface="Calibri"/>
                <a:sym typeface="+mn-ea"/>
              </a:rPr>
              <a:t>品牌、营销、</a:t>
            </a:r>
            <a:r>
              <a:rPr lang="en-US" sz="1600" b="1" dirty="0" smtClean="0">
                <a:solidFill>
                  <a:srgbClr val="404040"/>
                </a:solidFill>
                <a:latin typeface="宋体" panose="02010600030101010101" pitchFamily="2" charset="-122"/>
                <a:ea typeface="宋体" panose="02010600030101010101" pitchFamily="2" charset="-122"/>
                <a:cs typeface="Calibri"/>
                <a:sym typeface="+mn-ea"/>
              </a:rPr>
              <a:t>销售和顾客服务</a:t>
            </a:r>
            <a:r>
              <a:rPr lang="zh-CN" altLang="en-US" sz="1600" b="1" dirty="0" smtClean="0">
                <a:solidFill>
                  <a:srgbClr val="404040"/>
                </a:solidFill>
                <a:latin typeface="宋体" panose="02010600030101010101" pitchFamily="2" charset="-122"/>
                <a:ea typeface="宋体" panose="02010600030101010101" pitchFamily="2" charset="-122"/>
                <a:cs typeface="Calibri"/>
                <a:sym typeface="+mn-ea"/>
              </a:rPr>
              <a:t> </a:t>
            </a:r>
            <a:r>
              <a:rPr lang="en-US" sz="1600" b="1" dirty="0" smtClean="0">
                <a:latin typeface="Calibri" charset="0"/>
                <a:ea typeface="Calibri" charset="0"/>
                <a:cs typeface="Calibri" charset="0"/>
              </a:rPr>
              <a:t>(</a:t>
            </a:r>
            <a:r>
              <a:rPr lang="en-US" sz="1600" b="1" dirty="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endParaRPr lang="en-US" sz="1600" b="1" dirty="0">
              <a:solidFill>
                <a:srgbClr val="404040"/>
              </a:solidFill>
              <a:latin typeface="宋体" panose="02010600030101010101" pitchFamily="2" charset="-122"/>
              <a:ea typeface="宋体" panose="02010600030101010101" pitchFamily="2" charset="-122"/>
              <a:cs typeface="Calibri"/>
            </a:endParaRPr>
          </a:p>
          <a:p>
            <a:pPr lvl="0" algn="l" fontAlgn="base">
              <a:spcBef>
                <a:spcPct val="20000"/>
              </a:spcBef>
              <a:spcAft>
                <a:spcPct val="0"/>
              </a:spcAft>
            </a:pPr>
            <a:endParaRPr lang="en-US" sz="1600" b="1" dirty="0">
              <a:solidFill>
                <a:srgbClr val="404040"/>
              </a:solidFill>
              <a:latin typeface="宋体" panose="02010600030101010101" pitchFamily="2" charset="-122"/>
              <a:ea typeface="宋体" panose="02010600030101010101" pitchFamily="2" charset="-122"/>
              <a:cs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2819224475"/>
              </p:ext>
            </p:extLst>
          </p:nvPr>
        </p:nvGraphicFramePr>
        <p:xfrm>
          <a:off x="611560" y="1419622"/>
          <a:ext cx="7200800" cy="2635008"/>
        </p:xfrm>
        <a:graphic>
          <a:graphicData uri="http://schemas.openxmlformats.org/drawingml/2006/table">
            <a:tbl>
              <a:tblPr firstRow="1">
                <a:tableStyleId>{616DA210-FB5B-4158-B5E0-FEB733F419BA}</a:tableStyleId>
              </a:tblPr>
              <a:tblGrid>
                <a:gridCol w="3528392">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tblGrid>
              <a:tr h="279774">
                <a:tc>
                  <a:txBody>
                    <a:bodyPr/>
                    <a:lstStyle/>
                    <a:p>
                      <a:pPr algn="ctr" fontAlgn="ctr"/>
                      <a:r>
                        <a:rPr lang="zh-CN" altLang="en-US" sz="1200" dirty="0">
                          <a:solidFill>
                            <a:srgbClr val="000000"/>
                          </a:solidFill>
                          <a:effectLst/>
                          <a:latin typeface="+mn-lt"/>
                          <a:ea typeface="宋体" panose="02010600030101010101" pitchFamily="2" charset="-122"/>
                          <a:sym typeface="+mn-ea"/>
                        </a:rPr>
                        <a:t>万豪全球资源（</a:t>
                      </a:r>
                      <a:r>
                        <a:rPr lang="en-US" altLang="zh-CN" sz="1200" dirty="0">
                          <a:solidFill>
                            <a:srgbClr val="000000"/>
                          </a:solidFill>
                          <a:effectLst/>
                          <a:latin typeface="+mn-lt"/>
                          <a:ea typeface="宋体" panose="02010600030101010101" pitchFamily="2" charset="-122"/>
                          <a:sym typeface="+mn-ea"/>
                        </a:rPr>
                        <a:t>MGS</a:t>
                      </a:r>
                      <a:r>
                        <a:rPr lang="zh-CN" altLang="en-US" sz="1200" dirty="0">
                          <a:solidFill>
                            <a:srgbClr val="000000"/>
                          </a:solidFill>
                          <a:effectLst/>
                          <a:latin typeface="+mn-lt"/>
                          <a:ea typeface="宋体" panose="02010600030101010101" pitchFamily="2" charset="-122"/>
                          <a:sym typeface="+mn-ea"/>
                        </a:rPr>
                        <a:t>）相关链接</a:t>
                      </a:r>
                      <a:endParaRPr lang="en-US" sz="1200" b="1" i="0" u="none" strike="noStrike" dirty="0">
                        <a:solidFill>
                          <a:srgbClr val="000000"/>
                        </a:solidFill>
                        <a:effectLst/>
                        <a:latin typeface="+mn-lt"/>
                        <a:ea typeface="宋体" panose="02010600030101010101" pitchFamily="2" charset="-122"/>
                      </a:endParaRPr>
                    </a:p>
                  </a:txBody>
                  <a:tcPr marL="5668" marR="5668" marT="5668" marB="0" anchor="ctr">
                    <a:solidFill>
                      <a:schemeClr val="bg1">
                        <a:lumMod val="95000"/>
                      </a:schemeClr>
                    </a:solidFill>
                  </a:tcPr>
                </a:tc>
                <a:tc>
                  <a:txBody>
                    <a:bodyPr/>
                    <a:lstStyle/>
                    <a:p>
                      <a:pPr algn="ctr" fontAlgn="ctr"/>
                      <a:r>
                        <a:rPr lang="zh-CN" altLang="en-US" sz="1200" dirty="0">
                          <a:solidFill>
                            <a:srgbClr val="000000"/>
                          </a:solidFill>
                          <a:effectLst/>
                          <a:latin typeface="+mn-lt"/>
                          <a:ea typeface="宋体" panose="02010600030101010101" pitchFamily="2" charset="-122"/>
                          <a:sym typeface="+mn-ea"/>
                        </a:rPr>
                        <a:t>网站内容</a:t>
                      </a:r>
                      <a:endParaRPr lang="en-US" sz="1200" b="1" i="0" u="none" strike="noStrike" dirty="0">
                        <a:solidFill>
                          <a:srgbClr val="000000"/>
                        </a:solidFill>
                        <a:effectLst/>
                        <a:latin typeface="+mn-lt"/>
                        <a:ea typeface="宋体" panose="02010600030101010101" pitchFamily="2" charset="-122"/>
                      </a:endParaRP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363993">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a:t>
                      </a:r>
                    </a:p>
                  </a:txBody>
                  <a:tcPr marL="5668" marR="5668" marT="5668" marB="0" anchor="ctr"/>
                </a:tc>
                <a:tc>
                  <a:txBody>
                    <a:bodyPr/>
                    <a:lstStyle/>
                    <a:p>
                      <a:pPr marL="55880" indent="0" algn="l" fontAlgn="ctr"/>
                      <a:r>
                        <a:rPr lang="en-US" sz="1000" b="0" i="0" u="none" strike="noStrike" dirty="0" err="1">
                          <a:solidFill>
                            <a:srgbClr val="000000"/>
                          </a:solidFill>
                          <a:effectLst/>
                          <a:latin typeface="+mn-lt"/>
                          <a:ea typeface="宋体" panose="02010600030101010101" pitchFamily="2" charset="-122"/>
                        </a:rPr>
                        <a:t>MGS电子商务部分</a:t>
                      </a:r>
                      <a:r>
                        <a:rPr lang="en-US" sz="1000" b="0" i="0" u="none" strike="noStrike" dirty="0">
                          <a:solidFill>
                            <a:srgbClr val="000000"/>
                          </a:solidFill>
                          <a:effectLst/>
                          <a:latin typeface="+mn-lt"/>
                          <a:ea typeface="宋体" panose="02010600030101010101" pitchFamily="2" charset="-122"/>
                        </a:rPr>
                        <a:t>，</a:t>
                      </a:r>
                      <a:r>
                        <a:rPr lang="zh-CN" altLang="en-US" sz="1000" b="0" i="0" u="none" strike="noStrike" dirty="0">
                          <a:solidFill>
                            <a:srgbClr val="000000"/>
                          </a:solidFill>
                          <a:effectLst/>
                          <a:latin typeface="+mn-lt"/>
                          <a:ea typeface="宋体" panose="02010600030101010101" pitchFamily="2" charset="-122"/>
                        </a:rPr>
                        <a:t>在</a:t>
                      </a:r>
                      <a:r>
                        <a:rPr lang="zh-CN" altLang="en-US" sz="1000" b="0" i="0" u="none" strike="noStrike" dirty="0">
                          <a:solidFill>
                            <a:schemeClr val="tx1"/>
                          </a:solidFill>
                          <a:effectLst/>
                          <a:latin typeface="+mn-lt"/>
                          <a:ea typeface="宋体" panose="02010600030101010101" pitchFamily="2" charset="-122"/>
                        </a:rPr>
                        <a:t>介绍</a:t>
                      </a:r>
                      <a:r>
                        <a:rPr lang="en-US" sz="1000" b="0" i="0" u="none" strike="noStrike" dirty="0" err="1">
                          <a:solidFill>
                            <a:schemeClr val="tx1"/>
                          </a:solidFill>
                          <a:effectLst/>
                          <a:latin typeface="+mn-lt"/>
                          <a:ea typeface="宋体" panose="02010600030101010101" pitchFamily="2" charset="-122"/>
                        </a:rPr>
                        <a:t>如何优化M.com及OTA</a:t>
                      </a:r>
                      <a:r>
                        <a:rPr lang="zh-CN" altLang="en-US" sz="1000" b="0" i="0" u="none" strike="noStrike" dirty="0">
                          <a:solidFill>
                            <a:schemeClr val="tx1"/>
                          </a:solidFill>
                          <a:effectLst/>
                          <a:latin typeface="+mn-lt"/>
                          <a:ea typeface="宋体" panose="02010600030101010101" pitchFamily="2" charset="-122"/>
                        </a:rPr>
                        <a:t>的搜索结果方面提供了丰富的信息</a:t>
                      </a:r>
                      <a:endParaRPr lang="en-US" sz="1000" b="0" i="0" u="none" strike="noStrike" dirty="0">
                        <a:solidFill>
                          <a:schemeClr val="tx1"/>
                        </a:solidFill>
                        <a:effectLst/>
                        <a:latin typeface="+mn-lt"/>
                        <a:ea typeface="宋体" panose="02010600030101010101" pitchFamily="2" charset="-122"/>
                      </a:endParaRPr>
                    </a:p>
                  </a:txBody>
                  <a:tcPr marL="5668" marR="5668" marT="5668" marB="0" anchor="ctr"/>
                </a:tc>
                <a:extLst>
                  <a:ext uri="{0D108BD9-81ED-4DB2-BD59-A6C34878D82A}">
                    <a16:rowId xmlns:a16="http://schemas.microsoft.com/office/drawing/2014/main" val="10001"/>
                  </a:ext>
                </a:extLst>
              </a:tr>
              <a:tr h="32735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https://extranet.marriott.com/mgs/common/sales-mktg-and-rev-mgmt/ecommerce/hws-users-guide</a:t>
                      </a:r>
                    </a:p>
                  </a:txBody>
                  <a:tcPr marL="5668" marR="5668" marT="5668" marB="0" anchor="ctr"/>
                </a:tc>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酒店网站 (HWS)用户指南，详细指导说明</a:t>
                      </a:r>
                      <a:r>
                        <a:rPr lang="zh-CN" altLang="en-US" sz="1000" b="0" i="0" u="none" strike="noStrike" dirty="0">
                          <a:solidFill>
                            <a:srgbClr val="000000"/>
                          </a:solidFill>
                          <a:effectLst/>
                          <a:latin typeface="+mn-lt"/>
                          <a:ea typeface="宋体" panose="02010600030101010101" pitchFamily="2" charset="-122"/>
                        </a:rPr>
                        <a:t>了</a:t>
                      </a:r>
                      <a:r>
                        <a:rPr lang="en-US" sz="1000" b="0" i="0" u="none" strike="noStrike" dirty="0" err="1">
                          <a:solidFill>
                            <a:srgbClr val="000000"/>
                          </a:solidFill>
                          <a:effectLst/>
                          <a:latin typeface="+mn-lt"/>
                          <a:ea typeface="宋体" panose="02010600030101010101" pitchFamily="2" charset="-122"/>
                        </a:rPr>
                        <a:t>如何更新M.com及</a:t>
                      </a:r>
                      <a:r>
                        <a:rPr lang="zh-CN" altLang="en-US" sz="1000" b="0" i="0" u="none" strike="noStrike" dirty="0">
                          <a:solidFill>
                            <a:srgbClr val="000000"/>
                          </a:solidFill>
                          <a:effectLst/>
                          <a:latin typeface="+mn-lt"/>
                          <a:ea typeface="宋体" panose="02010600030101010101" pitchFamily="2" charset="-122"/>
                        </a:rPr>
                        <a:t>万豪</a:t>
                      </a:r>
                      <a:r>
                        <a:rPr lang="en-US" sz="1000" b="0" i="0" u="none" strike="noStrike" dirty="0" err="1">
                          <a:solidFill>
                            <a:schemeClr val="tx1"/>
                          </a:solidFill>
                          <a:effectLst/>
                          <a:latin typeface="+mn-lt"/>
                          <a:ea typeface="宋体" panose="02010600030101010101" pitchFamily="2" charset="-122"/>
                        </a:rPr>
                        <a:t>全球网站上</a:t>
                      </a:r>
                      <a:r>
                        <a:rPr lang="en-US" sz="1000" b="0" i="0" u="none" strike="noStrike" dirty="0" err="1">
                          <a:solidFill>
                            <a:srgbClr val="000000"/>
                          </a:solidFill>
                          <a:effectLst/>
                          <a:latin typeface="+mn-lt"/>
                          <a:ea typeface="宋体" panose="02010600030101010101" pitchFamily="2" charset="-122"/>
                        </a:rPr>
                        <a:t>的内容</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2"/>
                  </a:ext>
                </a:extLst>
              </a:tr>
              <a:tr h="29860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https://extranet.marriott.com/mgs/common/sales-mktg-and-rev-mgmt/ecommerce/emarketing</a:t>
                      </a:r>
                    </a:p>
                  </a:txBody>
                  <a:tcPr marL="5668" marR="5668" marT="5668" marB="0" anchor="ctr"/>
                </a:tc>
                <a:tc>
                  <a:txBody>
                    <a:bodyPr/>
                    <a:lstStyle/>
                    <a:p>
                      <a:pPr marL="55880" indent="0" algn="l" fontAlgn="ctr"/>
                      <a:r>
                        <a:rPr lang="zh-CN" altLang="en-US" sz="1000" b="0" i="0" u="none" strike="noStrike" dirty="0">
                          <a:solidFill>
                            <a:srgbClr val="000000"/>
                          </a:solidFill>
                          <a:effectLst/>
                          <a:latin typeface="+mn-lt"/>
                          <a:ea typeface="宋体" panose="02010600030101010101" pitchFamily="2" charset="-122"/>
                        </a:rPr>
                        <a:t>介绍了</a:t>
                      </a:r>
                      <a:r>
                        <a:rPr lang="en-US" sz="1000" b="0" i="0" u="none" strike="noStrike" dirty="0" err="1">
                          <a:solidFill>
                            <a:srgbClr val="000000"/>
                          </a:solidFill>
                          <a:effectLst/>
                          <a:latin typeface="+mn-lt"/>
                          <a:ea typeface="宋体" panose="02010600030101010101" pitchFamily="2" charset="-122"/>
                        </a:rPr>
                        <a:t>如何提高酒店网站</a:t>
                      </a:r>
                      <a:r>
                        <a:rPr lang="zh-CN" altLang="en-US" sz="1000" b="0" i="0" u="none" strike="noStrike" dirty="0">
                          <a:solidFill>
                            <a:srgbClr val="000000"/>
                          </a:solidFill>
                          <a:effectLst/>
                          <a:latin typeface="+mn-lt"/>
                          <a:ea typeface="宋体" panose="02010600030101010101" pitchFamily="2" charset="-122"/>
                        </a:rPr>
                        <a:t>（</a:t>
                      </a:r>
                      <a:r>
                        <a:rPr lang="en-US" altLang="zh-CN" sz="1000" b="0" i="0" u="none" strike="noStrike" dirty="0">
                          <a:solidFill>
                            <a:srgbClr val="000000"/>
                          </a:solidFill>
                          <a:effectLst/>
                          <a:latin typeface="+mn-lt"/>
                          <a:ea typeface="宋体" panose="02010600030101010101" pitchFamily="2" charset="-122"/>
                        </a:rPr>
                        <a:t>HWS</a:t>
                      </a:r>
                      <a:r>
                        <a:rPr lang="zh-CN" altLang="en-US" sz="1000" b="0" i="0" u="none" strike="noStrike" dirty="0">
                          <a:solidFill>
                            <a:srgbClr val="000000"/>
                          </a:solidFill>
                          <a:effectLst/>
                          <a:latin typeface="+mn-lt"/>
                          <a:ea typeface="宋体" panose="02010600030101010101" pitchFamily="2" charset="-122"/>
                        </a:rPr>
                        <a:t>）</a:t>
                      </a:r>
                      <a:r>
                        <a:rPr lang="en-US" sz="1000" b="0" i="0" u="none" strike="noStrike" dirty="0" err="1">
                          <a:solidFill>
                            <a:srgbClr val="000000"/>
                          </a:solidFill>
                          <a:effectLst/>
                          <a:latin typeface="+mn-lt"/>
                          <a:ea typeface="宋体" panose="02010600030101010101" pitchFamily="2" charset="-122"/>
                        </a:rPr>
                        <a:t>的访问量，进而增加酒店的间夜</a:t>
                      </a:r>
                      <a:r>
                        <a:rPr lang="zh-CN" altLang="en-US" sz="1000" b="0" i="0" u="none" strike="noStrike" dirty="0">
                          <a:solidFill>
                            <a:srgbClr val="000000"/>
                          </a:solidFill>
                          <a:effectLst/>
                          <a:latin typeface="+mn-lt"/>
                          <a:ea typeface="宋体" panose="02010600030101010101" pitchFamily="2" charset="-122"/>
                        </a:rPr>
                        <a:t>量及</a:t>
                      </a:r>
                      <a:r>
                        <a:rPr lang="en-US" sz="1000" b="0" i="0" u="none" strike="noStrike" dirty="0" err="1">
                          <a:solidFill>
                            <a:srgbClr val="000000"/>
                          </a:solidFill>
                          <a:effectLst/>
                          <a:latin typeface="+mn-lt"/>
                          <a:ea typeface="宋体" panose="02010600030101010101" pitchFamily="2" charset="-122"/>
                        </a:rPr>
                        <a:t>预订量</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3"/>
                  </a:ext>
                </a:extLst>
              </a:tr>
              <a:tr h="299867">
                <a:tc>
                  <a:txBody>
                    <a:bodyPr/>
                    <a:lstStyle/>
                    <a:p>
                      <a:pPr marL="55880" indent="0" algn="l" fontAlgn="ctr"/>
                      <a:r>
                        <a:rPr lang="en-US" sz="1000" b="0" i="0" u="none" strike="noStrike" dirty="0" smtClean="0">
                          <a:solidFill>
                            <a:srgbClr val="000000"/>
                          </a:solidFill>
                          <a:effectLst/>
                          <a:latin typeface="+mn-lt"/>
                          <a:ea typeface="宋体" panose="02010600030101010101" pitchFamily="2" charset="-122"/>
                        </a:rPr>
                        <a:t>https://extranet.marriott.com/mgs/common/sales-mktg-and-rev-mgmt/ecommerce/online-travel-agencies/1online-travel-agencies-strategy/frequently-asked-questions.html</a:t>
                      </a:r>
                      <a:endParaRPr lang="en-US" sz="1000" b="0" i="0" u="none" strike="noStrike" dirty="0">
                        <a:solidFill>
                          <a:srgbClr val="000000"/>
                        </a:solidFill>
                        <a:effectLst/>
                        <a:latin typeface="+mn-lt"/>
                        <a:ea typeface="宋体" panose="02010600030101010101" pitchFamily="2" charset="-122"/>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mn-lt"/>
                          <a:ea typeface="宋体" panose="02010600030101010101" pitchFamily="2" charset="-122"/>
                        </a:rPr>
                        <a:t>酒店</a:t>
                      </a:r>
                      <a:r>
                        <a:rPr lang="zh-CN" altLang="en-US" sz="1000" b="0" i="0" u="none" strike="noStrike" dirty="0">
                          <a:solidFill>
                            <a:schemeClr val="tx1"/>
                          </a:solidFill>
                          <a:effectLst/>
                          <a:latin typeface="+mn-lt"/>
                          <a:ea typeface="宋体" panose="02010600030101010101" pitchFamily="2" charset="-122"/>
                        </a:rPr>
                        <a:t>与旅游网站（</a:t>
                      </a:r>
                      <a:r>
                        <a:rPr lang="en-US" altLang="zh-CN" sz="1000" b="0" i="0" u="none" strike="noStrike" dirty="0">
                          <a:solidFill>
                            <a:schemeClr val="tx1"/>
                          </a:solidFill>
                          <a:effectLst/>
                          <a:latin typeface="+mn-lt"/>
                          <a:ea typeface="宋体" panose="02010600030101010101" pitchFamily="2" charset="-122"/>
                        </a:rPr>
                        <a:t>OTA</a:t>
                      </a:r>
                      <a:r>
                        <a:rPr lang="zh-CN" altLang="en-US" sz="1000" b="0" i="0" u="none" strike="noStrike" dirty="0">
                          <a:solidFill>
                            <a:schemeClr val="tx1"/>
                          </a:solidFill>
                          <a:effectLst/>
                          <a:latin typeface="+mn-lt"/>
                          <a:ea typeface="宋体" panose="02010600030101010101" pitchFamily="2" charset="-122"/>
                        </a:rPr>
                        <a:t>）的合作指南和</a:t>
                      </a:r>
                      <a:r>
                        <a:rPr lang="en-US" sz="1000" b="0" i="0" u="none" strike="noStrike" dirty="0" err="1">
                          <a:solidFill>
                            <a:schemeClr val="tx1"/>
                          </a:solidFill>
                          <a:effectLst/>
                          <a:latin typeface="+mn-lt"/>
                          <a:ea typeface="宋体" panose="02010600030101010101" pitchFamily="2" charset="-122"/>
                        </a:rPr>
                        <a:t>文档资料</a:t>
                      </a:r>
                      <a:r>
                        <a:rPr 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4"/>
                  </a:ext>
                </a:extLst>
              </a:tr>
              <a:tr h="345671">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http://epic.marriott.com</a:t>
                      </a:r>
                      <a:r>
                        <a:rPr lang="en-US" sz="1000" b="0" i="0" u="none" strike="noStrike" baseline="0" dirty="0">
                          <a:solidFill>
                            <a:srgbClr val="000000"/>
                          </a:solidFill>
                          <a:effectLst/>
                          <a:latin typeface="+mn-lt"/>
                          <a:ea typeface="宋体" panose="02010600030101010101" pitchFamily="2" charset="-122"/>
                        </a:rPr>
                        <a:t> </a:t>
                      </a:r>
                      <a:endParaRPr lang="en-US" sz="1000" b="0" i="0" u="none" strike="noStrike" dirty="0">
                        <a:solidFill>
                          <a:srgbClr val="000000"/>
                        </a:solidFill>
                        <a:effectLst/>
                        <a:latin typeface="+mn-lt"/>
                        <a:ea typeface="宋体" panose="02010600030101010101" pitchFamily="2" charset="-122"/>
                      </a:endParaRPr>
                    </a:p>
                  </a:txBody>
                  <a:tcPr marL="5668" marR="5668" marT="5668" marB="0" anchor="ctr"/>
                </a:tc>
                <a:tc>
                  <a:txBody>
                    <a:bodyPr/>
                    <a:lstStyle/>
                    <a:p>
                      <a:pPr marL="55880" indent="0" algn="l" fontAlgn="ctr"/>
                      <a:r>
                        <a:rPr lang="en-US" altLang="zh-CN" sz="1000" b="0" i="0" u="none" strike="noStrike" dirty="0" err="1">
                          <a:solidFill>
                            <a:schemeClr val="tx1"/>
                          </a:solidFill>
                          <a:effectLst/>
                          <a:latin typeface="+mn-lt"/>
                          <a:ea typeface="宋体" panose="02010600030101010101" pitchFamily="2" charset="-122"/>
                        </a:rPr>
                        <a:t>酒店信息在线数据库</a:t>
                      </a:r>
                      <a:r>
                        <a:rPr lang="en-US" sz="1000" dirty="0" err="1">
                          <a:solidFill>
                            <a:schemeClr val="tx1"/>
                          </a:solidFill>
                          <a:effectLst/>
                          <a:latin typeface="+mn-lt"/>
                          <a:ea typeface="宋体" panose="02010600030101010101" pitchFamily="2" charset="-122"/>
                          <a:sym typeface="+mn-ea"/>
                        </a:rPr>
                        <a:t>EPIC</a:t>
                      </a:r>
                      <a:r>
                        <a:rPr lang="en-US" sz="1000" b="0" i="0" u="none" strike="noStrike" dirty="0" err="1">
                          <a:solidFill>
                            <a:schemeClr val="tx1"/>
                          </a:solidFill>
                          <a:effectLst/>
                          <a:latin typeface="+mn-lt"/>
                          <a:ea typeface="宋体" panose="02010600030101010101" pitchFamily="2" charset="-122"/>
                        </a:rPr>
                        <a:t>的网址</a:t>
                      </a:r>
                      <a:r>
                        <a:rPr lang="zh-CN" altLang="en-US" sz="1000" b="0" i="0" u="none" strike="noStrike" dirty="0">
                          <a:solidFill>
                            <a:schemeClr val="tx1"/>
                          </a:solidFill>
                          <a:effectLst/>
                          <a:latin typeface="+mn-lt"/>
                          <a:ea typeface="宋体" panose="02010600030101010101" pitchFamily="2" charset="-122"/>
                        </a:rPr>
                        <a:t>，此数据库</a:t>
                      </a:r>
                      <a:r>
                        <a:rPr lang="en-US" sz="1000" b="0" i="0" u="none" strike="noStrike" dirty="0" err="1">
                          <a:solidFill>
                            <a:schemeClr val="tx1"/>
                          </a:solidFill>
                          <a:effectLst/>
                          <a:latin typeface="+mn-lt"/>
                          <a:ea typeface="宋体" panose="02010600030101010101" pitchFamily="2" charset="-122"/>
                        </a:rPr>
                        <a:t>支持</a:t>
                      </a:r>
                      <a:r>
                        <a:rPr lang="zh-CN" altLang="en-US" sz="1000" b="0" i="0" u="none" strike="noStrike" dirty="0">
                          <a:solidFill>
                            <a:schemeClr val="tx1"/>
                          </a:solidFill>
                          <a:effectLst/>
                          <a:latin typeface="+mn-lt"/>
                          <a:ea typeface="宋体" panose="02010600030101010101" pitchFamily="2" charset="-122"/>
                        </a:rPr>
                        <a:t>包括酒店网站（</a:t>
                      </a:r>
                      <a:r>
                        <a:rPr lang="en-US" altLang="zh-CN" sz="1000" b="0" i="0" u="none" strike="noStrike" dirty="0">
                          <a:solidFill>
                            <a:schemeClr val="tx1"/>
                          </a:solidFill>
                          <a:effectLst/>
                          <a:latin typeface="+mn-lt"/>
                          <a:ea typeface="宋体" panose="02010600030101010101" pitchFamily="2" charset="-122"/>
                        </a:rPr>
                        <a:t>HWS</a:t>
                      </a:r>
                      <a:r>
                        <a:rPr lang="zh-CN" altLang="en-US" sz="1000" b="0" i="0" u="none" strike="noStrike" dirty="0">
                          <a:solidFill>
                            <a:schemeClr val="tx1"/>
                          </a:solidFill>
                          <a:effectLst/>
                          <a:latin typeface="+mn-lt"/>
                          <a:ea typeface="宋体" panose="02010600030101010101" pitchFamily="2" charset="-122"/>
                        </a:rPr>
                        <a:t>）等</a:t>
                      </a:r>
                      <a:r>
                        <a:rPr lang="en-US" sz="1000" b="0" i="0" u="none" strike="noStrike" dirty="0" err="1">
                          <a:solidFill>
                            <a:schemeClr val="tx1"/>
                          </a:solidFill>
                          <a:effectLst/>
                          <a:latin typeface="+mn-lt"/>
                          <a:ea typeface="宋体" panose="02010600030101010101" pitchFamily="2" charset="-122"/>
                        </a:rPr>
                        <a:t>多种系统</a:t>
                      </a:r>
                      <a:r>
                        <a:rPr lang="zh-CN" alt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5"/>
                  </a:ext>
                </a:extLst>
              </a:tr>
              <a:tr h="234416">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https://extranet.marriott.com/etools/</a:t>
                      </a:r>
                    </a:p>
                  </a:txBody>
                  <a:tcPr marL="5668" marR="5668" marT="5668" marB="0" anchor="ctr"/>
                </a:tc>
                <a:tc>
                  <a:txBody>
                    <a:bodyPr/>
                    <a:lstStyle/>
                    <a:p>
                      <a:pPr marL="55880" indent="0" algn="l" fontAlgn="ctr"/>
                      <a:r>
                        <a:rPr lang="en-US" sz="1000" b="0" i="0" u="none" strike="noStrike" dirty="0" err="1">
                          <a:solidFill>
                            <a:srgbClr val="000000"/>
                          </a:solidFill>
                          <a:effectLst/>
                          <a:latin typeface="+mn-lt"/>
                          <a:ea typeface="宋体" panose="02010600030101010101" pitchFamily="2" charset="-122"/>
                        </a:rPr>
                        <a:t>网络工具</a:t>
                      </a:r>
                      <a:r>
                        <a:rPr lang="zh-CN" altLang="en-US" sz="1000" b="0" i="0" u="none" strike="noStrike" dirty="0">
                          <a:solidFill>
                            <a:srgbClr val="000000"/>
                          </a:solidFill>
                          <a:effectLst/>
                          <a:latin typeface="+mn-lt"/>
                          <a:ea typeface="宋体" panose="02010600030101010101" pitchFamily="2" charset="-122"/>
                        </a:rPr>
                        <a:t>的</a:t>
                      </a:r>
                      <a:r>
                        <a:rPr lang="en-US" sz="1000" b="0" i="0" u="none" strike="noStrike" dirty="0" err="1">
                          <a:solidFill>
                            <a:schemeClr val="tx1"/>
                          </a:solidFill>
                          <a:effectLst/>
                          <a:latin typeface="+mn-lt"/>
                          <a:ea typeface="宋体" panose="02010600030101010101" pitchFamily="2" charset="-122"/>
                        </a:rPr>
                        <a:t>网址</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6"/>
                  </a:ext>
                </a:extLst>
              </a:tr>
              <a:tr h="29860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https://extranet.marriott.com/MRDWWebApp/mrdw/mrdwHome.do</a:t>
                      </a:r>
                    </a:p>
                  </a:txBody>
                  <a:tcPr marL="5668" marR="5668" marT="5668" marB="0" anchor="ctr"/>
                </a:tc>
                <a:tc>
                  <a:txBody>
                    <a:bodyPr/>
                    <a:lstStyle/>
                    <a:p>
                      <a:pPr marL="55880" indent="0" algn="l" fontAlgn="ctr"/>
                      <a:r>
                        <a:rPr lang="en-US" sz="1000" b="0" i="0" u="none" strike="noStrike" dirty="0" err="1">
                          <a:solidFill>
                            <a:schemeClr val="tx1"/>
                          </a:solidFill>
                          <a:effectLst/>
                          <a:latin typeface="+mn-lt"/>
                          <a:ea typeface="宋体" panose="02010600030101010101" pitchFamily="2" charset="-122"/>
                        </a:rPr>
                        <a:t>万豪房间预订</a:t>
                      </a:r>
                      <a:r>
                        <a:rPr lang="zh-CN" altLang="en-US" sz="1000" b="0" i="0" u="none" strike="noStrike" dirty="0">
                          <a:solidFill>
                            <a:schemeClr val="tx1"/>
                          </a:solidFill>
                          <a:effectLst/>
                          <a:latin typeface="+mn-lt"/>
                          <a:ea typeface="宋体" panose="02010600030101010101" pitchFamily="2" charset="-122"/>
                        </a:rPr>
                        <a:t>数据库（</a:t>
                      </a:r>
                      <a:r>
                        <a:rPr lang="en-US" altLang="zh-CN" sz="1000" b="0" i="0" u="none" strike="noStrike" dirty="0">
                          <a:solidFill>
                            <a:schemeClr val="tx1"/>
                          </a:solidFill>
                          <a:effectLst/>
                          <a:latin typeface="+mn-lt"/>
                          <a:ea typeface="宋体" panose="02010600030101010101" pitchFamily="2" charset="-122"/>
                        </a:rPr>
                        <a:t>MRDW</a:t>
                      </a:r>
                      <a:r>
                        <a:rPr lang="zh-CN" altLang="en-US" sz="1000" b="0" i="0" u="none" strike="noStrike" dirty="0">
                          <a:solidFill>
                            <a:schemeClr val="tx1"/>
                          </a:solidFill>
                          <a:effectLst/>
                          <a:latin typeface="+mn-lt"/>
                          <a:ea typeface="宋体" panose="02010600030101010101" pitchFamily="2" charset="-122"/>
                        </a:rPr>
                        <a:t>）</a:t>
                      </a:r>
                      <a:r>
                        <a:rPr lang="en-US" sz="1000" b="0" i="0" u="none" strike="noStrike" dirty="0">
                          <a:solidFill>
                            <a:schemeClr val="tx1"/>
                          </a:solidFill>
                          <a:effectLst/>
                          <a:latin typeface="+mn-lt"/>
                          <a:ea typeface="宋体" panose="02010600030101010101" pitchFamily="2" charset="-122"/>
                        </a:rPr>
                        <a:t>的网址，可查看酒店的业绩报告</a:t>
                      </a:r>
                      <a:r>
                        <a:rPr lang="zh-CN" alt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6" y="2211710"/>
            <a:ext cx="3600400" cy="1152128"/>
          </a:xfrm>
        </p:spPr>
        <p:txBody>
          <a:bodyPr>
            <a:normAutofit fontScale="90000"/>
          </a:bodyPr>
          <a:lstStyle/>
          <a:p>
            <a:pPr algn="ctr">
              <a:spcAft>
                <a:spcPts val="600"/>
              </a:spcAft>
            </a:pPr>
            <a:r>
              <a:rPr lang="zh-CN" altLang="en-US" sz="1600" cap="all" dirty="0">
                <a:solidFill>
                  <a:srgbClr val="AC0039"/>
                </a:solidFill>
                <a:latin typeface="+mn-ea"/>
                <a:ea typeface="+mn-ea"/>
              </a:rPr>
              <a:t>特许经营</a:t>
            </a:r>
            <a:r>
              <a:rPr lang="en-AU" altLang="zh-CN" sz="1600" cap="all" dirty="0">
                <a:solidFill>
                  <a:srgbClr val="AC0039"/>
                </a:solidFill>
                <a:latin typeface="+mn-ea"/>
                <a:ea typeface="+mn-ea"/>
              </a:rPr>
              <a:t/>
            </a:r>
            <a:br>
              <a:rPr lang="en-AU" altLang="zh-CN" sz="1600" cap="all" dirty="0">
                <a:solidFill>
                  <a:srgbClr val="AC0039"/>
                </a:solidFill>
                <a:latin typeface="+mn-ea"/>
                <a:ea typeface="+mn-ea"/>
              </a:rPr>
            </a:br>
            <a:r>
              <a:rPr lang="zh-CN" altLang="en-US" sz="1600" cap="all" dirty="0">
                <a:solidFill>
                  <a:srgbClr val="AC0039"/>
                </a:solidFill>
                <a:latin typeface="+mn-ea"/>
                <a:ea typeface="+mn-ea"/>
              </a:rPr>
              <a:t>业务领域信息包</a:t>
            </a:r>
            <a:r>
              <a:rPr lang="en-US" sz="1600" cap="all" dirty="0">
                <a:solidFill>
                  <a:srgbClr val="AC0039"/>
                </a:solidFill>
                <a:latin typeface="+mn-ea"/>
                <a:ea typeface="+mn-ea"/>
              </a:rPr>
              <a:t/>
            </a:r>
            <a:br>
              <a:rPr lang="en-US" sz="1600" cap="all" dirty="0">
                <a:solidFill>
                  <a:srgbClr val="AC0039"/>
                </a:solidFill>
                <a:latin typeface="+mn-ea"/>
                <a:ea typeface="+mn-ea"/>
              </a:rPr>
            </a:br>
            <a:r>
              <a:rPr lang="en-US" sz="1600" cap="all" dirty="0">
                <a:solidFill>
                  <a:srgbClr val="AC0039"/>
                </a:solidFill>
                <a:latin typeface="+mn-ea"/>
                <a:ea typeface="+mn-ea"/>
              </a:rPr>
              <a:t/>
            </a:r>
            <a:br>
              <a:rPr lang="en-US" sz="1600" cap="all" dirty="0">
                <a:solidFill>
                  <a:srgbClr val="AC0039"/>
                </a:solidFill>
                <a:latin typeface="+mn-ea"/>
                <a:ea typeface="+mn-ea"/>
              </a:rPr>
            </a:br>
            <a:r>
              <a:rPr lang="zh-CN" altLang="en-US" sz="1600" b="1" cap="all" dirty="0" smtClean="0">
                <a:solidFill>
                  <a:srgbClr val="AC0039"/>
                </a:solidFill>
                <a:latin typeface="+mn-ea"/>
                <a:ea typeface="+mn-ea"/>
              </a:rPr>
              <a:t>数字化</a:t>
            </a:r>
            <a:r>
              <a:rPr lang="en-US" altLang="zh-CN" sz="1600" b="1" cap="all" dirty="0" smtClean="0">
                <a:solidFill>
                  <a:srgbClr val="AC0039"/>
                </a:solidFill>
                <a:latin typeface="+mn-ea"/>
                <a:ea typeface="+mn-ea"/>
              </a:rPr>
              <a:t/>
            </a:r>
            <a:br>
              <a:rPr lang="en-US" altLang="zh-CN" sz="1600" b="1" cap="all" dirty="0" smtClean="0">
                <a:solidFill>
                  <a:srgbClr val="AC0039"/>
                </a:solidFill>
                <a:latin typeface="+mn-ea"/>
                <a:ea typeface="+mn-ea"/>
              </a:rPr>
            </a:br>
            <a:r>
              <a:rPr lang="en-US" sz="1300" b="1" cap="all" dirty="0" smtClean="0">
                <a:solidFill>
                  <a:srgbClr val="AC0039"/>
                </a:solidFill>
              </a:rPr>
              <a:t>DIGITAL</a:t>
            </a:r>
            <a:endParaRPr lang="zh-CN" altLang="en-US" sz="1300" b="1" cap="all" dirty="0">
              <a:solidFill>
                <a:srgbClr val="AC0039"/>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772" y="195280"/>
            <a:ext cx="2620363"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Milestones| BMSC – DIGITAL</a:t>
            </a:r>
          </a:p>
        </p:txBody>
      </p:sp>
      <p:graphicFrame>
        <p:nvGraphicFramePr>
          <p:cNvPr id="14" name="Table 13"/>
          <p:cNvGraphicFramePr>
            <a:graphicFrameLocks noGrp="1"/>
          </p:cNvGraphicFramePr>
          <p:nvPr/>
        </p:nvGraphicFramePr>
        <p:xfrm>
          <a:off x="529701" y="1275607"/>
          <a:ext cx="7498683" cy="2990809"/>
        </p:xfrm>
        <a:graphic>
          <a:graphicData uri="http://schemas.openxmlformats.org/drawingml/2006/table">
            <a:tbl>
              <a:tblPr firstRow="1">
                <a:tableStyleId>{616DA210-FB5B-4158-B5E0-FEB733F419BA}</a:tableStyleId>
              </a:tblPr>
              <a:tblGrid>
                <a:gridCol w="3898283">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288290">
                <a:tc>
                  <a:txBody>
                    <a:bodyPr/>
                    <a:lstStyle/>
                    <a:p>
                      <a:pPr algn="ctr" fontAlgn="ctr"/>
                      <a:r>
                        <a:rPr lang="en-US" sz="1050" b="1" u="none" strike="noStrike" dirty="0">
                          <a:effectLst/>
                        </a:rPr>
                        <a:t>MILESTONES</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chemeClr val="tx1"/>
                          </a:solidFill>
                          <a:effectLst/>
                          <a:latin typeface="+mn-lt"/>
                        </a:rPr>
                        <a:t>WHO IS RESPONSIBLE</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24544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dirty="0">
                          <a:solidFill>
                            <a:schemeClr val="tx1"/>
                          </a:solidFill>
                          <a:latin typeface="+mn-lt"/>
                          <a:cs typeface="Arial" pitchFamily="34" charset="0"/>
                        </a:rPr>
                        <a:t>Digital</a:t>
                      </a:r>
                      <a:r>
                        <a:rPr lang="en-US" sz="1000" b="0" baseline="0" dirty="0">
                          <a:solidFill>
                            <a:schemeClr val="tx1"/>
                          </a:solidFill>
                          <a:latin typeface="+mn-lt"/>
                          <a:cs typeface="Arial" pitchFamily="34" charset="0"/>
                        </a:rPr>
                        <a:t> Orientation</a:t>
                      </a:r>
                      <a:endParaRPr lang="en-US" sz="1000" b="0" dirty="0">
                        <a:solidFill>
                          <a:schemeClr val="tx1"/>
                        </a:solidFill>
                        <a:latin typeface="+mn-lt"/>
                        <a:cs typeface="Arial" pitchFamily="34" charset="0"/>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Sales,</a:t>
                      </a:r>
                      <a:r>
                        <a:rPr lang="en-US" sz="1000" b="0" i="0" u="none" strike="noStrike" baseline="0" dirty="0">
                          <a:solidFill>
                            <a:schemeClr val="tx1"/>
                          </a:solidFill>
                          <a:effectLst/>
                          <a:latin typeface="+mn-lt"/>
                        </a:rPr>
                        <a:t> Marketing, Revenue Management and E-commerce</a:t>
                      </a:r>
                      <a:endParaRPr lang="en-US" sz="1000" b="0" i="0" u="none" strike="noStrike" dirty="0">
                        <a:solidFill>
                          <a:schemeClr val="tx1"/>
                        </a:solidFill>
                        <a:effectLst/>
                        <a:latin typeface="+mn-lt"/>
                      </a:endParaRPr>
                    </a:p>
                  </a:txBody>
                  <a:tcPr marL="5668" marR="5668" marT="5668" marB="0" anchor="ctr"/>
                </a:tc>
                <a:extLst>
                  <a:ext uri="{0D108BD9-81ED-4DB2-BD59-A6C34878D82A}">
                    <a16:rowId xmlns:a16="http://schemas.microsoft.com/office/drawing/2014/main" val="10001"/>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Launch Hotel Web Site</a:t>
                      </a: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a16="http://schemas.microsoft.com/office/drawing/2014/main" val="10002"/>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Feature Hotel</a:t>
                      </a:r>
                      <a:r>
                        <a:rPr lang="en-US" sz="1000" b="0" i="0" u="none" strike="noStrike" kern="1200" baseline="0" dirty="0">
                          <a:solidFill>
                            <a:schemeClr val="tx1"/>
                          </a:solidFill>
                          <a:effectLst/>
                          <a:latin typeface="+mn-lt"/>
                          <a:ea typeface="+mn-ea"/>
                          <a:cs typeface="Arial" pitchFamily="34" charset="0"/>
                        </a:rPr>
                        <a:t> Photos Online</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a16="http://schemas.microsoft.com/office/drawing/2014/main" val="10003"/>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Activate</a:t>
                      </a:r>
                      <a:r>
                        <a:rPr lang="en-US" sz="1000" b="0" i="0" u="none" strike="noStrike" kern="1200" baseline="0" dirty="0">
                          <a:solidFill>
                            <a:schemeClr val="tx1"/>
                          </a:solidFill>
                          <a:effectLst/>
                          <a:latin typeface="+mn-lt"/>
                          <a:ea typeface="+mn-ea"/>
                          <a:cs typeface="Arial" pitchFamily="34" charset="0"/>
                        </a:rPr>
                        <a:t> </a:t>
                      </a:r>
                      <a:r>
                        <a:rPr lang="en-US" sz="1000" b="0" i="0" u="none" strike="noStrike" kern="1200" baseline="0" dirty="0" err="1">
                          <a:solidFill>
                            <a:schemeClr val="tx1"/>
                          </a:solidFill>
                          <a:effectLst/>
                          <a:latin typeface="+mn-lt"/>
                          <a:ea typeface="+mn-ea"/>
                          <a:cs typeface="Arial" pitchFamily="34" charset="0"/>
                        </a:rPr>
                        <a:t>eTools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Sales (DOSM)</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a16="http://schemas.microsoft.com/office/drawing/2014/main" val="10004"/>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dirty="0">
                          <a:solidFill>
                            <a:schemeClr val="tx1"/>
                          </a:solidFill>
                          <a:latin typeface="+mn-lt"/>
                          <a:cs typeface="Arial" pitchFamily="34" charset="0"/>
                        </a:rPr>
                        <a:t>Activate OTA</a:t>
                      </a:r>
                      <a:r>
                        <a:rPr lang="en-US" sz="1000" b="0" baseline="0" dirty="0">
                          <a:solidFill>
                            <a:schemeClr val="tx1"/>
                          </a:solidFill>
                          <a:latin typeface="+mn-lt"/>
                          <a:cs typeface="Arial" pitchFamily="34" charset="0"/>
                        </a:rPr>
                        <a:t>s</a:t>
                      </a:r>
                      <a:endParaRPr lang="en-US" sz="1000" b="0" i="0" u="none" strike="noStrike" kern="1200" dirty="0">
                        <a:solidFill>
                          <a:schemeClr val="tx1"/>
                        </a:solidFill>
                        <a:effectLst/>
                        <a:latin typeface="+mn-lt"/>
                        <a:ea typeface="+mn-ea"/>
                        <a:cs typeface="+mn-cs"/>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Revenue</a:t>
                      </a:r>
                      <a:r>
                        <a:rPr lang="en-US" sz="1000" b="0" i="0" u="none" strike="noStrike" baseline="0" dirty="0">
                          <a:solidFill>
                            <a:schemeClr val="tx1"/>
                          </a:solidFill>
                          <a:effectLst/>
                          <a:latin typeface="+mn-lt"/>
                        </a:rPr>
                        <a:t> Management</a:t>
                      </a:r>
                      <a:endParaRPr lang="en-US" sz="1000" b="0" i="0" u="none" strike="noStrike" dirty="0">
                        <a:solidFill>
                          <a:schemeClr val="tx1"/>
                        </a:solidFill>
                        <a:effectLst/>
                        <a:latin typeface="+mn-lt"/>
                      </a:endParaRPr>
                    </a:p>
                  </a:txBody>
                  <a:tcPr marL="5668" marR="5668" marT="5668" marB="0" anchor="ctr"/>
                </a:tc>
                <a:extLst>
                  <a:ext uri="{0D108BD9-81ED-4DB2-BD59-A6C34878D82A}">
                    <a16:rowId xmlns:a16="http://schemas.microsoft.com/office/drawing/2014/main" val="10005"/>
                  </a:ext>
                </a:extLst>
              </a:tr>
              <a:tr h="558649">
                <a:tc>
                  <a:txBody>
                    <a:bodyPr/>
                    <a:lstStyle/>
                    <a:p>
                      <a:pPr marL="55880" marR="0" indent="0" algn="l" defTabSz="875665" rtl="0" eaLnBrk="1" fontAlgn="ctr" latinLnBrk="0" hangingPunct="1">
                        <a:lnSpc>
                          <a:spcPct val="100000"/>
                        </a:lnSpc>
                        <a:spcBef>
                          <a:spcPts val="0"/>
                        </a:spcBef>
                        <a:spcAft>
                          <a:spcPts val="0"/>
                        </a:spcAft>
                        <a:buClrTx/>
                        <a:buSzTx/>
                        <a:buFontTx/>
                        <a:buNone/>
                        <a:defRPr/>
                      </a:pPr>
                      <a:r>
                        <a:rPr lang="en-US" sz="1000" b="0" dirty="0">
                          <a:latin typeface="+mn-lt"/>
                          <a:cs typeface="Arial" pitchFamily="34" charset="0"/>
                        </a:rPr>
                        <a:t>Develop the </a:t>
                      </a:r>
                      <a:r>
                        <a:rPr lang="en-US" sz="1000" b="0" dirty="0" err="1">
                          <a:latin typeface="+mn-lt"/>
                          <a:cs typeface="Arial" pitchFamily="34" charset="0"/>
                        </a:rPr>
                        <a:t>eMarketing</a:t>
                      </a:r>
                      <a:r>
                        <a:rPr lang="en-US" sz="1000" b="0" dirty="0">
                          <a:latin typeface="+mn-lt"/>
                          <a:cs typeface="Arial" pitchFamily="34" charset="0"/>
                        </a:rPr>
                        <a:t> Plan – as part</a:t>
                      </a:r>
                      <a:r>
                        <a:rPr lang="en-US" sz="1000" b="0" baseline="0" dirty="0">
                          <a:latin typeface="+mn-lt"/>
                          <a:cs typeface="Arial" pitchFamily="34" charset="0"/>
                        </a:rPr>
                        <a:t> of the </a:t>
                      </a:r>
                      <a:r>
                        <a:rPr lang="en-US" sz="1000" b="0" dirty="0">
                          <a:latin typeface="+mn-lt"/>
                          <a:cs typeface="Arial" pitchFamily="34" charset="0"/>
                        </a:rPr>
                        <a:t>Integrated Marketing Plan </a:t>
                      </a:r>
                    </a:p>
                    <a:p>
                      <a:pPr marL="55880" marR="0" indent="0" algn="l" defTabSz="875665" rtl="0" eaLnBrk="1" fontAlgn="ctr" latinLnBrk="0" hangingPunct="1">
                        <a:lnSpc>
                          <a:spcPct val="100000"/>
                        </a:lnSpc>
                        <a:spcBef>
                          <a:spcPts val="0"/>
                        </a:spcBef>
                        <a:spcAft>
                          <a:spcPts val="0"/>
                        </a:spcAft>
                        <a:buClrTx/>
                        <a:buSzTx/>
                        <a:buFontTx/>
                        <a:buNone/>
                        <a:defRPr/>
                      </a:pPr>
                      <a:r>
                        <a:rPr lang="en-US" sz="1000" b="0" dirty="0">
                          <a:latin typeface="+mn-lt"/>
                          <a:cs typeface="Arial" pitchFamily="34" charset="0"/>
                        </a:rPr>
                        <a:t>(including</a:t>
                      </a:r>
                      <a:r>
                        <a:rPr lang="en-US" sz="1000" b="0" baseline="0" dirty="0">
                          <a:latin typeface="+mn-lt"/>
                          <a:cs typeface="Arial" pitchFamily="34" charset="0"/>
                        </a:rPr>
                        <a:t> M.com HWS + OTA + Travel Review site activation, </a:t>
                      </a:r>
                      <a:r>
                        <a:rPr lang="en-US" sz="1000" b="0" dirty="0">
                          <a:latin typeface="+mn-lt"/>
                          <a:cs typeface="Arial" pitchFamily="34" charset="0"/>
                        </a:rPr>
                        <a:t>PR,</a:t>
                      </a:r>
                      <a:r>
                        <a:rPr lang="en-US" sz="1000" b="0" baseline="0" dirty="0">
                          <a:latin typeface="+mn-lt"/>
                          <a:cs typeface="Arial" pitchFamily="34" charset="0"/>
                        </a:rPr>
                        <a:t> social, paid &amp; digital, ad campaign</a:t>
                      </a:r>
                      <a:r>
                        <a:rPr lang="en-US" sz="1000" b="0" dirty="0">
                          <a:latin typeface="+mn-lt"/>
                          <a:cs typeface="Arial" pitchFamily="34" charset="0"/>
                        </a:rPr>
                        <a:t>) </a:t>
                      </a:r>
                    </a:p>
                  </a:txBody>
                  <a:tcPr marL="5668" marR="5668" marT="5668" marB="0" anchor="ctr"/>
                </a:tc>
                <a:tc>
                  <a:txBody>
                    <a:bodyPr/>
                    <a:lstStyle/>
                    <a:p>
                      <a:pPr marL="0" indent="55880" algn="l" fontAlgn="ctr"/>
                      <a:r>
                        <a:rPr lang="en-US" sz="1000" b="0" i="0" u="none" strike="noStrike" dirty="0">
                          <a:solidFill>
                            <a:schemeClr val="tx1"/>
                          </a:solidFill>
                          <a:effectLst/>
                          <a:latin typeface="+mn-lt"/>
                        </a:rPr>
                        <a:t>DOSM/DOM</a:t>
                      </a:r>
                    </a:p>
                  </a:txBody>
                  <a:tcPr marL="5668" marR="5668" marT="5668" marB="0" anchor="ctr"/>
                </a:tc>
                <a:extLst>
                  <a:ext uri="{0D108BD9-81ED-4DB2-BD59-A6C34878D82A}">
                    <a16:rowId xmlns:a16="http://schemas.microsoft.com/office/drawing/2014/main" val="10006"/>
                  </a:ext>
                </a:extLst>
              </a:tr>
              <a:tr h="238977">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Digital Guest Experience</a:t>
                      </a: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DOSM/DOM</a:t>
                      </a:r>
                    </a:p>
                  </a:txBody>
                  <a:tcPr marL="5668" marR="5668" marT="5668" marB="0" anchor="ctr"/>
                </a:tc>
                <a:extLst>
                  <a:ext uri="{0D108BD9-81ED-4DB2-BD59-A6C34878D82A}">
                    <a16:rowId xmlns:a16="http://schemas.microsoft.com/office/drawing/2014/main" val="10007"/>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Participate</a:t>
                      </a:r>
                      <a:r>
                        <a:rPr lang="en-US" sz="1000" b="0" i="0" u="none" strike="noStrike" kern="1200" baseline="0" dirty="0">
                          <a:solidFill>
                            <a:schemeClr val="tx1"/>
                          </a:solidFill>
                          <a:effectLst/>
                          <a:latin typeface="+mn-lt"/>
                          <a:ea typeface="+mn-ea"/>
                          <a:cs typeface="Arial" pitchFamily="34" charset="0"/>
                        </a:rPr>
                        <a:t> in Vacations by Marriott</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Revenue</a:t>
                      </a:r>
                      <a:r>
                        <a:rPr lang="en-US" sz="1000" b="0" i="0" u="none" strike="noStrike" kern="1200" baseline="0" dirty="0">
                          <a:solidFill>
                            <a:schemeClr val="tx1"/>
                          </a:solidFill>
                          <a:effectLst/>
                          <a:latin typeface="+mn-lt"/>
                          <a:ea typeface="+mn-ea"/>
                          <a:cs typeface="+mn-cs"/>
                        </a:rPr>
                        <a:t> Management</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a16="http://schemas.microsoft.com/office/drawing/2014/main" val="10008"/>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Verify Hotel Listing on 3</a:t>
                      </a:r>
                      <a:r>
                        <a:rPr lang="en-US" sz="1000" b="0" i="0" u="none" strike="noStrike" kern="1200" baseline="30000" dirty="0">
                          <a:solidFill>
                            <a:schemeClr val="tx1"/>
                          </a:solidFill>
                          <a:effectLst/>
                          <a:latin typeface="+mn-lt"/>
                          <a:ea typeface="+mn-ea"/>
                          <a:cs typeface="Arial" pitchFamily="34" charset="0"/>
                        </a:rPr>
                        <a:t>rd</a:t>
                      </a:r>
                      <a:r>
                        <a:rPr lang="en-US" sz="1000" b="0" i="0" u="none" strike="noStrike" kern="1200" baseline="0" dirty="0">
                          <a:solidFill>
                            <a:schemeClr val="tx1"/>
                          </a:solidFill>
                          <a:effectLst/>
                          <a:latin typeface="+mn-lt"/>
                          <a:ea typeface="+mn-ea"/>
                          <a:cs typeface="Arial" pitchFamily="34" charset="0"/>
                        </a:rPr>
                        <a:t> Party Sites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a16="http://schemas.microsoft.com/office/drawing/2014/main" val="10009"/>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Generate</a:t>
                      </a:r>
                      <a:r>
                        <a:rPr lang="en-US" sz="1000" b="0" i="0" u="none" strike="noStrike" kern="1200" baseline="0" dirty="0">
                          <a:solidFill>
                            <a:schemeClr val="tx1"/>
                          </a:solidFill>
                          <a:effectLst/>
                          <a:latin typeface="+mn-lt"/>
                          <a:ea typeface="+mn-ea"/>
                          <a:cs typeface="Arial" pitchFamily="34" charset="0"/>
                        </a:rPr>
                        <a:t> GDS Awareness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Marketing</a:t>
                      </a:r>
                      <a:r>
                        <a:rPr lang="en-US" sz="1000" b="0" i="0" u="none" strike="noStrike" kern="1200" baseline="0" dirty="0">
                          <a:solidFill>
                            <a:schemeClr val="tx1"/>
                          </a:solidFill>
                          <a:effectLst/>
                          <a:latin typeface="+mn-lt"/>
                          <a:ea typeface="+mn-ea"/>
                          <a:cs typeface="+mn-cs"/>
                        </a:rPr>
                        <a:t> (DOSM/DOM)</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a16="http://schemas.microsoft.com/office/drawing/2014/main" val="10010"/>
                  </a:ext>
                </a:extLst>
              </a:tr>
            </a:tbl>
          </a:graphicData>
        </a:graphic>
      </p:graphicFrame>
      <p:sp>
        <p:nvSpPr>
          <p:cNvPr id="4" name="TextBox 3"/>
          <p:cNvSpPr txBox="1"/>
          <p:nvPr/>
        </p:nvSpPr>
        <p:spPr>
          <a:xfrm>
            <a:off x="447842" y="771550"/>
            <a:ext cx="8300622" cy="415498"/>
          </a:xfrm>
          <a:prstGeom prst="rect">
            <a:avLst/>
          </a:prstGeom>
          <a:noFill/>
        </p:spPr>
        <p:txBody>
          <a:bodyPr wrap="square" rtlCol="0">
            <a:spAutoFit/>
          </a:bodyPr>
          <a:lstStyle/>
          <a:p>
            <a:r>
              <a:rPr lang="en-US" sz="1050" dirty="0"/>
              <a:t>Marriott has created a holistic critical path document to complement information packets for all franchised hotels across Asia Pacific. These activities have been organized by department/division, as shown below.</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772" y="195280"/>
            <a:ext cx="5952365" cy="334723"/>
          </a:xfrm>
          <a:prstGeom prst="rect">
            <a:avLst/>
          </a:prstGeom>
        </p:spPr>
        <p:txBody>
          <a:bodyPr wrap="none" lIns="87645" tIns="43823" rIns="87645" bIns="43823">
            <a:spAutoFit/>
          </a:bodyPr>
          <a:lstStyle/>
          <a:p>
            <a:pPr lvl="0" fontAlgn="base">
              <a:spcBef>
                <a:spcPct val="20000"/>
              </a:spcBef>
              <a:spcAft>
                <a:spcPct val="0"/>
              </a:spcAft>
            </a:pPr>
            <a:r>
              <a:rPr lang="en-US" sz="1600" b="1" dirty="0" smtClean="0">
                <a:latin typeface="Calibri" charset="0"/>
                <a:ea typeface="Calibri" charset="0"/>
                <a:cs typeface="Calibri" charset="0"/>
              </a:rPr>
              <a:t>里程</a:t>
            </a:r>
            <a:r>
              <a:rPr lang="zh-CN" altLang="en-US" sz="1600" b="1" dirty="0" smtClean="0">
                <a:latin typeface="Calibri" charset="0"/>
                <a:ea typeface="Calibri" charset="0"/>
                <a:cs typeface="Calibri" charset="0"/>
              </a:rPr>
              <a:t>碑 </a:t>
            </a:r>
            <a:r>
              <a:rPr lang="en-US" sz="1600" b="1" dirty="0" smtClean="0">
                <a:solidFill>
                  <a:srgbClr val="404040"/>
                </a:solidFill>
                <a:latin typeface="Calibri" charset="0"/>
                <a:ea typeface="Calibri" charset="0"/>
                <a:cs typeface="Calibri" charset="0"/>
              </a:rPr>
              <a:t>|</a:t>
            </a:r>
            <a:r>
              <a:rPr lang="zh-CN" altLang="en-US" sz="1600" b="1" dirty="0" smtClean="0">
                <a:solidFill>
                  <a:srgbClr val="404040"/>
                </a:solidFill>
                <a:latin typeface="Calibri" charset="0"/>
                <a:ea typeface="Calibri" charset="0"/>
                <a:cs typeface="Calibri" charset="0"/>
              </a:rPr>
              <a:t> </a:t>
            </a:r>
            <a:r>
              <a:rPr lang="en-US" sz="1600" b="1" dirty="0" smtClean="0">
                <a:solidFill>
                  <a:srgbClr val="404040"/>
                </a:solidFill>
                <a:latin typeface="Calibri" charset="0"/>
                <a:ea typeface="Calibri" charset="0"/>
                <a:cs typeface="Calibri" charset="0"/>
              </a:rPr>
              <a:t>品牌</a:t>
            </a:r>
            <a:r>
              <a:rPr lang="en-US" sz="1600" b="1" dirty="0">
                <a:solidFill>
                  <a:srgbClr val="404040"/>
                </a:solidFill>
                <a:latin typeface="Calibri" charset="0"/>
                <a:ea typeface="Calibri" charset="0"/>
                <a:cs typeface="Calibri" charset="0"/>
              </a:rPr>
              <a:t>、</a:t>
            </a:r>
            <a:r>
              <a:rPr lang="zh-CN" altLang="en-US" sz="1600" b="1" dirty="0">
                <a:solidFill>
                  <a:srgbClr val="404040"/>
                </a:solidFill>
                <a:latin typeface="Calibri" charset="0"/>
                <a:ea typeface="Calibri" charset="0"/>
                <a:cs typeface="Calibri" charset="0"/>
              </a:rPr>
              <a:t>市场</a:t>
            </a:r>
            <a:r>
              <a:rPr lang="en-US" sz="1600" b="1" dirty="0">
                <a:solidFill>
                  <a:srgbClr val="404040"/>
                </a:solidFill>
                <a:latin typeface="Calibri" charset="0"/>
                <a:ea typeface="Calibri" charset="0"/>
                <a:cs typeface="Calibri" charset="0"/>
              </a:rPr>
              <a:t>、</a:t>
            </a:r>
            <a:r>
              <a:rPr lang="en-US" sz="1600" b="1" dirty="0" smtClean="0">
                <a:solidFill>
                  <a:srgbClr val="404040"/>
                </a:solidFill>
                <a:latin typeface="Calibri" charset="0"/>
                <a:ea typeface="Calibri" charset="0"/>
                <a:cs typeface="Calibri" charset="0"/>
              </a:rPr>
              <a:t>销售和顾客服务</a:t>
            </a:r>
            <a:r>
              <a:rPr lang="zh-CN" altLang="en-US" sz="1600" b="1" dirty="0">
                <a:solidFill>
                  <a:srgbClr val="404040"/>
                </a:solidFill>
                <a:latin typeface="Calibri" charset="0"/>
                <a:ea typeface="Calibri" charset="0"/>
                <a:cs typeface="Calibri" charset="0"/>
              </a:rPr>
              <a:t> </a:t>
            </a:r>
            <a:r>
              <a:rPr lang="en-US" altLang="zh-CN" sz="1600" b="1" dirty="0" smtClean="0">
                <a:solidFill>
                  <a:srgbClr val="404040"/>
                </a:solidFill>
                <a:latin typeface="Calibri" charset="0"/>
                <a:ea typeface="Calibri" charset="0"/>
                <a:cs typeface="Calibri" charset="0"/>
              </a:rPr>
              <a:t>(BMSC</a:t>
            </a:r>
            <a:r>
              <a:rPr lang="en-US" altLang="zh-CN" sz="1600" b="1" dirty="0">
                <a:solidFill>
                  <a:srgbClr val="404040"/>
                </a:solidFill>
                <a:latin typeface="Calibri" charset="0"/>
                <a:ea typeface="Calibri" charset="0"/>
                <a:cs typeface="Calibri" charset="0"/>
              </a:rPr>
              <a:t>)</a:t>
            </a:r>
            <a:r>
              <a:rPr lang="en-US" sz="1600" b="1" dirty="0" smtClean="0">
                <a:solidFill>
                  <a:srgbClr val="404040"/>
                </a:solidFill>
                <a:cs typeface="Calibri"/>
              </a:rPr>
              <a:t> </a:t>
            </a:r>
            <a:r>
              <a:rPr lang="en-US" sz="1600" b="1" dirty="0">
                <a:solidFill>
                  <a:srgbClr val="404040"/>
                </a:solidFill>
                <a:cs typeface="Calibri"/>
              </a:rPr>
              <a:t>– </a:t>
            </a:r>
            <a:r>
              <a:rPr lang="en-US" sz="1600" b="1" dirty="0" smtClean="0">
                <a:solidFill>
                  <a:srgbClr val="404040"/>
                </a:solidFill>
                <a:latin typeface="Calibri" charset="0"/>
                <a:ea typeface="Calibri" charset="0"/>
                <a:cs typeface="Calibri" charset="0"/>
              </a:rPr>
              <a:t>数字</a:t>
            </a:r>
            <a:r>
              <a:rPr lang="zh-CN" altLang="en-US" sz="1600" b="1" dirty="0" smtClean="0">
                <a:solidFill>
                  <a:srgbClr val="404040"/>
                </a:solidFill>
                <a:latin typeface="Calibri" charset="0"/>
                <a:ea typeface="Calibri" charset="0"/>
                <a:cs typeface="Calibri" charset="0"/>
              </a:rPr>
              <a:t>化 </a:t>
            </a:r>
            <a:r>
              <a:rPr lang="en-US" altLang="zh-CN" sz="1600" b="1" dirty="0" smtClean="0">
                <a:solidFill>
                  <a:srgbClr val="404040"/>
                </a:solidFill>
                <a:latin typeface="Calibri" charset="0"/>
                <a:ea typeface="Calibri" charset="0"/>
                <a:cs typeface="Calibri" charset="0"/>
              </a:rPr>
              <a:t> (Digital</a:t>
            </a:r>
            <a:r>
              <a:rPr lang="en-US" altLang="zh-CN" sz="1600" b="1" dirty="0">
                <a:solidFill>
                  <a:srgbClr val="404040"/>
                </a:solidFill>
                <a:latin typeface="Calibri" charset="0"/>
                <a:ea typeface="Calibri" charset="0"/>
                <a:cs typeface="Calibri" charset="0"/>
              </a:rPr>
              <a:t>)</a:t>
            </a:r>
            <a:r>
              <a:rPr lang="zh-CN" altLang="en-US" sz="1600" b="1" dirty="0" smtClean="0">
                <a:solidFill>
                  <a:srgbClr val="404040"/>
                </a:solidFill>
                <a:latin typeface="Calibri" charset="0"/>
                <a:ea typeface="Calibri" charset="0"/>
                <a:cs typeface="Calibri" charset="0"/>
              </a:rPr>
              <a:t> </a:t>
            </a:r>
            <a:endParaRPr lang="zh-CN" altLang="en-US" sz="1600" b="1" dirty="0">
              <a:solidFill>
                <a:srgbClr val="404040"/>
              </a:solidFill>
              <a:latin typeface="Calibri" charset="0"/>
              <a:ea typeface="Calibri" charset="0"/>
              <a:cs typeface="Calibri"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706421007"/>
              </p:ext>
            </p:extLst>
          </p:nvPr>
        </p:nvGraphicFramePr>
        <p:xfrm>
          <a:off x="547752" y="1363883"/>
          <a:ext cx="7552640" cy="2811155"/>
        </p:xfrm>
        <a:graphic>
          <a:graphicData uri="http://schemas.openxmlformats.org/drawingml/2006/table">
            <a:tbl>
              <a:tblPr firstRow="1">
                <a:tableStyleId>{616DA210-FB5B-4158-B5E0-FEB733F419BA}</a:tableStyleId>
              </a:tblPr>
              <a:tblGrid>
                <a:gridCol w="4384306">
                  <a:extLst>
                    <a:ext uri="{9D8B030D-6E8A-4147-A177-3AD203B41FA5}">
                      <a16:colId xmlns:a16="http://schemas.microsoft.com/office/drawing/2014/main" val="20000"/>
                    </a:ext>
                  </a:extLst>
                </a:gridCol>
                <a:gridCol w="3168334">
                  <a:extLst>
                    <a:ext uri="{9D8B030D-6E8A-4147-A177-3AD203B41FA5}">
                      <a16:colId xmlns:a16="http://schemas.microsoft.com/office/drawing/2014/main" val="20001"/>
                    </a:ext>
                  </a:extLst>
                </a:gridCol>
              </a:tblGrid>
              <a:tr h="288290">
                <a:tc>
                  <a:txBody>
                    <a:bodyPr/>
                    <a:lstStyle/>
                    <a:p>
                      <a:pPr algn="ctr" fontAlgn="ctr"/>
                      <a:r>
                        <a:rPr lang="en-US" sz="1200" b="1" u="none" strike="noStrike" dirty="0" err="1">
                          <a:solidFill>
                            <a:schemeClr val="tx1"/>
                          </a:solidFill>
                          <a:effectLst/>
                          <a:latin typeface="Calibri" charset="0"/>
                          <a:ea typeface="Calibri" charset="0"/>
                          <a:cs typeface="Calibri" charset="0"/>
                        </a:rPr>
                        <a:t>里程</a:t>
                      </a:r>
                      <a:r>
                        <a:rPr lang="zh-CN" altLang="en-US" sz="1200" b="1" u="none" strike="noStrike" dirty="0">
                          <a:solidFill>
                            <a:schemeClr val="tx1"/>
                          </a:solidFill>
                          <a:effectLst/>
                          <a:latin typeface="Calibri" charset="0"/>
                          <a:ea typeface="Calibri" charset="0"/>
                          <a:cs typeface="Calibri" charset="0"/>
                        </a:rPr>
                        <a:t>碑</a:t>
                      </a:r>
                      <a:endParaRPr lang="en-US" sz="1200" b="1" u="none" strike="noStrike" dirty="0">
                        <a:solidFill>
                          <a:schemeClr val="tx1"/>
                        </a:solidFill>
                        <a:effectLst/>
                        <a:latin typeface="Calibri" charset="0"/>
                        <a:ea typeface="Calibri" charset="0"/>
                        <a:cs typeface="Calibri" charset="0"/>
                      </a:endParaRPr>
                    </a:p>
                  </a:txBody>
                  <a:tcPr marL="5668" marR="5668" marT="5668" marB="0" anchor="ctr">
                    <a:solidFill>
                      <a:schemeClr val="bg1">
                        <a:lumMod val="95000"/>
                      </a:schemeClr>
                    </a:solidFill>
                  </a:tcPr>
                </a:tc>
                <a:tc>
                  <a:txBody>
                    <a:bodyPr/>
                    <a:lstStyle/>
                    <a:p>
                      <a:pPr algn="ctr" fontAlgn="ctr"/>
                      <a:r>
                        <a:rPr lang="en-US" sz="1200" b="1" i="0" u="none" strike="noStrike" dirty="0">
                          <a:solidFill>
                            <a:schemeClr val="tx1"/>
                          </a:solidFill>
                          <a:effectLst/>
                          <a:latin typeface="Calibri" charset="0"/>
                          <a:ea typeface="Calibri" charset="0"/>
                          <a:cs typeface="Calibri" charset="0"/>
                        </a:rPr>
                        <a:t>负责部门</a:t>
                      </a: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23495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数字化培训</a:t>
                      </a:r>
                      <a:endParaRPr lang="en-US" sz="1000" b="0" dirty="0">
                        <a:solidFill>
                          <a:srgbClr val="FF0000"/>
                        </a:solidFill>
                        <a:latin typeface="Calibri" charset="0"/>
                        <a:ea typeface="Calibri" charset="0"/>
                        <a:cs typeface="Calibri" charset="0"/>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Calibri" charset="0"/>
                          <a:ea typeface="Calibri" charset="0"/>
                          <a:cs typeface="Calibri" charset="0"/>
                        </a:rPr>
                        <a:t>销售部</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dirty="0">
                          <a:solidFill>
                            <a:schemeClr val="tx1"/>
                          </a:solidFill>
                          <a:effectLst/>
                          <a:latin typeface="Calibri" charset="0"/>
                          <a:ea typeface="Calibri" charset="0"/>
                          <a:cs typeface="Calibri" charset="0"/>
                        </a:rPr>
                        <a:t>市场</a:t>
                      </a:r>
                      <a:r>
                        <a:rPr lang="en-US" sz="1000" b="0" i="0" u="none" strike="noStrike" dirty="0" err="1">
                          <a:solidFill>
                            <a:schemeClr val="tx1"/>
                          </a:solidFill>
                          <a:effectLst/>
                          <a:latin typeface="Calibri" charset="0"/>
                          <a:ea typeface="Calibri" charset="0"/>
                          <a:cs typeface="Calibri" charset="0"/>
                        </a:rPr>
                        <a:t>部、收益管理部和电子商务部</a:t>
                      </a:r>
                      <a:endParaRPr lang="en-US" sz="1000" b="0" i="0" u="none" strike="noStrike"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a16="http://schemas.microsoft.com/office/drawing/2014/main" val="10001"/>
                  </a:ext>
                </a:extLst>
              </a:tr>
              <a:tr h="23685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启动酒店网站（</a:t>
                      </a:r>
                      <a:r>
                        <a:rPr lang="en-US" altLang="zh-CN" sz="1000" b="0" i="0" u="none" strike="noStrike" kern="1200" dirty="0">
                          <a:solidFill>
                            <a:schemeClr val="tx1"/>
                          </a:solidFill>
                          <a:effectLst/>
                          <a:latin typeface="Calibri" charset="0"/>
                          <a:ea typeface="Calibri" charset="0"/>
                          <a:cs typeface="Calibri" charset="0"/>
                        </a:rPr>
                        <a:t>HWS</a:t>
                      </a:r>
                      <a:r>
                        <a:rPr lang="zh-CN" altLang="en-US" sz="1000" b="0" i="0" u="none" strike="noStrike" kern="1200" dirty="0">
                          <a:solidFill>
                            <a:schemeClr val="tx1"/>
                          </a:solidFill>
                          <a:effectLst/>
                          <a:latin typeface="Calibri" charset="0"/>
                          <a:ea typeface="Calibri" charset="0"/>
                          <a:cs typeface="Calibri" charset="0"/>
                        </a:rPr>
                        <a:t>）</a:t>
                      </a:r>
                      <a:endParaRPr lang="en-US" sz="1000" b="0" i="0" u="none" strike="noStrike" kern="1200" dirty="0">
                        <a:solidFill>
                          <a:schemeClr val="tx1"/>
                        </a:solidFill>
                        <a:effectLst/>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a16="http://schemas.microsoft.com/office/drawing/2014/main" val="10002"/>
                  </a:ext>
                </a:extLst>
              </a:tr>
              <a:tr h="23749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上传酒店照片</a:t>
                      </a: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a16="http://schemas.microsoft.com/office/drawing/2014/main" val="10003"/>
                  </a:ext>
                </a:extLst>
              </a:tr>
              <a:tr h="23749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sym typeface="+mn-ea"/>
                        </a:rPr>
                        <a:t>激活电子工具</a:t>
                      </a:r>
                      <a:endParaRPr lang="en-US" sz="1000" b="0"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Calibri" charset="0"/>
                          <a:ea typeface="Calibri" charset="0"/>
                          <a:cs typeface="Calibri" charset="0"/>
                        </a:rPr>
                        <a:t>销售部</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dirty="0" err="1">
                          <a:solidFill>
                            <a:schemeClr val="tx1"/>
                          </a:solidFill>
                          <a:effectLst/>
                          <a:latin typeface="Calibri" charset="0"/>
                          <a:ea typeface="Calibri" charset="0"/>
                          <a:cs typeface="Calibri" charset="0"/>
                        </a:rPr>
                        <a:t>总监</a:t>
                      </a:r>
                      <a:r>
                        <a:rPr lang="en-US" sz="1000" b="0" i="0" u="none" strike="noStrike"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a16="http://schemas.microsoft.com/office/drawing/2014/main" val="10004"/>
                  </a:ext>
                </a:extLst>
              </a:tr>
              <a:tr h="21526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激活旅游网站（</a:t>
                      </a:r>
                      <a:r>
                        <a:rPr lang="en-US" altLang="zh-CN" sz="1000" b="0" dirty="0">
                          <a:solidFill>
                            <a:schemeClr val="tx1"/>
                          </a:solidFill>
                          <a:latin typeface="Calibri" charset="0"/>
                          <a:ea typeface="Calibri" charset="0"/>
                          <a:cs typeface="Calibri" charset="0"/>
                        </a:rPr>
                        <a:t>OTA</a:t>
                      </a:r>
                      <a:r>
                        <a:rPr lang="zh-CN" altLang="en-US" sz="1000" b="0" dirty="0">
                          <a:solidFill>
                            <a:schemeClr val="tx1"/>
                          </a:solidFill>
                          <a:latin typeface="Calibri" charset="0"/>
                          <a:ea typeface="Calibri" charset="0"/>
                          <a:cs typeface="Calibri" charset="0"/>
                        </a:rPr>
                        <a:t>）</a:t>
                      </a:r>
                      <a:endParaRPr lang="zh-CN" altLang="en-US" sz="1000" b="0" dirty="0">
                        <a:solidFill>
                          <a:srgbClr val="FF0000"/>
                        </a:solidFill>
                        <a:latin typeface="Calibri" charset="0"/>
                        <a:ea typeface="Calibri" charset="0"/>
                        <a:cs typeface="Calibri" charset="0"/>
                        <a:sym typeface="+mn-ea"/>
                      </a:endParaRPr>
                    </a:p>
                  </a:txBody>
                  <a:tcPr marL="5668" marR="5668" marT="5668" marB="0" anchor="ctr"/>
                </a:tc>
                <a:tc>
                  <a:txBody>
                    <a:bodyPr/>
                    <a:lstStyle/>
                    <a:p>
                      <a:pPr marL="0" indent="55880" algn="l" fontAlgn="ctr"/>
                      <a:r>
                        <a:rPr lang="en-US" sz="1000" b="0" i="0" u="none" strike="noStrike" dirty="0">
                          <a:solidFill>
                            <a:schemeClr val="tx1"/>
                          </a:solidFill>
                          <a:effectLst/>
                          <a:latin typeface="Calibri" charset="0"/>
                          <a:ea typeface="Calibri" charset="0"/>
                          <a:cs typeface="Calibri" charset="0"/>
                        </a:rPr>
                        <a:t>收益管理部</a:t>
                      </a:r>
                    </a:p>
                  </a:txBody>
                  <a:tcPr marL="5668" marR="5668" marT="5668" marB="0" anchor="ctr"/>
                </a:tc>
                <a:extLst>
                  <a:ext uri="{0D108BD9-81ED-4DB2-BD59-A6C34878D82A}">
                    <a16:rowId xmlns:a16="http://schemas.microsoft.com/office/drawing/2014/main" val="10005"/>
                  </a:ext>
                </a:extLst>
              </a:tr>
              <a:tr h="421867">
                <a:tc>
                  <a:txBody>
                    <a:bodyPr/>
                    <a:lstStyle/>
                    <a:p>
                      <a:pPr marL="55880" marR="0" indent="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开发“电子营销计划”</a:t>
                      </a:r>
                      <a:r>
                        <a:rPr lang="en-US" altLang="zh-CN" sz="1000" b="0" dirty="0">
                          <a:solidFill>
                            <a:schemeClr val="tx1"/>
                          </a:solidFill>
                          <a:latin typeface="Calibri" charset="0"/>
                          <a:ea typeface="Calibri" charset="0"/>
                          <a:cs typeface="Calibri" charset="0"/>
                        </a:rPr>
                        <a:t>—</a:t>
                      </a:r>
                      <a:r>
                        <a:rPr lang="zh-CN" altLang="en-US" sz="1000" b="0" dirty="0">
                          <a:solidFill>
                            <a:schemeClr val="tx1"/>
                          </a:solidFill>
                          <a:latin typeface="Calibri" charset="0"/>
                          <a:ea typeface="Calibri" charset="0"/>
                          <a:cs typeface="Calibri" charset="0"/>
                        </a:rPr>
                        <a:t>作为“整体营销计划”的一部分</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包括激活</a:t>
                      </a:r>
                      <a:r>
                        <a:rPr lang="en-US" sz="1000" b="0" dirty="0">
                          <a:latin typeface="Calibri" charset="0"/>
                          <a:ea typeface="Calibri" charset="0"/>
                          <a:cs typeface="Calibri" charset="0"/>
                        </a:rPr>
                        <a:t>M.com</a:t>
                      </a:r>
                      <a:r>
                        <a:rPr lang="zh-CN" altLang="en-US" sz="1000" b="0" dirty="0">
                          <a:latin typeface="Calibri" charset="0"/>
                          <a:ea typeface="Calibri" charset="0"/>
                          <a:cs typeface="Calibri" charset="0"/>
                        </a:rPr>
                        <a:t>酒店网站（</a:t>
                      </a:r>
                      <a:r>
                        <a:rPr lang="en-US" altLang="zh-CN" sz="1000" b="0" dirty="0">
                          <a:latin typeface="Calibri" charset="0"/>
                          <a:ea typeface="Calibri" charset="0"/>
                          <a:cs typeface="Calibri" charset="0"/>
                        </a:rPr>
                        <a:t>HWS</a:t>
                      </a:r>
                      <a:r>
                        <a:rPr lang="zh-CN" altLang="en-US" sz="1000" b="0" dirty="0">
                          <a:latin typeface="Calibri" charset="0"/>
                          <a:ea typeface="Calibri" charset="0"/>
                          <a:cs typeface="Calibri" charset="0"/>
                        </a:rPr>
                        <a:t>）</a:t>
                      </a:r>
                      <a:r>
                        <a:rPr lang="en-US" altLang="zh-CN" sz="1000" b="0" dirty="0">
                          <a:latin typeface="Calibri" charset="0"/>
                          <a:ea typeface="Calibri" charset="0"/>
                          <a:cs typeface="Calibri" charset="0"/>
                        </a:rPr>
                        <a:t>+ </a:t>
                      </a:r>
                      <a:r>
                        <a:rPr lang="en-US" sz="1000" b="0" dirty="0">
                          <a:latin typeface="Calibri" charset="0"/>
                          <a:ea typeface="Calibri" charset="0"/>
                          <a:cs typeface="Calibri" charset="0"/>
                        </a:rPr>
                        <a:t>OTA </a:t>
                      </a:r>
                      <a:r>
                        <a:rPr lang="en-US" altLang="zh-CN" sz="1000" b="0" dirty="0">
                          <a:latin typeface="Calibri" charset="0"/>
                          <a:ea typeface="Calibri" charset="0"/>
                          <a:cs typeface="Calibri" charset="0"/>
                        </a:rPr>
                        <a:t>+ </a:t>
                      </a:r>
                      <a:r>
                        <a:rPr lang="zh-CN" altLang="en-US" sz="1000" b="0" dirty="0">
                          <a:latin typeface="Calibri" charset="0"/>
                          <a:ea typeface="Calibri" charset="0"/>
                          <a:cs typeface="Calibri" charset="0"/>
                        </a:rPr>
                        <a:t>旅游评论网站、公关</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社交</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支付</a:t>
                      </a:r>
                      <a:r>
                        <a:rPr lang="en-US" altLang="zh-CN" sz="1000" b="0" dirty="0">
                          <a:latin typeface="Calibri" charset="0"/>
                          <a:ea typeface="Calibri" charset="0"/>
                          <a:cs typeface="Calibri" charset="0"/>
                        </a:rPr>
                        <a:t>&amp;</a:t>
                      </a:r>
                      <a:r>
                        <a:rPr lang="zh-CN" altLang="en-US" sz="1000" b="0" dirty="0">
                          <a:latin typeface="Calibri" charset="0"/>
                          <a:ea typeface="Calibri" charset="0"/>
                          <a:cs typeface="Calibri" charset="0"/>
                        </a:rPr>
                        <a:t>数字化</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广告宣传）</a:t>
                      </a:r>
                      <a:endParaRPr lang="en-US" sz="1000" b="0" dirty="0">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dirty="0" err="1">
                          <a:solidFill>
                            <a:schemeClr val="tx1"/>
                          </a:solidFill>
                          <a:effectLst/>
                          <a:latin typeface="Calibri" charset="0"/>
                          <a:ea typeface="Calibri" charset="0"/>
                          <a:cs typeface="Calibri" charset="0"/>
                        </a:rPr>
                        <a:t>总监</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dirty="0">
                          <a:solidFill>
                            <a:schemeClr val="tx1"/>
                          </a:solidFill>
                          <a:effectLst/>
                          <a:latin typeface="Calibri" charset="0"/>
                          <a:ea typeface="Calibri" charset="0"/>
                          <a:cs typeface="Calibri" charset="0"/>
                        </a:rPr>
                        <a:t>市场</a:t>
                      </a:r>
                      <a:r>
                        <a:rPr lang="en-US" sz="1000" b="0" i="0" u="none" strike="noStrike" dirty="0" err="1">
                          <a:solidFill>
                            <a:schemeClr val="tx1"/>
                          </a:solidFill>
                          <a:effectLst/>
                          <a:latin typeface="Calibri" charset="0"/>
                          <a:ea typeface="Calibri" charset="0"/>
                          <a:cs typeface="Calibri" charset="0"/>
                        </a:rPr>
                        <a:t>总监</a:t>
                      </a:r>
                      <a:endParaRPr lang="en-US" sz="1000" b="0" i="0" u="none" strike="noStrike"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a16="http://schemas.microsoft.com/office/drawing/2014/main" val="10006"/>
                  </a:ext>
                </a:extLst>
              </a:tr>
              <a:tr h="23876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err="1">
                          <a:solidFill>
                            <a:schemeClr val="tx1"/>
                          </a:solidFill>
                          <a:effectLst/>
                          <a:latin typeface="Calibri" charset="0"/>
                          <a:ea typeface="Calibri" charset="0"/>
                          <a:cs typeface="Calibri" charset="0"/>
                        </a:rPr>
                        <a:t>数字化</a:t>
                      </a:r>
                      <a:r>
                        <a:rPr lang="zh-CN" altLang="en-US" sz="1000" b="0" i="0" u="none" strike="noStrike" kern="1200" dirty="0">
                          <a:solidFill>
                            <a:schemeClr val="tx1"/>
                          </a:solidFill>
                          <a:effectLst/>
                          <a:latin typeface="Calibri" charset="0"/>
                          <a:ea typeface="Calibri" charset="0"/>
                          <a:cs typeface="Calibri" charset="0"/>
                        </a:rPr>
                        <a:t>住客</a:t>
                      </a:r>
                      <a:r>
                        <a:rPr lang="en-US" sz="1000" b="0" i="0" u="none" strike="noStrike" kern="1200" dirty="0" err="1">
                          <a:solidFill>
                            <a:schemeClr val="tx1"/>
                          </a:solidFill>
                          <a:effectLst/>
                          <a:latin typeface="Calibri" charset="0"/>
                          <a:ea typeface="Calibri" charset="0"/>
                          <a:cs typeface="Calibri" charset="0"/>
                        </a:rPr>
                        <a:t>体验</a:t>
                      </a:r>
                      <a:endParaRPr lang="en-US" sz="1000" b="0" i="0" u="none" strike="noStrike" kern="1200" dirty="0">
                        <a:solidFill>
                          <a:schemeClr val="tx1"/>
                        </a:solidFill>
                        <a:effectLst/>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endParaRPr lang="en-US" sz="1000" b="0" i="0" u="none" strike="noStrike" kern="1200"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a16="http://schemas.microsoft.com/office/drawing/2014/main" val="10007"/>
                  </a:ext>
                </a:extLst>
              </a:tr>
              <a:tr h="22606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smtClean="0">
                          <a:solidFill>
                            <a:schemeClr val="tx1"/>
                          </a:solidFill>
                          <a:effectLst/>
                          <a:latin typeface="Calibri" charset="0"/>
                          <a:ea typeface="Calibri" charset="0"/>
                          <a:cs typeface="Calibri" charset="0"/>
                        </a:rPr>
                        <a:t>参与</a:t>
                      </a:r>
                      <a:r>
                        <a:rPr lang="en-US" altLang="zh-CN" sz="1000" b="0" i="0" u="none" strike="noStrike" kern="1200" dirty="0" smtClean="0">
                          <a:solidFill>
                            <a:schemeClr val="tx1"/>
                          </a:solidFill>
                          <a:effectLst/>
                          <a:latin typeface="Calibri" charset="0"/>
                          <a:ea typeface="Calibri" charset="0"/>
                          <a:cs typeface="Calibri" charset="0"/>
                        </a:rPr>
                        <a:t> Vacations</a:t>
                      </a:r>
                      <a:r>
                        <a:rPr lang="en-US" altLang="zh-CN" sz="1000" b="0" i="0" u="none" strike="noStrike" kern="1200" baseline="0" dirty="0" smtClean="0">
                          <a:solidFill>
                            <a:schemeClr val="tx1"/>
                          </a:solidFill>
                          <a:effectLst/>
                          <a:latin typeface="Calibri" charset="0"/>
                          <a:ea typeface="Calibri" charset="0"/>
                          <a:cs typeface="Calibri" charset="0"/>
                        </a:rPr>
                        <a:t> </a:t>
                      </a:r>
                      <a:r>
                        <a:rPr lang="en-US" altLang="zh-CN" sz="1000" b="0" i="0" u="none" strike="noStrike" kern="1200" baseline="0" dirty="0">
                          <a:solidFill>
                            <a:schemeClr val="tx1"/>
                          </a:solidFill>
                          <a:effectLst/>
                          <a:latin typeface="Calibri" charset="0"/>
                          <a:ea typeface="Calibri" charset="0"/>
                          <a:cs typeface="Calibri" charset="0"/>
                        </a:rPr>
                        <a:t>by Marriott</a:t>
                      </a:r>
                      <a:r>
                        <a:rPr lang="zh-CN" altLang="en-US" sz="1000" b="0" i="0" u="none" strike="noStrike" kern="1200" baseline="0" dirty="0">
                          <a:solidFill>
                            <a:schemeClr val="tx1"/>
                          </a:solidFill>
                          <a:effectLst/>
                          <a:latin typeface="Calibri" charset="0"/>
                          <a:ea typeface="Calibri" charset="0"/>
                          <a:cs typeface="Calibri" charset="0"/>
                        </a:rPr>
                        <a:t>（万豪度假服务网站）</a:t>
                      </a:r>
                      <a:endParaRPr lang="zh-CN" altLang="en-US" sz="1000" b="0"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charset="0"/>
                          <a:ea typeface="Calibri" charset="0"/>
                          <a:cs typeface="Calibri" charset="0"/>
                        </a:rPr>
                        <a:t>收益管理部</a:t>
                      </a:r>
                    </a:p>
                  </a:txBody>
                  <a:tcPr marL="5668" marR="5668" marT="5668" marB="0" anchor="ctr"/>
                </a:tc>
                <a:extLst>
                  <a:ext uri="{0D108BD9-81ED-4DB2-BD59-A6C34878D82A}">
                    <a16:rowId xmlns:a16="http://schemas.microsoft.com/office/drawing/2014/main" val="10008"/>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确认</a:t>
                      </a:r>
                      <a:r>
                        <a:rPr lang="en-US" sz="1000" b="0" i="0" u="none" strike="noStrike" kern="1200" dirty="0" err="1">
                          <a:solidFill>
                            <a:schemeClr val="tx1"/>
                          </a:solidFill>
                          <a:effectLst/>
                          <a:latin typeface="Calibri" charset="0"/>
                          <a:ea typeface="Calibri" charset="0"/>
                          <a:cs typeface="Calibri" charset="0"/>
                        </a:rPr>
                        <a:t>第三方网站酒店</a:t>
                      </a:r>
                      <a:r>
                        <a:rPr lang="zh-CN" altLang="en-US" sz="1000" b="0" i="0" u="none" strike="noStrike" kern="1200" dirty="0">
                          <a:solidFill>
                            <a:schemeClr val="tx1"/>
                          </a:solidFill>
                          <a:effectLst/>
                          <a:latin typeface="Calibri" charset="0"/>
                          <a:ea typeface="Calibri" charset="0"/>
                          <a:cs typeface="Calibri" charset="0"/>
                        </a:rPr>
                        <a:t>信息页面</a:t>
                      </a:r>
                      <a:endParaRPr lang="en-US" sz="1000" b="0"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a16="http://schemas.microsoft.com/office/drawing/2014/main" val="10009"/>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培养对于“</a:t>
                      </a:r>
                      <a:r>
                        <a:rPr lang="en-US" sz="1000" b="0" i="0" u="none" strike="noStrike" kern="1200" dirty="0" err="1">
                          <a:solidFill>
                            <a:schemeClr val="tx1"/>
                          </a:solidFill>
                          <a:effectLst/>
                          <a:latin typeface="Calibri" charset="0"/>
                          <a:ea typeface="Calibri" charset="0"/>
                          <a:cs typeface="Calibri" charset="0"/>
                        </a:rPr>
                        <a:t>全球分销系统</a:t>
                      </a:r>
                      <a:r>
                        <a:rPr lang="zh-CN" altLang="en-US" sz="1000" b="0" i="0" u="none" strike="noStrike" kern="1200" dirty="0">
                          <a:solidFill>
                            <a:schemeClr val="tx1"/>
                          </a:solidFill>
                          <a:effectLst/>
                          <a:latin typeface="Calibri" charset="0"/>
                          <a:ea typeface="Calibri" charset="0"/>
                          <a:cs typeface="Calibri" charset="0"/>
                        </a:rPr>
                        <a:t>”（</a:t>
                      </a:r>
                      <a:r>
                        <a:rPr lang="en-US" altLang="zh-CN" sz="1000" b="0" i="0" u="none" strike="noStrike" kern="1200" dirty="0">
                          <a:solidFill>
                            <a:schemeClr val="tx1"/>
                          </a:solidFill>
                          <a:effectLst/>
                          <a:latin typeface="Calibri" charset="0"/>
                          <a:ea typeface="Calibri" charset="0"/>
                          <a:cs typeface="Calibri" charset="0"/>
                        </a:rPr>
                        <a:t>GDS</a:t>
                      </a:r>
                      <a:r>
                        <a:rPr lang="zh-CN" altLang="en-US" sz="1000" b="0" i="0" u="none" strike="noStrike" kern="1200" dirty="0">
                          <a:solidFill>
                            <a:schemeClr val="tx1"/>
                          </a:solidFill>
                          <a:effectLst/>
                          <a:latin typeface="Calibri" charset="0"/>
                          <a:ea typeface="Calibri" charset="0"/>
                          <a:cs typeface="Calibri" charset="0"/>
                        </a:rPr>
                        <a:t>）的认知（员工的意识吗？）</a:t>
                      </a:r>
                      <a:endParaRPr lang="en-US" sz="1000" b="0" i="0" u="none" strike="noStrike" kern="1200" dirty="0">
                        <a:solidFill>
                          <a:srgbClr val="FF0000"/>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a16="http://schemas.microsoft.com/office/drawing/2014/main" val="10010"/>
                  </a:ext>
                </a:extLst>
              </a:tr>
            </a:tbl>
          </a:graphicData>
        </a:graphic>
      </p:graphicFrame>
      <p:sp>
        <p:nvSpPr>
          <p:cNvPr id="4" name="TextBox 3"/>
          <p:cNvSpPr txBox="1"/>
          <p:nvPr/>
        </p:nvSpPr>
        <p:spPr>
          <a:xfrm>
            <a:off x="395772" y="739194"/>
            <a:ext cx="7223941" cy="415498"/>
          </a:xfrm>
          <a:prstGeom prst="rect">
            <a:avLst/>
          </a:prstGeom>
          <a:noFill/>
        </p:spPr>
        <p:txBody>
          <a:bodyPr wrap="square" rtlCol="0">
            <a:spAutoFit/>
          </a:bodyPr>
          <a:lstStyle/>
          <a:p>
            <a:r>
              <a:rPr lang="en-US" sz="1050" smtClean="0">
                <a:latin typeface="Calibri" charset="0"/>
                <a:ea typeface="Calibri" charset="0"/>
                <a:cs typeface="Calibri" charset="0"/>
              </a:rPr>
              <a:t>万豪创建了一份关键路径</a:t>
            </a:r>
            <a:r>
              <a:rPr lang="zh-CN" altLang="en-US" sz="1050" dirty="0">
                <a:latin typeface="Calibri" charset="0"/>
                <a:ea typeface="Calibri" charset="0"/>
                <a:cs typeface="Calibri" charset="0"/>
              </a:rPr>
              <a:t>全面</a:t>
            </a:r>
            <a:r>
              <a:rPr lang="en-US" sz="1050" dirty="0" err="1">
                <a:latin typeface="Calibri" charset="0"/>
                <a:ea typeface="Calibri" charset="0"/>
                <a:cs typeface="Calibri" charset="0"/>
              </a:rPr>
              <a:t>文件，以补充亚太地区所有特许经营酒店的信息数据包。各项工作由以下部门负责统筹，如下表所示</a:t>
            </a:r>
            <a:r>
              <a:rPr lang="en-US" sz="1050" dirty="0">
                <a:latin typeface="Calibri" charset="0"/>
                <a:ea typeface="Calibri" charset="0"/>
                <a:cs typeface="Calibri" charset="0"/>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842" y="97490"/>
            <a:ext cx="3099469"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Training &amp; Costs | BMSC – DIGITAL</a:t>
            </a:r>
          </a:p>
        </p:txBody>
      </p:sp>
      <p:graphicFrame>
        <p:nvGraphicFramePr>
          <p:cNvPr id="4" name="Table 3"/>
          <p:cNvGraphicFramePr>
            <a:graphicFrameLocks noGrp="1"/>
          </p:cNvGraphicFramePr>
          <p:nvPr>
            <p:extLst>
              <p:ext uri="{D42A27DB-BD31-4B8C-83A1-F6EECF244321}">
                <p14:modId xmlns:p14="http://schemas.microsoft.com/office/powerpoint/2010/main" val="2092508009"/>
              </p:ext>
            </p:extLst>
          </p:nvPr>
        </p:nvGraphicFramePr>
        <p:xfrm>
          <a:off x="448954" y="555526"/>
          <a:ext cx="8155492" cy="5971402"/>
        </p:xfrm>
        <a:graphic>
          <a:graphicData uri="http://schemas.openxmlformats.org/drawingml/2006/table">
            <a:tbl>
              <a:tblPr firstRow="1">
                <a:tableStyleId>{616DA210-FB5B-4158-B5E0-FEB733F419BA}</a:tableStyleId>
              </a:tblPr>
              <a:tblGrid>
                <a:gridCol w="1907540">
                  <a:extLst>
                    <a:ext uri="{9D8B030D-6E8A-4147-A177-3AD203B41FA5}">
                      <a16:colId xmlns:a16="http://schemas.microsoft.com/office/drawing/2014/main" val="20000"/>
                    </a:ext>
                  </a:extLst>
                </a:gridCol>
                <a:gridCol w="1307791">
                  <a:extLst>
                    <a:ext uri="{9D8B030D-6E8A-4147-A177-3AD203B41FA5}">
                      <a16:colId xmlns:a16="http://schemas.microsoft.com/office/drawing/2014/main" val="20001"/>
                    </a:ext>
                  </a:extLst>
                </a:gridCol>
                <a:gridCol w="871793">
                  <a:extLst>
                    <a:ext uri="{9D8B030D-6E8A-4147-A177-3AD203B41FA5}">
                      <a16:colId xmlns:a16="http://schemas.microsoft.com/office/drawing/2014/main" val="20002"/>
                    </a:ext>
                  </a:extLst>
                </a:gridCol>
                <a:gridCol w="726494">
                  <a:extLst>
                    <a:ext uri="{9D8B030D-6E8A-4147-A177-3AD203B41FA5}">
                      <a16:colId xmlns:a16="http://schemas.microsoft.com/office/drawing/2014/main" val="20003"/>
                    </a:ext>
                  </a:extLst>
                </a:gridCol>
                <a:gridCol w="1524379">
                  <a:extLst>
                    <a:ext uri="{9D8B030D-6E8A-4147-A177-3AD203B41FA5}">
                      <a16:colId xmlns:a16="http://schemas.microsoft.com/office/drawing/2014/main" val="20004"/>
                    </a:ext>
                  </a:extLst>
                </a:gridCol>
                <a:gridCol w="1817495">
                  <a:extLst>
                    <a:ext uri="{9D8B030D-6E8A-4147-A177-3AD203B41FA5}">
                      <a16:colId xmlns:a16="http://schemas.microsoft.com/office/drawing/2014/main" val="20005"/>
                    </a:ext>
                  </a:extLst>
                </a:gridCol>
              </a:tblGrid>
              <a:tr h="372745">
                <a:tc>
                  <a:txBody>
                    <a:bodyPr/>
                    <a:lstStyle/>
                    <a:p>
                      <a:pPr algn="ctr" fontAlgn="ctr"/>
                      <a:r>
                        <a:rPr lang="en-US" altLang="zh-CN" sz="1050" b="1" dirty="0">
                          <a:solidFill>
                            <a:srgbClr val="404040"/>
                          </a:solidFill>
                          <a:cs typeface="Calibri"/>
                        </a:rPr>
                        <a:t>Training</a:t>
                      </a:r>
                      <a:endParaRPr lang="en-US" sz="1050" b="1" u="none" strike="noStrike" dirty="0">
                        <a:effectLst/>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AUDIENCE</a:t>
                      </a:r>
                      <a:r>
                        <a:rPr lang="en-US" sz="1050" b="1" u="none" strike="noStrike" baseline="0" dirty="0">
                          <a:effectLst/>
                        </a:rPr>
                        <a:t> </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MANDATORY/ OPTIONAL</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DURATION</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rgbClr val="000000"/>
                          </a:solidFill>
                          <a:effectLst/>
                          <a:latin typeface="+mj-lt"/>
                        </a:rPr>
                        <a:t>TIMING</a:t>
                      </a:r>
                    </a:p>
                  </a:txBody>
                  <a:tcPr marL="5668" marR="5668" marT="5668" marB="0" anchor="ctr">
                    <a:solidFill>
                      <a:schemeClr val="bg1">
                        <a:lumMod val="95000"/>
                      </a:schemeClr>
                    </a:solidFill>
                  </a:tcPr>
                </a:tc>
                <a:tc>
                  <a:txBody>
                    <a:bodyPr/>
                    <a:lstStyle/>
                    <a:p>
                      <a:pPr algn="ctr" fontAlgn="ctr"/>
                      <a:r>
                        <a:rPr lang="en-US" sz="1050" b="1" u="none" strike="noStrike" dirty="0">
                          <a:effectLst/>
                        </a:rPr>
                        <a:t>COST BREAKDOWN (USD)</a:t>
                      </a: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561538">
                <a:tc>
                  <a:txBody>
                    <a:bodyPr/>
                    <a:lstStyle/>
                    <a:p>
                      <a:pPr marL="111125" indent="-55880" algn="l" fontAlgn="ctr"/>
                      <a:r>
                        <a:rPr lang="en-US" sz="1000" b="0" i="0" u="none" strike="noStrike" dirty="0">
                          <a:solidFill>
                            <a:srgbClr val="000000"/>
                          </a:solidFill>
                          <a:effectLst/>
                          <a:latin typeface="+mj-lt"/>
                        </a:rPr>
                        <a:t>EPIC </a:t>
                      </a:r>
                      <a:r>
                        <a:rPr lang="en-US" sz="1000" b="0" i="0" u="none" strike="noStrike" baseline="0" dirty="0">
                          <a:solidFill>
                            <a:srgbClr val="000000"/>
                          </a:solidFill>
                          <a:effectLst/>
                          <a:latin typeface="+mj-lt"/>
                        </a:rPr>
                        <a:t>Training Energizers:</a:t>
                      </a:r>
                    </a:p>
                    <a:p>
                      <a:pPr marL="174625" indent="-119380">
                        <a:buFont typeface="Arial" pitchFamily="34" charset="0"/>
                        <a:buChar char="•"/>
                      </a:pPr>
                      <a:r>
                        <a:rPr lang="en-US" sz="1000" dirty="0"/>
                        <a:t>EPIC General Information</a:t>
                      </a:r>
                    </a:p>
                    <a:p>
                      <a:pPr marL="174625" indent="-119380">
                        <a:buFont typeface="Arial" pitchFamily="34" charset="0"/>
                        <a:buChar char="•"/>
                      </a:pPr>
                      <a:r>
                        <a:rPr lang="en-US" sz="1000" dirty="0"/>
                        <a:t>EPIC How to Use</a:t>
                      </a:r>
                      <a:endParaRPr lang="en-US" sz="1000" b="0" i="0" u="none" strike="noStrike" baseline="0"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DOSM,</a:t>
                      </a:r>
                      <a:r>
                        <a:rPr lang="en-US" sz="1000" b="0" i="0" u="none" strike="noStrike" baseline="0" dirty="0">
                          <a:solidFill>
                            <a:srgbClr val="000000"/>
                          </a:solidFill>
                          <a:effectLst/>
                          <a:latin typeface="+mj-lt"/>
                        </a:rPr>
                        <a:t> DOM, Marcom Team</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a:t>
                      </a:r>
                    </a:p>
                  </a:txBody>
                  <a:tcPr marL="9525" marR="9525" marT="9525" marB="0" anchor="ctr"/>
                </a:tc>
                <a:tc>
                  <a:txBody>
                    <a:bodyPr/>
                    <a:lstStyle/>
                    <a:p>
                      <a:pPr algn="ctr" fontAlgn="ctr"/>
                      <a:r>
                        <a:rPr lang="en-US" sz="1000" b="0" i="0" u="none" strike="noStrike" dirty="0">
                          <a:solidFill>
                            <a:srgbClr val="000000"/>
                          </a:solidFill>
                          <a:effectLst/>
                          <a:latin typeface="+mj-lt"/>
                        </a:rPr>
                        <a:t>30 min. each</a:t>
                      </a:r>
                    </a:p>
                  </a:txBody>
                  <a:tcPr marL="9525" marR="9525" marT="9525" marB="0" anchor="ctr"/>
                </a:tc>
                <a:tc>
                  <a:txBody>
                    <a:bodyPr/>
                    <a:lstStyle/>
                    <a:p>
                      <a:pPr algn="ctr" fontAlgn="ctr"/>
                      <a:r>
                        <a:rPr lang="en-US" sz="1000" b="0" i="0" u="none" strike="noStrike" dirty="0">
                          <a:solidFill>
                            <a:srgbClr val="000000"/>
                          </a:solidFill>
                          <a:effectLst/>
                          <a:latin typeface="+mj-lt"/>
                        </a:rPr>
                        <a:t>Recommended: </a:t>
                      </a:r>
                    </a:p>
                    <a:p>
                      <a:pPr algn="ctr" fontAlgn="ctr"/>
                      <a:r>
                        <a:rPr lang="en-US" sz="1000" b="0" i="0" u="none" strike="noStrike" dirty="0">
                          <a:solidFill>
                            <a:srgbClr val="000000"/>
                          </a:solidFill>
                          <a:effectLst/>
                          <a:latin typeface="+mj-lt"/>
                        </a:rPr>
                        <a:t>6 months </a:t>
                      </a:r>
                      <a:r>
                        <a:rPr lang="en-US" sz="1000" b="0" i="0" u="sng" strike="noStrike" dirty="0">
                          <a:solidFill>
                            <a:srgbClr val="000000"/>
                          </a:solidFill>
                          <a:effectLst/>
                          <a:latin typeface="+mj-lt"/>
                        </a:rPr>
                        <a:t>before</a:t>
                      </a:r>
                      <a:r>
                        <a:rPr lang="en-US" sz="1000" b="0" i="0" u="none" strike="noStrike" dirty="0">
                          <a:solidFill>
                            <a:srgbClr val="000000"/>
                          </a:solidFill>
                          <a:effectLst/>
                          <a:latin typeface="+mj-lt"/>
                        </a:rPr>
                        <a:t> opening</a:t>
                      </a:r>
                    </a:p>
                  </a:txBody>
                  <a:tcPr marL="9525" marR="9525" marT="9525" marB="0" anchor="ctr"/>
                </a:tc>
                <a:tc>
                  <a:txBody>
                    <a:bodyPr/>
                    <a:lstStyle/>
                    <a:p>
                      <a:pPr algn="ctr" fontAlgn="ctr"/>
                      <a:r>
                        <a:rPr lang="en-US" sz="1000" b="0" i="0" u="none" strike="noStrike" dirty="0" smtClean="0">
                          <a:solidFill>
                            <a:srgbClr val="000000"/>
                          </a:solidFill>
                          <a:effectLst/>
                          <a:latin typeface="+mj-lt"/>
                          <a:hlinkClick r:id="rId2"/>
                        </a:rPr>
                        <a:t>https://extranet.marriott.com/mgs/common/sales-mktg-and-rev-mgmt/ecommerce/epic</a:t>
                      </a:r>
                      <a:endParaRPr lang="en-US" sz="1000" b="0" i="0" u="none" strike="noStrike" dirty="0" smtClean="0">
                        <a:solidFill>
                          <a:srgbClr val="000000"/>
                        </a:solidFill>
                        <a:effectLst/>
                        <a:latin typeface="+mj-lt"/>
                      </a:endParaRPr>
                    </a:p>
                    <a:p>
                      <a:pPr algn="ctr" fontAlgn="ctr"/>
                      <a:endParaRPr lang="en-US" sz="1000" b="0" i="0" u="none" strike="noStrike" dirty="0" smtClean="0">
                        <a:solidFill>
                          <a:srgbClr val="000000"/>
                        </a:solidFill>
                        <a:effectLst/>
                        <a:latin typeface="+mj-lt"/>
                      </a:endParaRPr>
                    </a:p>
                    <a:p>
                      <a:pPr algn="ctr" fontAlgn="ctr"/>
                      <a:r>
                        <a:rPr lang="en-US" sz="1000" b="0" i="0" u="none" strike="noStrike" dirty="0" smtClean="0">
                          <a:solidFill>
                            <a:srgbClr val="000000"/>
                          </a:solidFill>
                          <a:effectLst/>
                          <a:latin typeface="+mj-lt"/>
                          <a:hlinkClick r:id="rId3"/>
                        </a:rPr>
                        <a:t>https://extranet.marriott.com/mgs/common/sales-mktg-and-rev-mgmt/ecommerce/epic/checklist.html</a:t>
                      </a:r>
                      <a:endParaRPr lang="en-US" sz="1000" b="0" i="0" u="none" strike="noStrike" dirty="0" smtClean="0">
                        <a:solidFill>
                          <a:srgbClr val="000000"/>
                        </a:solidFill>
                        <a:effectLst/>
                        <a:latin typeface="+mj-lt"/>
                      </a:endParaRPr>
                    </a:p>
                    <a:p>
                      <a:pPr algn="ctr" fontAlgn="ctr"/>
                      <a:endParaRPr lang="en-US" sz="1000" b="0" i="0" u="none" strike="noStrike" dirty="0" smtClean="0">
                        <a:solidFill>
                          <a:srgbClr val="000000"/>
                        </a:solidFill>
                        <a:effectLst/>
                        <a:latin typeface="+mj-lt"/>
                      </a:endParaRPr>
                    </a:p>
                    <a:p>
                      <a:pPr algn="ctr" fontAlgn="ctr"/>
                      <a:endParaRPr lang="en-US" sz="10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0001"/>
                  </a:ext>
                </a:extLst>
              </a:tr>
              <a:tr h="561538">
                <a:tc>
                  <a:txBody>
                    <a:bodyPr/>
                    <a:lstStyle/>
                    <a:p>
                      <a:pPr marL="0" indent="55880" algn="l" fontAlgn="ctr"/>
                      <a:r>
                        <a:rPr lang="en-US" sz="1000" b="0" i="0" u="none" strike="noStrike" dirty="0">
                          <a:solidFill>
                            <a:srgbClr val="000000"/>
                          </a:solidFill>
                          <a:effectLst/>
                          <a:latin typeface="+mj-lt"/>
                        </a:rPr>
                        <a:t>Pre-Opening Digital</a:t>
                      </a:r>
                      <a:r>
                        <a:rPr lang="en-US" sz="1000" b="0" i="0" u="none" strike="noStrike" baseline="0" dirty="0">
                          <a:solidFill>
                            <a:srgbClr val="000000"/>
                          </a:solidFill>
                          <a:effectLst/>
                          <a:latin typeface="+mj-lt"/>
                        </a:rPr>
                        <a:t> Orientation</a:t>
                      </a:r>
                      <a:endParaRPr lang="en-US" sz="1000" b="0" i="0" u="none" strike="noStrike"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DORM, DOSM, DOM, </a:t>
                      </a:r>
                      <a:r>
                        <a:rPr lang="en-US" sz="1000" b="0" i="0" u="none" strike="noStrike" dirty="0" err="1">
                          <a:solidFill>
                            <a:srgbClr val="000000"/>
                          </a:solidFill>
                          <a:effectLst/>
                          <a:latin typeface="+mj-lt"/>
                        </a:rPr>
                        <a:t>Marcom</a:t>
                      </a:r>
                      <a:r>
                        <a:rPr lang="en-US" sz="1000" b="0" i="0" u="none" strike="noStrike" dirty="0">
                          <a:solidFill>
                            <a:srgbClr val="000000"/>
                          </a:solidFill>
                          <a:effectLst/>
                          <a:latin typeface="+mj-lt"/>
                        </a:rPr>
                        <a:t> Team</a:t>
                      </a:r>
                      <a:r>
                        <a:rPr lang="en-US" sz="1000" b="0" i="0" u="none" strike="noStrike" baseline="0" dirty="0">
                          <a:solidFill>
                            <a:srgbClr val="000000"/>
                          </a:solidFill>
                          <a:effectLst/>
                          <a:latin typeface="+mj-lt"/>
                        </a:rPr>
                        <a:t>, eCommerce Manager</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a:t>
                      </a:r>
                    </a:p>
                  </a:txBody>
                  <a:tcPr marL="9525" marR="9525" marT="9525" marB="0" anchor="ctr"/>
                </a:tc>
                <a:tc>
                  <a:txBody>
                    <a:bodyPr/>
                    <a:lstStyle/>
                    <a:p>
                      <a:pPr algn="ctr" fontAlgn="ctr"/>
                      <a:r>
                        <a:rPr lang="en-US" sz="1000" b="0" i="0" u="none" strike="noStrike" dirty="0">
                          <a:solidFill>
                            <a:srgbClr val="000000"/>
                          </a:solidFill>
                          <a:effectLst/>
                          <a:latin typeface="+mj-lt"/>
                        </a:rPr>
                        <a:t>1 day </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rgbClr val="000000"/>
                          </a:solidFill>
                          <a:effectLst/>
                          <a:latin typeface="+mn-lt"/>
                          <a:ea typeface="+mn-ea"/>
                          <a:cs typeface="+mn-cs"/>
                        </a:rPr>
                        <a:t>Recommended: </a:t>
                      </a:r>
                    </a:p>
                    <a:p>
                      <a:pPr marL="0" marR="0" indent="0" algn="ctr" defTabSz="875665" rtl="0" eaLnBrk="1" fontAlgn="ctr" latinLnBrk="0" hangingPunct="1">
                        <a:lnSpc>
                          <a:spcPct val="100000"/>
                        </a:lnSpc>
                        <a:spcBef>
                          <a:spcPts val="0"/>
                        </a:spcBef>
                        <a:spcAft>
                          <a:spcPts val="0"/>
                        </a:spcAft>
                        <a:buClrTx/>
                        <a:buSzTx/>
                        <a:buFontTx/>
                        <a:buNone/>
                        <a:defRPr/>
                      </a:pPr>
                      <a:r>
                        <a:rPr lang="en-US" sz="1000" b="0" i="0" u="none" strike="noStrike" kern="1200" baseline="0" dirty="0">
                          <a:solidFill>
                            <a:srgbClr val="000000"/>
                          </a:solidFill>
                          <a:effectLst/>
                          <a:latin typeface="+mn-lt"/>
                          <a:ea typeface="+mn-ea"/>
                          <a:cs typeface="+mn-cs"/>
                        </a:rPr>
                        <a:t>4 months</a:t>
                      </a:r>
                      <a:r>
                        <a:rPr lang="en-US" sz="1000" b="0" i="0" u="none" strike="noStrike" kern="1200" dirty="0">
                          <a:solidFill>
                            <a:srgbClr val="000000"/>
                          </a:solidFill>
                          <a:effectLst/>
                          <a:latin typeface="+mn-lt"/>
                          <a:ea typeface="+mn-ea"/>
                          <a:cs typeface="+mn-cs"/>
                        </a:rPr>
                        <a:t> </a:t>
                      </a:r>
                      <a:r>
                        <a:rPr lang="en-US" sz="1000" b="0" i="0" u="sng" strike="noStrike" kern="1200" dirty="0">
                          <a:solidFill>
                            <a:srgbClr val="000000"/>
                          </a:solidFill>
                          <a:effectLst/>
                          <a:latin typeface="+mn-lt"/>
                          <a:ea typeface="+mn-ea"/>
                          <a:cs typeface="+mn-cs"/>
                        </a:rPr>
                        <a:t>before</a:t>
                      </a:r>
                      <a:r>
                        <a:rPr lang="en-US" sz="1000" b="0" i="0" u="none" strike="noStrike" kern="1200" dirty="0">
                          <a:solidFill>
                            <a:srgbClr val="000000"/>
                          </a:solidFill>
                          <a:effectLst/>
                          <a:latin typeface="+mn-lt"/>
                          <a:ea typeface="+mn-ea"/>
                          <a:cs typeface="+mn-cs"/>
                        </a:rPr>
                        <a:t> opening</a:t>
                      </a:r>
                    </a:p>
                  </a:txBody>
                  <a:tcPr marL="9525" marR="9525" marT="9525" marB="0" anchor="ctr"/>
                </a:tc>
                <a:tc>
                  <a:txBody>
                    <a:bodyPr/>
                    <a:lstStyle/>
                    <a:p>
                      <a:pPr algn="ctr" fontAlgn="ctr"/>
                      <a:r>
                        <a:rPr lang="en-US" sz="1000" b="0" i="0" u="none" strike="noStrike" baseline="0" dirty="0">
                          <a:solidFill>
                            <a:srgbClr val="000000"/>
                          </a:solidFill>
                          <a:effectLst/>
                          <a:latin typeface="+mj-lt"/>
                        </a:rPr>
                        <a:t>Digital Services Leader’s flight, ground transfers &amp; hotel accommodation only </a:t>
                      </a:r>
                      <a:endParaRPr lang="en-US" sz="10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0002"/>
                  </a:ext>
                </a:extLst>
              </a:tr>
              <a:tr h="561538">
                <a:tc>
                  <a:txBody>
                    <a:bodyPr/>
                    <a:lstStyle/>
                    <a:p>
                      <a:pPr marL="55880" indent="0" algn="l" fontAlgn="ctr"/>
                      <a:r>
                        <a:rPr lang="en-US" sz="1000" b="0" i="0" u="none" strike="noStrike" dirty="0">
                          <a:solidFill>
                            <a:srgbClr val="000000"/>
                          </a:solidFill>
                          <a:effectLst/>
                          <a:latin typeface="+mj-lt"/>
                        </a:rPr>
                        <a:t>Self-Paced Training – Review eCommerce Section of Marriott</a:t>
                      </a:r>
                      <a:r>
                        <a:rPr lang="en-US" sz="1000" b="0" i="0" u="none" strike="noStrike" baseline="0" dirty="0">
                          <a:solidFill>
                            <a:srgbClr val="000000"/>
                          </a:solidFill>
                          <a:effectLst/>
                          <a:latin typeface="+mj-lt"/>
                        </a:rPr>
                        <a:t> Global Source (MGS)</a:t>
                      </a:r>
                      <a:endParaRPr lang="en-US" sz="1000" b="0" i="0" u="none" strike="noStrike" dirty="0">
                        <a:solidFill>
                          <a:srgbClr val="000000"/>
                        </a:solidFill>
                        <a:effectLst/>
                        <a:latin typeface="+mj-lt"/>
                      </a:endParaRPr>
                    </a:p>
                  </a:txBody>
                  <a:tcPr marL="9525" marR="9525" marT="9525" marB="0" anchor="ctr"/>
                </a:tc>
                <a:tc>
                  <a:txBody>
                    <a:bodyPr/>
                    <a:lstStyle/>
                    <a:p>
                      <a:pPr marL="55880" marR="0" indent="0" algn="l" defTabSz="875665" rtl="0" eaLnBrk="1" fontAlgn="auto" latinLnBrk="0" hangingPunct="1">
                        <a:lnSpc>
                          <a:spcPct val="100000"/>
                        </a:lnSpc>
                        <a:spcBef>
                          <a:spcPts val="0"/>
                        </a:spcBef>
                        <a:spcAft>
                          <a:spcPts val="0"/>
                        </a:spcAft>
                        <a:buClrTx/>
                        <a:buSzTx/>
                        <a:buFontTx/>
                        <a:buNone/>
                        <a:defRPr/>
                      </a:pPr>
                      <a:r>
                        <a:rPr lang="en-US" sz="1000" b="0" i="0" u="none" strike="noStrike" kern="1200" dirty="0">
                          <a:solidFill>
                            <a:srgbClr val="000000"/>
                          </a:solidFill>
                          <a:effectLst/>
                          <a:latin typeface="+mn-lt"/>
                          <a:ea typeface="+mn-ea"/>
                          <a:cs typeface="+mn-cs"/>
                        </a:rPr>
                        <a:t>DORM, DOSM, DOM, Marcom Team</a:t>
                      </a:r>
                      <a:r>
                        <a:rPr lang="en-US" sz="1000" b="0" i="0" u="none" strike="noStrike" kern="1200" baseline="0" dirty="0">
                          <a:solidFill>
                            <a:srgbClr val="000000"/>
                          </a:solidFill>
                          <a:effectLst/>
                          <a:latin typeface="+mn-lt"/>
                          <a:ea typeface="+mn-ea"/>
                          <a:cs typeface="+mn-cs"/>
                        </a:rPr>
                        <a:t> </a:t>
                      </a:r>
                      <a:endParaRPr lang="en-US" sz="10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2 days</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Recommended</a:t>
                      </a:r>
                      <a:r>
                        <a:rPr lang="en-US" sz="1000" b="0" i="0" u="none" strike="noStrike" kern="1200" baseline="0" dirty="0">
                          <a:solidFill>
                            <a:srgbClr val="000000"/>
                          </a:solidFill>
                          <a:effectLst/>
                          <a:latin typeface="+mj-lt"/>
                          <a:ea typeface="+mn-ea"/>
                          <a:cs typeface="+mn-cs"/>
                        </a:rPr>
                        <a:t>:</a:t>
                      </a:r>
                    </a:p>
                    <a:p>
                      <a:pPr marL="0" algn="ctr" defTabSz="875665" rtl="0" eaLnBrk="1" fontAlgn="ctr" latinLnBrk="0" hangingPunct="1"/>
                      <a:r>
                        <a:rPr lang="en-US" sz="1000" b="0" i="0" u="none" strike="noStrike" kern="1200" baseline="0" dirty="0">
                          <a:solidFill>
                            <a:srgbClr val="000000"/>
                          </a:solidFill>
                          <a:effectLst/>
                          <a:latin typeface="+mj-lt"/>
                          <a:ea typeface="+mn-ea"/>
                          <a:cs typeface="+mn-cs"/>
                        </a:rPr>
                        <a:t>3 months </a:t>
                      </a:r>
                      <a:r>
                        <a:rPr lang="en-US" sz="1000" b="0" i="0" u="sng" strike="noStrike" kern="1200" baseline="0" dirty="0">
                          <a:solidFill>
                            <a:srgbClr val="000000"/>
                          </a:solidFill>
                          <a:effectLst/>
                          <a:latin typeface="+mj-lt"/>
                          <a:ea typeface="+mn-ea"/>
                          <a:cs typeface="+mn-cs"/>
                        </a:rPr>
                        <a:t>before</a:t>
                      </a:r>
                      <a:r>
                        <a:rPr lang="en-US" sz="1000" b="0" i="0" u="none" strike="noStrike" kern="1200" baseline="0" dirty="0">
                          <a:solidFill>
                            <a:srgbClr val="000000"/>
                          </a:solidFill>
                          <a:effectLst/>
                          <a:latin typeface="+mj-lt"/>
                          <a:ea typeface="+mn-ea"/>
                          <a:cs typeface="+mn-cs"/>
                        </a:rPr>
                        <a:t> opening</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4"/>
                        </a:rPr>
                        <a:t>https://extranet.marriott.com/mgs/common/sales-mktg-and-rev-mgmt/ecommerce</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10003"/>
                  </a:ext>
                </a:extLst>
              </a:tr>
              <a:tr h="561538">
                <a:tc>
                  <a:txBody>
                    <a:bodyPr/>
                    <a:lstStyle/>
                    <a:p>
                      <a:pPr marL="0" indent="55880" algn="l" fontAlgn="ctr"/>
                      <a:r>
                        <a:rPr lang="en-US" sz="1000" b="0" i="0" u="none" strike="noStrike" dirty="0" err="1">
                          <a:solidFill>
                            <a:srgbClr val="000000"/>
                          </a:solidFill>
                          <a:effectLst/>
                          <a:latin typeface="+mj-lt"/>
                        </a:rPr>
                        <a:t>eTools</a:t>
                      </a:r>
                      <a:r>
                        <a:rPr lang="en-US" sz="1000" b="0" i="0" u="none" strike="noStrike" baseline="0" dirty="0">
                          <a:solidFill>
                            <a:srgbClr val="000000"/>
                          </a:solidFill>
                          <a:effectLst/>
                          <a:latin typeface="+mj-lt"/>
                        </a:rPr>
                        <a:t> Training Energizers:</a:t>
                      </a:r>
                    </a:p>
                    <a:p>
                      <a:pPr marL="230505" indent="-174625" algn="l" fontAlgn="ctr">
                        <a:buFont typeface="Arial" pitchFamily="34" charset="0"/>
                        <a:buChar char="•"/>
                      </a:pPr>
                      <a:r>
                        <a:rPr lang="en-US" sz="1000" b="0" i="0" u="none" strike="noStrike" dirty="0">
                          <a:solidFill>
                            <a:srgbClr val="000000"/>
                          </a:solidFill>
                          <a:effectLst/>
                          <a:latin typeface="+mj-lt"/>
                        </a:rPr>
                        <a:t>Custom Webpage</a:t>
                      </a:r>
                    </a:p>
                    <a:p>
                      <a:pPr marL="230505" indent="-174625" algn="l" fontAlgn="ctr">
                        <a:buFont typeface="Arial" pitchFamily="34" charset="0"/>
                        <a:buChar char="•"/>
                      </a:pPr>
                      <a:r>
                        <a:rPr lang="en-US" sz="1000" b="0" i="0" u="none" strike="noStrike" dirty="0" err="1">
                          <a:solidFill>
                            <a:srgbClr val="000000"/>
                          </a:solidFill>
                          <a:effectLst/>
                          <a:latin typeface="+mj-lt"/>
                        </a:rPr>
                        <a:t>eGroup</a:t>
                      </a:r>
                      <a:r>
                        <a:rPr lang="en-US" sz="1000" b="0" i="0" u="none" strike="noStrike" dirty="0">
                          <a:solidFill>
                            <a:srgbClr val="000000"/>
                          </a:solidFill>
                          <a:effectLst/>
                          <a:latin typeface="+mj-lt"/>
                        </a:rPr>
                        <a:t> List</a:t>
                      </a:r>
                    </a:p>
                    <a:p>
                      <a:pPr marL="230505" indent="-174625" algn="l" fontAlgn="ctr">
                        <a:buFont typeface="Arial" pitchFamily="34" charset="0"/>
                        <a:buChar char="•"/>
                      </a:pPr>
                      <a:r>
                        <a:rPr lang="en-US" sz="1000" b="0" i="0" u="none" strike="noStrike" dirty="0" err="1">
                          <a:solidFill>
                            <a:srgbClr val="000000"/>
                          </a:solidFill>
                          <a:effectLst/>
                          <a:latin typeface="+mj-lt"/>
                        </a:rPr>
                        <a:t>eRooming</a:t>
                      </a:r>
                      <a:r>
                        <a:rPr lang="en-US" sz="1000" b="0" i="0" u="none" strike="noStrike" dirty="0">
                          <a:solidFill>
                            <a:srgbClr val="000000"/>
                          </a:solidFill>
                          <a:effectLst/>
                          <a:latin typeface="+mj-lt"/>
                        </a:rPr>
                        <a:t> List </a:t>
                      </a:r>
                    </a:p>
                    <a:p>
                      <a:pPr marL="230505" indent="-174625" algn="l" fontAlgn="ctr">
                        <a:buFont typeface="Arial" pitchFamily="34" charset="0"/>
                        <a:buChar char="•"/>
                      </a:pPr>
                      <a:r>
                        <a:rPr lang="en-US" sz="1000" b="0" i="0" u="none" strike="noStrike" dirty="0" err="1">
                          <a:solidFill>
                            <a:srgbClr val="000000"/>
                          </a:solidFill>
                          <a:effectLst/>
                          <a:latin typeface="+mj-lt"/>
                        </a:rPr>
                        <a:t>eTools</a:t>
                      </a:r>
                      <a:endParaRPr lang="en-US" sz="1000" b="0" i="0" u="none" strike="noStrike" dirty="0">
                        <a:solidFill>
                          <a:srgbClr val="000000"/>
                        </a:solidFill>
                        <a:effectLst/>
                        <a:latin typeface="+mj-lt"/>
                      </a:endParaRPr>
                    </a:p>
                    <a:p>
                      <a:pPr marL="230505" indent="-174625" algn="l" fontAlgn="ctr">
                        <a:buFont typeface="Arial" pitchFamily="34" charset="0"/>
                        <a:buChar char="•"/>
                      </a:pPr>
                      <a:r>
                        <a:rPr lang="en-US" sz="1000" b="0" i="0" u="none" strike="noStrike" dirty="0" err="1">
                          <a:solidFill>
                            <a:srgbClr val="000000"/>
                          </a:solidFill>
                          <a:effectLst/>
                          <a:latin typeface="+mj-lt"/>
                        </a:rPr>
                        <a:t>ResLink</a:t>
                      </a:r>
                      <a:r>
                        <a:rPr lang="en-US" sz="1000" b="0" i="0" u="none" strike="noStrike" dirty="0">
                          <a:solidFill>
                            <a:srgbClr val="000000"/>
                          </a:solidFill>
                          <a:effectLst/>
                          <a:latin typeface="+mj-lt"/>
                        </a:rPr>
                        <a:t> Direct </a:t>
                      </a:r>
                    </a:p>
                  </a:txBody>
                  <a:tcPr marL="9525" marR="9525" marT="9525" marB="0" anchor="ctr"/>
                </a:tc>
                <a:tc>
                  <a:txBody>
                    <a:bodyPr/>
                    <a:lstStyle/>
                    <a:p>
                      <a:pPr marL="0" indent="55880"/>
                      <a:r>
                        <a:rPr lang="en-US" sz="1000" b="0" i="0" u="none" strike="noStrike" kern="1200" dirty="0">
                          <a:solidFill>
                            <a:srgbClr val="000000"/>
                          </a:solidFill>
                          <a:effectLst/>
                          <a:latin typeface="+mj-lt"/>
                          <a:ea typeface="+mn-ea"/>
                          <a:cs typeface="+mn-cs"/>
                        </a:rPr>
                        <a:t>DOSM,</a:t>
                      </a:r>
                      <a:r>
                        <a:rPr lang="en-US" sz="1000" b="0" i="0" u="none" strike="noStrike" kern="1200" baseline="0" dirty="0">
                          <a:solidFill>
                            <a:srgbClr val="000000"/>
                          </a:solidFill>
                          <a:effectLst/>
                          <a:latin typeface="+mj-lt"/>
                          <a:ea typeface="+mn-ea"/>
                          <a:cs typeface="+mn-cs"/>
                        </a:rPr>
                        <a:t> Sales  Team</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30 min.</a:t>
                      </a:r>
                      <a:r>
                        <a:rPr lang="en-US" sz="1000" b="0" i="0" u="none" strike="noStrike" kern="1200" baseline="0" dirty="0">
                          <a:solidFill>
                            <a:srgbClr val="000000"/>
                          </a:solidFill>
                          <a:effectLst/>
                          <a:latin typeface="+mj-lt"/>
                          <a:ea typeface="+mn-ea"/>
                          <a:cs typeface="+mn-cs"/>
                        </a:rPr>
                        <a:t> each</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Recommended:</a:t>
                      </a:r>
                    </a:p>
                    <a:p>
                      <a:pPr marL="0" algn="ctr" defTabSz="875665" rtl="0" eaLnBrk="1" fontAlgn="ctr" latinLnBrk="0" hangingPunct="1"/>
                      <a:r>
                        <a:rPr lang="en-US" sz="1000" b="0" i="0" u="none" strike="noStrike" kern="1200" dirty="0">
                          <a:solidFill>
                            <a:srgbClr val="000000"/>
                          </a:solidFill>
                          <a:effectLst/>
                          <a:latin typeface="+mj-lt"/>
                          <a:ea typeface="+mn-ea"/>
                          <a:cs typeface="+mn-cs"/>
                        </a:rPr>
                        <a:t>2</a:t>
                      </a:r>
                      <a:r>
                        <a:rPr lang="en-US" sz="1000" b="0" i="0" u="none" strike="noStrike" kern="1200" baseline="0" dirty="0">
                          <a:solidFill>
                            <a:srgbClr val="000000"/>
                          </a:solidFill>
                          <a:effectLst/>
                          <a:latin typeface="+mj-lt"/>
                          <a:ea typeface="+mn-ea"/>
                          <a:cs typeface="+mn-cs"/>
                        </a:rPr>
                        <a:t> months </a:t>
                      </a:r>
                      <a:r>
                        <a:rPr lang="en-US" sz="1000" b="0" i="0" u="sng" strike="noStrike" kern="1200" baseline="0" dirty="0">
                          <a:solidFill>
                            <a:srgbClr val="000000"/>
                          </a:solidFill>
                          <a:effectLst/>
                          <a:latin typeface="+mj-lt"/>
                          <a:ea typeface="+mn-ea"/>
                          <a:cs typeface="+mn-cs"/>
                        </a:rPr>
                        <a:t>before</a:t>
                      </a:r>
                      <a:r>
                        <a:rPr lang="en-US" sz="1000" b="0" i="0" u="none" strike="noStrike" kern="1200" baseline="0" dirty="0">
                          <a:solidFill>
                            <a:srgbClr val="000000"/>
                          </a:solidFill>
                          <a:effectLst/>
                          <a:latin typeface="+mj-lt"/>
                          <a:ea typeface="+mn-ea"/>
                          <a:cs typeface="+mn-cs"/>
                        </a:rPr>
                        <a:t> opening</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5"/>
                        </a:rPr>
                        <a:t>https://extranet.marriott.com/mgs/common/business-resources/business-applications/etools/default.html</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6"/>
                        </a:rPr>
                        <a:t>https://extranet.marriott.com/mgs/common/sales-mktg-and-rev-mgmt/ecommerce/marketing-to-groups-and-corporations/etools-help.html</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10004"/>
                  </a:ext>
                </a:extLst>
              </a:tr>
              <a:tr h="728782">
                <a:tc>
                  <a:txBody>
                    <a:bodyPr/>
                    <a:lstStyle/>
                    <a:p>
                      <a:pPr marL="0" indent="55880" algn="l" fontAlgn="ctr"/>
                      <a:r>
                        <a:rPr lang="en-US" sz="1000" b="0" i="0" u="none" strike="noStrike" dirty="0">
                          <a:solidFill>
                            <a:srgbClr val="000000"/>
                          </a:solidFill>
                          <a:effectLst/>
                          <a:latin typeface="+mj-lt"/>
                        </a:rPr>
                        <a:t>Marriott</a:t>
                      </a:r>
                      <a:r>
                        <a:rPr lang="en-US" sz="1000" b="0" i="0" u="none" strike="noStrike" baseline="0" dirty="0">
                          <a:solidFill>
                            <a:srgbClr val="000000"/>
                          </a:solidFill>
                          <a:effectLst/>
                          <a:latin typeface="+mj-lt"/>
                        </a:rPr>
                        <a:t> Global University</a:t>
                      </a:r>
                      <a:endParaRPr lang="en-US" sz="1000" b="0" i="0" u="none" strike="noStrike"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DOSM</a:t>
                      </a:r>
                      <a:r>
                        <a:rPr lang="en-US" sz="1000" b="0" i="0" u="none" strike="noStrike" baseline="0" dirty="0">
                          <a:solidFill>
                            <a:srgbClr val="000000"/>
                          </a:solidFill>
                          <a:effectLst/>
                          <a:latin typeface="+mj-lt"/>
                        </a:rPr>
                        <a:t>, DOM, Sales, Revenue, Marketing, eCommerce</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 </a:t>
                      </a:r>
                    </a:p>
                  </a:txBody>
                  <a:tcPr marL="9525" marR="9525" marT="9525" marB="0" anchor="ctr"/>
                </a:tc>
                <a:tc>
                  <a:txBody>
                    <a:bodyPr/>
                    <a:lstStyle/>
                    <a:p>
                      <a:pPr algn="ctr" fontAlgn="ctr"/>
                      <a:r>
                        <a:rPr lang="en-US" sz="1000" b="0" i="0" u="none" strike="noStrike" dirty="0">
                          <a:solidFill>
                            <a:srgbClr val="000000"/>
                          </a:solidFill>
                          <a:effectLst/>
                          <a:latin typeface="+mj-lt"/>
                        </a:rPr>
                        <a:t>1</a:t>
                      </a:r>
                      <a:r>
                        <a:rPr lang="en-US" sz="1000" b="0" i="0" u="none" strike="noStrike" baseline="0" dirty="0">
                          <a:solidFill>
                            <a:srgbClr val="000000"/>
                          </a:solidFill>
                          <a:effectLst/>
                          <a:latin typeface="+mj-lt"/>
                        </a:rPr>
                        <a:t> day </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On-going;</a:t>
                      </a:r>
                    </a:p>
                    <a:p>
                      <a:pPr algn="ctr" fontAlgn="ctr"/>
                      <a:r>
                        <a:rPr lang="en-US" sz="1000" b="0" i="0" u="none" strike="noStrike" dirty="0">
                          <a:solidFill>
                            <a:srgbClr val="000000"/>
                          </a:solidFill>
                          <a:effectLst/>
                          <a:latin typeface="+mj-lt"/>
                        </a:rPr>
                        <a:t>Please</a:t>
                      </a:r>
                      <a:r>
                        <a:rPr lang="en-US" sz="1000" b="0" i="0" u="none" strike="noStrike" baseline="0" dirty="0">
                          <a:solidFill>
                            <a:srgbClr val="000000"/>
                          </a:solidFill>
                          <a:effectLst/>
                          <a:latin typeface="+mj-lt"/>
                        </a:rPr>
                        <a:t> refer to email from Director of BMSC Training &amp; Global Learning Network  </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Approx. $300 per attendee + cost of travel (if</a:t>
                      </a:r>
                      <a:r>
                        <a:rPr lang="en-US" sz="1000" b="0" i="0" u="none" strike="noStrike" baseline="0" dirty="0">
                          <a:solidFill>
                            <a:srgbClr val="000000"/>
                          </a:solidFill>
                          <a:effectLst/>
                          <a:latin typeface="+mj-lt"/>
                        </a:rPr>
                        <a:t> needed, based on the location of the class)</a:t>
                      </a:r>
                      <a:endParaRPr lang="en-US" sz="10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0005"/>
                  </a:ext>
                </a:extLst>
              </a:tr>
              <a:tr h="469762">
                <a:tc>
                  <a:txBody>
                    <a:bodyPr/>
                    <a:lstStyle/>
                    <a:p>
                      <a:pPr marL="55880" indent="0" algn="l" fontAlgn="ctr"/>
                      <a:r>
                        <a:rPr lang="en-US" sz="1000" b="0" i="0" u="none" strike="noStrike" dirty="0">
                          <a:solidFill>
                            <a:srgbClr val="000000"/>
                          </a:solidFill>
                          <a:effectLst/>
                          <a:latin typeface="+mj-lt"/>
                        </a:rPr>
                        <a:t>eCommerce Global Conference Calls</a:t>
                      </a:r>
                    </a:p>
                  </a:txBody>
                  <a:tcPr marL="9525" marR="9525" marT="9525" marB="0" anchor="ctr"/>
                </a:tc>
                <a:tc>
                  <a:txBody>
                    <a:bodyPr/>
                    <a:lstStyle/>
                    <a:p>
                      <a:pPr marL="55880" indent="0"/>
                      <a:r>
                        <a:rPr lang="en-US" sz="1000" b="0" i="0" u="none" strike="noStrike" kern="1200" dirty="0">
                          <a:solidFill>
                            <a:srgbClr val="000000"/>
                          </a:solidFill>
                          <a:effectLst/>
                          <a:latin typeface="+mj-lt"/>
                          <a:ea typeface="+mn-ea"/>
                          <a:cs typeface="+mn-cs"/>
                        </a:rPr>
                        <a:t>DOSM, DOM, </a:t>
                      </a:r>
                      <a:r>
                        <a:rPr lang="en-US" sz="1000" b="0" i="0" u="none" strike="noStrike" kern="1200" dirty="0" err="1">
                          <a:solidFill>
                            <a:srgbClr val="000000"/>
                          </a:solidFill>
                          <a:effectLst/>
                          <a:latin typeface="+mj-lt"/>
                          <a:ea typeface="+mn-ea"/>
                          <a:cs typeface="+mn-cs"/>
                        </a:rPr>
                        <a:t>Marcom</a:t>
                      </a:r>
                      <a:r>
                        <a:rPr lang="en-US" sz="1000" b="0" i="0" u="none" strike="noStrike" kern="1200" baseline="0" dirty="0">
                          <a:solidFill>
                            <a:srgbClr val="000000"/>
                          </a:solidFill>
                          <a:effectLst/>
                          <a:latin typeface="+mj-lt"/>
                          <a:ea typeface="+mn-ea"/>
                          <a:cs typeface="+mn-cs"/>
                        </a:rPr>
                        <a:t> Manager, eCommerce Manager</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1 hour</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Monthly</a:t>
                      </a:r>
                    </a:p>
                  </a:txBody>
                  <a:tcPr marL="9525" marR="9525" marT="9525" marB="0" anchor="ctr"/>
                </a:tc>
                <a:tc>
                  <a:txBody>
                    <a:bodyPr/>
                    <a:lstStyle/>
                    <a:p>
                      <a:pPr marL="0" algn="l" defTabSz="875665" rtl="0" eaLnBrk="1" fontAlgn="ctr" latinLnBrk="0" hangingPunct="1"/>
                      <a:r>
                        <a:rPr lang="en-US" sz="1000" b="0" i="0" u="none" strike="noStrike" kern="1200" dirty="0" smtClean="0">
                          <a:solidFill>
                            <a:srgbClr val="000000"/>
                          </a:solidFill>
                          <a:effectLst/>
                          <a:latin typeface="+mj-lt"/>
                          <a:ea typeface="+mn-ea"/>
                          <a:cs typeface="+mn-cs"/>
                          <a:hlinkClick r:id="rId7"/>
                        </a:rPr>
                        <a:t>Dan.Melluzzo@marriott.com</a:t>
                      </a:r>
                      <a:r>
                        <a:rPr lang="en-US" sz="1000" b="0" i="0" u="none" strike="noStrike" kern="1200" dirty="0" smtClean="0">
                          <a:solidFill>
                            <a:srgbClr val="000000"/>
                          </a:solidFill>
                          <a:effectLst/>
                          <a:latin typeface="+mj-lt"/>
                          <a:ea typeface="+mn-ea"/>
                          <a:cs typeface="+mn-cs"/>
                        </a:rPr>
                        <a:t> for application</a:t>
                      </a: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842" y="97490"/>
            <a:ext cx="6362734" cy="334723"/>
          </a:xfrm>
          <a:prstGeom prst="rect">
            <a:avLst/>
          </a:prstGeom>
        </p:spPr>
        <p:txBody>
          <a:bodyPr wrap="none" lIns="87645" tIns="43823" rIns="87645" bIns="43823">
            <a:spAutoFit/>
          </a:bodyPr>
          <a:lstStyle/>
          <a:p>
            <a:pPr lvl="0" fontAlgn="base">
              <a:spcBef>
                <a:spcPct val="20000"/>
              </a:spcBef>
              <a:spcAft>
                <a:spcPct val="0"/>
              </a:spcAft>
            </a:pPr>
            <a:r>
              <a:rPr lang="en-US" sz="1600" b="1" dirty="0" err="1">
                <a:latin typeface="Calibri" charset="0"/>
                <a:ea typeface="Calibri" charset="0"/>
                <a:cs typeface="Calibri" charset="0"/>
              </a:rPr>
              <a:t>培训</a:t>
            </a:r>
            <a:r>
              <a:rPr lang="zh-CN" altLang="en-US" sz="1600" b="1" dirty="0">
                <a:latin typeface="Calibri" charset="0"/>
                <a:ea typeface="Calibri" charset="0"/>
                <a:cs typeface="Calibri" charset="0"/>
              </a:rPr>
              <a:t>和</a:t>
            </a:r>
            <a:r>
              <a:rPr lang="en-US" sz="1600" b="1" dirty="0" smtClean="0">
                <a:latin typeface="Calibri" charset="0"/>
                <a:ea typeface="Calibri" charset="0"/>
                <a:cs typeface="Calibri" charset="0"/>
              </a:rPr>
              <a:t>成本</a:t>
            </a:r>
            <a:r>
              <a:rPr lang="zh-CN" altLang="en-US" sz="1600" b="1" dirty="0" smtClean="0">
                <a:latin typeface="Calibri" charset="0"/>
                <a:ea typeface="Calibri" charset="0"/>
                <a:cs typeface="Calibri" charset="0"/>
              </a:rPr>
              <a:t> </a:t>
            </a:r>
            <a:r>
              <a:rPr lang="en-US" sz="1600" b="1" dirty="0" smtClean="0">
                <a:latin typeface="Calibri" charset="0"/>
                <a:ea typeface="Calibri" charset="0"/>
                <a:cs typeface="Calibri" charset="0"/>
              </a:rPr>
              <a:t>|</a:t>
            </a:r>
            <a:r>
              <a:rPr lang="zh-CN" altLang="en-US" sz="1600" b="1" dirty="0" smtClean="0">
                <a:latin typeface="Calibri" charset="0"/>
                <a:ea typeface="Calibri" charset="0"/>
                <a:cs typeface="Calibri" charset="0"/>
              </a:rPr>
              <a:t> </a:t>
            </a:r>
            <a:r>
              <a:rPr lang="en-US" sz="1600" b="1" dirty="0" smtClean="0">
                <a:latin typeface="Calibri" charset="0"/>
                <a:ea typeface="Calibri" charset="0"/>
                <a:cs typeface="Calibri" charset="0"/>
              </a:rPr>
              <a:t>品牌</a:t>
            </a:r>
            <a:r>
              <a:rPr lang="en-US" sz="1600" b="1" dirty="0">
                <a:latin typeface="Calibri" charset="0"/>
                <a:ea typeface="Calibri" charset="0"/>
                <a:cs typeface="Calibri" charset="0"/>
              </a:rPr>
              <a:t>、</a:t>
            </a:r>
            <a:r>
              <a:rPr lang="zh-CN" altLang="en-US" sz="1600" b="1" dirty="0">
                <a:latin typeface="Calibri" charset="0"/>
                <a:ea typeface="Calibri" charset="0"/>
                <a:cs typeface="Calibri" charset="0"/>
              </a:rPr>
              <a:t>市场</a:t>
            </a:r>
            <a:r>
              <a:rPr lang="en-US" sz="1600" b="1" dirty="0">
                <a:latin typeface="Calibri" charset="0"/>
                <a:ea typeface="Calibri" charset="0"/>
                <a:cs typeface="Calibri" charset="0"/>
              </a:rPr>
              <a:t>、</a:t>
            </a:r>
            <a:r>
              <a:rPr lang="en-US" sz="1600" b="1" dirty="0" smtClean="0">
                <a:latin typeface="Calibri" charset="0"/>
                <a:ea typeface="Calibri" charset="0"/>
                <a:cs typeface="Calibri" charset="0"/>
              </a:rPr>
              <a:t>销售和顾客服务</a:t>
            </a:r>
            <a:r>
              <a:rPr lang="en-US" sz="1600" b="1" dirty="0">
                <a:latin typeface="Calibri" charset="0"/>
                <a:ea typeface="Calibri" charset="0"/>
                <a:cs typeface="Calibri" charset="0"/>
              </a:rPr>
              <a:t> </a:t>
            </a:r>
            <a:r>
              <a:rPr lang="en-US" sz="1600" b="1" dirty="0" smtClean="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757040283"/>
              </p:ext>
            </p:extLst>
          </p:nvPr>
        </p:nvGraphicFramePr>
        <p:xfrm>
          <a:off x="323528" y="483518"/>
          <a:ext cx="8353102" cy="5866508"/>
        </p:xfrm>
        <a:graphic>
          <a:graphicData uri="http://schemas.openxmlformats.org/drawingml/2006/table">
            <a:tbl>
              <a:tblPr firstRow="1">
                <a:tableStyleId>{616DA210-FB5B-4158-B5E0-FEB733F419BA}</a:tableStyleId>
              </a:tblPr>
              <a:tblGrid>
                <a:gridCol w="2088232">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656358">
                  <a:extLst>
                    <a:ext uri="{9D8B030D-6E8A-4147-A177-3AD203B41FA5}">
                      <a16:colId xmlns:a16="http://schemas.microsoft.com/office/drawing/2014/main" val="20005"/>
                    </a:ext>
                  </a:extLst>
                </a:gridCol>
              </a:tblGrid>
              <a:tr h="377825">
                <a:tc>
                  <a:txBody>
                    <a:bodyPr/>
                    <a:lstStyle/>
                    <a:p>
                      <a:pPr algn="ctr" fontAlgn="ctr"/>
                      <a:r>
                        <a:rPr lang="en-US" sz="1200" b="1" u="none" strike="noStrike" dirty="0">
                          <a:effectLst/>
                          <a:latin typeface="Calibri" charset="0"/>
                          <a:ea typeface="Calibri" charset="0"/>
                          <a:cs typeface="Calibri" charset="0"/>
                        </a:rPr>
                        <a:t>培训内容</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对象</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强制/</a:t>
                      </a:r>
                      <a:r>
                        <a:rPr lang="zh-CN" altLang="en-US" sz="1200" b="1" u="none" strike="noStrike" dirty="0">
                          <a:effectLst/>
                          <a:latin typeface="Calibri" charset="0"/>
                          <a:ea typeface="Calibri" charset="0"/>
                          <a:cs typeface="Calibri" charset="0"/>
                        </a:rPr>
                        <a:t>自</a:t>
                      </a:r>
                      <a:r>
                        <a:rPr lang="en-US" sz="1200" b="1" u="none" strike="noStrike" dirty="0">
                          <a:effectLst/>
                          <a:latin typeface="Calibri" charset="0"/>
                          <a:ea typeface="Calibri" charset="0"/>
                          <a:cs typeface="Calibri" charset="0"/>
                        </a:rPr>
                        <a:t>选</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时长</a:t>
                      </a:r>
                    </a:p>
                  </a:txBody>
                  <a:tcPr marL="5668" marR="5668" marT="5668" marB="0" anchor="ctr">
                    <a:solidFill>
                      <a:schemeClr val="bg1">
                        <a:lumMod val="95000"/>
                      </a:schemeClr>
                    </a:solidFill>
                  </a:tcPr>
                </a:tc>
                <a:tc>
                  <a:txBody>
                    <a:bodyPr/>
                    <a:lstStyle/>
                    <a:p>
                      <a:pPr algn="ctr" fontAlgn="ctr"/>
                      <a:r>
                        <a:rPr lang="en-US" sz="1200" b="1" i="0" u="none" strike="noStrike" dirty="0">
                          <a:solidFill>
                            <a:srgbClr val="000000"/>
                          </a:solidFill>
                          <a:effectLst/>
                          <a:latin typeface="Calibri" charset="0"/>
                          <a:ea typeface="Calibri" charset="0"/>
                          <a:cs typeface="Calibri" charset="0"/>
                        </a:rPr>
                        <a:t>时间安排</a:t>
                      </a:r>
                    </a:p>
                  </a:txBody>
                  <a:tcPr marL="5668" marR="5668" marT="5668" marB="0" anchor="ctr">
                    <a:solidFill>
                      <a:schemeClr val="bg1">
                        <a:lumMod val="95000"/>
                      </a:schemeClr>
                    </a:solidFill>
                  </a:tcPr>
                </a:tc>
                <a:tc>
                  <a:txBody>
                    <a:bodyPr/>
                    <a:lstStyle/>
                    <a:p>
                      <a:pPr algn="ctr" fontAlgn="ctr"/>
                      <a:r>
                        <a:rPr lang="en-US" sz="1200" b="1" u="none" strike="noStrike" dirty="0" err="1">
                          <a:effectLst/>
                          <a:latin typeface="Calibri" charset="0"/>
                          <a:ea typeface="Calibri" charset="0"/>
                          <a:cs typeface="Calibri" charset="0"/>
                        </a:rPr>
                        <a:t>成本</a:t>
                      </a:r>
                      <a:r>
                        <a:rPr lang="zh-CN" altLang="en-US" sz="1200" b="1" u="none" strike="noStrike" dirty="0">
                          <a:effectLst/>
                          <a:latin typeface="Calibri" charset="0"/>
                          <a:ea typeface="Calibri" charset="0"/>
                          <a:cs typeface="Calibri" charset="0"/>
                        </a:rPr>
                        <a:t>明细</a:t>
                      </a:r>
                      <a:r>
                        <a:rPr lang="en-US" sz="1200" b="1" u="none" strike="noStrike" dirty="0">
                          <a:effectLst/>
                          <a:latin typeface="Calibri" charset="0"/>
                          <a:ea typeface="Calibri" charset="0"/>
                          <a:cs typeface="Calibri" charset="0"/>
                        </a:rPr>
                        <a:t>（美元）</a:t>
                      </a: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558279">
                <a:tc>
                  <a:txBody>
                    <a:bodyPr/>
                    <a:lstStyle/>
                    <a:p>
                      <a:pPr marL="111125" indent="-55880" algn="l" fontAlgn="ctr"/>
                      <a:r>
                        <a:rPr lang="en-US" sz="1000" b="0" i="0" u="none" strike="noStrike" dirty="0" err="1">
                          <a:solidFill>
                            <a:srgbClr val="000000"/>
                          </a:solidFill>
                          <a:effectLst/>
                          <a:latin typeface="Calibri" charset="0"/>
                          <a:ea typeface="Calibri" charset="0"/>
                          <a:cs typeface="Calibri" charset="0"/>
                        </a:rPr>
                        <a:t>企业</a:t>
                      </a:r>
                      <a:r>
                        <a:rPr lang="zh-CN" altLang="en-US" sz="1000" b="0" i="0" u="none" strike="noStrike" dirty="0">
                          <a:solidFill>
                            <a:srgbClr val="000000"/>
                          </a:solidFill>
                          <a:effectLst/>
                          <a:latin typeface="Calibri" charset="0"/>
                          <a:ea typeface="Calibri" charset="0"/>
                          <a:cs typeface="Calibri" charset="0"/>
                        </a:rPr>
                        <a:t>资产</a:t>
                      </a:r>
                      <a:r>
                        <a:rPr lang="en-US" sz="1000" b="0" i="0" u="none" strike="noStrike" dirty="0" smtClean="0">
                          <a:solidFill>
                            <a:srgbClr val="000000"/>
                          </a:solidFill>
                          <a:effectLst/>
                          <a:latin typeface="Calibri" charset="0"/>
                          <a:ea typeface="Calibri" charset="0"/>
                          <a:cs typeface="Calibri" charset="0"/>
                        </a:rPr>
                        <a:t>信息中心</a:t>
                      </a:r>
                      <a:r>
                        <a:rPr lang="en-US" sz="1000" b="0" i="0" u="none" strike="noStrike" baseline="0" dirty="0">
                          <a:solidFill>
                            <a:srgbClr val="000000"/>
                          </a:solidFill>
                          <a:effectLst/>
                          <a:latin typeface="Calibri" charset="0"/>
                          <a:ea typeface="Calibri" charset="0"/>
                          <a:cs typeface="Calibri" charset="0"/>
                        </a:rPr>
                        <a:t> </a:t>
                      </a:r>
                      <a:r>
                        <a:rPr lang="en-US" sz="1000" b="0" i="0" u="none" strike="noStrike" baseline="0" dirty="0" smtClean="0">
                          <a:solidFill>
                            <a:srgbClr val="000000"/>
                          </a:solidFill>
                          <a:effectLst/>
                          <a:latin typeface="Calibri" charset="0"/>
                          <a:ea typeface="Calibri" charset="0"/>
                          <a:cs typeface="Calibri" charset="0"/>
                        </a:rPr>
                        <a:t>(</a:t>
                      </a:r>
                      <a:r>
                        <a:rPr lang="en-US" altLang="zh-CN" sz="1000" b="0" i="0" u="none" strike="noStrike" dirty="0" smtClean="0">
                          <a:solidFill>
                            <a:srgbClr val="000000"/>
                          </a:solidFill>
                          <a:effectLst/>
                          <a:latin typeface="Calibri" charset="0"/>
                          <a:ea typeface="Calibri" charset="0"/>
                          <a:cs typeface="Calibri" charset="0"/>
                        </a:rPr>
                        <a:t>EPIC)</a:t>
                      </a:r>
                      <a:r>
                        <a:rPr lang="en-US" altLang="zh-CN" sz="1000" b="0" i="0" u="none" strike="noStrike" baseline="0" dirty="0" smtClean="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培训</a:t>
                      </a:r>
                      <a:r>
                        <a:rPr lang="zh-CN" altLang="en-US" sz="1000" b="0" i="0" u="none" strike="noStrike" dirty="0">
                          <a:solidFill>
                            <a:srgbClr val="000000"/>
                          </a:solidFill>
                          <a:effectLst/>
                          <a:latin typeface="Calibri" charset="0"/>
                          <a:ea typeface="Calibri" charset="0"/>
                          <a:cs typeface="Calibri" charset="0"/>
                        </a:rPr>
                        <a:t>要点</a:t>
                      </a:r>
                      <a:r>
                        <a:rPr lang="en-US" sz="1000" b="0" i="0" u="none" strike="noStrike" dirty="0">
                          <a:solidFill>
                            <a:srgbClr val="000000"/>
                          </a:solidFill>
                          <a:effectLst/>
                          <a:latin typeface="Calibri" charset="0"/>
                          <a:ea typeface="Calibri" charset="0"/>
                          <a:cs typeface="Calibri" charset="0"/>
                        </a:rPr>
                        <a:t>：</a:t>
                      </a:r>
                    </a:p>
                    <a:p>
                      <a:pPr marL="111125" indent="112713" algn="l" fontAlgn="ctr">
                        <a:tabLst/>
                      </a:pPr>
                      <a:r>
                        <a:rPr lang="en-US" sz="1000" b="0" i="0" u="none" strike="noStrike" dirty="0" smtClean="0">
                          <a:solidFill>
                            <a:srgbClr val="000000"/>
                          </a:solidFill>
                          <a:effectLst/>
                          <a:latin typeface="Calibri" charset="0"/>
                          <a:ea typeface="Calibri" charset="0"/>
                          <a:cs typeface="Calibri" charset="0"/>
                        </a:rPr>
                        <a:t>• </a:t>
                      </a:r>
                      <a:r>
                        <a:rPr lang="en-US" altLang="zh-CN" sz="1000" dirty="0" err="1" smtClean="0">
                          <a:solidFill>
                            <a:srgbClr val="000000"/>
                          </a:solidFill>
                          <a:effectLst/>
                          <a:latin typeface="Calibri" charset="0"/>
                          <a:ea typeface="Calibri" charset="0"/>
                          <a:cs typeface="Calibri" charset="0"/>
                          <a:sym typeface="+mn-ea"/>
                        </a:rPr>
                        <a:t>EPIC</a:t>
                      </a:r>
                      <a:r>
                        <a:rPr lang="en-US" sz="1000" b="0" i="0" u="none" strike="noStrike" dirty="0" err="1">
                          <a:solidFill>
                            <a:srgbClr val="000000"/>
                          </a:solidFill>
                          <a:effectLst/>
                          <a:latin typeface="Calibri" charset="0"/>
                          <a:ea typeface="Calibri" charset="0"/>
                          <a:cs typeface="Calibri" charset="0"/>
                        </a:rPr>
                        <a:t>基本信息</a:t>
                      </a:r>
                      <a:endParaRPr lang="en-US" sz="1000" b="0" i="0" u="none" strike="noStrike" dirty="0">
                        <a:solidFill>
                          <a:srgbClr val="000000"/>
                        </a:solidFill>
                        <a:effectLst/>
                        <a:latin typeface="Calibri" charset="0"/>
                        <a:ea typeface="Calibri" charset="0"/>
                        <a:cs typeface="Calibri" charset="0"/>
                      </a:endParaRPr>
                    </a:p>
                    <a:p>
                      <a:pPr marL="111125" indent="112713" algn="l" fontAlgn="ctr">
                        <a:tabLst/>
                      </a:pPr>
                      <a:r>
                        <a:rPr lang="en-US" sz="1000" b="0" i="0" u="none" strike="noStrike" dirty="0" smtClean="0">
                          <a:solidFill>
                            <a:srgbClr val="000000"/>
                          </a:solidFill>
                          <a:effectLst/>
                          <a:latin typeface="Calibri" charset="0"/>
                          <a:ea typeface="Calibri" charset="0"/>
                          <a:cs typeface="Calibri" charset="0"/>
                        </a:rPr>
                        <a:t>• </a:t>
                      </a:r>
                      <a:r>
                        <a:rPr lang="en-US" altLang="zh-CN" sz="1000" dirty="0" smtClean="0">
                          <a:solidFill>
                            <a:srgbClr val="000000"/>
                          </a:solidFill>
                          <a:effectLst/>
                          <a:latin typeface="Calibri" charset="0"/>
                          <a:ea typeface="Calibri" charset="0"/>
                          <a:cs typeface="Calibri" charset="0"/>
                          <a:sym typeface="+mn-ea"/>
                        </a:rPr>
                        <a:t>EPIC</a:t>
                      </a:r>
                      <a:r>
                        <a:rPr lang="zh-CN" altLang="en-US" sz="1000" dirty="0">
                          <a:solidFill>
                            <a:srgbClr val="000000"/>
                          </a:solidFill>
                          <a:effectLst/>
                          <a:latin typeface="Calibri" charset="0"/>
                          <a:ea typeface="Calibri" charset="0"/>
                          <a:cs typeface="Calibri" charset="0"/>
                          <a:sym typeface="+mn-ea"/>
                        </a:rPr>
                        <a:t>使用入门</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indent="0" algn="l" fontAlgn="ct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a:t>
                      </a:r>
                      <a:r>
                        <a:rPr lang="en-US" sz="1000" b="0" i="0" u="none" strike="noStrike" dirty="0" err="1">
                          <a:solidFill>
                            <a:schemeClr val="tx1"/>
                          </a:solidFill>
                          <a:effectLst/>
                          <a:latin typeface="Calibri" charset="0"/>
                          <a:ea typeface="Calibri" charset="0"/>
                          <a:cs typeface="Calibri" charset="0"/>
                        </a:rPr>
                        <a:t>公关部</a:t>
                      </a:r>
                      <a:endParaRPr lang="en-US" sz="1000" b="0" i="0" u="none" strike="noStrike" dirty="0">
                        <a:solidFill>
                          <a:schemeClr val="tx1"/>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每项30分钟</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建议：</a:t>
                      </a:r>
                      <a:r>
                        <a:rPr lang="zh-CN" altLang="en-US" sz="1000" dirty="0">
                          <a:solidFill>
                            <a:schemeClr val="tx1"/>
                          </a:solidFill>
                          <a:effectLst/>
                          <a:latin typeface="Calibri" charset="0"/>
                          <a:ea typeface="Calibri" charset="0"/>
                          <a:cs typeface="Calibri" charset="0"/>
                          <a:sym typeface="+mn-ea"/>
                        </a:rPr>
                        <a:t>距</a:t>
                      </a:r>
                      <a:r>
                        <a:rPr lang="en-US" sz="1000" b="0" i="0" u="none" strike="noStrike" dirty="0">
                          <a:solidFill>
                            <a:schemeClr val="tx1"/>
                          </a:solidFill>
                          <a:effectLst/>
                          <a:latin typeface="Calibri" charset="0"/>
                          <a:ea typeface="Calibri" charset="0"/>
                          <a:cs typeface="Calibri" charset="0"/>
                        </a:rPr>
                        <a:t>开业6个月</a:t>
                      </a:r>
                    </a:p>
                  </a:txBody>
                  <a:tcPr marL="9525" marR="9525" marT="9525" marB="0" anchor="ctr"/>
                </a:tc>
                <a:tc>
                  <a:txBody>
                    <a:bodyPr/>
                    <a:lstStyle/>
                    <a:p>
                      <a:pPr algn="ctr" fontAlgn="ctr"/>
                      <a:r>
                        <a:rPr lang="en-US" sz="1000" b="0" i="0" u="none" strike="noStrike" kern="1200" dirty="0" smtClean="0">
                          <a:solidFill>
                            <a:srgbClr val="000000"/>
                          </a:solidFill>
                          <a:effectLst/>
                          <a:latin typeface="+mn-lt"/>
                          <a:ea typeface="+mn-ea"/>
                          <a:cs typeface="+mn-cs"/>
                          <a:hlinkClick r:id="rId2"/>
                        </a:rPr>
                        <a:t>https://extranet.marriott.com/mgs/common/sales-mktg-and-rev-mgmt/ecommerce/epic</a:t>
                      </a:r>
                      <a:endParaRPr lang="en-US" sz="1000" b="0" i="0" u="none" strike="noStrike" kern="1200" dirty="0" smtClean="0">
                        <a:solidFill>
                          <a:srgbClr val="000000"/>
                        </a:solidFill>
                        <a:effectLst/>
                        <a:latin typeface="+mn-lt"/>
                        <a:ea typeface="+mn-ea"/>
                        <a:cs typeface="+mn-cs"/>
                      </a:endParaRPr>
                    </a:p>
                    <a:p>
                      <a:pPr algn="ctr" fontAlgn="ctr"/>
                      <a:endParaRPr lang="en-US" sz="1000" b="0" i="0" u="none" strike="noStrike" kern="1200" dirty="0" smtClean="0">
                        <a:solidFill>
                          <a:srgbClr val="000000"/>
                        </a:solidFill>
                        <a:effectLst/>
                        <a:latin typeface="+mn-lt"/>
                        <a:ea typeface="+mn-ea"/>
                        <a:cs typeface="+mn-cs"/>
                      </a:endParaRPr>
                    </a:p>
                    <a:p>
                      <a:pPr algn="ctr" fontAlgn="ctr"/>
                      <a:r>
                        <a:rPr lang="en-US" sz="1000" b="0" i="0" u="none" strike="noStrike" kern="1200" dirty="0" smtClean="0">
                          <a:solidFill>
                            <a:srgbClr val="000000"/>
                          </a:solidFill>
                          <a:effectLst/>
                          <a:latin typeface="+mn-lt"/>
                          <a:ea typeface="+mn-ea"/>
                          <a:cs typeface="+mn-cs"/>
                          <a:hlinkClick r:id="rId3"/>
                        </a:rPr>
                        <a:t>https://extranet.marriott.com/mgs/common/sales-mktg-and-rev-mgmt/ecommerce/epic/checklist.html</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10001"/>
                  </a:ext>
                </a:extLst>
              </a:tr>
              <a:tr h="504056">
                <a:tc>
                  <a:txBody>
                    <a:bodyPr/>
                    <a:lstStyle/>
                    <a:p>
                      <a:pPr marL="0" indent="55880" algn="l" fontAlgn="ctr"/>
                      <a:r>
                        <a:rPr lang="en-US" sz="1000" b="0" i="0" u="none" strike="noStrike" dirty="0" err="1">
                          <a:solidFill>
                            <a:srgbClr val="000000"/>
                          </a:solidFill>
                          <a:effectLst/>
                          <a:latin typeface="Calibri" charset="0"/>
                          <a:ea typeface="Calibri" charset="0"/>
                          <a:cs typeface="Calibri" charset="0"/>
                        </a:rPr>
                        <a:t>开业前数字</a:t>
                      </a:r>
                      <a:r>
                        <a:rPr lang="zh-CN" altLang="en-US" sz="1000" b="0" i="0" u="none" strike="noStrike" dirty="0">
                          <a:solidFill>
                            <a:srgbClr val="000000"/>
                          </a:solidFill>
                          <a:effectLst/>
                          <a:latin typeface="Calibri" charset="0"/>
                          <a:ea typeface="Calibri" charset="0"/>
                          <a:cs typeface="Calibri" charset="0"/>
                        </a:rPr>
                        <a:t>化培训</a:t>
                      </a:r>
                      <a:endParaRPr lang="en-US" sz="1000" b="0" i="0" u="none" strike="noStrike" dirty="0">
                        <a:solidFill>
                          <a:srgbClr val="FF0000"/>
                        </a:solidFill>
                        <a:effectLst/>
                        <a:latin typeface="Calibri" charset="0"/>
                        <a:ea typeface="Calibri" charset="0"/>
                        <a:cs typeface="Calibri" charset="0"/>
                      </a:endParaRPr>
                    </a:p>
                  </a:txBody>
                  <a:tcPr marL="9525" marR="9525" marT="9525" marB="0" anchor="ctr"/>
                </a:tc>
                <a:tc>
                  <a:txBody>
                    <a:bodyPr/>
                    <a:lstStyle/>
                    <a:p>
                      <a:pPr marL="55880" indent="0" algn="l" fontAlgn="ctr"/>
                      <a:r>
                        <a:rPr lang="en-US" sz="1000" b="0" i="0" u="none" strike="noStrike" dirty="0" err="1">
                          <a:solidFill>
                            <a:srgbClr val="000000"/>
                          </a:solidFill>
                          <a:effectLst/>
                          <a:latin typeface="Calibri" charset="0"/>
                          <a:ea typeface="Calibri" charset="0"/>
                          <a:cs typeface="Calibri" charset="0"/>
                        </a:rPr>
                        <a:t>收益管理总监</a:t>
                      </a:r>
                      <a:r>
                        <a:rPr lang="en-US" sz="1000" b="0" i="0" u="none" strike="noStrike" dirty="0">
                          <a:solidFill>
                            <a:srgbClr val="000000"/>
                          </a:solidFill>
                          <a:effectLst/>
                          <a:latin typeface="Calibri" charset="0"/>
                          <a:ea typeface="Calibri" charset="0"/>
                          <a:cs typeface="Calibri" charset="0"/>
                        </a:rPr>
                        <a:t>、</a:t>
                      </a: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销售总监、公关部、电子商务经理</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1天</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开业4个月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l" fontAlgn="ctr">
                        <a:tabLst/>
                      </a:pPr>
                      <a:r>
                        <a:rPr lang="en-US" sz="1000" b="0" i="0" u="none" strike="noStrike" baseline="0" dirty="0">
                          <a:solidFill>
                            <a:srgbClr val="000000"/>
                          </a:solidFill>
                          <a:effectLst/>
                          <a:latin typeface="Calibri" charset="0"/>
                          <a:ea typeface="Calibri" charset="0"/>
                          <a:cs typeface="Calibri" charset="0"/>
                        </a:rPr>
                        <a:t>仅</a:t>
                      </a:r>
                      <a:r>
                        <a:rPr lang="zh-CN" altLang="en-US" sz="1000" b="0" i="0" u="none" strike="noStrike" baseline="0" dirty="0">
                          <a:solidFill>
                            <a:srgbClr val="000000"/>
                          </a:solidFill>
                          <a:effectLst/>
                          <a:latin typeface="Calibri" charset="0"/>
                          <a:ea typeface="Calibri" charset="0"/>
                          <a:cs typeface="Calibri" charset="0"/>
                        </a:rPr>
                        <a:t>包括</a:t>
                      </a:r>
                      <a:r>
                        <a:rPr lang="en-US" sz="1000" b="0" i="0" u="none" strike="noStrike" baseline="0" dirty="0">
                          <a:solidFill>
                            <a:schemeClr val="tx1"/>
                          </a:solidFill>
                          <a:effectLst/>
                          <a:latin typeface="Calibri" charset="0"/>
                          <a:ea typeface="Calibri" charset="0"/>
                          <a:cs typeface="Calibri" charset="0"/>
                        </a:rPr>
                        <a:t>数字</a:t>
                      </a:r>
                      <a:r>
                        <a:rPr lang="zh-CN" altLang="en-US" sz="1000" b="0" i="0" u="none" strike="noStrike" baseline="0" dirty="0">
                          <a:solidFill>
                            <a:schemeClr val="tx1"/>
                          </a:solidFill>
                          <a:effectLst/>
                          <a:latin typeface="Calibri" charset="0"/>
                          <a:ea typeface="Calibri" charset="0"/>
                          <a:cs typeface="Calibri" charset="0"/>
                        </a:rPr>
                        <a:t>化</a:t>
                      </a:r>
                      <a:r>
                        <a:rPr lang="en-US" sz="1000" b="0" i="0" u="none" strike="noStrike" baseline="0" dirty="0" err="1">
                          <a:solidFill>
                            <a:schemeClr val="tx1"/>
                          </a:solidFill>
                          <a:effectLst/>
                          <a:latin typeface="Calibri" charset="0"/>
                          <a:ea typeface="Calibri" charset="0"/>
                          <a:cs typeface="Calibri" charset="0"/>
                        </a:rPr>
                        <a:t>服务</a:t>
                      </a:r>
                      <a:r>
                        <a:rPr lang="zh-CN" altLang="en-US" sz="1000" b="0" i="0" u="none" strike="noStrike" baseline="0" dirty="0">
                          <a:solidFill>
                            <a:schemeClr val="tx1"/>
                          </a:solidFill>
                          <a:effectLst/>
                          <a:latin typeface="Calibri" charset="0"/>
                          <a:ea typeface="Calibri" charset="0"/>
                          <a:cs typeface="Calibri" charset="0"/>
                        </a:rPr>
                        <a:t>负责人</a:t>
                      </a:r>
                      <a:r>
                        <a:rPr lang="en-US" sz="1000" b="0" i="0" u="none" strike="noStrike" baseline="0" dirty="0">
                          <a:solidFill>
                            <a:srgbClr val="000000"/>
                          </a:solidFill>
                          <a:effectLst/>
                          <a:latin typeface="Calibri" charset="0"/>
                          <a:ea typeface="Calibri" charset="0"/>
                          <a:cs typeface="Calibri" charset="0"/>
                        </a:rPr>
                        <a:t>的</a:t>
                      </a:r>
                      <a:r>
                        <a:rPr lang="zh-CN" altLang="en-US" sz="1000" b="0" i="0" u="none" strike="noStrike" baseline="0" dirty="0">
                          <a:solidFill>
                            <a:srgbClr val="000000"/>
                          </a:solidFill>
                          <a:effectLst/>
                          <a:latin typeface="Calibri" charset="0"/>
                          <a:ea typeface="Calibri" charset="0"/>
                          <a:cs typeface="Calibri" charset="0"/>
                        </a:rPr>
                        <a:t>机票、车辆</a:t>
                      </a:r>
                      <a:r>
                        <a:rPr lang="en-US" sz="1000" b="0" i="0" u="none" strike="noStrike" baseline="0" dirty="0" err="1">
                          <a:solidFill>
                            <a:srgbClr val="000000"/>
                          </a:solidFill>
                          <a:effectLst/>
                          <a:latin typeface="Calibri" charset="0"/>
                          <a:ea typeface="Calibri" charset="0"/>
                          <a:cs typeface="Calibri" charset="0"/>
                        </a:rPr>
                        <a:t>及酒店住宿费</a:t>
                      </a:r>
                      <a:endParaRPr lang="en-US" sz="1000" b="0" i="0" u="none" strike="noStrike" baseline="0" dirty="0">
                        <a:solidFill>
                          <a:srgbClr val="000000"/>
                        </a:solidFill>
                        <a:effectLst/>
                        <a:latin typeface="Calibri" charset="0"/>
                        <a:ea typeface="Calibri" charset="0"/>
                        <a:cs typeface="Calibri" charset="0"/>
                      </a:endParaRPr>
                    </a:p>
                  </a:txBody>
                  <a:tcPr marL="9525" marR="9525" marT="9525" marB="0" anchor="ctr"/>
                </a:tc>
                <a:extLst>
                  <a:ext uri="{0D108BD9-81ED-4DB2-BD59-A6C34878D82A}">
                    <a16:rowId xmlns:a16="http://schemas.microsoft.com/office/drawing/2014/main" val="10002"/>
                  </a:ext>
                </a:extLst>
              </a:tr>
              <a:tr h="554519">
                <a:tc>
                  <a:txBody>
                    <a:bodyPr/>
                    <a:lstStyle/>
                    <a:p>
                      <a:pPr marL="55880" indent="0" algn="l" fontAlgn="ctr"/>
                      <a:r>
                        <a:rPr lang="en-US" sz="1000" b="0" i="0" u="none" strike="noStrike" dirty="0" err="1">
                          <a:solidFill>
                            <a:srgbClr val="000000"/>
                          </a:solidFill>
                          <a:effectLst/>
                          <a:latin typeface="Calibri" charset="0"/>
                          <a:ea typeface="Calibri" charset="0"/>
                          <a:cs typeface="Calibri" charset="0"/>
                        </a:rPr>
                        <a:t>自学培训</a:t>
                      </a:r>
                      <a:r>
                        <a:rPr lang="en-US" sz="1000" b="0" i="0" u="none" strike="noStrike" dirty="0">
                          <a:solidFill>
                            <a:srgbClr val="000000"/>
                          </a:solidFill>
                          <a:effectLst/>
                          <a:latin typeface="Calibri" charset="0"/>
                          <a:ea typeface="Calibri" charset="0"/>
                          <a:cs typeface="Calibri" charset="0"/>
                        </a:rPr>
                        <a:t>—</a:t>
                      </a:r>
                      <a:r>
                        <a:rPr lang="zh-CN" altLang="en-US" sz="1000" b="0" i="0" u="none" strike="noStrike" dirty="0">
                          <a:solidFill>
                            <a:srgbClr val="000000"/>
                          </a:solidFill>
                          <a:effectLst/>
                          <a:latin typeface="Calibri" charset="0"/>
                          <a:ea typeface="Calibri" charset="0"/>
                          <a:cs typeface="Calibri" charset="0"/>
                        </a:rPr>
                        <a:t>复习</a:t>
                      </a:r>
                      <a:r>
                        <a:rPr lang="en-US" sz="1000" b="0" i="0" u="none" strike="noStrike" dirty="0" smtClean="0">
                          <a:solidFill>
                            <a:srgbClr val="000000"/>
                          </a:solidFill>
                          <a:effectLst/>
                          <a:latin typeface="Calibri" charset="0"/>
                          <a:ea typeface="Calibri" charset="0"/>
                          <a:cs typeface="Calibri" charset="0"/>
                        </a:rPr>
                        <a:t>万豪全球资源 (MGS)中的电子商务部分</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marR="0" indent="0" algn="l" defTabSz="875665" rtl="0" eaLnBrk="1" fontAlgn="auto" latinLnBrk="0" hangingPunct="1">
                        <a:lnSpc>
                          <a:spcPct val="100000"/>
                        </a:lnSpc>
                        <a:spcBef>
                          <a:spcPts val="0"/>
                        </a:spcBef>
                        <a:spcAft>
                          <a:spcPts val="0"/>
                        </a:spcAft>
                        <a:buClrTx/>
                        <a:buSzTx/>
                        <a:buFontTx/>
                        <a:buNone/>
                        <a:defRPr/>
                      </a:pPr>
                      <a:r>
                        <a:rPr lang="en-US" sz="1000" b="0" i="0" u="none" strike="noStrike" kern="1200" dirty="0" err="1">
                          <a:solidFill>
                            <a:srgbClr val="000000"/>
                          </a:solidFill>
                          <a:effectLst/>
                          <a:latin typeface="Calibri" charset="0"/>
                          <a:ea typeface="Calibri" charset="0"/>
                          <a:cs typeface="Calibri" charset="0"/>
                        </a:rPr>
                        <a:t>收益管理总监、市场销售总监、销售总监、公关部</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2天</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开业3个月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4"/>
                        </a:rPr>
                        <a:t>https://extranet.marriott.com/mgs/common/sales-mktg-and-rev-mgmt/ecommerce</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10003"/>
                  </a:ext>
                </a:extLst>
              </a:tr>
              <a:tr h="1014188">
                <a:tc>
                  <a:txBody>
                    <a:bodyPr/>
                    <a:lstStyle/>
                    <a:p>
                      <a:pPr marL="0" indent="55880" algn="l" fontAlgn="ctr"/>
                      <a:r>
                        <a:rPr lang="zh-CN" altLang="en-US" sz="1000" b="0" i="0" u="none" strike="noStrike" dirty="0">
                          <a:solidFill>
                            <a:srgbClr val="000000"/>
                          </a:solidFill>
                          <a:effectLst/>
                          <a:latin typeface="Calibri" charset="0"/>
                          <a:ea typeface="Calibri" charset="0"/>
                          <a:cs typeface="Calibri" charset="0"/>
                        </a:rPr>
                        <a:t>网络</a:t>
                      </a:r>
                      <a:r>
                        <a:rPr lang="en-US" sz="1000" b="0" i="0" u="none" strike="noStrike" dirty="0" err="1">
                          <a:solidFill>
                            <a:schemeClr val="tx1"/>
                          </a:solidFill>
                          <a:effectLst/>
                          <a:latin typeface="Calibri" charset="0"/>
                          <a:ea typeface="Calibri" charset="0"/>
                          <a:cs typeface="Calibri" charset="0"/>
                        </a:rPr>
                        <a:t>工具培训要点</a:t>
                      </a:r>
                      <a:r>
                        <a:rPr lang="en-US" sz="1000" b="0" i="0" u="none" strike="noStrike" dirty="0">
                          <a:solidFill>
                            <a:schemeClr val="tx1"/>
                          </a:solidFill>
                          <a:effectLst/>
                          <a:latin typeface="Calibri" charset="0"/>
                          <a:ea typeface="Calibri" charset="0"/>
                          <a:cs typeface="Calibri" charset="0"/>
                        </a:rPr>
                        <a:t>：</a:t>
                      </a:r>
                    </a:p>
                    <a:p>
                      <a:pPr marL="0" indent="55880" algn="l" fontAlgn="ctr"/>
                      <a:r>
                        <a:rPr lang="en-US" sz="1000" b="0" i="0" u="none" strike="noStrike" dirty="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网页</a:t>
                      </a:r>
                      <a:r>
                        <a:rPr lang="en-US" sz="1000" dirty="0" smtClean="0">
                          <a:solidFill>
                            <a:schemeClr val="tx1"/>
                          </a:solidFill>
                          <a:effectLst/>
                          <a:latin typeface="Calibri" charset="0"/>
                          <a:ea typeface="Calibri" charset="0"/>
                          <a:cs typeface="Calibri" charset="0"/>
                          <a:sym typeface="+mn-ea"/>
                        </a:rPr>
                        <a:t>定制</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en-US" sz="1000" b="0" i="0" u="none" strike="noStrike" dirty="0" err="1">
                          <a:solidFill>
                            <a:schemeClr val="tx1"/>
                          </a:solidFill>
                          <a:effectLst/>
                          <a:latin typeface="Calibri" charset="0"/>
                          <a:ea typeface="Calibri" charset="0"/>
                          <a:cs typeface="Calibri" charset="0"/>
                        </a:rPr>
                        <a:t>群组列表</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zh-CN" altLang="en-US" sz="1000" b="0" i="0" u="none" strike="noStrike" dirty="0">
                          <a:solidFill>
                            <a:schemeClr val="tx1"/>
                          </a:solidFill>
                          <a:effectLst/>
                          <a:latin typeface="Calibri" charset="0"/>
                          <a:ea typeface="Calibri" charset="0"/>
                          <a:cs typeface="Calibri" charset="0"/>
                        </a:rPr>
                        <a:t>订房</a:t>
                      </a:r>
                      <a:r>
                        <a:rPr lang="en-US" sz="1000" b="0" i="0" u="none" strike="noStrike" dirty="0" err="1">
                          <a:solidFill>
                            <a:schemeClr val="tx1"/>
                          </a:solidFill>
                          <a:effectLst/>
                          <a:latin typeface="Calibri" charset="0"/>
                          <a:ea typeface="Calibri" charset="0"/>
                          <a:cs typeface="Calibri" charset="0"/>
                        </a:rPr>
                        <a:t>列表</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en-US" sz="1000" b="0" i="0" u="none" strike="noStrike" dirty="0" err="1">
                          <a:solidFill>
                            <a:schemeClr val="tx1"/>
                          </a:solidFill>
                          <a:effectLst/>
                          <a:latin typeface="Calibri" charset="0"/>
                          <a:ea typeface="Calibri" charset="0"/>
                          <a:cs typeface="Calibri" charset="0"/>
                        </a:rPr>
                        <a:t>工具</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 </a:t>
                      </a:r>
                      <a:r>
                        <a:rPr lang="zh-CN" altLang="en-US" sz="1000" b="0" i="0" u="none" strike="noStrike" dirty="0" smtClean="0">
                          <a:solidFill>
                            <a:srgbClr val="000000"/>
                          </a:solidFill>
                          <a:effectLst/>
                          <a:latin typeface="Calibri" charset="0"/>
                          <a:ea typeface="Calibri" charset="0"/>
                          <a:cs typeface="Calibri" charset="0"/>
                        </a:rPr>
                        <a:t>直接</a:t>
                      </a:r>
                      <a:r>
                        <a:rPr lang="en-US" altLang="zh-CN" sz="1000" b="0" i="0" u="none" strike="noStrike" dirty="0" smtClean="0">
                          <a:solidFill>
                            <a:srgbClr val="000000"/>
                          </a:solidFill>
                          <a:effectLst/>
                          <a:latin typeface="Calibri" charset="0"/>
                          <a:ea typeface="Calibri" charset="0"/>
                          <a:cs typeface="Calibri" charset="0"/>
                        </a:rPr>
                        <a:t>预订链接 (</a:t>
                      </a:r>
                      <a:r>
                        <a:rPr lang="en-US" sz="1000" b="0" i="0" u="none" strike="noStrike" dirty="0" err="1" smtClean="0">
                          <a:solidFill>
                            <a:srgbClr val="000000"/>
                          </a:solidFill>
                          <a:effectLst/>
                          <a:latin typeface="Calibri" charset="0"/>
                          <a:ea typeface="Calibri" charset="0"/>
                          <a:cs typeface="Calibri" charset="0"/>
                        </a:rPr>
                        <a:t>ResLink</a:t>
                      </a:r>
                      <a:r>
                        <a:rPr lang="en-US" sz="1000" b="0" i="0" u="none" strike="noStrike" dirty="0" smtClean="0">
                          <a:solidFill>
                            <a:srgbClr val="000000"/>
                          </a:solidFill>
                          <a:effectLst/>
                          <a:latin typeface="Calibri" charset="0"/>
                          <a:ea typeface="Calibri" charset="0"/>
                          <a:cs typeface="Calibri" charset="0"/>
                        </a:rPr>
                        <a:t> Direct</a:t>
                      </a:r>
                      <a:r>
                        <a:rPr lang="en-US" sz="1000" b="0" i="0" u="none" strike="noStrike" dirty="0">
                          <a:solidFill>
                            <a:srgbClr val="000000"/>
                          </a:solidFill>
                          <a:effectLst/>
                          <a:latin typeface="Calibri" charset="0"/>
                          <a:ea typeface="Calibri" charset="0"/>
                          <a:cs typeface="Calibri" charset="0"/>
                        </a:rPr>
                        <a:t>)</a:t>
                      </a:r>
                    </a:p>
                  </a:txBody>
                  <a:tcPr marL="9525" marR="9525" marT="9525" marB="0" anchor="ctr"/>
                </a:tc>
                <a:tc>
                  <a:txBody>
                    <a:bodyPr/>
                    <a:lstStyle/>
                    <a:p>
                      <a:pPr marL="52388" indent="0" algn="l">
                        <a:tabLst/>
                      </a:pPr>
                      <a:r>
                        <a:rPr lang="zh-CN" altLang="en-US" sz="1000" dirty="0">
                          <a:solidFill>
                            <a:srgbClr val="000000"/>
                          </a:solidFill>
                          <a:latin typeface="Calibri" charset="0"/>
                          <a:ea typeface="Calibri" charset="0"/>
                          <a:cs typeface="Calibri" charset="0"/>
                          <a:sym typeface="+mn-ea"/>
                        </a:rPr>
                        <a:t>销售和市场总监</a:t>
                      </a:r>
                      <a:r>
                        <a:rPr lang="en-US" sz="1000" dirty="0">
                          <a:solidFill>
                            <a:srgbClr val="000000"/>
                          </a:solidFill>
                          <a:latin typeface="Calibri" charset="0"/>
                          <a:ea typeface="Calibri" charset="0"/>
                          <a:cs typeface="Calibri" charset="0"/>
                          <a:sym typeface="+mn-ea"/>
                        </a:rPr>
                        <a:t>、销售部</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每项30分钟</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开业2个月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5"/>
                        </a:rPr>
                        <a:t>https://extranet.marriott.com/mgs/common/business-resources/business-applications/etools/default.html</a:t>
                      </a:r>
                      <a:endParaRPr lang="en-US" sz="1000" b="0" i="0" u="none" strike="noStrike" kern="1200" dirty="0" smtClean="0">
                        <a:solidFill>
                          <a:srgbClr val="000000"/>
                        </a:solidFill>
                        <a:effectLst/>
                        <a:latin typeface="+mn-lt"/>
                        <a:ea typeface="+mn-ea"/>
                        <a:cs typeface="+mn-cs"/>
                      </a:endParaRPr>
                    </a:p>
                    <a:p>
                      <a:pPr marL="0" algn="ctr" defTabSz="875665" rtl="0" eaLnBrk="1" fontAlgn="ctr" latinLnBrk="0" hangingPunct="1"/>
                      <a:endParaRPr lang="en-US" sz="1000" b="0" i="0" u="none" strike="noStrike" kern="1200" dirty="0" smtClean="0">
                        <a:solidFill>
                          <a:srgbClr val="000000"/>
                        </a:solidFill>
                        <a:effectLst/>
                        <a:latin typeface="+mn-lt"/>
                        <a:ea typeface="+mn-ea"/>
                        <a:cs typeface="+mn-cs"/>
                      </a:endParaRPr>
                    </a:p>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6"/>
                        </a:rPr>
                        <a:t>https://extranet.marriott.com/mgs/common/sales-mktg-and-rev-mgmt/ecommerce/marketing-to-groups-and-corporations/etools-help.html</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10004"/>
                  </a:ext>
                </a:extLst>
              </a:tr>
              <a:tr h="591533">
                <a:tc>
                  <a:txBody>
                    <a:bodyPr/>
                    <a:lstStyle/>
                    <a:p>
                      <a:pPr marL="52388" indent="3175" algn="l" fontAlgn="ctr">
                        <a:tabLst/>
                      </a:pPr>
                      <a:r>
                        <a:rPr lang="en-US" sz="1000" b="0" i="0" u="none" strike="noStrike" dirty="0" smtClean="0">
                          <a:solidFill>
                            <a:srgbClr val="000000"/>
                          </a:solidFill>
                          <a:effectLst/>
                          <a:latin typeface="Calibri" charset="0"/>
                          <a:ea typeface="Calibri" charset="0"/>
                          <a:cs typeface="Calibri" charset="0"/>
                        </a:rPr>
                        <a:t>万豪全球大学</a:t>
                      </a:r>
                    </a:p>
                    <a:p>
                      <a:pPr marL="52388" indent="3175" algn="l" fontAlgn="ctr">
                        <a:tabLst/>
                      </a:pPr>
                      <a:r>
                        <a:rPr lang="en-US" sz="1000" b="0" i="0" u="none" strike="noStrike" dirty="0" smtClean="0">
                          <a:solidFill>
                            <a:srgbClr val="000000"/>
                          </a:solidFill>
                          <a:effectLst/>
                          <a:latin typeface="Calibri" charset="0"/>
                          <a:ea typeface="Calibri" charset="0"/>
                          <a:cs typeface="Calibri" charset="0"/>
                        </a:rPr>
                        <a:t>Marriott </a:t>
                      </a:r>
                      <a:r>
                        <a:rPr lang="en-US" sz="1000" b="0" i="0" u="none" strike="noStrike" dirty="0">
                          <a:solidFill>
                            <a:srgbClr val="000000"/>
                          </a:solidFill>
                          <a:effectLst/>
                          <a:latin typeface="Calibri" charset="0"/>
                          <a:ea typeface="Calibri" charset="0"/>
                          <a:cs typeface="Calibri" charset="0"/>
                        </a:rPr>
                        <a:t>Global </a:t>
                      </a:r>
                      <a:r>
                        <a:rPr lang="en-US" sz="1000" b="0" i="0" u="none" strike="noStrike" dirty="0" smtClean="0">
                          <a:solidFill>
                            <a:srgbClr val="000000"/>
                          </a:solidFill>
                          <a:effectLst/>
                          <a:latin typeface="Calibri" charset="0"/>
                          <a:ea typeface="Calibri" charset="0"/>
                          <a:cs typeface="Calibri" charset="0"/>
                        </a:rPr>
                        <a:t>University</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indent="0" algn="l" fontAlgn="ct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销售总监、收益管理部、市场营销部、电子商务部</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1天</a:t>
                      </a:r>
                      <a:r>
                        <a:rPr lang="en-US" sz="1000" b="0" i="0" u="none" strike="noStrike" baseline="0" dirty="0">
                          <a:solidFill>
                            <a:srgbClr val="000000"/>
                          </a:solidFill>
                          <a:effectLst/>
                          <a:latin typeface="Calibri" charset="0"/>
                          <a:ea typeface="Calibri" charset="0"/>
                          <a:cs typeface="Calibri" charset="0"/>
                        </a:rPr>
                        <a:t> </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ctr" fontAlgn="ctr">
                        <a:tabLst/>
                      </a:pPr>
                      <a:r>
                        <a:rPr lang="en-US" sz="1000" dirty="0">
                          <a:solidFill>
                            <a:srgbClr val="000000"/>
                          </a:solidFill>
                          <a:latin typeface="Calibri" charset="0"/>
                          <a:ea typeface="Calibri" charset="0"/>
                          <a:cs typeface="Calibri" charset="0"/>
                          <a:sym typeface="+mn-ea"/>
                        </a:rPr>
                        <a:t>持续进行，请参考 “</a:t>
                      </a:r>
                      <a:r>
                        <a:rPr lang="en-US" altLang="zh-CN" sz="1000" dirty="0">
                          <a:solidFill>
                            <a:srgbClr val="000000"/>
                          </a:solidFill>
                          <a:latin typeface="Calibri" charset="0"/>
                          <a:ea typeface="Calibri" charset="0"/>
                          <a:cs typeface="Calibri" charset="0"/>
                          <a:sym typeface="+mn-ea"/>
                        </a:rPr>
                        <a:t>BMSC</a:t>
                      </a:r>
                      <a:r>
                        <a:rPr lang="zh-CN" altLang="en-US" sz="1000" dirty="0">
                          <a:solidFill>
                            <a:srgbClr val="000000"/>
                          </a:solidFill>
                          <a:latin typeface="Calibri" charset="0"/>
                          <a:ea typeface="Calibri" charset="0"/>
                          <a:cs typeface="Calibri" charset="0"/>
                          <a:sym typeface="+mn-ea"/>
                        </a:rPr>
                        <a:t>培训</a:t>
                      </a:r>
                      <a:r>
                        <a:rPr lang="en-US" sz="1000" dirty="0">
                          <a:solidFill>
                            <a:srgbClr val="000000"/>
                          </a:solidFill>
                          <a:latin typeface="Calibri" charset="0"/>
                          <a:ea typeface="Calibri" charset="0"/>
                          <a:cs typeface="Calibri" charset="0"/>
                          <a:sym typeface="+mn-ea"/>
                        </a:rPr>
                        <a:t>&amp;全球学习网络”项目负责人的邮件</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l" fontAlgn="ctr">
                        <a:tabLst/>
                      </a:pPr>
                      <a:r>
                        <a:rPr lang="en-US" sz="1000" b="0" i="0" u="none" strike="noStrike" dirty="0">
                          <a:solidFill>
                            <a:srgbClr val="000000"/>
                          </a:solidFill>
                          <a:effectLst/>
                          <a:latin typeface="Calibri" charset="0"/>
                          <a:ea typeface="Calibri" charset="0"/>
                          <a:cs typeface="Calibri" charset="0"/>
                        </a:rPr>
                        <a:t>约300美元/位</a:t>
                      </a:r>
                      <a:r>
                        <a:rPr lang="zh-CN" sz="1000" b="0" i="0" u="none" strike="noStrike" dirty="0">
                          <a:solidFill>
                            <a:srgbClr val="000000"/>
                          </a:solidFill>
                          <a:effectLst/>
                          <a:latin typeface="Calibri" charset="0"/>
                          <a:ea typeface="Calibri" charset="0"/>
                          <a:cs typeface="Calibri" charset="0"/>
                        </a:rPr>
                        <a:t>培训</a:t>
                      </a:r>
                      <a:r>
                        <a:rPr lang="zh-CN" altLang="en-US" sz="1000" b="0" i="0" u="none" strike="noStrike" dirty="0">
                          <a:solidFill>
                            <a:srgbClr val="000000"/>
                          </a:solidFill>
                          <a:effectLst/>
                          <a:latin typeface="Calibri" charset="0"/>
                          <a:ea typeface="Calibri" charset="0"/>
                          <a:cs typeface="Calibri" charset="0"/>
                        </a:rPr>
                        <a:t>员工</a:t>
                      </a:r>
                      <a:r>
                        <a:rPr lang="en-US" sz="1000" b="0" i="0" u="none" strike="noStrike" dirty="0">
                          <a:solidFill>
                            <a:srgbClr val="000000"/>
                          </a:solidFill>
                          <a:effectLst/>
                          <a:latin typeface="Calibri" charset="0"/>
                          <a:ea typeface="Calibri" charset="0"/>
                          <a:cs typeface="Calibri" charset="0"/>
                        </a:rPr>
                        <a:t>+旅行费用（如有该项费用，则依授课地点而定）</a:t>
                      </a:r>
                    </a:p>
                  </a:txBody>
                  <a:tcPr marL="9525" marR="9525" marT="9525" marB="0" anchor="ctr"/>
                </a:tc>
                <a:extLst>
                  <a:ext uri="{0D108BD9-81ED-4DB2-BD59-A6C34878D82A}">
                    <a16:rowId xmlns:a16="http://schemas.microsoft.com/office/drawing/2014/main" val="10005"/>
                  </a:ext>
                </a:extLst>
              </a:tr>
              <a:tr h="504056">
                <a:tc>
                  <a:txBody>
                    <a:bodyPr/>
                    <a:lstStyle/>
                    <a:p>
                      <a:pPr marL="55880" indent="0" algn="l" fontAlgn="ctr"/>
                      <a:r>
                        <a:rPr lang="en-US" sz="1000" b="0" i="0" u="none" strike="noStrike" dirty="0">
                          <a:solidFill>
                            <a:srgbClr val="000000"/>
                          </a:solidFill>
                          <a:effectLst/>
                          <a:latin typeface="Calibri" charset="0"/>
                          <a:ea typeface="Calibri" charset="0"/>
                          <a:cs typeface="Calibri" charset="0"/>
                        </a:rPr>
                        <a:t>电子商务全球电话会议</a:t>
                      </a:r>
                    </a:p>
                  </a:txBody>
                  <a:tcPr marL="9525" marR="9525" marT="9525" marB="0" anchor="ctr"/>
                </a:tc>
                <a:tc>
                  <a:txBody>
                    <a:bodyPr/>
                    <a:lstStyle/>
                    <a:p>
                      <a:pPr marL="55880" indent="0" algn="l"/>
                      <a:r>
                        <a:rPr lang="zh-CN" altLang="en-US" sz="1000" b="0" i="0" u="none" strike="noStrike" kern="1200" dirty="0">
                          <a:solidFill>
                            <a:srgbClr val="000000"/>
                          </a:solidFill>
                          <a:effectLst/>
                          <a:latin typeface="Calibri" charset="0"/>
                          <a:ea typeface="Calibri" charset="0"/>
                          <a:cs typeface="Calibri" charset="0"/>
                        </a:rPr>
                        <a:t>销售和市场总监</a:t>
                      </a:r>
                      <a:r>
                        <a:rPr lang="en-US" sz="1000" b="0" i="0" u="none" strike="noStrike" kern="1200" dirty="0">
                          <a:solidFill>
                            <a:srgbClr val="000000"/>
                          </a:solidFill>
                          <a:effectLst/>
                          <a:latin typeface="Calibri" charset="0"/>
                          <a:ea typeface="Calibri" charset="0"/>
                          <a:cs typeface="Calibri" charset="0"/>
                        </a:rPr>
                        <a:t>、</a:t>
                      </a:r>
                      <a:r>
                        <a:rPr lang="en-US" sz="1000" b="0" i="0" u="none" strike="noStrike" kern="1200" dirty="0" err="1">
                          <a:solidFill>
                            <a:srgbClr val="000000"/>
                          </a:solidFill>
                          <a:effectLst/>
                          <a:latin typeface="Calibri" charset="0"/>
                          <a:ea typeface="Calibri" charset="0"/>
                          <a:cs typeface="Calibri" charset="0"/>
                        </a:rPr>
                        <a:t>销售总监、公关经理、电子商务经理</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1小时</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每月例行</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l" defTabSz="875665" rtl="0" eaLnBrk="1" fontAlgn="ctr" latinLnBrk="0" hangingPunct="1"/>
                      <a:r>
                        <a:rPr lang="en-US" sz="1000" b="0" i="0" u="none" strike="noStrike" kern="1200" dirty="0" smtClean="0">
                          <a:solidFill>
                            <a:srgbClr val="000000"/>
                          </a:solidFill>
                          <a:effectLst/>
                          <a:latin typeface="+mn-lt"/>
                          <a:ea typeface="+mn-ea"/>
                          <a:cs typeface="+mn-cs"/>
                          <a:hlinkClick r:id="rId7"/>
                        </a:rPr>
                        <a:t>Dan.Melluzzo@marriott.com</a:t>
                      </a:r>
                      <a:r>
                        <a:rPr lang="en-US" sz="1000" b="0" i="0" u="none" strike="noStrike" kern="1200" dirty="0" smtClean="0">
                          <a:solidFill>
                            <a:srgbClr val="000000"/>
                          </a:solidFill>
                          <a:effectLst/>
                          <a:latin typeface="+mn-lt"/>
                          <a:ea typeface="+mn-ea"/>
                          <a:cs typeface="+mn-cs"/>
                        </a:rPr>
                        <a:t> </a:t>
                      </a:r>
                      <a:r>
                        <a:rPr lang="zh-CN" altLang="en-US" sz="1000" b="0" i="0" u="none" strike="noStrike" kern="1200" dirty="0" smtClean="0">
                          <a:solidFill>
                            <a:srgbClr val="000000"/>
                          </a:solidFill>
                          <a:effectLst/>
                          <a:latin typeface="+mn-lt"/>
                          <a:ea typeface="+mn-ea"/>
                          <a:cs typeface="+mn-cs"/>
                        </a:rPr>
                        <a:t>申请会议参加资格，获得审批后，邮件接收会议通知和内容</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42" y="97490"/>
            <a:ext cx="4183868"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Additional Services &amp; Costs | BMSC – DIGITAL</a:t>
            </a:r>
          </a:p>
        </p:txBody>
      </p:sp>
      <p:graphicFrame>
        <p:nvGraphicFramePr>
          <p:cNvPr id="6" name="Table 5"/>
          <p:cNvGraphicFramePr>
            <a:graphicFrameLocks noGrp="1"/>
          </p:cNvGraphicFramePr>
          <p:nvPr/>
        </p:nvGraphicFramePr>
        <p:xfrm>
          <a:off x="447842" y="411510"/>
          <a:ext cx="8208912" cy="4397605"/>
        </p:xfrm>
        <a:graphic>
          <a:graphicData uri="http://schemas.openxmlformats.org/drawingml/2006/table">
            <a:tbl>
              <a:tblPr firstRow="1">
                <a:tableStyleId>{616DA210-FB5B-4158-B5E0-FEB733F419BA}</a:tableStyleId>
              </a:tblPr>
              <a:tblGrid>
                <a:gridCol w="1493319">
                  <a:extLst>
                    <a:ext uri="{9D8B030D-6E8A-4147-A177-3AD203B41FA5}">
                      <a16:colId xmlns:a16="http://schemas.microsoft.com/office/drawing/2014/main" val="20000"/>
                    </a:ext>
                  </a:extLst>
                </a:gridCol>
                <a:gridCol w="2722068">
                  <a:extLst>
                    <a:ext uri="{9D8B030D-6E8A-4147-A177-3AD203B41FA5}">
                      <a16:colId xmlns:a16="http://schemas.microsoft.com/office/drawing/2014/main" val="20001"/>
                    </a:ext>
                  </a:extLst>
                </a:gridCol>
                <a:gridCol w="961404">
                  <a:extLst>
                    <a:ext uri="{9D8B030D-6E8A-4147-A177-3AD203B41FA5}">
                      <a16:colId xmlns:a16="http://schemas.microsoft.com/office/drawing/2014/main" val="20002"/>
                    </a:ext>
                  </a:extLst>
                </a:gridCol>
                <a:gridCol w="1405129">
                  <a:extLst>
                    <a:ext uri="{9D8B030D-6E8A-4147-A177-3AD203B41FA5}">
                      <a16:colId xmlns:a16="http://schemas.microsoft.com/office/drawing/2014/main" val="20003"/>
                    </a:ext>
                  </a:extLst>
                </a:gridCol>
                <a:gridCol w="1626992">
                  <a:extLst>
                    <a:ext uri="{9D8B030D-6E8A-4147-A177-3AD203B41FA5}">
                      <a16:colId xmlns:a16="http://schemas.microsoft.com/office/drawing/2014/main" val="20004"/>
                    </a:ext>
                  </a:extLst>
                </a:gridCol>
              </a:tblGrid>
              <a:tr h="275427">
                <a:tc>
                  <a:txBody>
                    <a:bodyPr/>
                    <a:lstStyle/>
                    <a:p>
                      <a:pPr algn="ctr" fontAlgn="ctr"/>
                      <a:r>
                        <a:rPr lang="en-US" sz="1050" b="1" i="0" u="none" strike="noStrike" dirty="0">
                          <a:solidFill>
                            <a:schemeClr val="tx1"/>
                          </a:solidFill>
                          <a:effectLst/>
                          <a:latin typeface="+mn-lt"/>
                        </a:rPr>
                        <a:t>SERVICE</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DESCRIPTION</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MANDATORY / OPTIONAL</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rgbClr val="000000"/>
                          </a:solidFill>
                          <a:effectLst/>
                          <a:latin typeface="+mj-lt"/>
                        </a:rPr>
                        <a:t>TIMING</a:t>
                      </a:r>
                    </a:p>
                  </a:txBody>
                  <a:tcPr marL="5668" marR="5668" marT="5668" marB="0" anchor="ctr">
                    <a:solidFill>
                      <a:schemeClr val="bg1">
                        <a:lumMod val="95000"/>
                      </a:schemeClr>
                    </a:solidFill>
                  </a:tcPr>
                </a:tc>
                <a:tc>
                  <a:txBody>
                    <a:bodyPr/>
                    <a:lstStyle/>
                    <a:p>
                      <a:pPr algn="ctr" fontAlgn="ctr"/>
                      <a:r>
                        <a:rPr lang="en-US" sz="1050" b="1" u="none" strike="noStrike" dirty="0">
                          <a:effectLst/>
                        </a:rPr>
                        <a:t>COST (USD)</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445770">
                <a:tc>
                  <a:txBody>
                    <a:bodyPr/>
                    <a:lstStyle/>
                    <a:p>
                      <a:pPr marL="57150" indent="0" algn="l" fontAlgn="ctr"/>
                      <a:r>
                        <a:rPr lang="en-US" sz="900" b="0" i="0" u="none" strike="noStrike" baseline="0" dirty="0">
                          <a:solidFill>
                            <a:srgbClr val="000000"/>
                          </a:solidFill>
                          <a:effectLst/>
                          <a:latin typeface="+mj-lt"/>
                        </a:rPr>
                        <a:t>Hotel Web Site Copywriting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Copywriting for all or some of the free-form copy blocks on your Marriott.com Hotel Web Site, depending on hotel type and brand.</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900" b="0" i="0" u="none" strike="noStrike" kern="1200" dirty="0">
                          <a:solidFill>
                            <a:srgbClr val="000000"/>
                          </a:solidFill>
                          <a:effectLst/>
                          <a:latin typeface="+mn-lt"/>
                          <a:ea typeface="+mn-ea"/>
                          <a:cs typeface="+mn-cs"/>
                        </a:rPr>
                        <a:t>3 months before opening</a:t>
                      </a:r>
                    </a:p>
                  </a:txBody>
                  <a:tcPr marL="9525" marR="9525" marT="9525" marB="0" anchor="ctr"/>
                </a:tc>
                <a:tc>
                  <a:txBody>
                    <a:bodyPr/>
                    <a:lstStyle/>
                    <a:p>
                      <a:pPr marL="171450" indent="-114300" algn="l" fontAlgn="ctr">
                        <a:buFont typeface="Arial" pitchFamily="34" charset="0"/>
                        <a:buChar char="•"/>
                      </a:pPr>
                      <a:r>
                        <a:rPr lang="en-US" sz="900" b="0" i="0" u="none" strike="noStrike" dirty="0">
                          <a:solidFill>
                            <a:srgbClr val="000000"/>
                          </a:solidFill>
                          <a:effectLst/>
                          <a:latin typeface="+mj-lt"/>
                        </a:rPr>
                        <a:t>Select Service: $505 </a:t>
                      </a:r>
                    </a:p>
                    <a:p>
                      <a:pPr marL="171450" indent="-114300" algn="l" fontAlgn="ctr">
                        <a:buFont typeface="Arial" pitchFamily="34" charset="0"/>
                        <a:buChar char="•"/>
                      </a:pPr>
                      <a:r>
                        <a:rPr lang="en-US" sz="900" b="0" i="0" u="none" strike="noStrike" dirty="0">
                          <a:solidFill>
                            <a:srgbClr val="000000"/>
                          </a:solidFill>
                          <a:effectLst/>
                          <a:latin typeface="+mj-lt"/>
                        </a:rPr>
                        <a:t>Full Service: $760</a:t>
                      </a:r>
                    </a:p>
                  </a:txBody>
                  <a:tcPr marL="9525" marR="9525" marT="9525" marB="0" anchor="ctr"/>
                </a:tc>
                <a:extLst>
                  <a:ext uri="{0D108BD9-81ED-4DB2-BD59-A6C34878D82A}">
                    <a16:rowId xmlns:a16="http://schemas.microsoft.com/office/drawing/2014/main" val="10001"/>
                  </a:ext>
                </a:extLst>
              </a:tr>
              <a:tr h="285392">
                <a:tc>
                  <a:txBody>
                    <a:bodyPr/>
                    <a:lstStyle/>
                    <a:p>
                      <a:pPr marL="57150" indent="0" algn="l" fontAlgn="ctr"/>
                      <a:r>
                        <a:rPr lang="en-US" sz="900" b="0" i="0" u="none" strike="noStrike" dirty="0">
                          <a:solidFill>
                            <a:srgbClr val="000000"/>
                          </a:solidFill>
                          <a:effectLst/>
                          <a:latin typeface="+mj-lt"/>
                        </a:rPr>
                        <a:t>Hotel Web Site Vanity URL</a:t>
                      </a: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Get a short and memorable URL for your Hotel Web Site  that you can use in your marketing collateral.</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algn="ctr" fontAlgn="ctr"/>
                      <a:r>
                        <a:rPr lang="en-US" sz="900" b="0" i="0" u="none" strike="noStrike" dirty="0">
                          <a:solidFill>
                            <a:srgbClr val="000000"/>
                          </a:solidFill>
                          <a:effectLst/>
                          <a:latin typeface="+mj-lt"/>
                        </a:rPr>
                        <a:t>6 months before</a:t>
                      </a:r>
                      <a:r>
                        <a:rPr lang="en-US" sz="900" b="0" i="0" u="none" strike="noStrike" baseline="0" dirty="0">
                          <a:solidFill>
                            <a:srgbClr val="000000"/>
                          </a:solidFill>
                          <a:effectLst/>
                          <a:latin typeface="+mj-lt"/>
                        </a:rPr>
                        <a:t>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$246 per URL (for the first 2 years)</a:t>
                      </a:r>
                    </a:p>
                  </a:txBody>
                  <a:tcPr marL="9525" marR="9525" marT="9525" marB="0" anchor="ctr"/>
                </a:tc>
                <a:extLst>
                  <a:ext uri="{0D108BD9-81ED-4DB2-BD59-A6C34878D82A}">
                    <a16:rowId xmlns:a16="http://schemas.microsoft.com/office/drawing/2014/main" val="10002"/>
                  </a:ext>
                </a:extLst>
              </a:tr>
              <a:tr h="696595">
                <a:tc>
                  <a:txBody>
                    <a:bodyPr/>
                    <a:lstStyle/>
                    <a:p>
                      <a:pPr marL="57150" indent="0" algn="l" fontAlgn="ctr"/>
                      <a:r>
                        <a:rPr lang="en-US" sz="900" b="0" i="0" u="none" strike="noStrike" dirty="0">
                          <a:solidFill>
                            <a:srgbClr val="000000"/>
                          </a:solidFill>
                          <a:effectLst/>
                          <a:latin typeface="+mj-lt"/>
                        </a:rPr>
                        <a:t>Hotel Web Site</a:t>
                      </a:r>
                      <a:r>
                        <a:rPr lang="en-US" sz="900" b="0" i="0" u="none" strike="noStrike" baseline="0" dirty="0">
                          <a:solidFill>
                            <a:srgbClr val="000000"/>
                          </a:solidFill>
                          <a:effectLst/>
                          <a:latin typeface="+mj-lt"/>
                        </a:rPr>
                        <a:t> </a:t>
                      </a:r>
                    </a:p>
                    <a:p>
                      <a:pPr marL="57150" indent="0" algn="l" fontAlgn="ctr"/>
                      <a:r>
                        <a:rPr lang="en-US" sz="900" b="0" i="0" u="none" strike="noStrike" baseline="0" dirty="0">
                          <a:solidFill>
                            <a:srgbClr val="000000"/>
                          </a:solidFill>
                          <a:effectLst/>
                          <a:latin typeface="+mj-lt"/>
                        </a:rPr>
                        <a:t>Product Marketing Modules</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Product Marketing Modules enable you to extend your hotel website,  by providing additional pages of content to promote your hotel’s features  and unique selling points – e.g. meetings, weddings, spas, golf, restaurants, etc.</a:t>
                      </a:r>
                    </a:p>
                  </a:txBody>
                  <a:tcPr marL="9525" marR="9525" marT="9525" marB="0" anchor="ctr"/>
                </a:tc>
                <a:tc>
                  <a:txBody>
                    <a:bodyPr/>
                    <a:lstStyle/>
                    <a:p>
                      <a:pPr algn="ctr" fontAlgn="ctr"/>
                      <a:r>
                        <a:rPr lang="en-US" sz="900" b="0" i="0" u="none" strike="noStrike" dirty="0">
                          <a:solidFill>
                            <a:srgbClr val="000000"/>
                          </a:solidFill>
                          <a:effectLst/>
                          <a:latin typeface="+mj-lt"/>
                        </a:rPr>
                        <a:t>Optional </a:t>
                      </a:r>
                    </a:p>
                  </a:txBody>
                  <a:tcPr marL="9525" marR="9525" marT="9525" marB="0" anchor="ctr"/>
                </a:tc>
                <a:tc>
                  <a:txBody>
                    <a:bodyPr/>
                    <a:lstStyle/>
                    <a:p>
                      <a:pPr algn="ctr" fontAlgn="ctr"/>
                      <a:r>
                        <a:rPr lang="en-US" sz="900" b="0" i="0" u="none" strike="noStrike" dirty="0">
                          <a:solidFill>
                            <a:srgbClr val="000000"/>
                          </a:solidFill>
                          <a:effectLst/>
                          <a:latin typeface="+mj-lt"/>
                        </a:rPr>
                        <a:t>3</a:t>
                      </a:r>
                      <a:r>
                        <a:rPr lang="en-US" sz="900" b="0" i="0" u="none" strike="noStrike" baseline="0" dirty="0">
                          <a:solidFill>
                            <a:srgbClr val="000000"/>
                          </a:solidFill>
                          <a:effectLst/>
                          <a:latin typeface="+mj-lt"/>
                        </a:rPr>
                        <a:t> months before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Set up cost of $350 per page (with a complimentary Photo Tour) based on a module of 1-10 pages. Includes maintenance</a:t>
                      </a:r>
                      <a:r>
                        <a:rPr lang="en-US" sz="900" b="0" i="0" u="none" strike="noStrike" baseline="0" dirty="0">
                          <a:solidFill>
                            <a:srgbClr val="000000"/>
                          </a:solidFill>
                          <a:effectLst/>
                          <a:latin typeface="+mj-lt"/>
                        </a:rPr>
                        <a:t> fee in year 1</a:t>
                      </a:r>
                      <a:endParaRPr lang="en-US" sz="9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0003"/>
                  </a:ext>
                </a:extLst>
              </a:tr>
              <a:tr h="190047">
                <a:tc>
                  <a:txBody>
                    <a:bodyPr/>
                    <a:lstStyle/>
                    <a:p>
                      <a:pPr marL="57150" indent="0" algn="l" fontAlgn="ctr"/>
                      <a:r>
                        <a:rPr lang="en-US" sz="900" b="0" i="0" u="none" strike="noStrike" dirty="0">
                          <a:solidFill>
                            <a:srgbClr val="000000"/>
                          </a:solidFill>
                          <a:effectLst/>
                          <a:latin typeface="+mj-lt"/>
                        </a:rPr>
                        <a:t>Digital Shared</a:t>
                      </a:r>
                      <a:r>
                        <a:rPr lang="en-US" sz="900" b="0" i="0" u="none" strike="noStrike" baseline="0" dirty="0">
                          <a:solidFill>
                            <a:srgbClr val="000000"/>
                          </a:solidFill>
                          <a:effectLst/>
                          <a:latin typeface="+mj-lt"/>
                        </a:rPr>
                        <a:t> Service</a:t>
                      </a:r>
                      <a:endParaRPr lang="en-US" sz="900" b="0" i="0" u="none" strike="noStrike" dirty="0">
                        <a:solidFill>
                          <a:srgbClr val="000000"/>
                        </a:solidFill>
                        <a:effectLst/>
                        <a:latin typeface="+mj-lt"/>
                      </a:endParaRPr>
                    </a:p>
                  </a:txBody>
                  <a:tcPr marL="9525" marR="9525" marT="9525" marB="0" anchor="ctr"/>
                </a:tc>
                <a:tc>
                  <a:txBody>
                    <a:bodyPr/>
                    <a:lstStyle/>
                    <a:p>
                      <a:pPr marL="57150" marR="0" indent="0" algn="l" defTabSz="875665" rtl="0" eaLnBrk="1" fontAlgn="auto" latinLnBrk="0" hangingPunct="1">
                        <a:lnSpc>
                          <a:spcPct val="100000"/>
                        </a:lnSpc>
                        <a:spcBef>
                          <a:spcPts val="0"/>
                        </a:spcBef>
                        <a:spcAft>
                          <a:spcPts val="0"/>
                        </a:spcAft>
                        <a:buClrTx/>
                        <a:buSzTx/>
                        <a:buFontTx/>
                        <a:buNone/>
                        <a:defRPr/>
                      </a:pPr>
                      <a:r>
                        <a:rPr lang="en-US" sz="900" b="0" i="0" u="none" strike="noStrike" kern="1200" dirty="0">
                          <a:solidFill>
                            <a:srgbClr val="000000"/>
                          </a:solidFill>
                          <a:effectLst/>
                          <a:latin typeface="+mj-lt"/>
                          <a:ea typeface="+mn-ea"/>
                          <a:cs typeface="+mn-cs"/>
                        </a:rPr>
                        <a:t>Participate in the Digital Shared Service to tap into the expertise of our in-market digital services team, who can provide comprehensive support in the lead up to your hotel opening as well as ongoing support and guidance post-opening.</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3 months before opening</a:t>
                      </a: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mj-lt"/>
                          <a:ea typeface="+mn-ea"/>
                          <a:cs typeface="+mn-cs"/>
                        </a:rPr>
                        <a:t>Varies. Please</a:t>
                      </a:r>
                      <a:r>
                        <a:rPr lang="en-US" sz="900" b="0" i="0" u="none" strike="noStrike" kern="1200" baseline="0" dirty="0">
                          <a:solidFill>
                            <a:srgbClr val="000000"/>
                          </a:solidFill>
                          <a:effectLst/>
                          <a:latin typeface="+mj-lt"/>
                          <a:ea typeface="+mn-ea"/>
                          <a:cs typeface="+mn-cs"/>
                        </a:rPr>
                        <a:t> contact your Area Director of Sales &amp; Marketing</a:t>
                      </a:r>
                      <a:endParaRPr lang="en-US" sz="9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10004"/>
                  </a:ext>
                </a:extLst>
              </a:tr>
              <a:tr h="190047">
                <a:tc>
                  <a:txBody>
                    <a:bodyPr/>
                    <a:lstStyle/>
                    <a:p>
                      <a:pPr marL="57150" indent="0" algn="l" fontAlgn="ctr"/>
                      <a:r>
                        <a:rPr lang="en-US" sz="900" b="0" i="0" u="none" strike="noStrike" dirty="0">
                          <a:solidFill>
                            <a:srgbClr val="000000"/>
                          </a:solidFill>
                          <a:effectLst/>
                          <a:latin typeface="+mj-lt"/>
                        </a:rPr>
                        <a:t>PLUS Platform</a:t>
                      </a: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PLUS is a digital advertising platform that connects hotels to consumer demand everywhere travelers shop. PLUS allows individual hotels to layer funds on top of Marriott Corporate spend, to increase exposure and drive more direct bookings.</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algn="ctr" fontAlgn="ctr"/>
                      <a:r>
                        <a:rPr lang="en-US" sz="900" b="0" i="0" u="none" strike="noStrike" baseline="0" dirty="0">
                          <a:solidFill>
                            <a:srgbClr val="000000"/>
                          </a:solidFill>
                          <a:effectLst/>
                          <a:latin typeface="+mj-lt"/>
                        </a:rPr>
                        <a:t>Post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Min. initial deposit</a:t>
                      </a:r>
                      <a:r>
                        <a:rPr lang="en-US" sz="900" b="0" i="0" u="none" strike="noStrike" baseline="0" dirty="0">
                          <a:solidFill>
                            <a:srgbClr val="000000"/>
                          </a:solidFill>
                          <a:effectLst/>
                          <a:latin typeface="+mj-lt"/>
                        </a:rPr>
                        <a:t> </a:t>
                      </a:r>
                      <a:r>
                        <a:rPr lang="en-US" sz="900" b="0" i="0" u="none" strike="noStrike" dirty="0">
                          <a:solidFill>
                            <a:srgbClr val="000000"/>
                          </a:solidFill>
                          <a:effectLst/>
                          <a:latin typeface="+mj-lt"/>
                        </a:rPr>
                        <a:t>of $250</a:t>
                      </a:r>
                    </a:p>
                  </a:txBody>
                  <a:tcPr marL="9525" marR="9525" marT="9525" marB="0" anchor="ctr"/>
                </a:tc>
                <a:extLst>
                  <a:ext uri="{0D108BD9-81ED-4DB2-BD59-A6C34878D82A}">
                    <a16:rowId xmlns:a16="http://schemas.microsoft.com/office/drawing/2014/main" val="10005"/>
                  </a:ext>
                </a:extLst>
              </a:tr>
              <a:tr h="190047">
                <a:tc>
                  <a:txBody>
                    <a:bodyPr/>
                    <a:lstStyle/>
                    <a:p>
                      <a:pPr marL="57150" indent="0" algn="l" fontAlgn="ctr"/>
                      <a:r>
                        <a:rPr lang="en-US" sz="900" b="0" i="0" u="none" strike="noStrike" dirty="0">
                          <a:solidFill>
                            <a:srgbClr val="000000"/>
                          </a:solidFill>
                          <a:effectLst/>
                          <a:latin typeface="+mj-lt"/>
                        </a:rPr>
                        <a:t>Digital</a:t>
                      </a:r>
                      <a:r>
                        <a:rPr lang="en-US" sz="900" b="0" i="0" u="none" strike="noStrike" baseline="0" dirty="0">
                          <a:solidFill>
                            <a:srgbClr val="000000"/>
                          </a:solidFill>
                          <a:effectLst/>
                          <a:latin typeface="+mj-lt"/>
                        </a:rPr>
                        <a:t> Services: </a:t>
                      </a:r>
                    </a:p>
                    <a:p>
                      <a:pPr marL="57150" indent="0" algn="l" fontAlgn="ctr"/>
                      <a:r>
                        <a:rPr lang="en-US" sz="900" b="0" i="0" u="none" strike="noStrike" baseline="0" dirty="0">
                          <a:solidFill>
                            <a:srgbClr val="000000"/>
                          </a:solidFill>
                          <a:effectLst/>
                          <a:latin typeface="+mj-lt"/>
                        </a:rPr>
                        <a:t>Foundations Program</a:t>
                      </a:r>
                      <a:endParaRPr lang="en-US" sz="900" b="0" i="0" u="none" strike="noStrike" dirty="0">
                        <a:solidFill>
                          <a:srgbClr val="000000"/>
                        </a:solidFill>
                        <a:effectLst/>
                        <a:latin typeface="+mj-lt"/>
                      </a:endParaRPr>
                    </a:p>
                  </a:txBody>
                  <a:tcPr marL="9525" marR="9525" marT="9525" marB="0" anchor="ctr"/>
                </a:tc>
                <a:tc>
                  <a:txBody>
                    <a:bodyPr/>
                    <a:lstStyle/>
                    <a:p>
                      <a:pPr marL="57150" indent="0"/>
                      <a:r>
                        <a:rPr lang="en-US" sz="900" b="0" i="0" u="none" strike="noStrike" kern="1200" dirty="0">
                          <a:solidFill>
                            <a:srgbClr val="000000"/>
                          </a:solidFill>
                          <a:effectLst/>
                          <a:latin typeface="+mj-lt"/>
                          <a:ea typeface="+mn-ea"/>
                          <a:cs typeface="+mn-cs"/>
                        </a:rPr>
                        <a:t>This core Search Engine Optimization service (with optional add-on bundles) helps increase your hotel’s visibility in search engines,  so as to drive more traffic  and room nights</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Post Opening</a:t>
                      </a:r>
                    </a:p>
                  </a:txBody>
                  <a:tcPr marL="9525" marR="9525" marT="9525" marB="0" anchor="ctr"/>
                </a:tc>
                <a:tc>
                  <a:txBody>
                    <a:bodyPr/>
                    <a:lstStyle/>
                    <a:p>
                      <a:pPr marL="171450" indent="-114300" algn="l" defTabSz="875665" rtl="0" eaLnBrk="1" fontAlgn="ctr" latinLnBrk="0" hangingPunct="1">
                        <a:buFont typeface="Arial" pitchFamily="34" charset="0"/>
                        <a:buChar char="•"/>
                      </a:pPr>
                      <a:r>
                        <a:rPr lang="en-US" sz="900" b="0" i="0" u="none" strike="noStrike" kern="1200" dirty="0">
                          <a:solidFill>
                            <a:srgbClr val="000000"/>
                          </a:solidFill>
                          <a:effectLst/>
                          <a:latin typeface="+mj-lt"/>
                          <a:ea typeface="+mn-ea"/>
                          <a:cs typeface="+mn-cs"/>
                        </a:rPr>
                        <a:t>$5,500 per</a:t>
                      </a:r>
                      <a:r>
                        <a:rPr lang="en-US" sz="900" b="0" i="0" u="none" strike="noStrike" kern="1200" baseline="0" dirty="0">
                          <a:solidFill>
                            <a:srgbClr val="000000"/>
                          </a:solidFill>
                          <a:effectLst/>
                          <a:latin typeface="+mj-lt"/>
                          <a:ea typeface="+mn-ea"/>
                          <a:cs typeface="+mn-cs"/>
                        </a:rPr>
                        <a:t> year</a:t>
                      </a:r>
                    </a:p>
                    <a:p>
                      <a:pPr marL="171450" indent="-114300" algn="l" defTabSz="875665" rtl="0" eaLnBrk="1" fontAlgn="ctr" latinLnBrk="0" hangingPunct="1">
                        <a:buFont typeface="Arial" pitchFamily="34" charset="0"/>
                        <a:buChar char="•"/>
                      </a:pPr>
                      <a:r>
                        <a:rPr lang="en-US" sz="900" b="0" i="0" u="none" strike="noStrike" kern="1200" baseline="0" dirty="0">
                          <a:solidFill>
                            <a:srgbClr val="000000"/>
                          </a:solidFill>
                          <a:effectLst/>
                          <a:latin typeface="+mj-lt"/>
                          <a:ea typeface="+mn-ea"/>
                          <a:cs typeface="+mn-cs"/>
                        </a:rPr>
                        <a:t>Optional add-on bundles at $1,300 - $4,000 each per year</a:t>
                      </a:r>
                      <a:endParaRPr lang="en-US" sz="9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10006"/>
                  </a:ext>
                </a:extLst>
              </a:tr>
              <a:tr h="190047">
                <a:tc>
                  <a:txBody>
                    <a:bodyPr/>
                    <a:lstStyle/>
                    <a:p>
                      <a:pPr marL="57150" indent="0" algn="l" fontAlgn="ctr"/>
                      <a:r>
                        <a:rPr lang="en-US" sz="900" b="0" i="0" u="none" strike="noStrike" dirty="0">
                          <a:solidFill>
                            <a:srgbClr val="000000"/>
                          </a:solidFill>
                          <a:effectLst/>
                          <a:latin typeface="+mj-lt"/>
                        </a:rPr>
                        <a:t>Digital Services: </a:t>
                      </a:r>
                    </a:p>
                    <a:p>
                      <a:pPr marL="57150" indent="0" algn="l" fontAlgn="ctr"/>
                      <a:r>
                        <a:rPr lang="en-US" sz="900" b="0" i="0" u="none" strike="noStrike" dirty="0">
                          <a:solidFill>
                            <a:srgbClr val="000000"/>
                          </a:solidFill>
                          <a:effectLst/>
                          <a:latin typeface="+mj-lt"/>
                        </a:rPr>
                        <a:t>Signature+</a:t>
                      </a:r>
                      <a:r>
                        <a:rPr lang="en-US" sz="900" b="0" i="0" u="none" strike="noStrike" baseline="0" dirty="0">
                          <a:solidFill>
                            <a:srgbClr val="000000"/>
                          </a:solidFill>
                          <a:effectLst/>
                          <a:latin typeface="+mj-lt"/>
                        </a:rPr>
                        <a:t> Program</a:t>
                      </a:r>
                      <a:endParaRPr lang="en-US" sz="900" b="0" i="0" u="none" strike="noStrike" dirty="0">
                        <a:solidFill>
                          <a:srgbClr val="000000"/>
                        </a:solidFill>
                        <a:effectLst/>
                        <a:latin typeface="+mj-lt"/>
                      </a:endParaRPr>
                    </a:p>
                  </a:txBody>
                  <a:tcPr marL="9525" marR="9525" marT="9525" marB="0" anchor="ctr"/>
                </a:tc>
                <a:tc>
                  <a:txBody>
                    <a:bodyPr/>
                    <a:lstStyle/>
                    <a:p>
                      <a:pPr marL="57150" indent="0"/>
                      <a:r>
                        <a:rPr lang="en-US" sz="900" b="0" i="0" u="none" strike="noStrike" kern="1200" dirty="0">
                          <a:solidFill>
                            <a:srgbClr val="000000"/>
                          </a:solidFill>
                          <a:effectLst/>
                          <a:latin typeface="+mj-lt"/>
                          <a:ea typeface="+mn-ea"/>
                          <a:cs typeface="+mn-cs"/>
                        </a:rPr>
                        <a:t>This comprehensive Digital Activation program includes development and execution of a detailed Digital Business Plan that is customized for your hotel, with the goal of increasing online  room nights and revenue for your hotel.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Post</a:t>
                      </a:r>
                      <a:r>
                        <a:rPr lang="en-US" sz="900" b="0" i="0" u="none" strike="noStrike" kern="1200" baseline="0" dirty="0">
                          <a:solidFill>
                            <a:srgbClr val="000000"/>
                          </a:solidFill>
                          <a:effectLst/>
                          <a:latin typeface="+mj-lt"/>
                          <a:ea typeface="+mn-ea"/>
                          <a:cs typeface="+mn-cs"/>
                        </a:rPr>
                        <a:t> Opening</a:t>
                      </a:r>
                      <a:endParaRPr lang="en-US" sz="900" b="0" i="0" u="none" strike="noStrike" kern="1200" dirty="0">
                        <a:solidFill>
                          <a:srgbClr val="000000"/>
                        </a:solidFill>
                        <a:effectLst/>
                        <a:latin typeface="+mj-lt"/>
                        <a:ea typeface="+mn-ea"/>
                        <a:cs typeface="+mn-cs"/>
                      </a:endParaRP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mj-lt"/>
                          <a:ea typeface="+mn-ea"/>
                          <a:cs typeface="+mn-cs"/>
                        </a:rPr>
                        <a:t>$25,000</a:t>
                      </a: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3478"/>
            <a:ext cx="7095306" cy="334723"/>
          </a:xfrm>
          <a:prstGeom prst="rect">
            <a:avLst/>
          </a:prstGeom>
        </p:spPr>
        <p:txBody>
          <a:bodyPr wrap="none" lIns="87645" tIns="43823" rIns="87645" bIns="43823">
            <a:spAutoFit/>
          </a:bodyPr>
          <a:lstStyle/>
          <a:p>
            <a:pPr lvl="0" fontAlgn="base">
              <a:spcBef>
                <a:spcPct val="20000"/>
              </a:spcBef>
              <a:spcAft>
                <a:spcPct val="0"/>
              </a:spcAft>
            </a:pPr>
            <a:r>
              <a:rPr lang="zh-CN" altLang="en-US" sz="1600" b="1" dirty="0">
                <a:solidFill>
                  <a:srgbClr val="404040"/>
                </a:solidFill>
                <a:latin typeface="宋体" panose="02010600030101010101" pitchFamily="2" charset="-122"/>
                <a:ea typeface="宋体" panose="02010600030101010101" pitchFamily="2" charset="-122"/>
                <a:cs typeface="Calibri"/>
                <a:sym typeface="+mn-ea"/>
              </a:rPr>
              <a:t>其他</a:t>
            </a:r>
            <a:r>
              <a:rPr lang="en-US" sz="1600" b="1" dirty="0" err="1">
                <a:solidFill>
                  <a:srgbClr val="404040"/>
                </a:solidFill>
                <a:latin typeface="宋体" panose="02010600030101010101" pitchFamily="2" charset="-122"/>
                <a:ea typeface="宋体" panose="02010600030101010101" pitchFamily="2" charset="-122"/>
                <a:cs typeface="Calibri"/>
                <a:sym typeface="+mn-ea"/>
              </a:rPr>
              <a:t>服务</a:t>
            </a:r>
            <a:r>
              <a:rPr lang="zh-CN" altLang="en-US" sz="1600" b="1" dirty="0">
                <a:solidFill>
                  <a:srgbClr val="404040"/>
                </a:solidFill>
                <a:latin typeface="宋体" panose="02010600030101010101" pitchFamily="2" charset="-122"/>
                <a:ea typeface="宋体" panose="02010600030101010101" pitchFamily="2" charset="-122"/>
                <a:cs typeface="Calibri"/>
                <a:sym typeface="+mn-ea"/>
              </a:rPr>
              <a:t>和</a:t>
            </a:r>
            <a:r>
              <a:rPr lang="en-US" sz="1600" b="1" dirty="0" err="1">
                <a:solidFill>
                  <a:srgbClr val="404040"/>
                </a:solidFill>
                <a:latin typeface="宋体" panose="02010600030101010101" pitchFamily="2" charset="-122"/>
                <a:ea typeface="宋体" panose="02010600030101010101" pitchFamily="2" charset="-122"/>
                <a:cs typeface="Calibri"/>
                <a:sym typeface="+mn-ea"/>
              </a:rPr>
              <a:t>成本</a:t>
            </a:r>
            <a:r>
              <a:rPr lang="en-US" sz="1600" b="1" dirty="0">
                <a:solidFill>
                  <a:srgbClr val="404040"/>
                </a:solidFill>
                <a:latin typeface="宋体" panose="02010600030101010101" pitchFamily="2" charset="-122"/>
                <a:ea typeface="宋体" panose="02010600030101010101" pitchFamily="2" charset="-122"/>
                <a:cs typeface="Calibri"/>
                <a:sym typeface="+mn-ea"/>
              </a:rPr>
              <a:t> </a:t>
            </a:r>
            <a:r>
              <a:rPr lang="en-US" sz="1600" b="1" dirty="0">
                <a:solidFill>
                  <a:srgbClr val="404040"/>
                </a:solidFill>
                <a:latin typeface="宋体" panose="02010600030101010101" pitchFamily="2" charset="-122"/>
                <a:ea typeface="宋体" panose="02010600030101010101" pitchFamily="2" charset="-122"/>
                <a:cs typeface="Calibri"/>
              </a:rPr>
              <a:t>| </a:t>
            </a:r>
            <a:r>
              <a:rPr lang="en-US" sz="1600" b="1" dirty="0" err="1">
                <a:solidFill>
                  <a:srgbClr val="404040"/>
                </a:solidFill>
                <a:latin typeface="宋体" panose="02010600030101010101" pitchFamily="2" charset="-122"/>
                <a:ea typeface="宋体" panose="02010600030101010101" pitchFamily="2" charset="-122"/>
                <a:cs typeface="Calibri"/>
                <a:sym typeface="+mn-ea"/>
              </a:rPr>
              <a:t>品牌</a:t>
            </a:r>
            <a:r>
              <a:rPr lang="en-US" sz="1600" b="1" dirty="0">
                <a:solidFill>
                  <a:srgbClr val="404040"/>
                </a:solidFill>
                <a:latin typeface="宋体" panose="02010600030101010101" pitchFamily="2" charset="-122"/>
                <a:ea typeface="宋体" panose="02010600030101010101" pitchFamily="2" charset="-122"/>
                <a:cs typeface="Calibri"/>
                <a:sym typeface="+mn-ea"/>
              </a:rPr>
              <a:t>、</a:t>
            </a:r>
            <a:r>
              <a:rPr lang="zh-CN" altLang="en-US" sz="1600" b="1" dirty="0">
                <a:solidFill>
                  <a:srgbClr val="404040"/>
                </a:solidFill>
                <a:latin typeface="宋体" panose="02010600030101010101" pitchFamily="2" charset="-122"/>
                <a:ea typeface="宋体" panose="02010600030101010101" pitchFamily="2" charset="-122"/>
                <a:cs typeface="Calibri"/>
                <a:sym typeface="+mn-ea"/>
              </a:rPr>
              <a:t>市场</a:t>
            </a:r>
            <a:r>
              <a:rPr lang="en-US" sz="1600" b="1" dirty="0">
                <a:solidFill>
                  <a:srgbClr val="404040"/>
                </a:solidFill>
                <a:latin typeface="宋体" panose="02010600030101010101" pitchFamily="2" charset="-122"/>
                <a:ea typeface="宋体" panose="02010600030101010101" pitchFamily="2" charset="-122"/>
                <a:cs typeface="Calibri"/>
                <a:sym typeface="+mn-ea"/>
              </a:rPr>
              <a:t>、</a:t>
            </a:r>
            <a:r>
              <a:rPr lang="en-US" sz="1600" b="1" dirty="0" smtClean="0">
                <a:solidFill>
                  <a:srgbClr val="404040"/>
                </a:solidFill>
                <a:latin typeface="宋体" panose="02010600030101010101" pitchFamily="2" charset="-122"/>
                <a:ea typeface="宋体" panose="02010600030101010101" pitchFamily="2" charset="-122"/>
                <a:cs typeface="Calibri"/>
                <a:sym typeface="+mn-ea"/>
              </a:rPr>
              <a:t>销售和顾客服务</a:t>
            </a:r>
            <a:r>
              <a:rPr lang="en-US" sz="1600" b="1" dirty="0">
                <a:solidFill>
                  <a:srgbClr val="404040"/>
                </a:solidFill>
                <a:latin typeface="宋体" panose="02010600030101010101" pitchFamily="2" charset="-122"/>
                <a:ea typeface="宋体" panose="02010600030101010101" pitchFamily="2" charset="-122"/>
                <a:cs typeface="Calibri"/>
                <a:sym typeface="+mn-ea"/>
              </a:rPr>
              <a:t> </a:t>
            </a:r>
            <a:r>
              <a:rPr lang="en-US" sz="1600" b="1" dirty="0" smtClean="0">
                <a:latin typeface="Calibri" charset="0"/>
                <a:ea typeface="Calibri" charset="0"/>
                <a:cs typeface="Calibri" charset="0"/>
              </a:rPr>
              <a:t>(</a:t>
            </a:r>
            <a:r>
              <a:rPr lang="en-US" sz="1600" b="1" dirty="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endParaRPr lang="en-US" sz="1600" b="1" dirty="0">
              <a:solidFill>
                <a:srgbClr val="404040"/>
              </a:solidFill>
              <a:latin typeface="宋体" panose="02010600030101010101" pitchFamily="2" charset="-122"/>
              <a:ea typeface="宋体" panose="02010600030101010101" pitchFamily="2" charset="-122"/>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1931001029"/>
              </p:ext>
            </p:extLst>
          </p:nvPr>
        </p:nvGraphicFramePr>
        <p:xfrm>
          <a:off x="395536" y="555526"/>
          <a:ext cx="8208912" cy="4182110"/>
        </p:xfrm>
        <a:graphic>
          <a:graphicData uri="http://schemas.openxmlformats.org/drawingml/2006/table">
            <a:tbl>
              <a:tblPr firstRow="1">
                <a:tableStyleId>{616DA210-FB5B-4158-B5E0-FEB733F419BA}</a:tableStyleId>
              </a:tblPr>
              <a:tblGrid>
                <a:gridCol w="1493319">
                  <a:extLst>
                    <a:ext uri="{9D8B030D-6E8A-4147-A177-3AD203B41FA5}">
                      <a16:colId xmlns:a16="http://schemas.microsoft.com/office/drawing/2014/main" val="20000"/>
                    </a:ext>
                  </a:extLst>
                </a:gridCol>
                <a:gridCol w="2611137">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tblGrid>
              <a:tr h="275590">
                <a:tc>
                  <a:txBody>
                    <a:bodyPr/>
                    <a:lstStyle/>
                    <a:p>
                      <a:pPr algn="ctr" fontAlgn="ctr"/>
                      <a:r>
                        <a:rPr lang="zh-CN" altLang="en-US" sz="1200" b="1" i="0" u="none" strike="noStrike" dirty="0">
                          <a:solidFill>
                            <a:srgbClr val="000000"/>
                          </a:solidFill>
                          <a:effectLst/>
                          <a:latin typeface="Calibri" charset="0"/>
                          <a:ea typeface="Calibri" charset="0"/>
                          <a:cs typeface="Calibri" charset="0"/>
                        </a:rPr>
                        <a:t>服务项目</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1200" b="1" u="none" strike="noStrike" dirty="0">
                          <a:effectLst/>
                          <a:latin typeface="Calibri" charset="0"/>
                          <a:ea typeface="Calibri" charset="0"/>
                          <a:cs typeface="Calibri" charset="0"/>
                        </a:rPr>
                        <a:t>服务内容</a:t>
                      </a:r>
                      <a:endParaRPr lang="zh-CN" altLang="en-US" sz="1200" b="1" i="0" u="none" strike="noStrike" kern="1200" dirty="0">
                        <a:solidFill>
                          <a:srgbClr val="000000"/>
                        </a:solidFill>
                        <a:effectLst/>
                        <a:latin typeface="Calibri" charset="0"/>
                        <a:ea typeface="Calibri" charset="0"/>
                        <a:cs typeface="Calibri" charset="0"/>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1200" b="1" i="0" u="none" strike="noStrike" kern="1200" dirty="0">
                          <a:solidFill>
                            <a:srgbClr val="000000"/>
                          </a:solidFill>
                          <a:effectLst/>
                          <a:latin typeface="Calibri" charset="0"/>
                          <a:ea typeface="Calibri" charset="0"/>
                          <a:cs typeface="Calibri" charset="0"/>
                        </a:rPr>
                        <a:t>强制</a:t>
                      </a:r>
                      <a:r>
                        <a:rPr lang="en-US" altLang="zh-CN" sz="1200" b="1" i="0" u="none" strike="noStrike" kern="1200" dirty="0">
                          <a:solidFill>
                            <a:srgbClr val="000000"/>
                          </a:solidFill>
                          <a:effectLst/>
                          <a:latin typeface="Calibri" charset="0"/>
                          <a:ea typeface="Calibri" charset="0"/>
                          <a:cs typeface="Calibri" charset="0"/>
                        </a:rPr>
                        <a:t>/</a:t>
                      </a:r>
                      <a:r>
                        <a:rPr lang="zh-CN" altLang="en-US" sz="1200" b="1" i="0" u="none" strike="noStrike" kern="1200" dirty="0">
                          <a:solidFill>
                            <a:srgbClr val="000000"/>
                          </a:solidFill>
                          <a:effectLst/>
                          <a:latin typeface="Calibri" charset="0"/>
                          <a:ea typeface="Calibri" charset="0"/>
                          <a:cs typeface="Calibri" charset="0"/>
                        </a:rPr>
                        <a:t>自选</a:t>
                      </a:r>
                    </a:p>
                  </a:txBody>
                  <a:tcPr marL="5668" marR="5668" marT="5668" marB="0" anchor="ctr">
                    <a:solidFill>
                      <a:schemeClr val="bg1">
                        <a:lumMod val="95000"/>
                      </a:schemeClr>
                    </a:solidFill>
                  </a:tcPr>
                </a:tc>
                <a:tc>
                  <a:txBody>
                    <a:bodyPr/>
                    <a:lstStyle/>
                    <a:p>
                      <a:pPr algn="ctr" fontAlgn="ctr"/>
                      <a:r>
                        <a:rPr lang="en-US" sz="1200" b="1" i="0" u="none" strike="noStrike" dirty="0">
                          <a:solidFill>
                            <a:srgbClr val="000000"/>
                          </a:solidFill>
                          <a:effectLst/>
                          <a:latin typeface="Calibri" charset="0"/>
                          <a:ea typeface="Calibri" charset="0"/>
                          <a:cs typeface="Calibri" charset="0"/>
                        </a:rPr>
                        <a:t>时间安排</a:t>
                      </a:r>
                    </a:p>
                  </a:txBody>
                  <a:tcPr marL="5668" marR="5668" marT="5668" marB="0" anchor="ctr">
                    <a:solidFill>
                      <a:schemeClr val="bg1">
                        <a:lumMod val="95000"/>
                      </a:schemeClr>
                    </a:solidFill>
                  </a:tcPr>
                </a:tc>
                <a:tc>
                  <a:txBody>
                    <a:bodyPr/>
                    <a:lstStyle/>
                    <a:p>
                      <a:pPr algn="ctr" fontAlgn="ctr"/>
                      <a:r>
                        <a:rPr lang="en-US" sz="1200" b="1" u="none" strike="noStrike" dirty="0">
                          <a:effectLst/>
                          <a:latin typeface="Calibri" charset="0"/>
                          <a:ea typeface="Calibri" charset="0"/>
                          <a:cs typeface="Calibri" charset="0"/>
                        </a:rPr>
                        <a:t>成本（美元）</a:t>
                      </a: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445770">
                <a:tc>
                  <a:txBody>
                    <a:bodyPr/>
                    <a:lstStyle/>
                    <a:p>
                      <a:pPr marL="57150" indent="0" algn="l" fontAlgn="ctr"/>
                      <a:r>
                        <a:rPr lang="en-US" sz="900" b="0" i="0" u="none" strike="noStrike" baseline="0" dirty="0" err="1">
                          <a:solidFill>
                            <a:srgbClr val="000000"/>
                          </a:solidFill>
                          <a:effectLst/>
                          <a:latin typeface="Calibri" charset="0"/>
                          <a:ea typeface="Calibri" charset="0"/>
                          <a:cs typeface="Calibri" charset="0"/>
                        </a:rPr>
                        <a:t>酒店网站文案</a:t>
                      </a:r>
                      <a:endParaRPr lang="en-US" sz="900" b="0" i="0" u="none" strike="noStrike" baseline="0" dirty="0">
                        <a:solidFill>
                          <a:srgbClr val="00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dirty="0" err="1">
                          <a:solidFill>
                            <a:srgbClr val="000000"/>
                          </a:solidFill>
                          <a:effectLst/>
                          <a:latin typeface="Calibri" charset="0"/>
                          <a:ea typeface="Calibri" charset="0"/>
                          <a:cs typeface="Calibri" charset="0"/>
                        </a:rPr>
                        <a:t>在Marriott.com</a:t>
                      </a:r>
                      <a:r>
                        <a:rPr lang="en-US" altLang="zh-CN" sz="900" b="0" i="0" u="none" strike="noStrike" dirty="0" err="1">
                          <a:solidFill>
                            <a:srgbClr val="000000"/>
                          </a:solidFill>
                          <a:effectLst/>
                          <a:latin typeface="Calibri" charset="0"/>
                          <a:ea typeface="Calibri" charset="0"/>
                          <a:cs typeface="Calibri" charset="0"/>
                        </a:rPr>
                        <a:t>酒店网站</a:t>
                      </a:r>
                      <a:r>
                        <a:rPr lang="en-US" altLang="zh-CN" sz="900" b="0" i="0" u="none" strike="noStrike" dirty="0">
                          <a:solidFill>
                            <a:srgbClr val="000000"/>
                          </a:solidFill>
                          <a:effectLst/>
                          <a:latin typeface="Calibri" charset="0"/>
                          <a:ea typeface="Calibri" charset="0"/>
                          <a:cs typeface="Calibri" charset="0"/>
                        </a:rPr>
                        <a:t>(HWS)</a:t>
                      </a:r>
                      <a:r>
                        <a:rPr lang="en-US" sz="900" b="0" i="0" u="none" strike="noStrike" dirty="0" smtClean="0">
                          <a:solidFill>
                            <a:srgbClr val="000000"/>
                          </a:solidFill>
                          <a:effectLst/>
                          <a:latin typeface="Calibri" charset="0"/>
                          <a:ea typeface="Calibri" charset="0"/>
                          <a:cs typeface="Calibri" charset="0"/>
                        </a:rPr>
                        <a:t>上</a:t>
                      </a:r>
                      <a:r>
                        <a:rPr lang="zh-CN" altLang="en-US" sz="900" b="0" i="0" u="none" strike="noStrike" dirty="0" smtClean="0">
                          <a:solidFill>
                            <a:srgbClr val="000000"/>
                          </a:solidFill>
                          <a:effectLst/>
                          <a:latin typeface="Calibri" charset="0"/>
                          <a:ea typeface="Calibri" charset="0"/>
                          <a:cs typeface="Calibri" charset="0"/>
                        </a:rPr>
                        <a:t>，</a:t>
                      </a:r>
                      <a:r>
                        <a:rPr lang="en-US" sz="900" b="0" i="0" u="none" strike="noStrike" dirty="0" smtClean="0">
                          <a:solidFill>
                            <a:srgbClr val="000000"/>
                          </a:solidFill>
                          <a:effectLst/>
                          <a:latin typeface="Calibri" charset="0"/>
                          <a:ea typeface="Calibri" charset="0"/>
                          <a:cs typeface="Calibri" charset="0"/>
                        </a:rPr>
                        <a:t>根据酒店的类型和品牌</a:t>
                      </a:r>
                      <a:r>
                        <a:rPr lang="zh-CN" altLang="en-US" sz="900" b="0" i="0" u="none" strike="noStrike" dirty="0">
                          <a:solidFill>
                            <a:srgbClr val="000000"/>
                          </a:solidFill>
                          <a:effectLst/>
                          <a:latin typeface="Calibri" charset="0"/>
                          <a:ea typeface="Calibri" charset="0"/>
                          <a:cs typeface="Calibri" charset="0"/>
                        </a:rPr>
                        <a:t>在</a:t>
                      </a:r>
                      <a:r>
                        <a:rPr lang="zh-CN" altLang="en-US" sz="900" b="0" i="0" u="none" strike="noStrike" dirty="0">
                          <a:solidFill>
                            <a:schemeClr val="tx1"/>
                          </a:solidFill>
                          <a:effectLst/>
                          <a:latin typeface="Calibri" charset="0"/>
                          <a:ea typeface="Calibri" charset="0"/>
                          <a:cs typeface="Calibri" charset="0"/>
                        </a:rPr>
                        <a:t>全部或部分自由板块</a:t>
                      </a:r>
                      <a:r>
                        <a:rPr lang="zh-CN" altLang="en-US" sz="900" b="0" i="0" u="none" strike="noStrike" dirty="0">
                          <a:solidFill>
                            <a:srgbClr val="000000"/>
                          </a:solidFill>
                          <a:effectLst/>
                          <a:latin typeface="Calibri" charset="0"/>
                          <a:ea typeface="Calibri" charset="0"/>
                          <a:cs typeface="Calibri" charset="0"/>
                        </a:rPr>
                        <a:t>上设计</a:t>
                      </a:r>
                      <a:r>
                        <a:rPr lang="en-US" sz="900" b="0" i="0" u="none" strike="noStrike" dirty="0" err="1">
                          <a:solidFill>
                            <a:srgbClr val="000000"/>
                          </a:solidFill>
                          <a:effectLst/>
                          <a:latin typeface="Calibri" charset="0"/>
                          <a:ea typeface="Calibri" charset="0"/>
                          <a:cs typeface="Calibri" charset="0"/>
                        </a:rPr>
                        <a:t>文案</a:t>
                      </a:r>
                      <a:r>
                        <a:rPr lang="en-US" sz="900" b="0" i="0" u="none" strike="noStrike" dirty="0">
                          <a:solidFill>
                            <a:srgbClr val="000000"/>
                          </a:solidFill>
                          <a:effectLst/>
                          <a:latin typeface="Calibri" charset="0"/>
                          <a:ea typeface="Calibri" charset="0"/>
                          <a:cs typeface="Calibri" charset="0"/>
                        </a:rPr>
                        <a:t>。</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latin typeface="Calibri" charset="0"/>
                          <a:ea typeface="Calibri" charset="0"/>
                          <a:cs typeface="Calibri" charset="0"/>
                        </a:rPr>
                        <a:t>距</a:t>
                      </a:r>
                      <a:r>
                        <a:rPr lang="en-US" sz="900" b="0" i="0" u="none" strike="noStrike" kern="1200"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171450" indent="-114300" algn="l" fontAlgn="ctr">
                        <a:buFont typeface="Arial" pitchFamily="34" charset="0"/>
                        <a:buChar char="•"/>
                      </a:pPr>
                      <a:r>
                        <a:rPr lang="en-US" sz="900" b="0" i="0" u="none" strike="noStrike" dirty="0">
                          <a:solidFill>
                            <a:srgbClr val="000000"/>
                          </a:solidFill>
                          <a:effectLst/>
                          <a:latin typeface="Calibri" charset="0"/>
                          <a:ea typeface="Calibri" charset="0"/>
                          <a:cs typeface="Calibri" charset="0"/>
                        </a:rPr>
                        <a:t>部分服务</a:t>
                      </a:r>
                      <a:r>
                        <a:rPr lang="zh-CN" altLang="en-US" sz="900" b="0" i="0" u="none" strike="noStrike" dirty="0">
                          <a:solidFill>
                            <a:srgbClr val="000000"/>
                          </a:solidFill>
                          <a:effectLst/>
                          <a:latin typeface="Calibri" charset="0"/>
                          <a:ea typeface="Calibri" charset="0"/>
                          <a:cs typeface="Calibri" charset="0"/>
                        </a:rPr>
                        <a:t>：</a:t>
                      </a:r>
                      <a:r>
                        <a:rPr lang="en-US" sz="900" b="0" i="0" u="none" strike="noStrike" dirty="0">
                          <a:solidFill>
                            <a:srgbClr val="000000"/>
                          </a:solidFill>
                          <a:effectLst/>
                          <a:latin typeface="Calibri" charset="0"/>
                          <a:ea typeface="Calibri" charset="0"/>
                          <a:cs typeface="Calibri" charset="0"/>
                        </a:rPr>
                        <a:t>505美元</a:t>
                      </a:r>
                    </a:p>
                    <a:p>
                      <a:pPr marL="171450" indent="-114300" algn="l" fontAlgn="ctr">
                        <a:buFont typeface="Arial" pitchFamily="34" charset="0"/>
                        <a:buChar char="•"/>
                      </a:pPr>
                      <a:r>
                        <a:rPr lang="en-US" sz="900" b="0" i="0" u="none" strike="noStrike" dirty="0">
                          <a:solidFill>
                            <a:srgbClr val="000000"/>
                          </a:solidFill>
                          <a:effectLst/>
                          <a:latin typeface="Calibri" charset="0"/>
                          <a:ea typeface="Calibri" charset="0"/>
                          <a:cs typeface="Calibri" charset="0"/>
                        </a:rPr>
                        <a:t>全套服务</a:t>
                      </a:r>
                      <a:r>
                        <a:rPr lang="zh-CN" altLang="en-US" sz="900" b="0" i="0" u="none" strike="noStrike" dirty="0">
                          <a:solidFill>
                            <a:srgbClr val="000000"/>
                          </a:solidFill>
                          <a:effectLst/>
                          <a:latin typeface="Calibri" charset="0"/>
                          <a:ea typeface="Calibri" charset="0"/>
                          <a:cs typeface="Calibri" charset="0"/>
                        </a:rPr>
                        <a:t>：</a:t>
                      </a:r>
                      <a:r>
                        <a:rPr lang="en-US" sz="900" b="0" i="0" u="none" strike="noStrike" dirty="0">
                          <a:solidFill>
                            <a:srgbClr val="000000"/>
                          </a:solidFill>
                          <a:effectLst/>
                          <a:latin typeface="Calibri" charset="0"/>
                          <a:ea typeface="Calibri" charset="0"/>
                          <a:cs typeface="Calibri" charset="0"/>
                        </a:rPr>
                        <a:t>760美元</a:t>
                      </a:r>
                    </a:p>
                  </a:txBody>
                  <a:tcPr marL="9525" marR="9525" marT="9525" marB="0" anchor="ctr"/>
                </a:tc>
                <a:extLst>
                  <a:ext uri="{0D108BD9-81ED-4DB2-BD59-A6C34878D82A}">
                    <a16:rowId xmlns:a16="http://schemas.microsoft.com/office/drawing/2014/main" val="10001"/>
                  </a:ext>
                </a:extLst>
              </a:tr>
              <a:tr h="370840">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酒店网站名义</a:t>
                      </a:r>
                      <a:r>
                        <a:rPr lang="zh-CN" altLang="en-US" sz="900" b="0" i="0" u="none" strike="noStrike" dirty="0" smtClean="0">
                          <a:solidFill>
                            <a:srgbClr val="000000"/>
                          </a:solidFill>
                          <a:effectLst/>
                          <a:latin typeface="Calibri" charset="0"/>
                          <a:ea typeface="Calibri" charset="0"/>
                          <a:cs typeface="Calibri" charset="0"/>
                        </a:rPr>
                        <a:t>网址</a:t>
                      </a:r>
                      <a:r>
                        <a:rPr lang="en-US" altLang="zh-CN" sz="900" b="0" i="0" u="none" strike="noStrike" baseline="0" dirty="0" smtClean="0">
                          <a:solidFill>
                            <a:srgbClr val="000000"/>
                          </a:solidFill>
                          <a:effectLst/>
                          <a:latin typeface="Calibri" charset="0"/>
                          <a:ea typeface="Calibri" charset="0"/>
                          <a:cs typeface="Calibri" charset="0"/>
                        </a:rPr>
                        <a:t> (</a:t>
                      </a:r>
                      <a:r>
                        <a:rPr lang="en-US" altLang="zh-CN" sz="900" b="0" i="0" u="none" strike="noStrike" dirty="0" smtClean="0">
                          <a:solidFill>
                            <a:srgbClr val="000000"/>
                          </a:solidFill>
                          <a:effectLst/>
                          <a:latin typeface="Calibri" charset="0"/>
                          <a:ea typeface="Calibri" charset="0"/>
                          <a:cs typeface="Calibri" charset="0"/>
                        </a:rPr>
                        <a:t>URL</a:t>
                      </a:r>
                      <a:r>
                        <a:rPr lang="en-US" altLang="zh-CN" sz="900" b="0" i="0" u="none" strike="noStrike" dirty="0">
                          <a:solidFill>
                            <a:srgbClr val="000000"/>
                          </a:solidFill>
                          <a:effectLst/>
                          <a:latin typeface="Calibri" charset="0"/>
                          <a:ea typeface="Calibri" charset="0"/>
                          <a:cs typeface="Calibri" charset="0"/>
                        </a:rPr>
                        <a:t>)</a:t>
                      </a:r>
                      <a:r>
                        <a:rPr lang="en-US" sz="900" b="0" i="0" u="none" strike="noStrike" dirty="0" smtClean="0">
                          <a:solidFill>
                            <a:srgbClr val="000000"/>
                          </a:solidFill>
                          <a:effectLst/>
                          <a:latin typeface="Calibri" charset="0"/>
                          <a:ea typeface="Calibri" charset="0"/>
                          <a:cs typeface="Calibri" charset="0"/>
                        </a:rPr>
                        <a:t> </a:t>
                      </a:r>
                      <a:endParaRPr lang="en-US" sz="900" b="0" i="0" u="none" strike="noStrike" dirty="0">
                        <a:solidFill>
                          <a:srgbClr val="FF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kern="1200" dirty="0" err="1">
                          <a:solidFill>
                            <a:srgbClr val="000000"/>
                          </a:solidFill>
                          <a:effectLst/>
                          <a:latin typeface="Calibri" charset="0"/>
                          <a:ea typeface="Calibri" charset="0"/>
                          <a:cs typeface="Calibri" charset="0"/>
                        </a:rPr>
                        <a:t>为酒店网站创建一个简短好记的</a:t>
                      </a:r>
                      <a:r>
                        <a:rPr lang="zh-CN" altLang="en-US" sz="900" b="0" i="0" u="none" strike="noStrike" kern="1200" dirty="0">
                          <a:solidFill>
                            <a:srgbClr val="000000"/>
                          </a:solidFill>
                          <a:effectLst/>
                          <a:latin typeface="Calibri" charset="0"/>
                          <a:ea typeface="Calibri" charset="0"/>
                          <a:cs typeface="Calibri" charset="0"/>
                        </a:rPr>
                        <a:t>网址</a:t>
                      </a:r>
                      <a:r>
                        <a:rPr lang="en-US" sz="900" b="0" i="0" u="none" strike="noStrike" kern="1200" dirty="0">
                          <a:solidFill>
                            <a:srgbClr val="000000"/>
                          </a:solidFill>
                          <a:effectLst/>
                          <a:latin typeface="Calibri" charset="0"/>
                          <a:ea typeface="Calibri" charset="0"/>
                          <a:cs typeface="Calibri" charset="0"/>
                        </a:rPr>
                        <a:t>，</a:t>
                      </a:r>
                      <a:r>
                        <a:rPr lang="en-US" sz="900" b="0" i="0" u="none" strike="noStrike" kern="1200" dirty="0" err="1">
                          <a:solidFill>
                            <a:srgbClr val="000000"/>
                          </a:solidFill>
                          <a:effectLst/>
                          <a:latin typeface="Calibri" charset="0"/>
                          <a:ea typeface="Calibri" charset="0"/>
                          <a:cs typeface="Calibri" charset="0"/>
                        </a:rPr>
                        <a:t>可用于营销</a:t>
                      </a:r>
                      <a:r>
                        <a:rPr lang="zh-CN" altLang="en-US" sz="900" b="0" i="0" u="none" strike="noStrike" kern="1200" dirty="0">
                          <a:solidFill>
                            <a:srgbClr val="000000"/>
                          </a:solidFill>
                          <a:effectLst/>
                          <a:latin typeface="Calibri" charset="0"/>
                          <a:ea typeface="Calibri" charset="0"/>
                          <a:cs typeface="Calibri" charset="0"/>
                        </a:rPr>
                        <a:t>宣传资料</a:t>
                      </a:r>
                      <a:r>
                        <a:rPr lang="en-US" sz="900" b="0" i="0" u="none" strike="noStrike" kern="1200" dirty="0">
                          <a:solidFill>
                            <a:srgbClr val="000000"/>
                          </a:solidFill>
                          <a:effectLst/>
                          <a:latin typeface="Calibri" charset="0"/>
                          <a:ea typeface="Calibri" charset="0"/>
                          <a:cs typeface="Calibri" charset="0"/>
                        </a:rPr>
                        <a:t>。</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dirty="0">
                          <a:solidFill>
                            <a:srgbClr val="000000"/>
                          </a:solidFill>
                          <a:effectLst/>
                          <a:latin typeface="Calibri" charset="0"/>
                          <a:ea typeface="Calibri" charset="0"/>
                          <a:cs typeface="Calibri" charset="0"/>
                          <a:sym typeface="+mn-ea"/>
                        </a:rPr>
                        <a:t>距</a:t>
                      </a:r>
                      <a:r>
                        <a:rPr lang="en-US" sz="900" b="0" i="0" u="none" strike="noStrike" dirty="0">
                          <a:solidFill>
                            <a:srgbClr val="000000"/>
                          </a:solidFill>
                          <a:effectLst/>
                          <a:latin typeface="Calibri" charset="0"/>
                          <a:ea typeface="Calibri" charset="0"/>
                          <a:cs typeface="Calibri" charset="0"/>
                        </a:rPr>
                        <a:t>开业6个月</a:t>
                      </a: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246美元/个URL（2年）</a:t>
                      </a:r>
                    </a:p>
                  </a:txBody>
                  <a:tcPr marL="9525" marR="9525" marT="9525" marB="0" anchor="ctr"/>
                </a:tc>
                <a:extLst>
                  <a:ext uri="{0D108BD9-81ED-4DB2-BD59-A6C34878D82A}">
                    <a16:rowId xmlns:a16="http://schemas.microsoft.com/office/drawing/2014/main" val="10002"/>
                  </a:ext>
                </a:extLst>
              </a:tr>
              <a:tr h="190047">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酒店网站</a:t>
                      </a:r>
                    </a:p>
                    <a:p>
                      <a:pPr marL="57150" indent="0" algn="l" fontAlgn="ctr"/>
                      <a:r>
                        <a:rPr lang="en-US" sz="900" b="0" i="0" u="none" strike="noStrike" dirty="0">
                          <a:solidFill>
                            <a:srgbClr val="000000"/>
                          </a:solidFill>
                          <a:effectLst/>
                          <a:latin typeface="Calibri" charset="0"/>
                          <a:ea typeface="Calibri" charset="0"/>
                          <a:cs typeface="Calibri" charset="0"/>
                        </a:rPr>
                        <a:t>产品营销模块</a:t>
                      </a:r>
                    </a:p>
                  </a:txBody>
                  <a:tcPr marL="9525" marR="9525" marT="9525" marB="0" anchor="ctr"/>
                </a:tc>
                <a:tc>
                  <a:txBody>
                    <a:bodyPr/>
                    <a:lstStyle/>
                    <a:p>
                      <a:pPr marL="57150" indent="0" algn="l" fontAlgn="ctr"/>
                      <a:r>
                        <a:rPr lang="en-US" sz="900" b="0" i="0" u="none" strike="noStrike" kern="1200" dirty="0">
                          <a:solidFill>
                            <a:srgbClr val="000000"/>
                          </a:solidFill>
                          <a:effectLst/>
                          <a:latin typeface="Calibri" charset="0"/>
                          <a:ea typeface="Calibri" charset="0"/>
                          <a:cs typeface="Calibri" charset="0"/>
                        </a:rPr>
                        <a:t>产品营销模块可用于扩展酒店网站，</a:t>
                      </a:r>
                      <a:r>
                        <a:rPr lang="en-US" sz="900" dirty="0">
                          <a:solidFill>
                            <a:srgbClr val="000000"/>
                          </a:solidFill>
                          <a:effectLst/>
                          <a:latin typeface="Calibri" charset="0"/>
                          <a:ea typeface="Calibri" charset="0"/>
                          <a:cs typeface="Calibri" charset="0"/>
                          <a:sym typeface="+mn-ea"/>
                        </a:rPr>
                        <a:t>额外</a:t>
                      </a:r>
                      <a:r>
                        <a:rPr lang="en-US" sz="900" b="0" i="0" u="none" strike="noStrike" kern="1200" dirty="0">
                          <a:solidFill>
                            <a:srgbClr val="000000"/>
                          </a:solidFill>
                          <a:effectLst/>
                          <a:latin typeface="Calibri" charset="0"/>
                          <a:ea typeface="Calibri" charset="0"/>
                          <a:cs typeface="Calibri" charset="0"/>
                        </a:rPr>
                        <a:t>增加页面内容以推广酒店的特色及特卖点——</a:t>
                      </a:r>
                      <a:r>
                        <a:rPr lang="en-US" sz="900" b="0" i="0" u="none" strike="noStrike" kern="1200" dirty="0" err="1">
                          <a:solidFill>
                            <a:schemeClr val="tx1"/>
                          </a:solidFill>
                          <a:effectLst/>
                          <a:latin typeface="Calibri" charset="0"/>
                          <a:ea typeface="Calibri" charset="0"/>
                          <a:cs typeface="Calibri" charset="0"/>
                        </a:rPr>
                        <a:t>例如</a:t>
                      </a:r>
                      <a:r>
                        <a:rPr lang="zh-CN" altLang="en-US" sz="900" b="0" i="0" u="none" strike="noStrike" kern="1200" dirty="0">
                          <a:solidFill>
                            <a:schemeClr val="tx1"/>
                          </a:solidFill>
                          <a:effectLst/>
                          <a:latin typeface="Calibri" charset="0"/>
                          <a:ea typeface="Calibri" charset="0"/>
                          <a:cs typeface="Calibri" charset="0"/>
                        </a:rPr>
                        <a:t>会议场地、婚礼场地、</a:t>
                      </a:r>
                      <a:r>
                        <a:rPr lang="en-US" altLang="zh-CN" sz="900" b="0" i="0" u="none" strike="noStrike" kern="1200" dirty="0">
                          <a:solidFill>
                            <a:schemeClr val="tx1"/>
                          </a:solidFill>
                          <a:effectLst/>
                          <a:latin typeface="Calibri" charset="0"/>
                          <a:ea typeface="Calibri" charset="0"/>
                          <a:cs typeface="Calibri" charset="0"/>
                        </a:rPr>
                        <a:t>spa</a:t>
                      </a:r>
                      <a:r>
                        <a:rPr lang="zh-CN" altLang="en-US" sz="900" b="0" i="0" u="none" strike="noStrike" kern="1200" dirty="0">
                          <a:solidFill>
                            <a:schemeClr val="tx1"/>
                          </a:solidFill>
                          <a:effectLst/>
                          <a:latin typeface="Calibri" charset="0"/>
                          <a:ea typeface="Calibri" charset="0"/>
                          <a:cs typeface="Calibri" charset="0"/>
                        </a:rPr>
                        <a:t>服务、高尔夫、餐厅等。</a:t>
                      </a:r>
                      <a:endParaRPr lang="en-US" sz="900" b="0" i="0" u="none" strike="noStrike" kern="1200" dirty="0">
                        <a:solidFill>
                          <a:schemeClr val="tx1"/>
                        </a:solidFill>
                        <a:effectLst/>
                        <a:latin typeface="Calibri" charset="0"/>
                        <a:ea typeface="Calibri" charset="0"/>
                        <a:cs typeface="Calibri" charset="0"/>
                      </a:endParaRPr>
                    </a:p>
                    <a:p>
                      <a:pPr marL="57150" indent="0" algn="l" fontAlgn="ctr"/>
                      <a:endParaRPr lang="en-US" sz="900" b="0" i="0" u="none" strike="noStrike" kern="1200" dirty="0">
                        <a:solidFill>
                          <a:srgbClr val="FF0000"/>
                        </a:solidFill>
                        <a:effectLst/>
                        <a:latin typeface="Calibri" charset="0"/>
                        <a:ea typeface="Calibri" charset="0"/>
                        <a:cs typeface="Calibri" charset="0"/>
                      </a:endParaRP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dirty="0">
                          <a:solidFill>
                            <a:srgbClr val="000000"/>
                          </a:solidFill>
                          <a:effectLst/>
                          <a:latin typeface="Calibri" charset="0"/>
                          <a:ea typeface="Calibri" charset="0"/>
                          <a:cs typeface="Calibri" charset="0"/>
                          <a:sym typeface="+mn-ea"/>
                        </a:rPr>
                        <a:t>距</a:t>
                      </a:r>
                      <a:r>
                        <a:rPr lang="en-US" sz="900" b="0" i="0" u="none" strike="noStrike"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对于1-10页的模块，创建费用为每页350美元（</a:t>
                      </a:r>
                      <a:r>
                        <a:rPr lang="en-US" sz="900" b="0" i="0" u="none" strike="noStrike" dirty="0">
                          <a:solidFill>
                            <a:schemeClr val="tx1"/>
                          </a:solidFill>
                          <a:effectLst/>
                          <a:latin typeface="Calibri" charset="0"/>
                          <a:ea typeface="Calibri" charset="0"/>
                          <a:cs typeface="Calibri" charset="0"/>
                        </a:rPr>
                        <a:t>免费赠送照片展示</a:t>
                      </a:r>
                      <a:r>
                        <a:rPr lang="en-US" altLang="zh-CN" sz="900" b="0" i="0" u="none" strike="noStrike" dirty="0">
                          <a:solidFill>
                            <a:schemeClr val="tx1"/>
                          </a:solidFill>
                          <a:effectLst/>
                          <a:latin typeface="Calibri" charset="0"/>
                          <a:ea typeface="Calibri" charset="0"/>
                          <a:cs typeface="Calibri" charset="0"/>
                        </a:rPr>
                        <a:t>Photo Tour</a:t>
                      </a:r>
                      <a:r>
                        <a:rPr lang="en-US" sz="900" b="0" i="0" u="none" strike="noStrike" dirty="0">
                          <a:solidFill>
                            <a:srgbClr val="000000"/>
                          </a:solidFill>
                          <a:effectLst/>
                          <a:latin typeface="Calibri" charset="0"/>
                          <a:ea typeface="Calibri" charset="0"/>
                          <a:cs typeface="Calibri" charset="0"/>
                        </a:rPr>
                        <a:t>），包括1年的维护费。</a:t>
                      </a:r>
                    </a:p>
                  </a:txBody>
                  <a:tcPr marL="9525" marR="9525" marT="9525" marB="0" anchor="ctr"/>
                </a:tc>
                <a:extLst>
                  <a:ext uri="{0D108BD9-81ED-4DB2-BD59-A6C34878D82A}">
                    <a16:rowId xmlns:a16="http://schemas.microsoft.com/office/drawing/2014/main" val="10003"/>
                  </a:ext>
                </a:extLst>
              </a:tr>
              <a:tr h="696595">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数字共享服务</a:t>
                      </a:r>
                    </a:p>
                  </a:txBody>
                  <a:tcPr marL="9525" marR="9525" marT="9525" marB="0" anchor="ctr"/>
                </a:tc>
                <a:tc>
                  <a:txBody>
                    <a:bodyPr/>
                    <a:lstStyle/>
                    <a:p>
                      <a:pPr marL="57150" marR="0" indent="0" algn="l" defTabSz="875665" rtl="0" eaLnBrk="1" fontAlgn="auto" latinLnBrk="0" hangingPunct="1">
                        <a:lnSpc>
                          <a:spcPct val="100000"/>
                        </a:lnSpc>
                        <a:spcBef>
                          <a:spcPts val="0"/>
                        </a:spcBef>
                        <a:spcAft>
                          <a:spcPts val="0"/>
                        </a:spcAft>
                        <a:buClrTx/>
                        <a:buSzTx/>
                        <a:buFontTx/>
                        <a:buNone/>
                        <a:defRPr/>
                      </a:pPr>
                      <a:r>
                        <a:rPr lang="en-US" sz="900" b="0" i="0" u="none" strike="noStrike" kern="1200" dirty="0" err="1">
                          <a:solidFill>
                            <a:srgbClr val="000000"/>
                          </a:solidFill>
                          <a:effectLst/>
                          <a:latin typeface="Calibri" charset="0"/>
                          <a:ea typeface="Calibri" charset="0"/>
                          <a:cs typeface="Calibri" charset="0"/>
                        </a:rPr>
                        <a:t>参与到数字共享服务中，</a:t>
                      </a:r>
                      <a:r>
                        <a:rPr lang="en-US" sz="900" b="0" i="0" u="none" strike="noStrike" kern="1200" dirty="0" err="1">
                          <a:solidFill>
                            <a:schemeClr val="tx1"/>
                          </a:solidFill>
                          <a:effectLst/>
                          <a:latin typeface="Calibri" charset="0"/>
                          <a:ea typeface="Calibri" charset="0"/>
                          <a:cs typeface="Calibri" charset="0"/>
                        </a:rPr>
                        <a:t>充分</a:t>
                      </a:r>
                      <a:r>
                        <a:rPr lang="zh-CN" altLang="en-US" sz="900" b="0" i="0" u="none" strike="noStrike" kern="1200" dirty="0">
                          <a:solidFill>
                            <a:schemeClr val="tx1"/>
                          </a:solidFill>
                          <a:effectLst/>
                          <a:latin typeface="Calibri" charset="0"/>
                          <a:ea typeface="Calibri" charset="0"/>
                          <a:cs typeface="Calibri" charset="0"/>
                        </a:rPr>
                        <a:t>发挥</a:t>
                      </a:r>
                      <a:r>
                        <a:rPr lang="en-US" sz="900" b="0" i="0" u="none" strike="noStrike" kern="1200" dirty="0" err="1">
                          <a:solidFill>
                            <a:schemeClr val="tx1"/>
                          </a:solidFill>
                          <a:effectLst/>
                          <a:latin typeface="Calibri" charset="0"/>
                          <a:ea typeface="Calibri" charset="0"/>
                          <a:cs typeface="Calibri" charset="0"/>
                        </a:rPr>
                        <a:t>市场数字化服务团队的专业</a:t>
                      </a:r>
                      <a:r>
                        <a:rPr lang="zh-CN" altLang="en-US" sz="900" b="0" i="0" u="none" strike="noStrike" kern="1200" dirty="0">
                          <a:solidFill>
                            <a:schemeClr val="tx1"/>
                          </a:solidFill>
                          <a:effectLst/>
                          <a:latin typeface="Calibri" charset="0"/>
                          <a:ea typeface="Calibri" charset="0"/>
                          <a:cs typeface="Calibri" charset="0"/>
                        </a:rPr>
                        <a:t>技能优势</a:t>
                      </a:r>
                      <a:r>
                        <a:rPr lang="en-US" sz="900" b="0" i="0" u="none" strike="noStrike" kern="1200" dirty="0">
                          <a:solidFill>
                            <a:schemeClr val="tx1"/>
                          </a:solidFill>
                          <a:effectLst/>
                          <a:latin typeface="Calibri" charset="0"/>
                          <a:ea typeface="Calibri" charset="0"/>
                          <a:cs typeface="Calibri" charset="0"/>
                        </a:rPr>
                        <a:t>，全面支持酒店开业前期的准备，并支持指导后续的进</a:t>
                      </a:r>
                      <a:r>
                        <a:rPr lang="en-US" sz="900" b="0" i="0" u="none" strike="noStrike" kern="1200" dirty="0">
                          <a:solidFill>
                            <a:srgbClr val="000000"/>
                          </a:solidFill>
                          <a:effectLst/>
                          <a:latin typeface="Calibri" charset="0"/>
                          <a:ea typeface="Calibri" charset="0"/>
                          <a:cs typeface="Calibri" charset="0"/>
                        </a:rPr>
                        <a:t>程。</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marL="0" algn="ctr" defTabSz="875665" rtl="0" eaLnBrk="1" fontAlgn="ctr" latinLnBrk="0" hangingPunct="1"/>
                      <a:r>
                        <a:rPr lang="zh-CN" altLang="en-US" sz="900" dirty="0">
                          <a:solidFill>
                            <a:srgbClr val="000000"/>
                          </a:solidFill>
                          <a:effectLst/>
                          <a:latin typeface="Calibri" charset="0"/>
                          <a:ea typeface="Calibri" charset="0"/>
                          <a:cs typeface="Calibri" charset="0"/>
                          <a:sym typeface="+mn-ea"/>
                        </a:rPr>
                        <a:t>距</a:t>
                      </a:r>
                      <a:r>
                        <a:rPr lang="en-US" sz="900" b="0" i="0" u="none" strike="noStrike" kern="1200"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价格各异。</a:t>
                      </a:r>
                      <a:r>
                        <a:rPr lang="en-US" sz="900" b="0" i="0" u="none" strike="noStrike" kern="1200" dirty="0">
                          <a:solidFill>
                            <a:schemeClr val="tx1"/>
                          </a:solidFill>
                          <a:effectLst/>
                          <a:latin typeface="Calibri" charset="0"/>
                          <a:ea typeface="Calibri" charset="0"/>
                          <a:cs typeface="Calibri" charset="0"/>
                        </a:rPr>
                        <a:t>请联系所在地区的区域市场营销总监</a:t>
                      </a:r>
                      <a:r>
                        <a:rPr lang="zh-CN" altLang="en-US" sz="900" b="0" i="0" u="none" strike="noStrike" kern="1200" dirty="0">
                          <a:solidFill>
                            <a:schemeClr val="tx1"/>
                          </a:solidFill>
                          <a:effectLst/>
                          <a:latin typeface="Calibri" charset="0"/>
                          <a:ea typeface="Calibri" charset="0"/>
                          <a:cs typeface="Calibri" charset="0"/>
                        </a:rPr>
                        <a:t>。</a:t>
                      </a:r>
                    </a:p>
                  </a:txBody>
                  <a:tcPr marL="9525" marR="9525" marT="9525" marB="0" anchor="ctr"/>
                </a:tc>
                <a:extLst>
                  <a:ext uri="{0D108BD9-81ED-4DB2-BD59-A6C34878D82A}">
                    <a16:rowId xmlns:a16="http://schemas.microsoft.com/office/drawing/2014/main" val="10004"/>
                  </a:ext>
                </a:extLst>
              </a:tr>
              <a:tr h="696595">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PLUS平台</a:t>
                      </a:r>
                    </a:p>
                  </a:txBody>
                  <a:tcPr marL="9525" marR="9525" marT="9525" marB="0" anchor="ctr"/>
                </a:tc>
                <a:tc>
                  <a:txBody>
                    <a:bodyPr/>
                    <a:lstStyle/>
                    <a:p>
                      <a:pPr marL="57150" indent="0" algn="l" fontAlgn="ctr"/>
                      <a:r>
                        <a:rPr lang="en-US" sz="900" b="0" i="0" u="none" strike="noStrike" kern="1200" dirty="0" err="1">
                          <a:solidFill>
                            <a:srgbClr val="000000"/>
                          </a:solidFill>
                          <a:effectLst/>
                          <a:latin typeface="Calibri" charset="0"/>
                          <a:ea typeface="Calibri" charset="0"/>
                          <a:cs typeface="Calibri" charset="0"/>
                        </a:rPr>
                        <a:t>PLUS是一</a:t>
                      </a:r>
                      <a:r>
                        <a:rPr lang="zh-CN" altLang="en-US" sz="900" b="0" i="0" u="none" strike="noStrike" kern="1200" dirty="0">
                          <a:solidFill>
                            <a:srgbClr val="000000"/>
                          </a:solidFill>
                          <a:effectLst/>
                          <a:latin typeface="Calibri" charset="0"/>
                          <a:ea typeface="Calibri" charset="0"/>
                          <a:cs typeface="Calibri" charset="0"/>
                        </a:rPr>
                        <a:t>个</a:t>
                      </a:r>
                      <a:r>
                        <a:rPr lang="en-US" sz="900" b="0" i="0" u="none" strike="noStrike" kern="1200" dirty="0" err="1">
                          <a:solidFill>
                            <a:srgbClr val="000000"/>
                          </a:solidFill>
                          <a:effectLst/>
                          <a:latin typeface="Calibri" charset="0"/>
                          <a:ea typeface="Calibri" charset="0"/>
                          <a:cs typeface="Calibri" charset="0"/>
                        </a:rPr>
                        <a:t>数字广告平台</a:t>
                      </a:r>
                      <a:r>
                        <a:rPr lang="en-US" sz="900" b="0" i="0" u="none" strike="noStrike" kern="1200" dirty="0">
                          <a:solidFill>
                            <a:srgbClr val="000000"/>
                          </a:solidFill>
                          <a:effectLst/>
                          <a:latin typeface="Calibri" charset="0"/>
                          <a:ea typeface="Calibri" charset="0"/>
                          <a:cs typeface="Calibri" charset="0"/>
                        </a:rPr>
                        <a:t>，</a:t>
                      </a:r>
                      <a:r>
                        <a:rPr lang="zh-CN" altLang="en-US" sz="900" b="0" i="0" u="none" strike="noStrike" kern="1200" dirty="0">
                          <a:solidFill>
                            <a:schemeClr val="tx1"/>
                          </a:solidFill>
                          <a:effectLst/>
                          <a:latin typeface="Calibri" charset="0"/>
                          <a:ea typeface="Calibri" charset="0"/>
                          <a:cs typeface="Calibri" charset="0"/>
                        </a:rPr>
                        <a:t>可在游客所到之处将消费者需求与酒店对接</a:t>
                      </a:r>
                      <a:r>
                        <a:rPr lang="en-US" sz="900" b="0" i="0" u="none" strike="noStrike" kern="1200" dirty="0">
                          <a:solidFill>
                            <a:srgbClr val="000000"/>
                          </a:solidFill>
                          <a:effectLst/>
                          <a:latin typeface="Calibri" charset="0"/>
                          <a:ea typeface="Calibri" charset="0"/>
                          <a:cs typeface="Calibri" charset="0"/>
                        </a:rPr>
                        <a:t>。</a:t>
                      </a:r>
                      <a:r>
                        <a:rPr lang="zh-CN" altLang="en-US" sz="900" b="0" i="0" u="none" strike="noStrike" kern="1200" dirty="0">
                          <a:solidFill>
                            <a:srgbClr val="000000"/>
                          </a:solidFill>
                          <a:effectLst/>
                          <a:latin typeface="Calibri" charset="0"/>
                          <a:ea typeface="Calibri" charset="0"/>
                          <a:cs typeface="Calibri" charset="0"/>
                        </a:rPr>
                        <a:t>每家酒店可以在万豪集团广告费用的基础上再增加广告支出，从而可以提高</a:t>
                      </a:r>
                      <a:r>
                        <a:rPr lang="en-US" sz="900" b="0" i="0" u="none" strike="noStrike" kern="1200" dirty="0">
                          <a:solidFill>
                            <a:srgbClr val="000000"/>
                          </a:solidFill>
                          <a:effectLst/>
                          <a:latin typeface="Calibri" charset="0"/>
                          <a:ea typeface="Calibri" charset="0"/>
                          <a:cs typeface="Calibri" charset="0"/>
                        </a:rPr>
                        <a:t>曝光率，</a:t>
                      </a:r>
                      <a:r>
                        <a:rPr lang="zh-CN" altLang="en-US" sz="900" b="0" i="0" u="none" strike="noStrike" kern="1200" dirty="0">
                          <a:solidFill>
                            <a:srgbClr val="000000"/>
                          </a:solidFill>
                          <a:effectLst/>
                          <a:latin typeface="Calibri" charset="0"/>
                          <a:ea typeface="Calibri" charset="0"/>
                          <a:cs typeface="Calibri" charset="0"/>
                        </a:rPr>
                        <a:t>增加</a:t>
                      </a:r>
                      <a:r>
                        <a:rPr lang="en-US" sz="900" b="0" i="0" u="none" strike="noStrike" kern="1200" dirty="0">
                          <a:solidFill>
                            <a:srgbClr val="000000"/>
                          </a:solidFill>
                          <a:effectLst/>
                          <a:latin typeface="Calibri" charset="0"/>
                          <a:ea typeface="Calibri" charset="0"/>
                          <a:cs typeface="Calibri" charset="0"/>
                        </a:rPr>
                        <a:t>自身的直接预订量。</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baseline="0" dirty="0">
                          <a:solidFill>
                            <a:schemeClr val="tx1"/>
                          </a:solidFill>
                          <a:effectLst/>
                          <a:latin typeface="Calibri" charset="0"/>
                          <a:ea typeface="Calibri" charset="0"/>
                          <a:cs typeface="Calibri" charset="0"/>
                        </a:rPr>
                        <a:t>开业后</a:t>
                      </a:r>
                      <a:endParaRPr lang="en-US" sz="900" b="0" i="0" u="none" strike="noStrike" baseline="0" dirty="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最低初始保证金为250美元</a:t>
                      </a:r>
                    </a:p>
                  </a:txBody>
                  <a:tcPr marL="9525" marR="9525" marT="9525" marB="0" anchor="ctr"/>
                </a:tc>
                <a:extLst>
                  <a:ext uri="{0D108BD9-81ED-4DB2-BD59-A6C34878D82A}">
                    <a16:rowId xmlns:a16="http://schemas.microsoft.com/office/drawing/2014/main" val="10005"/>
                  </a:ext>
                </a:extLst>
              </a:tr>
              <a:tr h="555625">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数字化服务:</a:t>
                      </a:r>
                    </a:p>
                    <a:p>
                      <a:pPr marL="57150" indent="0" algn="l" fontAlgn="ctr"/>
                      <a:r>
                        <a:rPr lang="en-US" sz="900" b="0" i="0" u="none" strike="noStrike" dirty="0" err="1">
                          <a:solidFill>
                            <a:schemeClr val="tx1"/>
                          </a:solidFill>
                          <a:effectLst/>
                          <a:latin typeface="Calibri" charset="0"/>
                          <a:ea typeface="Calibri" charset="0"/>
                          <a:cs typeface="Calibri" charset="0"/>
                        </a:rPr>
                        <a:t>基础</a:t>
                      </a:r>
                      <a:r>
                        <a:rPr lang="zh-CN" altLang="en-US" sz="900" b="0" i="0" u="none" strike="noStrike" dirty="0">
                          <a:solidFill>
                            <a:schemeClr val="tx1"/>
                          </a:solidFill>
                          <a:effectLst/>
                          <a:latin typeface="Calibri" charset="0"/>
                          <a:ea typeface="Calibri" charset="0"/>
                          <a:cs typeface="Calibri" charset="0"/>
                        </a:rPr>
                        <a:t>项目</a:t>
                      </a:r>
                    </a:p>
                  </a:txBody>
                  <a:tcPr marL="9525" marR="9525" marT="9525" marB="0" anchor="ctr"/>
                </a:tc>
                <a:tc>
                  <a:txBody>
                    <a:bodyPr/>
                    <a:lstStyle/>
                    <a:p>
                      <a:pPr marL="57150" indent="0" algn="l"/>
                      <a:r>
                        <a:rPr lang="en-US" sz="900" b="0" i="0" u="none" strike="noStrike" kern="1200" dirty="0">
                          <a:solidFill>
                            <a:srgbClr val="000000"/>
                          </a:solidFill>
                          <a:effectLst/>
                          <a:latin typeface="Calibri" charset="0"/>
                          <a:ea typeface="Calibri" charset="0"/>
                          <a:cs typeface="Calibri" charset="0"/>
                        </a:rPr>
                        <a:t>核心搜索引擎优化服务（可选带插件包），</a:t>
                      </a:r>
                      <a:r>
                        <a:rPr lang="en-US" sz="900" b="0" i="0" u="none" strike="noStrike" kern="1200" dirty="0" err="1">
                          <a:solidFill>
                            <a:schemeClr val="tx1"/>
                          </a:solidFill>
                          <a:effectLst/>
                          <a:latin typeface="Calibri" charset="0"/>
                          <a:ea typeface="Calibri" charset="0"/>
                          <a:cs typeface="Calibri" charset="0"/>
                        </a:rPr>
                        <a:t>有助于提高酒店在搜索引擎上的曝光度，进而扩大网站访问量，增加间夜总量</a:t>
                      </a:r>
                      <a:r>
                        <a:rPr lang="en-US" sz="900" b="0" i="0" u="none" strike="noStrike" kern="1200" dirty="0">
                          <a:solidFill>
                            <a:srgbClr val="000000"/>
                          </a:solidFill>
                          <a:effectLst/>
                          <a:latin typeface="Calibri" charset="0"/>
                          <a:ea typeface="Calibri" charset="0"/>
                          <a:cs typeface="Calibri" charset="0"/>
                        </a:rPr>
                        <a:t>。</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kern="1200" baseline="0" dirty="0">
                          <a:solidFill>
                            <a:schemeClr val="tx1"/>
                          </a:solidFill>
                          <a:effectLst/>
                          <a:latin typeface="Calibri" charset="0"/>
                          <a:ea typeface="Calibri" charset="0"/>
                          <a:cs typeface="Calibri" charset="0"/>
                        </a:rPr>
                        <a:t>开业后</a:t>
                      </a:r>
                      <a:endParaRPr lang="en-US" altLang="zh-CN" sz="900" b="0" i="0" u="none" strike="noStrike" kern="1200" baseline="0" dirty="0">
                        <a:solidFill>
                          <a:schemeClr val="tx1"/>
                        </a:solidFill>
                        <a:effectLst/>
                        <a:latin typeface="Calibri" charset="0"/>
                        <a:ea typeface="Calibri" charset="0"/>
                        <a:cs typeface="Calibri" charset="0"/>
                      </a:endParaRPr>
                    </a:p>
                  </a:txBody>
                  <a:tcPr marL="9525" marR="9525" marT="9525" marB="0" anchor="ctr"/>
                </a:tc>
                <a:tc>
                  <a:txBody>
                    <a:bodyPr/>
                    <a:lstStyle/>
                    <a:p>
                      <a:pPr marL="171450" indent="-114300" algn="l" defTabSz="875665" rtl="0" eaLnBrk="1" fontAlgn="ctr" latinLnBrk="0" hangingPunct="1">
                        <a:buFont typeface="Arial" pitchFamily="34" charset="0"/>
                        <a:buChar char="•"/>
                      </a:pPr>
                      <a:r>
                        <a:rPr lang="en-US" sz="900" b="0" i="0" u="none" strike="noStrike" kern="1200" dirty="0">
                          <a:solidFill>
                            <a:srgbClr val="000000"/>
                          </a:solidFill>
                          <a:effectLst/>
                          <a:latin typeface="Calibri" charset="0"/>
                          <a:ea typeface="Calibri" charset="0"/>
                          <a:cs typeface="Calibri" charset="0"/>
                        </a:rPr>
                        <a:t>每年5500美元 </a:t>
                      </a:r>
                    </a:p>
                    <a:p>
                      <a:pPr marL="171450" indent="-114300" algn="l" defTabSz="875665" rtl="0" eaLnBrk="1" fontAlgn="ctr" latinLnBrk="0" hangingPunct="1">
                        <a:buFont typeface="Arial" pitchFamily="34" charset="0"/>
                        <a:buChar char="•"/>
                      </a:pPr>
                      <a:r>
                        <a:rPr lang="en-US" sz="900" dirty="0">
                          <a:solidFill>
                            <a:srgbClr val="000000"/>
                          </a:solidFill>
                          <a:effectLst/>
                          <a:latin typeface="Calibri" charset="0"/>
                          <a:ea typeface="Calibri" charset="0"/>
                          <a:cs typeface="Calibri" charset="0"/>
                          <a:sym typeface="+mn-ea"/>
                        </a:rPr>
                        <a:t>可选插件包每个1300-4000美元/年</a:t>
                      </a:r>
                      <a:endParaRPr lang="en-US" sz="900" b="0" i="0" u="none" strike="noStrike" kern="1200" dirty="0">
                        <a:solidFill>
                          <a:srgbClr val="000000"/>
                        </a:solidFill>
                        <a:effectLst/>
                        <a:latin typeface="Calibri" charset="0"/>
                        <a:ea typeface="Calibri" charset="0"/>
                        <a:cs typeface="Calibri" charset="0"/>
                      </a:endParaRPr>
                    </a:p>
                  </a:txBody>
                  <a:tcPr marL="9525" marR="9525" marT="9525" marB="0" anchor="ctr"/>
                </a:tc>
                <a:extLst>
                  <a:ext uri="{0D108BD9-81ED-4DB2-BD59-A6C34878D82A}">
                    <a16:rowId xmlns:a16="http://schemas.microsoft.com/office/drawing/2014/main" val="10006"/>
                  </a:ext>
                </a:extLst>
              </a:tr>
              <a:tr h="582930">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数字化服务:</a:t>
                      </a:r>
                    </a:p>
                    <a:p>
                      <a:pPr marL="57150" indent="0" algn="l" fontAlgn="ctr"/>
                      <a:r>
                        <a:rPr lang="en-US" sz="900" b="0" i="0" u="none" strike="noStrike" dirty="0" err="1">
                          <a:solidFill>
                            <a:schemeClr val="tx1"/>
                          </a:solidFill>
                          <a:effectLst/>
                          <a:latin typeface="Calibri" charset="0"/>
                          <a:ea typeface="Calibri" charset="0"/>
                          <a:cs typeface="Calibri" charset="0"/>
                        </a:rPr>
                        <a:t>签名</a:t>
                      </a:r>
                      <a:r>
                        <a:rPr lang="en-US" sz="900" b="0" i="0" u="none" strike="noStrike" dirty="0">
                          <a:solidFill>
                            <a:schemeClr val="tx1"/>
                          </a:solidFill>
                          <a:effectLst/>
                          <a:latin typeface="Calibri" charset="0"/>
                          <a:ea typeface="Calibri" charset="0"/>
                          <a:cs typeface="Calibri" charset="0"/>
                        </a:rPr>
                        <a:t>+</a:t>
                      </a:r>
                      <a:r>
                        <a:rPr lang="zh-CN" altLang="en-US" sz="900" b="0" i="0" u="none" strike="noStrike" dirty="0">
                          <a:solidFill>
                            <a:schemeClr val="tx1"/>
                          </a:solidFill>
                          <a:effectLst/>
                          <a:latin typeface="Calibri" charset="0"/>
                          <a:ea typeface="Calibri" charset="0"/>
                          <a:cs typeface="Calibri" charset="0"/>
                        </a:rPr>
                        <a:t>项目</a:t>
                      </a:r>
                    </a:p>
                  </a:txBody>
                  <a:tcPr marL="9525" marR="9525" marT="9525" marB="0" anchor="ctr"/>
                </a:tc>
                <a:tc>
                  <a:txBody>
                    <a:bodyPr/>
                    <a:lstStyle/>
                    <a:p>
                      <a:pPr marL="57150" indent="0" algn="l"/>
                      <a:r>
                        <a:rPr lang="en-US" sz="900" b="0" i="0" u="none" strike="noStrike" kern="1200" dirty="0">
                          <a:solidFill>
                            <a:srgbClr val="000000"/>
                          </a:solidFill>
                          <a:effectLst/>
                          <a:latin typeface="Calibri" charset="0"/>
                          <a:ea typeface="Calibri" charset="0"/>
                          <a:cs typeface="Calibri" charset="0"/>
                        </a:rPr>
                        <a:t>全面</a:t>
                      </a:r>
                      <a:r>
                        <a:rPr lang="zh-CN" altLang="en-US" sz="900" b="0" i="0" u="none" strike="noStrike" kern="1200" dirty="0">
                          <a:solidFill>
                            <a:srgbClr val="000000"/>
                          </a:solidFill>
                          <a:effectLst/>
                          <a:latin typeface="Calibri" charset="0"/>
                          <a:ea typeface="Calibri" charset="0"/>
                          <a:cs typeface="Calibri" charset="0"/>
                        </a:rPr>
                        <a:t>激活</a:t>
                      </a:r>
                      <a:r>
                        <a:rPr lang="en-US" sz="900" b="0" i="0" u="none" strike="noStrike" kern="1200" dirty="0">
                          <a:solidFill>
                            <a:srgbClr val="000000"/>
                          </a:solidFill>
                          <a:effectLst/>
                          <a:latin typeface="Calibri" charset="0"/>
                          <a:ea typeface="Calibri" charset="0"/>
                          <a:cs typeface="Calibri" charset="0"/>
                        </a:rPr>
                        <a:t>数字</a:t>
                      </a:r>
                      <a:r>
                        <a:rPr lang="zh-CN" altLang="en-US" sz="900" b="0" i="0" u="none" strike="noStrike" kern="1200" dirty="0">
                          <a:solidFill>
                            <a:srgbClr val="000000"/>
                          </a:solidFill>
                          <a:effectLst/>
                          <a:latin typeface="Calibri" charset="0"/>
                          <a:ea typeface="Calibri" charset="0"/>
                          <a:cs typeface="Calibri" charset="0"/>
                        </a:rPr>
                        <a:t>化计划</a:t>
                      </a:r>
                      <a:r>
                        <a:rPr lang="en-US" sz="900" b="0" i="0" u="none" strike="noStrike" kern="1200" dirty="0">
                          <a:solidFill>
                            <a:srgbClr val="000000"/>
                          </a:solidFill>
                          <a:effectLst/>
                          <a:latin typeface="Calibri" charset="0"/>
                          <a:ea typeface="Calibri" charset="0"/>
                          <a:cs typeface="Calibri" charset="0"/>
                        </a:rPr>
                        <a:t>，</a:t>
                      </a:r>
                      <a:r>
                        <a:rPr lang="en-US" sz="900" b="0" i="0" u="none" strike="noStrike" kern="1200" dirty="0" err="1">
                          <a:solidFill>
                            <a:schemeClr val="tx1"/>
                          </a:solidFill>
                          <a:effectLst/>
                          <a:latin typeface="Calibri" charset="0"/>
                          <a:ea typeface="Calibri" charset="0"/>
                          <a:cs typeface="Calibri" charset="0"/>
                        </a:rPr>
                        <a:t>包括开发执行为酒店定制的详细数字</a:t>
                      </a:r>
                      <a:r>
                        <a:rPr lang="zh-CN" altLang="en-US" sz="900" b="0" i="0" u="none" strike="noStrike" kern="1200" dirty="0">
                          <a:solidFill>
                            <a:schemeClr val="tx1"/>
                          </a:solidFill>
                          <a:effectLst/>
                          <a:latin typeface="Calibri" charset="0"/>
                          <a:ea typeface="Calibri" charset="0"/>
                          <a:cs typeface="Calibri" charset="0"/>
                        </a:rPr>
                        <a:t>化</a:t>
                      </a:r>
                      <a:r>
                        <a:rPr lang="en-US" sz="900" b="0" i="0" u="none" strike="noStrike" kern="1200" dirty="0">
                          <a:solidFill>
                            <a:schemeClr val="tx1"/>
                          </a:solidFill>
                          <a:effectLst/>
                          <a:latin typeface="Calibri" charset="0"/>
                          <a:ea typeface="Calibri" charset="0"/>
                          <a:cs typeface="Calibri" charset="0"/>
                        </a:rPr>
                        <a:t>业务计划，</a:t>
                      </a:r>
                      <a:r>
                        <a:rPr lang="zh-CN" altLang="en-US" sz="900" b="0" i="0" u="none" strike="noStrike" kern="1200" dirty="0">
                          <a:solidFill>
                            <a:schemeClr val="tx1"/>
                          </a:solidFill>
                          <a:effectLst/>
                          <a:latin typeface="Calibri" charset="0"/>
                          <a:ea typeface="Calibri" charset="0"/>
                          <a:cs typeface="Calibri" charset="0"/>
                        </a:rPr>
                        <a:t>以</a:t>
                      </a:r>
                      <a:r>
                        <a:rPr lang="en-US" sz="900" b="0" i="0" u="none" strike="noStrike" kern="1200" dirty="0">
                          <a:solidFill>
                            <a:srgbClr val="000000"/>
                          </a:solidFill>
                          <a:effectLst/>
                          <a:latin typeface="Calibri" charset="0"/>
                          <a:ea typeface="Calibri" charset="0"/>
                          <a:cs typeface="Calibri" charset="0"/>
                        </a:rPr>
                        <a:t>提高酒店的间夜量及收益额。</a:t>
                      </a:r>
                    </a:p>
                  </a:txBody>
                  <a:tcPr marL="9525" marR="9525" marT="9525" marB="0" anchor="ctr"/>
                </a:tc>
                <a:tc>
                  <a:txBody>
                    <a:bodyPr/>
                    <a:lstStyle/>
                    <a:p>
                      <a:pPr marL="0" algn="ctr" defTabSz="875665" rtl="0" eaLnBrk="1" fontAlgn="ctr" latinLnBrk="0" hangingPunct="1"/>
                      <a:r>
                        <a:rPr lang="zh-CN" alt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kern="1200" baseline="0" dirty="0">
                          <a:solidFill>
                            <a:schemeClr val="tx1"/>
                          </a:solidFill>
                          <a:effectLst/>
                          <a:latin typeface="Calibri" charset="0"/>
                          <a:ea typeface="Calibri" charset="0"/>
                          <a:cs typeface="Calibri" charset="0"/>
                        </a:rPr>
                        <a:t>开业后</a:t>
                      </a:r>
                      <a:endParaRPr lang="en-US" altLang="zh-CN" sz="900" b="0" i="0" u="none" strike="noStrike" kern="1200" baseline="0" dirty="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25000美元</a:t>
                      </a:r>
                    </a:p>
                  </a:txBody>
                  <a:tcPr marL="9525" marR="9525" marT="9525"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42" y="97490"/>
            <a:ext cx="3518942"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Resources &amp; Contacts| BMSC – DIGITAL</a:t>
            </a:r>
          </a:p>
        </p:txBody>
      </p:sp>
      <p:graphicFrame>
        <p:nvGraphicFramePr>
          <p:cNvPr id="4" name="Table 3"/>
          <p:cNvGraphicFramePr>
            <a:graphicFrameLocks noGrp="1"/>
          </p:cNvGraphicFramePr>
          <p:nvPr>
            <p:extLst>
              <p:ext uri="{D42A27DB-BD31-4B8C-83A1-F6EECF244321}">
                <p14:modId xmlns:p14="http://schemas.microsoft.com/office/powerpoint/2010/main" val="4118367293"/>
              </p:ext>
            </p:extLst>
          </p:nvPr>
        </p:nvGraphicFramePr>
        <p:xfrm>
          <a:off x="539552" y="1419622"/>
          <a:ext cx="7200800" cy="2407180"/>
        </p:xfrm>
        <a:graphic>
          <a:graphicData uri="http://schemas.openxmlformats.org/drawingml/2006/table">
            <a:tbl>
              <a:tblPr firstRow="1">
                <a:tableStyleId>{616DA210-FB5B-4158-B5E0-FEB733F419BA}</a:tableStyleId>
              </a:tblPr>
              <a:tblGrid>
                <a:gridCol w="3528695">
                  <a:extLst>
                    <a:ext uri="{9D8B030D-6E8A-4147-A177-3AD203B41FA5}">
                      <a16:colId xmlns:a16="http://schemas.microsoft.com/office/drawing/2014/main" val="20000"/>
                    </a:ext>
                  </a:extLst>
                </a:gridCol>
                <a:gridCol w="3672105">
                  <a:extLst>
                    <a:ext uri="{9D8B030D-6E8A-4147-A177-3AD203B41FA5}">
                      <a16:colId xmlns:a16="http://schemas.microsoft.com/office/drawing/2014/main" val="20001"/>
                    </a:ext>
                  </a:extLst>
                </a:gridCol>
              </a:tblGrid>
              <a:tr h="215900">
                <a:tc>
                  <a:txBody>
                    <a:bodyPr/>
                    <a:lstStyle/>
                    <a:p>
                      <a:pPr algn="ctr" fontAlgn="ctr"/>
                      <a:r>
                        <a:rPr lang="en-US" sz="1050" dirty="0">
                          <a:solidFill>
                            <a:srgbClr val="000000"/>
                          </a:solidFill>
                          <a:effectLst/>
                          <a:latin typeface="+mj-lt"/>
                          <a:sym typeface="+mn-ea"/>
                        </a:rPr>
                        <a:t>RELEVANT MGS LINKS</a:t>
                      </a:r>
                      <a:endParaRPr lang="zh-CN" alt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dirty="0">
                          <a:solidFill>
                            <a:srgbClr val="000000"/>
                          </a:solidFill>
                          <a:effectLst/>
                          <a:latin typeface="+mj-lt"/>
                          <a:sym typeface="+mn-ea"/>
                        </a:rPr>
                        <a:t>DESCRIPTION</a:t>
                      </a:r>
                      <a:endParaRPr lang="zh-CN" alt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a16="http://schemas.microsoft.com/office/drawing/2014/main" val="10000"/>
                  </a:ext>
                </a:extLst>
              </a:tr>
              <a:tr h="311785">
                <a:tc>
                  <a:txBody>
                    <a:bodyPr/>
                    <a:lstStyle/>
                    <a:p>
                      <a:pPr marL="0" indent="55880" algn="l" fontAlgn="ctr"/>
                      <a:r>
                        <a:rPr lang="en-US" sz="1000" b="0" i="0" u="none" strike="noStrike" dirty="0">
                          <a:solidFill>
                            <a:srgbClr val="000000"/>
                          </a:solidFill>
                          <a:effectLst/>
                          <a:latin typeface="+mj-lt"/>
                        </a:rPr>
                        <a:t>https://extranet.marriott.com/mgs/common/sales-mktg-and-rev-mgmt/ecommerce</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eCommerce</a:t>
                      </a:r>
                      <a:r>
                        <a:rPr lang="en-US" sz="1000" b="0" i="0" u="none" strike="noStrike" baseline="0" dirty="0">
                          <a:solidFill>
                            <a:srgbClr val="000000"/>
                          </a:solidFill>
                          <a:effectLst/>
                          <a:latin typeface="+mj-lt"/>
                        </a:rPr>
                        <a:t> section of MGS, which contains a wealth of resources to help hotels optimize results from M.com &amp; OTAs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1"/>
                  </a:ext>
                </a:extLst>
              </a:tr>
              <a:tr h="311785">
                <a:tc>
                  <a:txBody>
                    <a:bodyPr/>
                    <a:lstStyle/>
                    <a:p>
                      <a:pPr marL="55880" indent="0" algn="l" fontAlgn="ctr"/>
                      <a:r>
                        <a:rPr lang="en-US" sz="1000" b="0" i="0" u="none" strike="noStrike" dirty="0">
                          <a:solidFill>
                            <a:srgbClr val="000000"/>
                          </a:solidFill>
                          <a:effectLst/>
                          <a:latin typeface="+mj-lt"/>
                        </a:rPr>
                        <a:t>https://extranet.marriott.com/mgs/common/sales-mktg-and-rev-mgmt/ecommerce/hws-users-guide</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Hotel</a:t>
                      </a:r>
                      <a:r>
                        <a:rPr lang="en-US" sz="1000" b="0" i="0" u="none" strike="noStrike" baseline="0" dirty="0">
                          <a:solidFill>
                            <a:srgbClr val="000000"/>
                          </a:solidFill>
                          <a:effectLst/>
                          <a:latin typeface="+mj-lt"/>
                        </a:rPr>
                        <a:t> Web Sites (HWS) User Guide with detailed information to help hotels update their content on M.com and our Global sites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2"/>
                  </a:ext>
                </a:extLst>
              </a:tr>
              <a:tr h="311785">
                <a:tc>
                  <a:txBody>
                    <a:bodyPr/>
                    <a:lstStyle/>
                    <a:p>
                      <a:pPr marL="55880" indent="0" algn="l" fontAlgn="ctr"/>
                      <a:r>
                        <a:rPr lang="en-US" sz="1000" b="0" i="0" u="none" strike="noStrike" dirty="0">
                          <a:solidFill>
                            <a:srgbClr val="000000"/>
                          </a:solidFill>
                          <a:effectLst/>
                          <a:latin typeface="+mj-lt"/>
                        </a:rPr>
                        <a:t>https://extranet.marriott.com/mgs/common/sales-mktg-and-rev-mgmt/ecommerce/emarketing</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Provides guidance</a:t>
                      </a:r>
                      <a:r>
                        <a:rPr lang="en-US" sz="1000" b="0" i="0" u="none" strike="noStrike" baseline="0" dirty="0">
                          <a:solidFill>
                            <a:srgbClr val="000000"/>
                          </a:solidFill>
                          <a:effectLst/>
                          <a:latin typeface="+mj-lt"/>
                        </a:rPr>
                        <a:t> on how to drive more qualified traffic to your HWS, and generate more RNs and bookings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3"/>
                  </a:ext>
                </a:extLst>
              </a:tr>
              <a:tr h="172121">
                <a:tc>
                  <a:txBody>
                    <a:bodyPr/>
                    <a:lstStyle/>
                    <a:p>
                      <a:pPr marL="55880" indent="0" algn="l" fontAlgn="ctr"/>
                      <a:r>
                        <a:rPr lang="en-US" sz="1000" b="0" i="0" u="none" strike="noStrike" dirty="0" smtClean="0">
                          <a:solidFill>
                            <a:srgbClr val="000000"/>
                          </a:solidFill>
                          <a:effectLst/>
                          <a:latin typeface="+mj-lt"/>
                        </a:rPr>
                        <a:t>https://extranet.marriott.com/mgs/common/sales-mktg-and-rev-mgmt/ecommerce/online-travel-agencies/1online-travel-agencies-strategy/frequently-asked-questions.html</a:t>
                      </a:r>
                      <a:endParaRPr lang="en-US" sz="1000" b="0" i="0" u="none" strike="noStrike" dirty="0">
                        <a:solidFill>
                          <a:srgbClr val="000000"/>
                        </a:solidFill>
                        <a:effectLst/>
                        <a:latin typeface="+mj-lt"/>
                      </a:endParaRPr>
                    </a:p>
                  </a:txBody>
                  <a:tcPr marL="5668" marR="5668" marT="5668" marB="0" anchor="ctr"/>
                </a:tc>
                <a:tc>
                  <a:txBody>
                    <a:bodyPr/>
                    <a:lstStyle/>
                    <a:p>
                      <a:pPr marL="0" indent="55880" algn="l" fontAlgn="ctr"/>
                      <a:r>
                        <a:rPr lang="en-US" sz="1000" b="0" i="0" u="none" strike="noStrike" dirty="0">
                          <a:solidFill>
                            <a:srgbClr val="000000"/>
                          </a:solidFill>
                          <a:effectLst/>
                          <a:latin typeface="+mj-lt"/>
                        </a:rPr>
                        <a:t>OTA</a:t>
                      </a:r>
                      <a:r>
                        <a:rPr lang="en-US" sz="1000" b="0" i="0" u="none" strike="noStrike" baseline="0" dirty="0">
                          <a:solidFill>
                            <a:srgbClr val="000000"/>
                          </a:solidFill>
                          <a:effectLst/>
                          <a:latin typeface="+mj-lt"/>
                        </a:rPr>
                        <a:t> participation guidelines and documentation for hotels.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4"/>
                  </a:ext>
                </a:extLst>
              </a:tr>
              <a:tr h="275262">
                <a:tc>
                  <a:txBody>
                    <a:bodyPr/>
                    <a:lstStyle/>
                    <a:p>
                      <a:pPr marL="0" indent="55880" algn="l" fontAlgn="ctr"/>
                      <a:r>
                        <a:rPr lang="en-US" sz="1000" b="0" i="0" u="none" strike="noStrike" dirty="0">
                          <a:solidFill>
                            <a:srgbClr val="000000"/>
                          </a:solidFill>
                          <a:effectLst/>
                          <a:latin typeface="+mj-lt"/>
                        </a:rPr>
                        <a:t>http://epic.marriott.com</a:t>
                      </a:r>
                      <a:r>
                        <a:rPr lang="en-US" sz="1000" b="0" i="0" u="none" strike="noStrike" baseline="0" dirty="0">
                          <a:solidFill>
                            <a:srgbClr val="000000"/>
                          </a:solidFill>
                          <a:effectLst/>
                          <a:latin typeface="+mj-lt"/>
                        </a:rPr>
                        <a:t> </a:t>
                      </a:r>
                      <a:endParaRPr lang="en-US" sz="1000" b="0" i="0" u="none" strike="noStrike" dirty="0">
                        <a:solidFill>
                          <a:srgbClr val="000000"/>
                        </a:solidFill>
                        <a:effectLst/>
                        <a:latin typeface="+mj-lt"/>
                      </a:endParaRP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a:t>
                      </a:r>
                      <a:r>
                        <a:rPr lang="en-US" sz="1000" b="0" i="0" u="none" strike="noStrike" baseline="0" dirty="0">
                          <a:solidFill>
                            <a:srgbClr val="000000"/>
                          </a:solidFill>
                          <a:effectLst/>
                          <a:latin typeface="+mj-lt"/>
                        </a:rPr>
                        <a:t> to </a:t>
                      </a:r>
                      <a:r>
                        <a:rPr lang="en-US" sz="1000" b="0" i="0" u="none" strike="noStrike" dirty="0">
                          <a:solidFill>
                            <a:srgbClr val="000000"/>
                          </a:solidFill>
                          <a:effectLst/>
                          <a:latin typeface="+mj-lt"/>
                        </a:rPr>
                        <a:t>EPIC,</a:t>
                      </a:r>
                      <a:r>
                        <a:rPr lang="en-US" sz="1000" b="0" i="0" u="none" strike="noStrike" baseline="0" dirty="0">
                          <a:solidFill>
                            <a:srgbClr val="000000"/>
                          </a:solidFill>
                          <a:effectLst/>
                          <a:latin typeface="+mj-lt"/>
                        </a:rPr>
                        <a:t> an online database of hotel information that supports multiple systems, including your HWS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5"/>
                  </a:ext>
                </a:extLst>
              </a:tr>
              <a:tr h="172121">
                <a:tc>
                  <a:txBody>
                    <a:bodyPr/>
                    <a:lstStyle/>
                    <a:p>
                      <a:pPr marL="0" indent="55880" algn="l" fontAlgn="ctr"/>
                      <a:r>
                        <a:rPr lang="en-US" sz="1000" b="0" i="0" u="none" strike="noStrike" dirty="0">
                          <a:solidFill>
                            <a:srgbClr val="000000"/>
                          </a:solidFill>
                          <a:effectLst/>
                          <a:latin typeface="+mj-lt"/>
                        </a:rPr>
                        <a:t>https://extranet.marriott.com/etools/</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 to </a:t>
                      </a:r>
                      <a:r>
                        <a:rPr lang="en-US" sz="1000" b="0" i="0" u="none" strike="noStrike" dirty="0" err="1">
                          <a:solidFill>
                            <a:srgbClr val="000000"/>
                          </a:solidFill>
                          <a:effectLst/>
                          <a:latin typeface="+mj-lt"/>
                        </a:rPr>
                        <a:t>eTools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6"/>
                  </a:ext>
                </a:extLst>
              </a:tr>
              <a:tr h="172121">
                <a:tc>
                  <a:txBody>
                    <a:bodyPr/>
                    <a:lstStyle/>
                    <a:p>
                      <a:pPr marL="55880" indent="0" algn="l" fontAlgn="ctr"/>
                      <a:r>
                        <a:rPr lang="en-US" sz="1000" b="0" i="0" u="none" strike="noStrike" dirty="0">
                          <a:solidFill>
                            <a:srgbClr val="000000"/>
                          </a:solidFill>
                          <a:effectLst/>
                          <a:latin typeface="+mj-lt"/>
                        </a:rPr>
                        <a:t>https://extranet.marriott.com/MRDWWebApp/mrdw/mrdwHome.do</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a:t>
                      </a:r>
                      <a:r>
                        <a:rPr lang="en-US" sz="1000" b="0" i="0" u="none" strike="noStrike" baseline="0" dirty="0">
                          <a:solidFill>
                            <a:srgbClr val="000000"/>
                          </a:solidFill>
                          <a:effectLst/>
                          <a:latin typeface="+mj-lt"/>
                        </a:rPr>
                        <a:t> to MRDW, where you can access hotel performance reports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C83EF361AA554CA9231EAB52CD4E94" ma:contentTypeVersion="0" ma:contentTypeDescription="Create a new document." ma:contentTypeScope="" ma:versionID="55c4d8ea8f86f38b13276cbd6382f73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4EFE76-C842-426F-A768-FC5F948CD881}">
  <ds:schemaRefs>
    <ds:schemaRef ds:uri="http://schemas.microsoft.com/office/2006/documentManagement/types"/>
    <ds:schemaRef ds:uri="http://www.w3.org/XML/1998/namespace"/>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DD609113-D97B-4E88-ABB2-33F8B33D27C7}">
  <ds:schemaRefs>
    <ds:schemaRef ds:uri="http://schemas.microsoft.com/sharepoint/v3/contenttype/forms"/>
  </ds:schemaRefs>
</ds:datastoreItem>
</file>

<file path=customXml/itemProps3.xml><?xml version="1.0" encoding="utf-8"?>
<ds:datastoreItem xmlns:ds="http://schemas.openxmlformats.org/officeDocument/2006/customXml" ds:itemID="{E9D83207-D604-4949-BC08-99D58A6FD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432</TotalTime>
  <Words>1969</Words>
  <Application>Microsoft Office PowerPoint</Application>
  <PresentationFormat>On-screen Show (16:9)</PresentationFormat>
  <Paragraphs>291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宋体</vt:lpstr>
      <vt:lpstr>Arial</vt:lpstr>
      <vt:lpstr>Calibri</vt:lpstr>
      <vt:lpstr>6_Office Theme</vt:lpstr>
      <vt:lpstr>FRANCHISE INFORMATION PACKETS BY DISCIPLINE  DIGITAL</vt:lpstr>
      <vt:lpstr>特许经营 业务领域信息包  数字化 DIGITAL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Du, Jacky</cp:lastModifiedBy>
  <cp:revision>822</cp:revision>
  <cp:lastPrinted>2015-03-30T05:33:00Z</cp:lastPrinted>
  <dcterms:created xsi:type="dcterms:W3CDTF">2010-12-14T07:26:00Z</dcterms:created>
  <dcterms:modified xsi:type="dcterms:W3CDTF">2017-04-13T08:38:00Z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y fmtid="{D5CDD505-2E9C-101B-9397-08002B2CF9AE}" pid="3" name="ContentTypeId">
    <vt:lpwstr>0x0101006BC83EF361AA554CA9231EAB52CD4E94</vt:lpwstr>
  </property>
</Properties>
</file>