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300" r:id="rId4"/>
    <p:sldId id="361" r:id="rId5"/>
    <p:sldId id="350" r:id="rId6"/>
    <p:sldId id="391" r:id="rId7"/>
    <p:sldId id="392" r:id="rId8"/>
    <p:sldId id="375" r:id="rId9"/>
    <p:sldId id="403" r:id="rId10"/>
    <p:sldId id="404" r:id="rId11"/>
    <p:sldId id="370" r:id="rId12"/>
    <p:sldId id="346" r:id="rId13"/>
    <p:sldId id="349" r:id="rId14"/>
    <p:sldId id="384" r:id="rId15"/>
    <p:sldId id="388" r:id="rId16"/>
    <p:sldId id="348" r:id="rId17"/>
    <p:sldId id="3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799">
          <p15:clr>
            <a:srgbClr val="A4A3A4"/>
          </p15:clr>
        </p15:guide>
        <p15:guide id="3" orient="horz" pos="1870">
          <p15:clr>
            <a:srgbClr val="A4A3A4"/>
          </p15:clr>
        </p15:guide>
        <p15:guide id="4" pos="21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6321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00"/>
    <a:srgbClr val="E7ACB4"/>
    <a:srgbClr val="4E9D4A"/>
    <a:srgbClr val="3F5469"/>
    <a:srgbClr val="F04970"/>
    <a:srgbClr val="0070C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 autoAdjust="0"/>
    <p:restoredTop sz="90792" autoAdjust="0"/>
  </p:normalViewPr>
  <p:slideViewPr>
    <p:cSldViewPr snapToGrid="0">
      <p:cViewPr varScale="1">
        <p:scale>
          <a:sx n="157" d="100"/>
          <a:sy n="157" d="100"/>
        </p:scale>
        <p:origin x="336" y="160"/>
      </p:cViewPr>
      <p:guideLst>
        <p:guide orient="horz" pos="2120"/>
        <p:guide pos="3799"/>
        <p:guide orient="horz" pos="1870"/>
        <p:guide pos="2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答辩人：徐保华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客户渠道研发中心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0680" y="1542937"/>
            <a:ext cx="5006499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专业能力评估答辩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6" name="矩形 5"/>
          <p:cNvSpPr/>
          <p:nvPr/>
        </p:nvSpPr>
        <p:spPr>
          <a:xfrm>
            <a:off x="296545" y="864235"/>
            <a:ext cx="11558270" cy="106553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情景：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SISP（快件信息化服务平台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提供KAFKA路由翻译推送服务、（运单、路由、图片、备注等）接口服务（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30000tps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），并有内网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用户的核心查询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服务。</a:t>
            </a: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：版本发布只能在深夜；业务功能无法提供试点验证；功能验证、异常版本回滚非常繁琐、复杂和耗时。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快件信息化服务平台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KAFKA、REST服务和WEB界面支持灰度，并支持不同应用不同粒度的进行试点验证。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165" y="2005330"/>
            <a:ext cx="7547610" cy="478800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我的行动：</a:t>
            </a: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调研分析</a:t>
            </a:r>
          </a:p>
          <a:p>
            <a:pPr marL="180975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参考了业界的蓝绿发布和金丝雀发布，并结合系统自身的特点和业务场景，设计了满足KAFKA、REST、WEB三种场景的灰度架构。</a:t>
            </a: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架构和系统设计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分流层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SISP-WEB-SHUNT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SISP-PUSH-SHUNT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基于业务场景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定制灰度规则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：接口基于请求头系统编码；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基于用户（网点、区域等）；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基于消息数据本身（主题、网点、区域等）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接口隔离原则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，让A/B 环境的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KAFKA/WEB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A/B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环境应用，达到环境级别的隔离；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模板模式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来控制整个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灰度的处理过程，整个处理过程拆分为：报文解码、获取业务数据、获取灰度配置、寻找A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B环境和数据分流五个部分；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策略模式：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来对每个部分进行扩展，达到同一个功能有不同的实现方式；</a:t>
            </a: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约定大于配置原则：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生产者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消费者的动态管理，减少大量重复的配置，提升服务能力</a:t>
            </a:r>
          </a:p>
          <a:p>
            <a:pPr marL="285750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上线发布</a:t>
            </a:r>
          </a:p>
          <a:p>
            <a:pPr marL="189230" indent="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对整个上线发布过程进行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上线推演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，整理出灰度上线部署方案、发布前资源检查清单、发布步骤执行清单、发布后验证检查清单和灰度发布回归方案等文档。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933055" y="1992630"/>
            <a:ext cx="3921760" cy="4760278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功能上线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灰度架构成功上线后。通过控制流量，可以在白天进行版本发布，解放运维同事和研发同事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试点验证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可以支持不同应用不同粒度的灰度（系统编码、网点、城市、大区、主题等）试点，方便业务验证和推广。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复用组件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抽象出灰度框架和相关的可复用组件，和业务解耦，能够在多个系统复用。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配置化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通过约定和配置可以对新的业务接入，已接入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上游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的数据，无须重复开发，加快新业务的上线。</a:t>
            </a: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" y="1078230"/>
            <a:ext cx="11782425" cy="5295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337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3" name="矩形 2"/>
          <p:cNvSpPr/>
          <p:nvPr/>
        </p:nvSpPr>
        <p:spPr>
          <a:xfrm>
            <a:off x="473075" y="2333625"/>
            <a:ext cx="269938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8995" y="2333625"/>
            <a:ext cx="284670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995" y="3827145"/>
            <a:ext cx="129857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3470" y="3827145"/>
            <a:ext cx="135445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38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415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4624070"/>
            <a:ext cx="901763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animBg="1"/>
      <p:bldP spid="10" grpId="0" animBg="1"/>
      <p:bldP spid="11" grpId="0" animBg="1"/>
      <p:bldP spid="13" grpId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2924175" y="311594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6603365" y="191706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603365" y="4257040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SISP-REPORT</a:t>
            </a:r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 flipV="1">
            <a:off x="4586605" y="2151380"/>
            <a:ext cx="2016760" cy="11988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4598670" y="3366135"/>
            <a:ext cx="2004695" cy="112522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98670" y="1179830"/>
            <a:ext cx="16738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SISP-ADMIN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拆分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66360" y="238506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拆分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66360" y="388620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拆分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过程 25"/>
          <p:cNvSpPr/>
          <p:nvPr/>
        </p:nvSpPr>
        <p:spPr>
          <a:xfrm>
            <a:off x="1659890" y="2130425"/>
            <a:ext cx="6357620" cy="2517775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rgbClr val="00B05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丨架构</a:t>
            </a:r>
            <a:r>
              <a:rPr 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273685" y="3195320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941195" y="319468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天机网关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3952875" y="258000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3952875" y="377634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/download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011545" y="3776345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数据网关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8214995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ADMIN-INGRESS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10398760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56690" y="3422650"/>
            <a:ext cx="462915" cy="63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3129915" y="2780665"/>
            <a:ext cx="805815" cy="65341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3118485" y="3445510"/>
            <a:ext cx="817245" cy="55943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5140960" y="4003675"/>
            <a:ext cx="868680" cy="69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5140960" y="2835910"/>
            <a:ext cx="3043555" cy="586740"/>
          </a:xfrm>
          <a:prstGeom prst="bentConnector3">
            <a:avLst>
              <a:gd name="adj1" fmla="val 50010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9887585" y="3429000"/>
            <a:ext cx="51117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12" idx="1"/>
          </p:cNvCxnSpPr>
          <p:nvPr/>
        </p:nvCxnSpPr>
        <p:spPr>
          <a:xfrm flipV="1">
            <a:off x="7199630" y="3429000"/>
            <a:ext cx="1015365" cy="581660"/>
          </a:xfrm>
          <a:prstGeom prst="bentConnector3">
            <a:avLst>
              <a:gd name="adj1" fmla="val 50031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" idx="2"/>
            <a:endCxn id="12" idx="2"/>
          </p:cNvCxnSpPr>
          <p:nvPr/>
        </p:nvCxnSpPr>
        <p:spPr>
          <a:xfrm rot="5400000" flipH="1" flipV="1">
            <a:off x="4959350" y="-429260"/>
            <a:ext cx="3175" cy="8183245"/>
          </a:xfrm>
          <a:prstGeom prst="curvedConnector3">
            <a:avLst>
              <a:gd name="adj1" fmla="val -65819999"/>
            </a:avLst>
          </a:prstGeom>
          <a:ln w="1905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14215" y="596138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逃生方案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941195" y="2628900"/>
            <a:ext cx="12407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preserveHost</a:t>
            </a:r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1461770" y="3411220"/>
            <a:ext cx="6744970" cy="1841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98670" y="11798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数据网关接入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5" grpId="0" animBg="1"/>
      <p:bldP spid="4" grpId="0" animBg="1"/>
      <p:bldP spid="10" grpId="0" animBg="1"/>
      <p:bldP spid="29" grpId="2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</a:p>
        </p:txBody>
      </p:sp>
      <p:sp>
        <p:nvSpPr>
          <p:cNvPr id="11" name="矩形 10"/>
          <p:cNvSpPr/>
          <p:nvPr/>
        </p:nvSpPr>
        <p:spPr>
          <a:xfrm>
            <a:off x="273685" y="115697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短期内我的工作目标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路由翻译引擎支持更多场景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OISP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系统准时上线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提高系统的吞吐量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685" y="2896235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需要重点提升的能力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系统性能优化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685" y="463550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关键举措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日常的业务开发和对接中以及生产问题咨询过程中，多了解业务的使用场景，挖掘新的业务价值和需求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对应用的功能进行拆分和归纳，在架构上对系统进行优化</a:t>
            </a: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整理分析业务处理流程，观察应用监控，找出优化点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欢迎评委提问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26" y="114136"/>
            <a:ext cx="999749" cy="9105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武昌理工大学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19145" y="2112645"/>
          <a:ext cx="8128000" cy="43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81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客户渠道产品研发中心/OMS中台研发部/快件服务研发组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后端开发工程师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徐保华</a:t>
            </a: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客户渠道产品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所在中心</a:t>
            </a: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当前岗位</a:t>
            </a: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</a:t>
            </a: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</a:t>
            </a: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2895" cy="106807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159000"/>
            <a:ext cx="11732895" cy="351536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旧路由翻译规则整理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梳理逻辑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现有路由涉及100+个操作码，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00+逻辑分支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重构代码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巧用策略，模板方法，责任链等设计模式，解耦代码，方便扩展。</a:t>
            </a:r>
          </a:p>
          <a:p>
            <a:pPr>
              <a:lnSpc>
                <a:spcPct val="120000"/>
              </a:lnSpc>
            </a:pP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</a:t>
            </a: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r>
              <a:rPr lang="zh-CN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与研发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确定方案：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根据配置，采用字节码工具动态生成规则处理器，添加到处理链。</a:t>
            </a:r>
            <a:endParaRPr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表结构设计：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业务表：文案内容表；规则表：处理器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条件表，变量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属性关系表（通过BDP同步FVP，操作运单信息）等。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技术选型：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bytebutty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字节码生成工具，最终选用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（生成字节码方便，直接拼接源码）动态生成字节码。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核心逻辑：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解析配置，生成源代码，编译生成class，实例化对象，合并新旧处理器链，切换处理链。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使用率统计：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异步任务统计各模板的使用情况，方便后期下线未使用的模板。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3.文档输出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代码方面：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翻译引擎工具使用说明文档。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业务方面：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操作码逻辑文档，配置功能使用教程文档。</a:t>
            </a:r>
          </a:p>
        </p:txBody>
      </p:sp>
      <p:sp>
        <p:nvSpPr>
          <p:cNvPr id="2" name="矩形 1"/>
          <p:cNvSpPr/>
          <p:nvPr/>
        </p:nvSpPr>
        <p:spPr>
          <a:xfrm>
            <a:off x="1564640" y="5754370"/>
            <a:ext cx="10362565" cy="84582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</a:t>
            </a:r>
            <a:r>
              <a:rPr 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规则定制、审批、查询及管理。</a:t>
            </a: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动态代码生成工具，保证代码规范化，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节约</a:t>
            </a:r>
            <a:r>
              <a: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研发工作量。</a:t>
            </a: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业务响应快，提升业务体验，实现业务响应</a:t>
            </a:r>
            <a:r>
              <a:rPr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14天到分钟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级的转变。</a:t>
            </a:r>
          </a:p>
          <a:p>
            <a:pPr indent="0" algn="l">
              <a:lnSpc>
                <a:spcPct val="80000"/>
              </a:lnSpc>
              <a:buClrTx/>
              <a:buSzTx/>
              <a:buFont typeface="+mj-lt"/>
              <a:buNone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70" y="5753735"/>
            <a:ext cx="1373505" cy="8464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4310" y="1011555"/>
            <a:ext cx="110680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SISP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提供全量路由翻译的接口服务（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100+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套系统，日均调用量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）和订阅操作节点路由翻译推送服务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(10+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套系统，日均推送量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+)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，使用场景丰富，调用量大。每次需要调整路由翻译内容时，都需要修改代码，发版解决，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业务响应慢。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sz="1400" dirty="0">
                <a:latin typeface="微软雅黑" panose="020B0503020204020204" pitchFamily="34" charset="-122"/>
                <a:sym typeface="+mn-ea"/>
              </a:rPr>
              <a:t>兼容旧路由翻译规则，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实现路由</a:t>
            </a:r>
            <a:r>
              <a:rPr lang="zh-CN" sz="1400" dirty="0">
                <a:latin typeface="微软雅黑" panose="020B0503020204020204" pitchFamily="34" charset="-122"/>
                <a:sym typeface="+mn-ea"/>
              </a:rPr>
              <a:t>翻译规则</a:t>
            </a:r>
            <a:r>
              <a:rPr sz="1400" dirty="0" err="1">
                <a:latin typeface="微软雅黑" panose="020B0503020204020204" pitchFamily="34" charset="-122"/>
                <a:sym typeface="+mn-ea"/>
              </a:rPr>
              <a:t>可配置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sym typeface="+mn-ea"/>
              </a:rPr>
              <a:t>设定相关流程，方便业务方直接使用，</a:t>
            </a:r>
            <a:r>
              <a:rPr sz="1400" dirty="0" err="1">
                <a:latin typeface="微软雅黑" panose="020B0503020204020204" pitchFamily="34" charset="-122"/>
                <a:sym typeface="+mn-ea"/>
              </a:rPr>
              <a:t>快速响应业务需求</a:t>
            </a:r>
            <a:r>
              <a:rPr sz="1400" dirty="0">
                <a:latin typeface="微软雅黑" panose="020B0503020204020204" pitchFamily="34" charset="-122"/>
                <a:sym typeface="+mn-ea"/>
              </a:rPr>
              <a:t>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81380"/>
            <a:ext cx="9239250" cy="5095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1370" y="2819400"/>
            <a:ext cx="6704330" cy="108013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2485" y="310388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双链切换使用</a:t>
            </a:r>
          </a:p>
        </p:txBody>
      </p:sp>
      <p:sp>
        <p:nvSpPr>
          <p:cNvPr id="11" name="矩形 10"/>
          <p:cNvSpPr/>
          <p:nvPr/>
        </p:nvSpPr>
        <p:spPr>
          <a:xfrm>
            <a:off x="2071370" y="4209415"/>
            <a:ext cx="6704330" cy="28384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2485" y="412242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匹配规则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2071370" y="4689475"/>
            <a:ext cx="6704330" cy="3632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2485" y="46818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规则处理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923290"/>
            <a:ext cx="9134475" cy="541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515" y="3263265"/>
            <a:ext cx="7534275" cy="230251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0865" y="5018405"/>
            <a:ext cx="294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动态生成规则，并加入到处理链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1128395"/>
            <a:ext cx="11079480" cy="460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936625"/>
            <a:ext cx="11079480" cy="479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975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丨开发框架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数据库与中间件</a:t>
            </a: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3530" cy="9810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072005"/>
            <a:ext cx="11730355" cy="463359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</a:p>
          <a:p>
            <a:pPr algn="l">
              <a:lnSpc>
                <a:spcPct val="13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675" y="1011555"/>
            <a:ext cx="116751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情景：</a:t>
            </a:r>
            <a:r>
              <a:rPr lang="zh-CN" sz="1400" dirty="0">
                <a:ea typeface="微软雅黑" panose="020B0503020204020204" pitchFamily="34" charset="-122"/>
                <a:sym typeface="+mn-ea"/>
              </a:rPr>
              <a:t>SISP（快件信息化服务平台）运行至今已有10年+，当前8套子系统均使用公司内部陈旧框架novartar（已不再维护），导致业务提出的诸多需求没法快速实现、系统出问题时无法快速定位到根本原因、新技术无法接入等，影响业务的快速发展及系统的运营维护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任务：</a:t>
            </a:r>
            <a:r>
              <a:rPr 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SISP服务升级：升级过程中，基础组件开发，新功能实现；新服务上线后，根据监控指标对系统进行优化，提高系统性能和稳定性。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6578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项目中有部分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应用配置是用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注解注入的，每次更新配置时需要重启才能生效。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基于IDisconfUpdatePipeline和BeanPostProcessor扩展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功能，提供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disconf-extend 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包，项目引入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注解就会动态生效。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注解支持动态修改配置，业务代码中解耦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1835" y="321881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SISP数据库CPU周期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飚高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；是由于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我们应用服务定时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加载本地缓存，且大部分缓存设置了相同的缓存时间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；当缓存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同时过期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，数据请求量剧增，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进而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导致CPU飚高。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优化缓存框架，提供缓存注解。支持单线程按顺序全量加载缓存功能、懒加载功能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。解决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缓存穿透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缓存击穿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、缓存雪崩。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lang="e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降低至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，下降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055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方案设计：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通过Elasticsearch存储条件数据、Hbase存储业务数据的方式，实现高效易扩展的历史数据方案。</a:t>
            </a:r>
          </a:p>
          <a:p>
            <a:pPr algn="l">
              <a:lnSpc>
                <a:spcPct val="13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数据同步：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HIVE库运单数据，通过ETL将索引数据同步到ES，业务数据同步Hbase。</a:t>
            </a:r>
          </a:p>
          <a:p>
            <a:pPr algn="l">
              <a:lnSpc>
                <a:spcPct val="13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代码实现：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①通过运单号查询历史数据，则直接查询Hbase获取。②非运单号查询（月结卡号、收寄件电话号等）则先查询ES获取对应的运单号，再查询Hbase获取数据。</a:t>
            </a:r>
          </a:p>
          <a:p>
            <a:pPr algn="l">
              <a:lnSpc>
                <a:spcPct val="13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结果/影响：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支持多条件的历史查单功能，丰富用户查单</a:t>
            </a:r>
          </a:p>
        </p:txBody>
      </p:sp>
      <p:sp>
        <p:nvSpPr>
          <p:cNvPr id="10" name="矩形 9"/>
          <p:cNvSpPr/>
          <p:nvPr/>
        </p:nvSpPr>
        <p:spPr>
          <a:xfrm>
            <a:off x="566420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扩展组件</a:t>
            </a:r>
          </a:p>
        </p:txBody>
      </p:sp>
      <p:sp>
        <p:nvSpPr>
          <p:cNvPr id="11" name="矩形 10"/>
          <p:cNvSpPr/>
          <p:nvPr/>
        </p:nvSpPr>
        <p:spPr>
          <a:xfrm>
            <a:off x="8331835" y="267525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数据库CPU优化</a:t>
            </a:r>
            <a:endParaRPr lang="zh-CN" altLang="en-US" sz="14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1825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历史综合查单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975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丨开发框架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数据库与中间件</a:t>
            </a: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3530" cy="9810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072005"/>
            <a:ext cx="11730355" cy="463359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</a:p>
          <a:p>
            <a:pPr algn="l">
              <a:lnSpc>
                <a:spcPct val="13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675" y="1011555"/>
            <a:ext cx="116751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情景：</a:t>
            </a:r>
            <a:r>
              <a:rPr lang="zh-CN" sz="1400" dirty="0">
                <a:ea typeface="微软雅黑" panose="020B0503020204020204" pitchFamily="34" charset="-122"/>
                <a:sym typeface="+mn-ea"/>
              </a:rPr>
              <a:t>SISP（快件信息化服务平台）运行至今已有10年+，当前8套子系统均使用公司内部陈旧框架novartar（已不再维护），导致业务提出的诸多需求没法快速实现、系统出问题时无法快速定位到根本原因、新技术无法接入等，影响业务的快速发展及系统的运营维护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rgbClr val="FF0000"/>
                </a:solidFill>
                <a:ea typeface="微软雅黑" panose="020B0503020204020204" pitchFamily="34" charset="-122"/>
              </a:rPr>
              <a:t>任务：</a:t>
            </a:r>
            <a:r>
              <a:rPr 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SISP服务升级：升级过程中，基础组件开发，新功能实现；新服务上线后，根据监控指标对系统进行优化，提高系统性能和稳定性。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747222" y="3213100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项目中有部分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应用配置是用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注解注入的，每次更新配置时需要重启才能生效。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基于IDisconfUpdatePipeline和BeanPostProcessor扩展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功能，提供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disconf-extend 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包，项目引入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注解就会动态生效。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注解支持动态修改配置，业务代码中解耦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5760" y="3213100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SISP数据库CPU周期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飚高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；是由于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我们应用服务定时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加载本地缓存，且大部分缓存设置了相同的缓存时间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；当缓存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同时过期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，数据请求量剧增，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进而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导致CPU飚高。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优化缓存框架，提供缓存注解。支持单线程按顺序全量加载缓存功能、懒加载功能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。解决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缓存穿透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缓存击穿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、缓存雪崩。</a:t>
            </a:r>
          </a:p>
          <a:p>
            <a:pPr algn="l">
              <a:lnSpc>
                <a:spcPct val="160000"/>
              </a:lnSpc>
            </a:pPr>
            <a:r>
              <a:rPr 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lang="e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降低至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，下降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66%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7857" y="2669540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扩展组件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495760" y="2669540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数据库CPU优化</a:t>
            </a:r>
            <a:endParaRPr lang="zh-CN" altLang="en-US" sz="14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58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数据库与中间能力</a:t>
            </a:r>
            <a:endParaRPr lang="zh-CN" sz="2800" b="1" kern="40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数据库cpu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099820"/>
            <a:ext cx="10057765" cy="2479675"/>
          </a:xfrm>
          <a:prstGeom prst="rect">
            <a:avLst/>
          </a:prstGeom>
        </p:spPr>
      </p:pic>
      <p:pic>
        <p:nvPicPr>
          <p:cNvPr id="3" name="图片 2" descr="数据库cpu修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4159885"/>
            <a:ext cx="10058400" cy="249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2010" y="17265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13290" y="498411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数据库优化后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620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36cebc-1107-4576-b92e-fb790635df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79e1b6-ee59-4712-822d-7853b20e2776}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1782</Words>
  <Application>Microsoft Macintosh PowerPoint</Application>
  <PresentationFormat>宽屏</PresentationFormat>
  <Paragraphs>193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微软雅黑</vt:lpstr>
      <vt:lpstr>微软雅黑 Light</vt:lpstr>
      <vt:lpstr>幼圆</vt:lpstr>
      <vt:lpstr>Arial</vt:lpstr>
      <vt:lpstr>Calibri</vt:lpstr>
      <vt:lpstr>Calibri Light</vt:lpstr>
      <vt:lpstr>Wingdings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Microsoft Office User</cp:lastModifiedBy>
  <cp:revision>1413</cp:revision>
  <dcterms:created xsi:type="dcterms:W3CDTF">2018-10-25T23:24:00Z</dcterms:created>
  <dcterms:modified xsi:type="dcterms:W3CDTF">2022-08-18T08:20:01Z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