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7" r:id="rId2"/>
    <p:sldMasterId id="2147483669" r:id="rId3"/>
  </p:sldMasterIdLst>
  <p:notesMasterIdLst>
    <p:notesMasterId r:id="rId17"/>
  </p:notesMasterIdLst>
  <p:handoutMasterIdLst>
    <p:handoutMasterId r:id="rId18"/>
  </p:handoutMasterIdLst>
  <p:sldIdLst>
    <p:sldId id="300" r:id="rId4"/>
    <p:sldId id="361" r:id="rId5"/>
    <p:sldId id="350" r:id="rId6"/>
    <p:sldId id="391" r:id="rId7"/>
    <p:sldId id="392" r:id="rId8"/>
    <p:sldId id="375" r:id="rId9"/>
    <p:sldId id="404" r:id="rId10"/>
    <p:sldId id="370" r:id="rId11"/>
    <p:sldId id="346" r:id="rId12"/>
    <p:sldId id="349" r:id="rId13"/>
    <p:sldId id="405" r:id="rId14"/>
    <p:sldId id="348" r:id="rId15"/>
    <p:sldId id="32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A4A3A4"/>
          </p15:clr>
        </p15:guide>
        <p15:guide id="2" pos="3799">
          <p15:clr>
            <a:srgbClr val="A4A3A4"/>
          </p15:clr>
        </p15:guide>
        <p15:guide id="3" orient="horz" pos="1870">
          <p15:clr>
            <a:srgbClr val="A4A3A4"/>
          </p15:clr>
        </p15:guide>
        <p15:guide id="4" pos="21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6321" initials="8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0000"/>
    <a:srgbClr val="E7ACB4"/>
    <a:srgbClr val="4E9D4A"/>
    <a:srgbClr val="3F5469"/>
    <a:srgbClr val="F04970"/>
    <a:srgbClr val="0070C0"/>
    <a:srgbClr val="71B7CD"/>
    <a:srgbClr val="3B87C7"/>
    <a:srgbClr val="FF0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5" autoAdjust="0"/>
    <p:restoredTop sz="90792" autoAdjust="0"/>
  </p:normalViewPr>
  <p:slideViewPr>
    <p:cSldViewPr snapToGrid="0">
      <p:cViewPr varScale="1">
        <p:scale>
          <a:sx n="157" d="100"/>
          <a:sy n="157" d="100"/>
        </p:scale>
        <p:origin x="336" y="160"/>
      </p:cViewPr>
      <p:guideLst>
        <p:guide orient="horz" pos="2120"/>
        <p:guide pos="3799"/>
        <p:guide orient="horz" pos="1870"/>
        <p:guide pos="21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2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1052-A95C-40A4-BDC6-AF4F1F0471F6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484C3-3203-4213-A0E4-B41FC70E6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C4547-0B1A-4088-844C-2A2BFDB87191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C4D28-7334-4BDD-AE13-A3E6679B6A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4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6000" y="1404000"/>
            <a:ext cx="7488000" cy="1137600"/>
          </a:xfrm>
        </p:spPr>
        <p:txBody>
          <a:bodyPr anchor="ctr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任意多边形 6"/>
          <p:cNvSpPr/>
          <p:nvPr userDrawn="1"/>
        </p:nvSpPr>
        <p:spPr>
          <a:xfrm>
            <a:off x="7160011" y="4653137"/>
            <a:ext cx="4642053" cy="720080"/>
          </a:xfrm>
          <a:custGeom>
            <a:avLst/>
            <a:gdLst>
              <a:gd name="connsiteX0" fmla="*/ 646485 w 3481540"/>
              <a:gd name="connsiteY0" fmla="*/ 0 h 720080"/>
              <a:gd name="connsiteX1" fmla="*/ 3481540 w 3481540"/>
              <a:gd name="connsiteY1" fmla="*/ 0 h 720080"/>
              <a:gd name="connsiteX2" fmla="*/ 3481540 w 3481540"/>
              <a:gd name="connsiteY2" fmla="*/ 720080 h 720080"/>
              <a:gd name="connsiteX3" fmla="*/ 0 w 3481540"/>
              <a:gd name="connsiteY3" fmla="*/ 720080 h 720080"/>
              <a:gd name="connsiteX4" fmla="*/ 646485 w 3481540"/>
              <a:gd name="connsiteY4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1540" h="720080">
                <a:moveTo>
                  <a:pt x="646485" y="0"/>
                </a:moveTo>
                <a:lnTo>
                  <a:pt x="3481540" y="0"/>
                </a:lnTo>
                <a:lnTo>
                  <a:pt x="3481540" y="720080"/>
                </a:lnTo>
                <a:lnTo>
                  <a:pt x="0" y="720080"/>
                </a:lnTo>
                <a:lnTo>
                  <a:pt x="6464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 dirty="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29200" y="4809600"/>
            <a:ext cx="3927600" cy="406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213919"/>
            <a:ext cx="10845800" cy="79601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22301" y="1244603"/>
            <a:ext cx="5080000" cy="49323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73985" y="1244603"/>
            <a:ext cx="5094116" cy="49323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51040" y="188872"/>
            <a:ext cx="9312101" cy="71702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467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378467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50691" y="365124"/>
            <a:ext cx="1182511" cy="6213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365124"/>
            <a:ext cx="9767712" cy="6213475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96069" y="271463"/>
            <a:ext cx="11599862" cy="6299200"/>
          </a:xfrm>
        </p:spPr>
        <p:txBody>
          <a:bodyPr/>
          <a:lstStyle>
            <a:lvl1pPr>
              <a:defRPr sz="2400"/>
            </a:lvl1pPr>
            <a:lvl2pPr marL="342900" indent="-342900">
              <a:spcAft>
                <a:spcPts val="0"/>
              </a:spcAft>
              <a:buClr>
                <a:srgbClr val="494B4D"/>
              </a:buClr>
              <a:buFont typeface="Arial" panose="020B0604020202020204" pitchFamily="34" charset="0"/>
              <a:buChar char="•"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2300" y="1133475"/>
            <a:ext cx="10845800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213919"/>
            <a:ext cx="10845800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endParaRPr lang="zh-CN" altLang="en-US">
              <a:solidFill>
                <a:srgbClr val="494B4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m"/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None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42426" y="179882"/>
            <a:ext cx="654112" cy="442210"/>
          </a:xfrm>
          <a:prstGeom prst="rect">
            <a:avLst/>
          </a:prstGeom>
          <a:gradFill>
            <a:gsLst>
              <a:gs pos="0">
                <a:srgbClr val="111277"/>
              </a:gs>
              <a:gs pos="90000">
                <a:srgbClr val="4F239C"/>
              </a:gs>
            </a:gsLst>
            <a:lin ang="10200000" scaled="0"/>
          </a:gradFill>
          <a:ln w="3175">
            <a:noFill/>
          </a:ln>
          <a:effectLst/>
        </p:spPr>
        <p:txBody>
          <a:bodyPr tIns="432000" bIns="144000" rtlCol="0" anchor="ctr">
            <a:normAutofit fontScale="25000" lnSpcReduction="20000"/>
          </a:bodyPr>
          <a:lstStyle/>
          <a:p>
            <a:pPr algn="ctr" defTabSz="914400">
              <a:lnSpc>
                <a:spcPct val="110000"/>
              </a:lnSpc>
            </a:pPr>
            <a:endParaRPr kumimoji="1" lang="zh-CN" altLang="en-US" sz="1600" dirty="0">
              <a:solidFill>
                <a:srgbClr val="4F239C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29640" y="273571"/>
            <a:ext cx="269822" cy="269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3"/>
          </a:xfrm>
          <a:prstGeom prst="rect">
            <a:avLst/>
          </a:prstGeom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83512" y="319204"/>
            <a:ext cx="6740846" cy="106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顺丰科技技术集团</a:t>
            </a:r>
            <a:endParaRPr lang="en-US" altLang="zh-CN" sz="4800" b="1" kern="4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906" y="3999678"/>
            <a:ext cx="3063433" cy="87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答辩人：徐保华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客户渠道研发中心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50680" y="1542937"/>
            <a:ext cx="5006499" cy="769441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专业能力评估答辩</a:t>
            </a:r>
            <a:endParaRPr lang="en-US" altLang="zh-CN" sz="4400" b="1" kern="4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62513" y="3333907"/>
            <a:ext cx="1891938" cy="33718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评估职级：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3" name="矩形 2"/>
          <p:cNvSpPr/>
          <p:nvPr/>
        </p:nvSpPr>
        <p:spPr>
          <a:xfrm>
            <a:off x="6553410" y="2501660"/>
            <a:ext cx="3801041" cy="791036"/>
          </a:xfrm>
          <a:prstGeom prst="rect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后端开发工程师</a:t>
            </a:r>
          </a:p>
        </p:txBody>
      </p:sp>
      <p:sp>
        <p:nvSpPr>
          <p:cNvPr id="10" name="矩形 9"/>
          <p:cNvSpPr/>
          <p:nvPr/>
        </p:nvSpPr>
        <p:spPr>
          <a:xfrm>
            <a:off x="6553410" y="3333907"/>
            <a:ext cx="1693443" cy="33718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当前职级：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" y="1078230"/>
            <a:ext cx="11782425" cy="5295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337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丨架构</a:t>
            </a:r>
            <a:r>
              <a:rPr 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</a:p>
        </p:txBody>
      </p:sp>
      <p:sp>
        <p:nvSpPr>
          <p:cNvPr id="3" name="矩形 2"/>
          <p:cNvSpPr/>
          <p:nvPr/>
        </p:nvSpPr>
        <p:spPr>
          <a:xfrm>
            <a:off x="473075" y="2333625"/>
            <a:ext cx="2699385" cy="4356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88995" y="2333625"/>
            <a:ext cx="2846705" cy="4356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3075" y="4624070"/>
            <a:ext cx="9017635" cy="4356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流程图: 过程 25"/>
          <p:cNvSpPr/>
          <p:nvPr/>
        </p:nvSpPr>
        <p:spPr>
          <a:xfrm>
            <a:off x="1780540" y="2745420"/>
            <a:ext cx="6357620" cy="2517775"/>
          </a:xfrm>
          <a:prstGeom prst="flowChartProcess">
            <a:avLst/>
          </a:prstGeom>
          <a:solidFill>
            <a:schemeClr val="bg1"/>
          </a:solidFill>
          <a:ln w="19050" cmpd="sng">
            <a:solidFill>
              <a:srgbClr val="00B050"/>
            </a:solidFill>
            <a:prstDash val="sys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718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丨架构</a:t>
            </a:r>
            <a:r>
              <a:rPr 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</a:p>
        </p:txBody>
      </p:sp>
      <p:sp>
        <p:nvSpPr>
          <p:cNvPr id="2" name="流程图: 过程 1"/>
          <p:cNvSpPr/>
          <p:nvPr/>
        </p:nvSpPr>
        <p:spPr>
          <a:xfrm>
            <a:off x="394335" y="3810315"/>
            <a:ext cx="1188000" cy="468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2061845" y="3809680"/>
            <a:ext cx="118800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天机网关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4073525" y="3195000"/>
            <a:ext cx="118800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4073525" y="4391340"/>
            <a:ext cx="118800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/download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6132195" y="4391340"/>
            <a:ext cx="1188000" cy="468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数据网关</a:t>
            </a:r>
          </a:p>
        </p:txBody>
      </p:sp>
      <p:sp>
        <p:nvSpPr>
          <p:cNvPr id="12" name="流程图: 过程 11"/>
          <p:cNvSpPr/>
          <p:nvPr/>
        </p:nvSpPr>
        <p:spPr>
          <a:xfrm>
            <a:off x="8335645" y="3809680"/>
            <a:ext cx="167259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ADMIN-INGRESS</a:t>
            </a:r>
          </a:p>
        </p:txBody>
      </p:sp>
      <p:sp>
        <p:nvSpPr>
          <p:cNvPr id="13" name="流程图: 过程 12"/>
          <p:cNvSpPr/>
          <p:nvPr/>
        </p:nvSpPr>
        <p:spPr>
          <a:xfrm>
            <a:off x="10519410" y="3809680"/>
            <a:ext cx="167259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577340" y="4037645"/>
            <a:ext cx="462915" cy="635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V="1">
            <a:off x="3250565" y="3395660"/>
            <a:ext cx="805815" cy="653415"/>
          </a:xfrm>
          <a:prstGeom prst="bentConnector3">
            <a:avLst>
              <a:gd name="adj1" fmla="val 50039"/>
            </a:avLst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>
            <a:off x="3239135" y="4060505"/>
            <a:ext cx="817245" cy="559435"/>
          </a:xfrm>
          <a:prstGeom prst="bentConnector3">
            <a:avLst>
              <a:gd name="adj1" fmla="val 50039"/>
            </a:avLst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5261610" y="4618670"/>
            <a:ext cx="868680" cy="698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>
            <a:off x="5261610" y="3450905"/>
            <a:ext cx="3043555" cy="586740"/>
          </a:xfrm>
          <a:prstGeom prst="bentConnector3">
            <a:avLst>
              <a:gd name="adj1" fmla="val 50010"/>
            </a:avLst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  <a:endCxn id="13" idx="1"/>
          </p:cNvCxnSpPr>
          <p:nvPr/>
        </p:nvCxnSpPr>
        <p:spPr>
          <a:xfrm>
            <a:off x="10008235" y="4043995"/>
            <a:ext cx="511175" cy="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0" idx="3"/>
            <a:endCxn id="12" idx="1"/>
          </p:cNvCxnSpPr>
          <p:nvPr/>
        </p:nvCxnSpPr>
        <p:spPr>
          <a:xfrm flipV="1">
            <a:off x="7320280" y="4043995"/>
            <a:ext cx="1015365" cy="581660"/>
          </a:xfrm>
          <a:prstGeom prst="bentConnector3">
            <a:avLst>
              <a:gd name="adj1" fmla="val 50031"/>
            </a:avLst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" idx="2"/>
            <a:endCxn id="12" idx="2"/>
          </p:cNvCxnSpPr>
          <p:nvPr/>
        </p:nvCxnSpPr>
        <p:spPr>
          <a:xfrm rot="5400000" flipH="1" flipV="1">
            <a:off x="5080000" y="185735"/>
            <a:ext cx="3175" cy="8183245"/>
          </a:xfrm>
          <a:prstGeom prst="curvedConnector3">
            <a:avLst>
              <a:gd name="adj1" fmla="val -65819999"/>
            </a:avLst>
          </a:prstGeom>
          <a:ln w="1905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598670" y="6457945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逃生方案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061845" y="3243895"/>
            <a:ext cx="124079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preserveHost</a:t>
            </a:r>
          </a:p>
        </p:txBody>
      </p:sp>
      <p:cxnSp>
        <p:nvCxnSpPr>
          <p:cNvPr id="6" name="直接箭头连接符 5"/>
          <p:cNvCxnSpPr>
            <a:stCxn id="2" idx="3"/>
          </p:cNvCxnSpPr>
          <p:nvPr/>
        </p:nvCxnSpPr>
        <p:spPr>
          <a:xfrm flipV="1">
            <a:off x="1582420" y="4026215"/>
            <a:ext cx="6744970" cy="18415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598670" y="1179830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数据网关接入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101645-D67D-8041-8950-0F35E04336EE}"/>
              </a:ext>
            </a:extLst>
          </p:cNvPr>
          <p:cNvSpPr txBox="1"/>
          <p:nvPr/>
        </p:nvSpPr>
        <p:spPr>
          <a:xfrm>
            <a:off x="258445" y="1610038"/>
            <a:ext cx="11675110" cy="700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ea typeface="微软雅黑" panose="020B0503020204020204" pitchFamily="34" charset="-122"/>
              </a:rPr>
              <a:t>背景</a:t>
            </a:r>
            <a:r>
              <a:rPr lang="zh-CN" sz="1400" dirty="0">
                <a:solidFill>
                  <a:srgbClr val="FF0000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SISP ADMIN</a:t>
            </a:r>
            <a:r>
              <a:rPr lang="zh-C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服务日常有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C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多万文件下载，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安全组要求</a:t>
            </a:r>
            <a:r>
              <a:rPr lang="zh-C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所有文件下载都需要经过安全检测是否有敏感数据，如果检测到敏感数据，则跳转到安全组指定界面查看或申请下载，非敏感信息正常下载。 </a:t>
            </a:r>
            <a:endParaRPr lang="zh-CN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  <p:bldP spid="5" grpId="0" animBg="1"/>
      <p:bldP spid="4" grpId="0" animBg="1"/>
      <p:bldP spid="10" grpId="0" animBg="1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20869" y="296968"/>
            <a:ext cx="111835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岗位工作目标及对应关键举措</a:t>
            </a:r>
          </a:p>
        </p:txBody>
      </p:sp>
      <p:sp>
        <p:nvSpPr>
          <p:cNvPr id="11" name="矩形 10"/>
          <p:cNvSpPr/>
          <p:nvPr/>
        </p:nvSpPr>
        <p:spPr>
          <a:xfrm>
            <a:off x="273685" y="1156970"/>
            <a:ext cx="11520000" cy="138366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短期内我的工作目标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路由翻译引擎支持更多场景</a:t>
            </a: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0" algn="l"/>
              </a:tabLst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OISP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系统准时上线</a:t>
            </a: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提高系统的吞吐量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3685" y="2896235"/>
            <a:ext cx="11520000" cy="138366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需要重点提升的能力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需求分析</a:t>
            </a: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架构能力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系统性能优化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3685" y="4635500"/>
            <a:ext cx="11520000" cy="138366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关键举措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日常的业务开发和对接中以及生产问题咨询过程中，多了解业务的使用场景，挖掘新的业务价值和需求</a:t>
            </a: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对应用的功能进行拆分和归纳，在架构上对系统进行优化</a:t>
            </a: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整理分析业务处理流程，观察应用监控，找出优化点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89685" y="2109310"/>
            <a:ext cx="503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欢迎评委提问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726" y="114136"/>
            <a:ext cx="999749" cy="91058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871" y="296968"/>
            <a:ext cx="18411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个人信息</a:t>
            </a:r>
          </a:p>
        </p:txBody>
      </p:sp>
      <p:sp>
        <p:nvSpPr>
          <p:cNvPr id="2" name="矩形 1"/>
          <p:cNvSpPr/>
          <p:nvPr/>
        </p:nvSpPr>
        <p:spPr>
          <a:xfrm>
            <a:off x="923589" y="1032192"/>
            <a:ext cx="1280458" cy="15441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2794957" y="995361"/>
            <a:ext cx="0" cy="550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18991" y="1032192"/>
          <a:ext cx="8128001" cy="882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217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教育经历（最高学历）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</a:t>
                      </a: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2009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武昌理工大学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电子信息工程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19145" y="2112645"/>
          <a:ext cx="8128000" cy="43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81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司内工作经历（由当前岗位开始）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所在中心</a:t>
                      </a: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2020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客户渠道产品研发中心/OMS中台研发部/快件服务研发组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后端开发工程师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923589" y="3005288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徐保华</a:t>
            </a:r>
          </a:p>
        </p:txBody>
      </p:sp>
      <p:sp>
        <p:nvSpPr>
          <p:cNvPr id="36" name="矩形 35"/>
          <p:cNvSpPr/>
          <p:nvPr/>
        </p:nvSpPr>
        <p:spPr>
          <a:xfrm>
            <a:off x="1223648" y="2725351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</a:p>
        </p:txBody>
      </p:sp>
      <p:sp>
        <p:nvSpPr>
          <p:cNvPr id="37" name="矩形 36"/>
          <p:cNvSpPr/>
          <p:nvPr/>
        </p:nvSpPr>
        <p:spPr>
          <a:xfrm>
            <a:off x="923589" y="3695361"/>
            <a:ext cx="1280458" cy="5313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客户渠道产品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研发中心</a:t>
            </a:r>
          </a:p>
        </p:txBody>
      </p:sp>
      <p:sp>
        <p:nvSpPr>
          <p:cNvPr id="38" name="矩形 37"/>
          <p:cNvSpPr/>
          <p:nvPr/>
        </p:nvSpPr>
        <p:spPr>
          <a:xfrm>
            <a:off x="1223644" y="341542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所在中心</a:t>
            </a:r>
          </a:p>
        </p:txBody>
      </p:sp>
      <p:sp>
        <p:nvSpPr>
          <p:cNvPr id="39" name="矩形 38"/>
          <p:cNvSpPr/>
          <p:nvPr/>
        </p:nvSpPr>
        <p:spPr>
          <a:xfrm>
            <a:off x="923589" y="4559861"/>
            <a:ext cx="1280458" cy="5313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后端开发工程师</a:t>
            </a:r>
          </a:p>
        </p:txBody>
      </p:sp>
      <p:sp>
        <p:nvSpPr>
          <p:cNvPr id="40" name="矩形 39"/>
          <p:cNvSpPr/>
          <p:nvPr/>
        </p:nvSpPr>
        <p:spPr>
          <a:xfrm>
            <a:off x="1227918" y="427992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当前岗位</a:t>
            </a:r>
          </a:p>
        </p:txBody>
      </p:sp>
      <p:sp>
        <p:nvSpPr>
          <p:cNvPr id="41" name="矩形 40"/>
          <p:cNvSpPr/>
          <p:nvPr/>
        </p:nvSpPr>
        <p:spPr>
          <a:xfrm>
            <a:off x="923589" y="5405605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42" name="矩形 41"/>
          <p:cNvSpPr/>
          <p:nvPr/>
        </p:nvSpPr>
        <p:spPr>
          <a:xfrm>
            <a:off x="1223648" y="5125668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当前职级</a:t>
            </a:r>
          </a:p>
        </p:txBody>
      </p:sp>
      <p:sp>
        <p:nvSpPr>
          <p:cNvPr id="43" name="矩形 42"/>
          <p:cNvSpPr/>
          <p:nvPr/>
        </p:nvSpPr>
        <p:spPr>
          <a:xfrm>
            <a:off x="923589" y="6079972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4" name="矩形 43"/>
          <p:cNvSpPr/>
          <p:nvPr/>
        </p:nvSpPr>
        <p:spPr>
          <a:xfrm>
            <a:off x="1223648" y="580003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入职时间</a:t>
            </a:r>
          </a:p>
        </p:txBody>
      </p:sp>
      <p:sp>
        <p:nvSpPr>
          <p:cNvPr id="45" name="矩形 44"/>
          <p:cNvSpPr/>
          <p:nvPr/>
        </p:nvSpPr>
        <p:spPr>
          <a:xfrm>
            <a:off x="614658" y="950088"/>
            <a:ext cx="11143146" cy="559736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r="6555" b="7781"/>
          <a:stretch>
            <a:fillRect/>
          </a:stretch>
        </p:blipFill>
        <p:spPr>
          <a:xfrm>
            <a:off x="1004601" y="1111998"/>
            <a:ext cx="1118434" cy="139886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542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丨开发工具</a:t>
            </a:r>
            <a:endParaRPr lang="en-US" altLang="zh-CN" sz="2800" b="1" kern="40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4310" y="1011555"/>
            <a:ext cx="11732895" cy="106807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4310" y="2159000"/>
            <a:ext cx="11732895" cy="351536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我的行动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旧路由翻译规则整理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梳理逻辑</a:t>
            </a:r>
            <a:r>
              <a:rPr 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现有路由涉及100+个操作码，</a:t>
            </a:r>
            <a:r>
              <a:rPr 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00+逻辑分支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重构代码</a:t>
            </a:r>
            <a:r>
              <a:rPr 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巧用策略，模板方法，责任链等设计模式，解耦代码，方便扩展。</a:t>
            </a:r>
          </a:p>
          <a:p>
            <a:pPr>
              <a:lnSpc>
                <a:spcPct val="120000"/>
              </a:lnSpc>
            </a:pPr>
            <a:r>
              <a:rPr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翻译引擎</a:t>
            </a:r>
            <a:r>
              <a:rPr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</a:t>
            </a:r>
            <a:r>
              <a:rPr lang="zh-CN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与研发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14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确定方案：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根据配置，采用字节码工具动态生成规则处理器，添加到处理链。</a:t>
            </a:r>
            <a:endParaRPr sz="1400" b="1" dirty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表结构设计：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业务表：文案内容表；规则表：处理器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条件表，变量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翻译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属性关系表（通过BDP同步FVP，操作运单信息）等。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技术选型：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对比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asm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bytebutty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javassist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字节码生成工具，最终选用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javassist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（生成字节码方便，直接拼接源码）动态生成字节码。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核心逻辑：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解析配置，生成源代码，编译生成class，实例化对象，合并新旧处理器链，切换处理链。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使用率统计：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异步任务统计各模板的使用情况，方便后期下线未使用的模板。</a:t>
            </a: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3.文档输出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代码方面：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翻译引擎工具使用说明文档。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业务方面：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操作码逻辑文档，配置功能使用教程文档。</a:t>
            </a:r>
          </a:p>
        </p:txBody>
      </p:sp>
      <p:sp>
        <p:nvSpPr>
          <p:cNvPr id="2" name="矩形 1"/>
          <p:cNvSpPr/>
          <p:nvPr/>
        </p:nvSpPr>
        <p:spPr>
          <a:xfrm>
            <a:off x="1564640" y="5754370"/>
            <a:ext cx="10362565" cy="84582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l">
              <a:lnSpc>
                <a:spcPct val="110000"/>
              </a:lnSpc>
              <a:buClrTx/>
              <a:buSzTx/>
              <a:buFont typeface="+mj-lt"/>
              <a:buAutoNum type="arabicPeriod"/>
            </a:pP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</a:t>
            </a:r>
            <a:r>
              <a:rPr 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可视化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规则定制、审批、查询及管理。</a:t>
            </a:r>
          </a:p>
          <a:p>
            <a:pPr marL="342900" indent="-342900" algn="l">
              <a:lnSpc>
                <a:spcPct val="110000"/>
              </a:lnSpc>
              <a:buClrTx/>
              <a:buSzTx/>
              <a:buFont typeface="+mj-lt"/>
              <a:buAutoNum type="arabicPeriod"/>
            </a:pP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动态代码生成工具，保证代码规范化，</a:t>
            </a:r>
            <a:r>
              <a:rPr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节约</a:t>
            </a:r>
            <a:r>
              <a: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研发工作量。</a:t>
            </a:r>
          </a:p>
          <a:p>
            <a:pPr marL="342900" indent="-342900" algn="l">
              <a:lnSpc>
                <a:spcPct val="110000"/>
              </a:lnSpc>
              <a:buClrTx/>
              <a:buSzTx/>
              <a:buFont typeface="+mj-lt"/>
              <a:buAutoNum type="arabicPeriod"/>
            </a:pP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业务响应快，提升业务体验，实现业务响应</a:t>
            </a:r>
            <a:r>
              <a:rPr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14天到分钟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级的转变。</a:t>
            </a:r>
          </a:p>
          <a:p>
            <a:pPr indent="0" algn="l">
              <a:lnSpc>
                <a:spcPct val="80000"/>
              </a:lnSpc>
              <a:buClrTx/>
              <a:buSzTx/>
              <a:buFont typeface="+mj-lt"/>
              <a:buNone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770" y="5753735"/>
            <a:ext cx="1373505" cy="84645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4310" y="1011555"/>
            <a:ext cx="110680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SISP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提供全量路由翻译的接口服务（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100+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套系统，日均调用量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亿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）和订阅操作节点路由翻译推送服务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(10+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套系统，日均推送量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亿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+)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，使用场景丰富，调用量大。每次需要调整路由翻译内容时，都需要修改代码，发版解决，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业务响应慢。</a:t>
            </a:r>
          </a:p>
          <a:p>
            <a:pPr algn="l"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任务：</a:t>
            </a:r>
            <a:r>
              <a:rPr lang="zh-CN" sz="1400" dirty="0">
                <a:latin typeface="微软雅黑" panose="020B0503020204020204" pitchFamily="34" charset="-122"/>
                <a:sym typeface="+mn-ea"/>
              </a:rPr>
              <a:t>兼容旧路由翻译规则，</a:t>
            </a:r>
            <a:r>
              <a:rPr sz="1400" dirty="0">
                <a:latin typeface="微软雅黑" panose="020B0503020204020204" pitchFamily="34" charset="-122"/>
                <a:sym typeface="+mn-ea"/>
              </a:rPr>
              <a:t>实现路由</a:t>
            </a:r>
            <a:r>
              <a:rPr lang="zh-CN" sz="1400" dirty="0">
                <a:latin typeface="微软雅黑" panose="020B0503020204020204" pitchFamily="34" charset="-122"/>
                <a:sym typeface="+mn-ea"/>
              </a:rPr>
              <a:t>翻译规则</a:t>
            </a:r>
            <a:r>
              <a:rPr lang="zh-CN" altLang="en-US" sz="1400" dirty="0">
                <a:latin typeface="微软雅黑" panose="020B0503020204020204" pitchFamily="34" charset="-122"/>
                <a:sym typeface="+mn-ea"/>
              </a:rPr>
              <a:t>可配置</a:t>
            </a:r>
            <a:r>
              <a:rPr sz="1400" dirty="0">
                <a:latin typeface="微软雅黑" panose="020B0503020204020204" pitchFamily="34" charset="-122"/>
                <a:sym typeface="+mn-ea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sym typeface="+mn-ea"/>
              </a:rPr>
              <a:t>设定相关流程，方便业务方直接使用，</a:t>
            </a:r>
            <a:r>
              <a:rPr sz="1400" dirty="0" err="1">
                <a:latin typeface="微软雅黑" panose="020B0503020204020204" pitchFamily="34" charset="-122"/>
                <a:sym typeface="+mn-ea"/>
              </a:rPr>
              <a:t>快速响应业务需求</a:t>
            </a:r>
            <a:r>
              <a:rPr sz="1400" dirty="0">
                <a:latin typeface="微软雅黑" panose="020B0503020204020204" pitchFamily="34" charset="-122"/>
                <a:sym typeface="+mn-ea"/>
              </a:rPr>
              <a:t>。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542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丨开发工具</a:t>
            </a:r>
            <a:endParaRPr lang="en-US" altLang="zh-CN" sz="2800" b="1" kern="40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881380"/>
            <a:ext cx="9239250" cy="50958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71370" y="2819400"/>
            <a:ext cx="6704330" cy="1080135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82485" y="3103880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双链切换使用</a:t>
            </a:r>
          </a:p>
        </p:txBody>
      </p:sp>
      <p:sp>
        <p:nvSpPr>
          <p:cNvPr id="11" name="矩形 10"/>
          <p:cNvSpPr/>
          <p:nvPr/>
        </p:nvSpPr>
        <p:spPr>
          <a:xfrm>
            <a:off x="2071370" y="4209415"/>
            <a:ext cx="6704330" cy="283845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82485" y="4122420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匹配规则</a:t>
            </a:r>
          </a:p>
        </p:txBody>
      </p:sp>
      <p:sp>
        <p:nvSpPr>
          <p:cNvPr id="15" name="矩形 14"/>
          <p:cNvSpPr/>
          <p:nvPr/>
        </p:nvSpPr>
        <p:spPr>
          <a:xfrm>
            <a:off x="2071370" y="4689475"/>
            <a:ext cx="6704330" cy="363220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82485" y="4681855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规则处理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80" y="923290"/>
            <a:ext cx="9134475" cy="54197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542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丨开发工具</a:t>
            </a:r>
            <a:endParaRPr lang="en-US" altLang="zh-CN" sz="2800" b="1" kern="40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69515" y="3263265"/>
            <a:ext cx="7534275" cy="2302510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20865" y="5018405"/>
            <a:ext cx="294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动态生成规则，并加入到处理链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542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丨开发工具</a:t>
            </a:r>
            <a:endParaRPr lang="en-US" altLang="zh-CN" sz="2800" b="1" kern="40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" y="1128395"/>
            <a:ext cx="11079480" cy="4600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" y="936625"/>
            <a:ext cx="11079480" cy="4792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9757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丨开发框架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数据库与中间件</a:t>
            </a:r>
          </a:p>
        </p:txBody>
      </p:sp>
      <p:sp>
        <p:nvSpPr>
          <p:cNvPr id="13" name="矩形 12"/>
          <p:cNvSpPr/>
          <p:nvPr/>
        </p:nvSpPr>
        <p:spPr>
          <a:xfrm>
            <a:off x="194310" y="1011555"/>
            <a:ext cx="11733530" cy="98107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4310" y="2072005"/>
            <a:ext cx="11730355" cy="463359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我的行动</a:t>
            </a:r>
          </a:p>
          <a:p>
            <a:pPr algn="l">
              <a:lnSpc>
                <a:spcPct val="1300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3675" y="1011555"/>
            <a:ext cx="1167511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1400" dirty="0">
                <a:solidFill>
                  <a:srgbClr val="FF0000"/>
                </a:solidFill>
                <a:ea typeface="微软雅黑" panose="020B0503020204020204" pitchFamily="34" charset="-122"/>
              </a:rPr>
              <a:t>情景：</a:t>
            </a:r>
            <a:r>
              <a:rPr lang="zh-CN" sz="1400" dirty="0">
                <a:ea typeface="微软雅黑" panose="020B0503020204020204" pitchFamily="34" charset="-122"/>
                <a:sym typeface="+mn-ea"/>
              </a:rPr>
              <a:t>SISP（快件信息化服务平台）运行至今已有10年+，当前8套子系统均使用公司内部陈旧框架novartar（已不再维护），导致业务提出的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部分</a:t>
            </a:r>
            <a:r>
              <a:rPr lang="zh-CN" sz="1400" dirty="0">
                <a:ea typeface="微软雅黑" panose="020B0503020204020204" pitchFamily="34" charset="-122"/>
                <a:sym typeface="+mn-ea"/>
              </a:rPr>
              <a:t>需求没法快速实现、新技术无法接入等，影响业务的快速发展及系统的运营维护。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1400" dirty="0">
                <a:solidFill>
                  <a:srgbClr val="FF0000"/>
                </a:solidFill>
                <a:ea typeface="微软雅黑" panose="020B0503020204020204" pitchFamily="34" charset="-122"/>
              </a:rPr>
              <a:t>任务：</a:t>
            </a:r>
            <a:r>
              <a:rPr 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SISP服务升级：升级过程中，基础组件开发，新功能实现；新服务上线后，根据监控指标对系统进行优化，提高系统性能和稳定性。</a:t>
            </a:r>
          </a:p>
        </p:txBody>
      </p:sp>
      <p:sp>
        <p:nvSpPr>
          <p:cNvPr id="20" name="矩形 19"/>
          <p:cNvSpPr/>
          <p:nvPr/>
        </p:nvSpPr>
        <p:spPr>
          <a:xfrm>
            <a:off x="1747222" y="3213100"/>
            <a:ext cx="3309620" cy="31229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</a:pPr>
            <a:r>
              <a:rPr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问题分析：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SISP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项目中有部分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应用配置是用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value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注解注入的，每次更新配置时需要重启才能生效。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改善方案</a:t>
            </a:r>
            <a:r>
              <a:rPr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基于IDisconfUpdatePipeline和BeanPostProcessor扩展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功能，提供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disconf-extend jar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包，项目引入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value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注解就会动态生效。</a:t>
            </a:r>
          </a:p>
          <a:p>
            <a:pPr algn="l">
              <a:lnSpc>
                <a:spcPct val="160000"/>
              </a:lnSpc>
            </a:pPr>
            <a:r>
              <a:rPr 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影响：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value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注解支持动态修改配置，业务代码中解耦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95760" y="3213100"/>
            <a:ext cx="3309620" cy="31229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</a:pPr>
            <a:r>
              <a:rPr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问题分析：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SISP数据库CPU周期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飚高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；是由于</a:t>
            </a:r>
            <a:r>
              <a:rPr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我们应用服务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</a:t>
            </a:r>
            <a:r>
              <a:rPr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定时加载本地缓存，且大部分缓存设置了相同的缓存时间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；当缓存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同时过期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，数据请求量剧增，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进而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导致CPU飚高。</a:t>
            </a:r>
          </a:p>
          <a:p>
            <a:pPr algn="l">
              <a:lnSpc>
                <a:spcPct val="160000"/>
              </a:lnSpc>
            </a:pPr>
            <a:r>
              <a:rPr 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改善方案</a:t>
            </a:r>
            <a:r>
              <a:rPr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优化缓存框架，提供缓存注解。支持单线程按顺序全量加载缓存功能、懒加载功能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、可配置实时更新缓存功能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。解决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缓存穿透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缓存击穿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、缓存雪崩。</a:t>
            </a:r>
          </a:p>
          <a:p>
            <a:pPr algn="l">
              <a:lnSpc>
                <a:spcPct val="160000"/>
              </a:lnSpc>
            </a:pPr>
            <a:r>
              <a:rPr 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影响：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r>
              <a:rPr lang="e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使用率从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82%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降低至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16%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，下降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66%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7857" y="2669540"/>
            <a:ext cx="3308350" cy="54356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扩展组件</a:t>
            </a:r>
          </a:p>
        </p:txBody>
      </p:sp>
      <p:sp>
        <p:nvSpPr>
          <p:cNvPr id="11" name="矩形 10"/>
          <p:cNvSpPr/>
          <p:nvPr/>
        </p:nvSpPr>
        <p:spPr>
          <a:xfrm>
            <a:off x="6495760" y="2669540"/>
            <a:ext cx="3308350" cy="54356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数据库CPU优化</a:t>
            </a:r>
            <a:endParaRPr lang="zh-CN" altLang="en-US" sz="14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958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718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开发框架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数据库与中间能力</a:t>
            </a:r>
            <a:endParaRPr lang="zh-CN" sz="2800" b="1" kern="40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数据库cpu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099820"/>
            <a:ext cx="10057765" cy="2479675"/>
          </a:xfrm>
          <a:prstGeom prst="rect">
            <a:avLst/>
          </a:prstGeom>
        </p:spPr>
      </p:pic>
      <p:pic>
        <p:nvPicPr>
          <p:cNvPr id="3" name="图片 2" descr="数据库cpu修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4159885"/>
            <a:ext cx="10058400" cy="2498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32010" y="1726565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数据库优化前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813290" y="4984115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数据库优化后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718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丨架构</a:t>
            </a:r>
            <a:r>
              <a:rPr 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</a:p>
        </p:txBody>
      </p:sp>
      <p:sp>
        <p:nvSpPr>
          <p:cNvPr id="6" name="矩形 5"/>
          <p:cNvSpPr/>
          <p:nvPr/>
        </p:nvSpPr>
        <p:spPr>
          <a:xfrm>
            <a:off x="296545" y="864235"/>
            <a:ext cx="11558270" cy="1065530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情景：</a:t>
            </a:r>
            <a:r>
              <a:rPr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SISP（快件信息化服务平台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提供KAFKA路由翻译推送服务、（运单、路由、图片、备注等）接口服务（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30000tps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），并有内网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40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用户的核心查询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服务。</a:t>
            </a:r>
          </a:p>
          <a:p>
            <a:pPr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困扰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：版本发布只能在深夜；业务功能无法提供试点验证；功能验证、异常版本回滚非常繁琐、复杂和耗时。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快件信息化服务平台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KAFKA、REST服务和WEB界面支持灰度，并支持不同应用不同粒度的进行试点验证。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165" y="2005330"/>
            <a:ext cx="7547610" cy="4788000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我的行动：</a:t>
            </a:r>
          </a:p>
          <a:p>
            <a:pPr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调研分析</a:t>
            </a:r>
          </a:p>
          <a:p>
            <a:pPr marL="180975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参考了业界的蓝绿发布和金丝雀发布，并结合系统自身的特点和业务场景，设计了满足KAFKA、REST、WEB三种场景的灰度架构。</a:t>
            </a:r>
          </a:p>
          <a:p>
            <a:pPr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架构和系统设计</a:t>
            </a: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加入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分流层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网关、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SISP-WEB-SHUNT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SISP-PUSH-SHUNT</a:t>
            </a: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基于业务场景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定制灰度规则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：接口基于请求头系统编码；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基于用户（网点、区域等）；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kafka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基于消息数据本身（主题、网点、区域等）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接口隔离原则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，让A/B 环境的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KAFKA/WEB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A/B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环境应用，达到环境级别的隔离；</a:t>
            </a: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模板模式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来控制整个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KAFKA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灰度的处理过程，整个处理过程拆分为：报文解码、获取业务数据、获取灰度配置、寻找A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B环境和数据分流五个部分；</a:t>
            </a: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策略模式：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来对每个部分进行扩展，达到同一个功能有不同的实现方式；</a:t>
            </a: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约定大于配置原则：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KAFKA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生产者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消费者的动态管理，减少大量重复的配置，提升服务能力</a:t>
            </a:r>
          </a:p>
          <a:p>
            <a:pPr marL="285750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上线发布</a:t>
            </a:r>
          </a:p>
          <a:p>
            <a:pPr marL="189230" indent="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对整个上线发布过程进行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上线推演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，整理出灰度上线部署方案、发布前资源检查清单、发布步骤执行清单、发布后验证检查清单和灰度发布回归方案等文档。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933055" y="1992630"/>
            <a:ext cx="3921760" cy="4760278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结果：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en-US" altLang="zh-CN" sz="14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功能上线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灰度架构成功上线后。通过控制流量，可以在白天进行版本发布，解放运维同事和研发同事</a:t>
            </a: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en-US" altLang="zh-CN" sz="14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试点验证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可以支持不同应用不同粒度的灰度（系统编码、网点、城市、大区、主题等）试点，方便业务验证和推广。</a:t>
            </a: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en-US" altLang="zh-CN" sz="14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复用组件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抽象出灰度框架和相关的可复用组件，和业务解耦，能够在多个系统复用。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en-US" altLang="zh-CN" sz="14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配置化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通过约定和配置可以对新的业务接入，已接入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20+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上游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KAFKA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的数据，无须重复开发，加快新业务的上线。</a:t>
            </a: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36201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036cebc-1107-4576-b92e-fb790635df2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f79e1b6-ee59-4712-822d-7853b20e2776}"/>
</p:tagLst>
</file>

<file path=ppt/theme/theme1.xml><?xml version="1.0" encoding="utf-8"?>
<a:theme xmlns:a="http://schemas.openxmlformats.org/drawingml/2006/main" name="A000120140530A99PPBG">
  <a:themeElements>
    <a:clrScheme name="自定义 637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5000"/>
          </a:schemeClr>
        </a:solidFill>
        <a:ln w="9525">
          <a:solidFill>
            <a:schemeClr val="accent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rgbClr val="00B050"/>
          </a:solidFill>
        </a:ln>
        <a:effectLst>
          <a:outerShdw blurRad="63500" sx="102000" sy="102000" algn="ctr" rotWithShape="0">
            <a:schemeClr val="accent4"/>
          </a:outerShdw>
        </a:effectLst>
      </a:spPr>
      <a:bodyPr tIns="432000" bIns="144000" anchor="ctr">
        <a:normAutofit/>
      </a:bodyPr>
      <a:lstStyle>
        <a:defPPr algn="ctr">
          <a:lnSpc>
            <a:spcPct val="110000"/>
          </a:lnSpc>
          <a:defRPr sz="1600" dirty="0" smtClean="0">
            <a:solidFill>
              <a:srgbClr val="333333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1488</Words>
  <Application>Microsoft Macintosh PowerPoint</Application>
  <PresentationFormat>宽屏</PresentationFormat>
  <Paragraphs>154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等线</vt:lpstr>
      <vt:lpstr>微软雅黑</vt:lpstr>
      <vt:lpstr>微软雅黑</vt:lpstr>
      <vt:lpstr>微软雅黑 Light</vt:lpstr>
      <vt:lpstr>幼圆</vt:lpstr>
      <vt:lpstr>Arial</vt:lpstr>
      <vt:lpstr>Calibri</vt:lpstr>
      <vt:lpstr>Calibri Light</vt:lpstr>
      <vt:lpstr>Wingdings</vt:lpstr>
      <vt:lpstr>A000120140530A99PPBG</vt:lpstr>
      <vt:lpstr>5_自定义设计方案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顺丰科技规划</dc:title>
  <dc:creator>幺宝刚(BAOGANG YAO)-顺丰科技</dc:creator>
  <cp:lastModifiedBy>Microsoft Office User</cp:lastModifiedBy>
  <cp:revision>1423</cp:revision>
  <dcterms:created xsi:type="dcterms:W3CDTF">2018-10-25T23:24:00Z</dcterms:created>
  <dcterms:modified xsi:type="dcterms:W3CDTF">2022-08-18T10:16:22Z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2052-11.8.2.10321</vt:lpwstr>
  </property>
</Properties>
</file>