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4" r:id="rId9"/>
    <p:sldId id="265" r:id="rId10"/>
    <p:sldId id="266" r:id="rId11"/>
    <p:sldId id="267" r:id="rId12"/>
    <p:sldId id="268" r:id="rId13"/>
    <p:sldId id="269" r:id="rId14"/>
    <p:sldId id="270" r:id="rId15"/>
    <p:sldId id="297" r:id="rId16"/>
    <p:sldId id="296"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8"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 id="334" r:id="rId75"/>
    <p:sldId id="335" r:id="rId76"/>
    <p:sldId id="336" r:id="rId77"/>
    <p:sldId id="337" r:id="rId78"/>
    <p:sldId id="338" r:id="rId79"/>
    <p:sldId id="339" r:id="rId80"/>
    <p:sldId id="340" r:id="rId81"/>
    <p:sldId id="341" r:id="rId82"/>
    <p:sldId id="342" r:id="rId83"/>
    <p:sldId id="343" r:id="rId84"/>
    <p:sldId id="344" r:id="rId85"/>
    <p:sldId id="345" r:id="rId86"/>
    <p:sldId id="346" r:id="rId87"/>
    <p:sldId id="347" r:id="rId88"/>
    <p:sldId id="348" r:id="rId89"/>
    <p:sldId id="349" r:id="rId90"/>
    <p:sldId id="350" r:id="rId91"/>
    <p:sldId id="351" r:id="rId92"/>
    <p:sldId id="352" r:id="rId93"/>
    <p:sldId id="353" r:id="rId94"/>
    <p:sldId id="354" r:id="rId95"/>
    <p:sldId id="355" r:id="rId96"/>
    <p:sldId id="356" r:id="rId97"/>
    <p:sldId id="357" r:id="rId98"/>
    <p:sldId id="358" r:id="rId99"/>
    <p:sldId id="359" r:id="rId100"/>
    <p:sldId id="361" r:id="rId101"/>
    <p:sldId id="362" r:id="rId102"/>
    <p:sldId id="363" r:id="rId103"/>
    <p:sldId id="364" r:id="rId104"/>
    <p:sldId id="365" r:id="rId105"/>
    <p:sldId id="366" r:id="rId106"/>
    <p:sldId id="367" r:id="rId107"/>
    <p:sldId id="368" r:id="rId108"/>
    <p:sldId id="369" r:id="rId109"/>
    <p:sldId id="370" r:id="rId110"/>
    <p:sldId id="371" r:id="rId111"/>
    <p:sldId id="372" r:id="rId112"/>
    <p:sldId id="373" r:id="rId113"/>
    <p:sldId id="374" r:id="rId114"/>
    <p:sldId id="375" r:id="rId115"/>
    <p:sldId id="376" r:id="rId116"/>
    <p:sldId id="377" r:id="rId117"/>
    <p:sldId id="378" r:id="rId118"/>
    <p:sldId id="379" r:id="rId119"/>
    <p:sldId id="380" r:id="rId120"/>
    <p:sldId id="381" r:id="rId121"/>
    <p:sldId id="382" r:id="rId122"/>
    <p:sldId id="383" r:id="rId123"/>
    <p:sldId id="384" r:id="rId124"/>
    <p:sldId id="385" r:id="rId125"/>
    <p:sldId id="386" r:id="rId126"/>
    <p:sldId id="387" r:id="rId127"/>
    <p:sldId id="388" r:id="rId128"/>
    <p:sldId id="389" r:id="rId129"/>
    <p:sldId id="390" r:id="rId130"/>
    <p:sldId id="391" r:id="rId131"/>
    <p:sldId id="392" r:id="rId132"/>
    <p:sldId id="393" r:id="rId133"/>
    <p:sldId id="394" r:id="rId134"/>
    <p:sldId id="395" r:id="rId135"/>
    <p:sldId id="397" r:id="rId136"/>
    <p:sldId id="396" r:id="rId1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2" d="100"/>
          <a:sy n="112" d="100"/>
        </p:scale>
        <p:origin x="-1560" y="-27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77F865E-1C6F-49FC-AC76-F9FD2E9CE55E}" type="datetimeFigureOut">
              <a:rPr lang="en-US" smtClean="0"/>
              <a:pPr/>
              <a:t>3/16/2016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99E4274-CAB1-4998-B093-CE3523AB4A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77F865E-1C6F-49FC-AC76-F9FD2E9CE55E}" type="datetimeFigureOut">
              <a:rPr lang="en-US" smtClean="0"/>
              <a:pPr/>
              <a:t>3/16/2016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9E4274-CAB1-4998-B093-CE3523AB4A2B}"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77F865E-1C6F-49FC-AC76-F9FD2E9CE55E}" type="datetimeFigureOut">
              <a:rPr lang="en-US" smtClean="0"/>
              <a:pPr/>
              <a:t>3/16/2016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9E4274-CAB1-4998-B093-CE3523AB4A2B}" type="slidenum">
              <a:rPr lang="en-US" smtClean="0"/>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77F865E-1C6F-49FC-AC76-F9FD2E9CE55E}" type="datetimeFigureOut">
              <a:rPr lang="en-US" smtClean="0"/>
              <a:pPr/>
              <a:t>3/16/2016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9E4274-CAB1-4998-B093-CE3523AB4A2B}" type="slidenum">
              <a:rPr lang="en-US" smtClean="0"/>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77F865E-1C6F-49FC-AC76-F9FD2E9CE55E}" type="datetimeFigureOut">
              <a:rPr lang="en-US" smtClean="0"/>
              <a:pPr/>
              <a:t>3/16/2016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9E4274-CAB1-4998-B093-CE3523AB4A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77F865E-1C6F-49FC-AC76-F9FD2E9CE55E}" type="datetimeFigureOut">
              <a:rPr lang="en-US" smtClean="0"/>
              <a:pPr/>
              <a:t>3/16/2016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9E4274-CAB1-4998-B093-CE3523AB4A2B}" type="slidenum">
              <a:rPr lang="en-US" smtClean="0"/>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77F865E-1C6F-49FC-AC76-F9FD2E9CE55E}" type="datetimeFigureOut">
              <a:rPr lang="en-US" smtClean="0"/>
              <a:pPr/>
              <a:t>3/16/2016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9E4274-CAB1-4998-B093-CE3523AB4A2B}"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77F865E-1C6F-49FC-AC76-F9FD2E9CE55E}" type="datetimeFigureOut">
              <a:rPr lang="en-US" smtClean="0"/>
              <a:pPr/>
              <a:t>3/16/2016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9E4274-CAB1-4998-B093-CE3523AB4A2B}" type="slidenum">
              <a:rPr lang="en-US" smtClean="0"/>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7F865E-1C6F-49FC-AC76-F9FD2E9CE55E}" type="datetimeFigureOut">
              <a:rPr lang="en-US" smtClean="0"/>
              <a:pPr/>
              <a:t>3/16/2016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9E4274-CAB1-4998-B093-CE3523AB4A2B}"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77F865E-1C6F-49FC-AC76-F9FD2E9CE55E}" type="datetimeFigureOut">
              <a:rPr lang="en-US" smtClean="0"/>
              <a:pPr/>
              <a:t>3/16/2016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9E4274-CAB1-4998-B093-CE3523AB4A2B}" type="slidenum">
              <a:rPr lang="en-US" smtClean="0"/>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77F865E-1C6F-49FC-AC76-F9FD2E9CE55E}" type="datetimeFigureOut">
              <a:rPr lang="en-US" smtClean="0"/>
              <a:pPr/>
              <a:t>3/16/2016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99E4274-CAB1-4998-B093-CE3523AB4A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77F865E-1C6F-49FC-AC76-F9FD2E9CE55E}" type="datetimeFigureOut">
              <a:rPr lang="en-US" smtClean="0"/>
              <a:pPr/>
              <a:t>3/16/2016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99E4274-CAB1-4998-B093-CE3523AB4A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1371600"/>
            <a:ext cx="8232648" cy="41910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3000" b="1" i="0" u="none" strike="noStrike" kern="1200" cap="none" spc="0" normalizeH="0" baseline="0" noProof="0" dirty="0" smtClean="0">
                <a:ln w="24500" cmpd="dbl">
                  <a:solidFill>
                    <a:schemeClr val="accent2">
                      <a:shade val="85000"/>
                      <a:satMod val="155000"/>
                    </a:schemeClr>
                  </a:solidFill>
                  <a:prstDash val="solid"/>
                  <a:miter lim="800000"/>
                </a:ln>
                <a:solidFill>
                  <a:schemeClr val="tx2"/>
                </a:solidFill>
                <a:effectLst>
                  <a:glow rad="101600">
                    <a:schemeClr val="accent2">
                      <a:satMod val="175000"/>
                      <a:alpha val="40000"/>
                    </a:schemeClr>
                  </a:glow>
                  <a:outerShdw blurRad="50800" dist="38100" dir="5400000" algn="t" rotWithShape="0">
                    <a:prstClr val="black">
                      <a:alpha val="40000"/>
                    </a:prstClr>
                  </a:outerShdw>
                </a:effectLst>
                <a:uLnTx/>
                <a:uFillTx/>
                <a:latin typeface="ITC Zapf Chancery" pitchFamily="66" charset="0"/>
                <a:ea typeface="+mj-ea"/>
                <a:cs typeface="+mj-cs"/>
              </a:rPr>
              <a:t>Basic Macro </a:t>
            </a:r>
            <a:br>
              <a:rPr kumimoji="0" lang="en-US" sz="13000" b="1" i="0" u="none" strike="noStrike" kern="1200" cap="none" spc="0" normalizeH="0" baseline="0" noProof="0" dirty="0" smtClean="0">
                <a:ln w="24500" cmpd="dbl">
                  <a:solidFill>
                    <a:schemeClr val="accent2">
                      <a:shade val="85000"/>
                      <a:satMod val="155000"/>
                    </a:schemeClr>
                  </a:solidFill>
                  <a:prstDash val="solid"/>
                  <a:miter lim="800000"/>
                </a:ln>
                <a:solidFill>
                  <a:schemeClr val="tx2"/>
                </a:solidFill>
                <a:effectLst>
                  <a:glow rad="101600">
                    <a:schemeClr val="accent2">
                      <a:satMod val="175000"/>
                      <a:alpha val="40000"/>
                    </a:schemeClr>
                  </a:glow>
                  <a:outerShdw blurRad="50800" dist="38100" dir="5400000" algn="t" rotWithShape="0">
                    <a:prstClr val="black">
                      <a:alpha val="40000"/>
                    </a:prstClr>
                  </a:outerShdw>
                </a:effectLst>
                <a:uLnTx/>
                <a:uFillTx/>
                <a:latin typeface="ITC Zapf Chancery" pitchFamily="66" charset="0"/>
                <a:ea typeface="+mj-ea"/>
                <a:cs typeface="+mj-cs"/>
              </a:rPr>
            </a:br>
            <a:r>
              <a:rPr kumimoji="0" lang="en-US" sz="13000" b="1" i="0" u="none" strike="noStrike" kern="1200" cap="none" spc="0" normalizeH="0" baseline="0" noProof="0" dirty="0" smtClean="0">
                <a:ln w="24500" cmpd="dbl">
                  <a:solidFill>
                    <a:schemeClr val="accent2">
                      <a:shade val="85000"/>
                      <a:satMod val="155000"/>
                    </a:schemeClr>
                  </a:solidFill>
                  <a:prstDash val="solid"/>
                  <a:miter lim="800000"/>
                </a:ln>
                <a:solidFill>
                  <a:schemeClr val="tx2"/>
                </a:solidFill>
                <a:effectLst>
                  <a:glow rad="101600">
                    <a:schemeClr val="accent2">
                      <a:satMod val="175000"/>
                      <a:alpha val="40000"/>
                    </a:schemeClr>
                  </a:glow>
                  <a:outerShdw blurRad="50800" dist="38100" dir="5400000" algn="t" rotWithShape="0">
                    <a:prstClr val="black">
                      <a:alpha val="40000"/>
                    </a:prstClr>
                  </a:outerShdw>
                </a:effectLst>
                <a:uLnTx/>
                <a:uFillTx/>
                <a:latin typeface="ITC Zapf Chancery" pitchFamily="66" charset="0"/>
                <a:ea typeface="+mj-ea"/>
                <a:cs typeface="+mj-cs"/>
              </a:rPr>
              <a:t>Programming</a:t>
            </a:r>
            <a:endParaRPr kumimoji="0" lang="en-US" sz="13000" b="1" i="0" u="none" strike="noStrike" kern="1200" cap="none" spc="0" normalizeH="0" baseline="0" noProof="0" dirty="0">
              <a:ln w="24500" cmpd="dbl">
                <a:solidFill>
                  <a:schemeClr val="accent2">
                    <a:shade val="85000"/>
                    <a:satMod val="155000"/>
                  </a:schemeClr>
                </a:solidFill>
                <a:prstDash val="solid"/>
                <a:miter lim="800000"/>
              </a:ln>
              <a:solidFill>
                <a:schemeClr val="tx2"/>
              </a:solidFill>
              <a:effectLst>
                <a:glow rad="101600">
                  <a:schemeClr val="accent2">
                    <a:satMod val="175000"/>
                    <a:alpha val="40000"/>
                  </a:schemeClr>
                </a:glow>
                <a:outerShdw blurRad="50800" dist="38100" dir="5400000" algn="t" rotWithShape="0">
                  <a:prstClr val="black">
                    <a:alpha val="40000"/>
                  </a:prstClr>
                </a:outerShdw>
              </a:effectLst>
              <a:uLnTx/>
              <a:uFillTx/>
              <a:latin typeface="ITC Zapf Chancery" pitchFamily="66" charset="0"/>
              <a:ea typeface="+mj-ea"/>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3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30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3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1: About Macro</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65000"/>
                    <a:lumOff val="35000"/>
                  </a:schemeClr>
                </a:solidFill>
                <a:latin typeface="Century Gothic" pitchFamily="34" charset="0"/>
                <a:cs typeface="Courier New" pitchFamily="49" charset="0"/>
              </a:rPr>
              <a:t>Excel Macro Recorder</a:t>
            </a:r>
          </a:p>
          <a:p>
            <a:pPr lvl="1">
              <a:buNone/>
            </a:pPr>
            <a:r>
              <a:rPr lang="en-US" sz="1700" dirty="0" smtClean="0">
                <a:latin typeface="Century Gothic" pitchFamily="34" charset="0"/>
              </a:rPr>
              <a:t>		</a:t>
            </a:r>
            <a:r>
              <a:rPr lang="en-US" sz="1700" dirty="0" smtClean="0">
                <a:solidFill>
                  <a:schemeClr val="tx1">
                    <a:lumMod val="65000"/>
                    <a:lumOff val="35000"/>
                  </a:schemeClr>
                </a:solidFill>
                <a:latin typeface="Century Gothic" pitchFamily="34" charset="0"/>
              </a:rPr>
              <a:t>The Macro Recorder, a very useful tool included in </a:t>
            </a:r>
            <a:r>
              <a:rPr lang="en-US" sz="1700" b="1" dirty="0" smtClean="0">
                <a:solidFill>
                  <a:schemeClr val="tx1">
                    <a:lumMod val="65000"/>
                    <a:lumOff val="35000"/>
                  </a:schemeClr>
                </a:solidFill>
                <a:latin typeface="Century Gothic" pitchFamily="34" charset="0"/>
              </a:rPr>
              <a:t>Excel VBA</a:t>
            </a:r>
            <a:r>
              <a:rPr lang="en-US" sz="1700" dirty="0" smtClean="0">
                <a:solidFill>
                  <a:schemeClr val="tx1">
                    <a:lumMod val="65000"/>
                    <a:lumOff val="35000"/>
                  </a:schemeClr>
                </a:solidFill>
                <a:latin typeface="Century Gothic" pitchFamily="34" charset="0"/>
              </a:rPr>
              <a:t>, 	records every task you perform with Excel. This is good news if you 	want to automate repetitive tasks. All you have to do is record a 	specific task once. Next, you can execute the task over and over 	with the click of a button. This can save you a lot of time! The Macro 	Recorder is also a great help when you don't know how to program 	a specific task in Excel VBA. Simply open the Visual Basic Editor after 	recording the task to see how it can be programmed.</a:t>
            </a:r>
          </a:p>
          <a:p>
            <a:pPr lvl="1">
              <a:buNone/>
            </a:pPr>
            <a:r>
              <a:rPr lang="en-US" sz="1700" dirty="0" smtClean="0">
                <a:solidFill>
                  <a:schemeClr val="tx1">
                    <a:lumMod val="65000"/>
                    <a:lumOff val="35000"/>
                  </a:schemeClr>
                </a:solidFill>
                <a:latin typeface="Century Gothic" pitchFamily="34" charset="0"/>
              </a:rPr>
              <a:t>		</a:t>
            </a:r>
          </a:p>
          <a:p>
            <a:pPr lvl="1">
              <a:buNone/>
            </a:pPr>
            <a:r>
              <a:rPr lang="en-US" sz="1700" dirty="0" smtClean="0">
                <a:solidFill>
                  <a:schemeClr val="tx1">
                    <a:lumMod val="65000"/>
                    <a:lumOff val="35000"/>
                  </a:schemeClr>
                </a:solidFill>
                <a:latin typeface="Century Gothic" pitchFamily="34" charset="0"/>
              </a:rPr>
              <a:t>	</a:t>
            </a:r>
            <a:r>
              <a:rPr lang="en-US" sz="1900" dirty="0" smtClean="0">
                <a:solidFill>
                  <a:schemeClr val="tx1">
                    <a:lumMod val="65000"/>
                    <a:lumOff val="35000"/>
                  </a:schemeClr>
                </a:solidFill>
                <a:latin typeface="Century Gothic" pitchFamily="34" charset="0"/>
              </a:rPr>
              <a:t>	</a:t>
            </a:r>
            <a:r>
              <a:rPr lang="en-US" sz="1800" b="1" dirty="0" smtClean="0">
                <a:solidFill>
                  <a:schemeClr val="tx1">
                    <a:lumMod val="65000"/>
                    <a:lumOff val="35000"/>
                  </a:schemeClr>
                </a:solidFill>
                <a:latin typeface="Century Gothic" pitchFamily="34" charset="0"/>
              </a:rPr>
              <a:t>Record a Macro</a:t>
            </a:r>
          </a:p>
          <a:p>
            <a:pPr marL="1257300" lvl="1" indent="-342900">
              <a:buNone/>
            </a:pPr>
            <a:r>
              <a:rPr lang="en-US" sz="1700" dirty="0" smtClean="0">
                <a:solidFill>
                  <a:schemeClr val="tx1">
                    <a:lumMod val="65000"/>
                    <a:lumOff val="35000"/>
                  </a:schemeClr>
                </a:solidFill>
                <a:latin typeface="Century Gothic" pitchFamily="34" charset="0"/>
              </a:rPr>
              <a:t>	</a:t>
            </a:r>
            <a:r>
              <a:rPr lang="en-US" sz="1700" b="1" i="1" dirty="0" smtClean="0">
                <a:solidFill>
                  <a:schemeClr val="tx1">
                    <a:lumMod val="65000"/>
                    <a:lumOff val="35000"/>
                  </a:schemeClr>
                </a:solidFill>
                <a:latin typeface="Century Gothic" pitchFamily="34" charset="0"/>
              </a:rPr>
              <a:t> We will now record a macro that changes the format of Cells to Percentage.</a:t>
            </a:r>
          </a:p>
          <a:p>
            <a:pPr marL="1257300" lvl="1" indent="-342900">
              <a:buNone/>
            </a:pPr>
            <a:r>
              <a:rPr lang="en-US" sz="1700" b="1" i="1" dirty="0" smtClean="0">
                <a:solidFill>
                  <a:schemeClr val="tx1">
                    <a:lumMod val="65000"/>
                    <a:lumOff val="35000"/>
                  </a:schemeClr>
                </a:solidFill>
                <a:latin typeface="Century Gothic" pitchFamily="34" charset="0"/>
              </a:rPr>
              <a:t>	</a:t>
            </a:r>
            <a:r>
              <a:rPr lang="en-US" sz="1700" dirty="0" smtClean="0">
                <a:solidFill>
                  <a:schemeClr val="tx1">
                    <a:lumMod val="65000"/>
                    <a:lumOff val="35000"/>
                  </a:schemeClr>
                </a:solidFill>
                <a:latin typeface="Century Gothic" pitchFamily="34" charset="0"/>
              </a:rPr>
              <a:t>4.	Click on </a:t>
            </a:r>
            <a:r>
              <a:rPr lang="en-US" sz="1700" b="1" i="1" dirty="0" smtClean="0">
                <a:solidFill>
                  <a:schemeClr val="tx1">
                    <a:lumMod val="65000"/>
                    <a:lumOff val="35000"/>
                  </a:schemeClr>
                </a:solidFill>
                <a:latin typeface="Century Gothic" pitchFamily="34" charset="0"/>
              </a:rPr>
              <a:t>Ok</a:t>
            </a:r>
          </a:p>
          <a:p>
            <a:pPr marL="1257300" lvl="1" indent="-342900">
              <a:buNone/>
            </a:pPr>
            <a:r>
              <a:rPr lang="en-US" sz="1700" b="1" i="1" dirty="0" smtClean="0">
                <a:solidFill>
                  <a:schemeClr val="tx1">
                    <a:lumMod val="65000"/>
                    <a:lumOff val="35000"/>
                  </a:schemeClr>
                </a:solidFill>
                <a:latin typeface="Century Gothic" pitchFamily="34" charset="0"/>
              </a:rPr>
              <a:t>	</a:t>
            </a:r>
            <a:r>
              <a:rPr lang="en-US" sz="1700" dirty="0" smtClean="0">
                <a:solidFill>
                  <a:schemeClr val="tx1">
                    <a:lumMod val="65000"/>
                    <a:lumOff val="35000"/>
                  </a:schemeClr>
                </a:solidFill>
                <a:latin typeface="Century Gothic" pitchFamily="34" charset="0"/>
              </a:rPr>
              <a:t>5</a:t>
            </a:r>
            <a:r>
              <a:rPr lang="en-US" sz="1700" b="1" i="1" dirty="0" smtClean="0">
                <a:solidFill>
                  <a:schemeClr val="tx1">
                    <a:lumMod val="65000"/>
                    <a:lumOff val="35000"/>
                  </a:schemeClr>
                </a:solidFill>
                <a:latin typeface="Century Gothic" pitchFamily="34" charset="0"/>
              </a:rPr>
              <a:t>.	Right mouse click</a:t>
            </a:r>
            <a:r>
              <a:rPr lang="en-US" sz="1700" dirty="0" smtClean="0">
                <a:solidFill>
                  <a:schemeClr val="tx1">
                    <a:lumMod val="65000"/>
                    <a:lumOff val="35000"/>
                  </a:schemeClr>
                </a:solidFill>
                <a:latin typeface="Century Gothic" pitchFamily="34" charset="0"/>
              </a:rPr>
              <a:t> on the active cell (selected cell). Be sure 	not to select any other cell! Then click on Format Cells</a:t>
            </a:r>
            <a:endParaRPr lang="en-US" sz="1700" b="1" i="1" dirty="0" smtClean="0">
              <a:solidFill>
                <a:schemeClr val="tx1">
                  <a:lumMod val="65000"/>
                  <a:lumOff val="35000"/>
                </a:schemeClr>
              </a:solidFill>
              <a:latin typeface="Century Gothic" pitchFamily="34" charset="0"/>
            </a:endParaRPr>
          </a:p>
          <a:p>
            <a:pPr marL="1257300" lvl="1" indent="-342900">
              <a:buNone/>
            </a:pPr>
            <a:r>
              <a:rPr lang="en-US" sz="1700" b="1" i="1" dirty="0" smtClean="0">
                <a:solidFill>
                  <a:schemeClr val="tx1">
                    <a:lumMod val="65000"/>
                    <a:lumOff val="35000"/>
                  </a:schemeClr>
                </a:solidFill>
                <a:latin typeface="Century Gothic" pitchFamily="34" charset="0"/>
              </a:rPr>
              <a:t>	</a:t>
            </a:r>
            <a:r>
              <a:rPr lang="en-US" sz="1700" dirty="0" smtClean="0">
                <a:solidFill>
                  <a:schemeClr val="tx1">
                    <a:lumMod val="65000"/>
                    <a:lumOff val="35000"/>
                  </a:schemeClr>
                </a:solidFill>
                <a:latin typeface="Century Gothic" pitchFamily="34" charset="0"/>
              </a:rPr>
              <a:t>6.</a:t>
            </a:r>
            <a:r>
              <a:rPr lang="en-US" sz="1700" b="1" i="1" dirty="0" smtClean="0">
                <a:solidFill>
                  <a:schemeClr val="tx1">
                    <a:lumMod val="65000"/>
                    <a:lumOff val="35000"/>
                  </a:schemeClr>
                </a:solidFill>
                <a:latin typeface="Century Gothic" pitchFamily="34" charset="0"/>
              </a:rPr>
              <a:t>	</a:t>
            </a:r>
            <a:r>
              <a:rPr lang="en-US" sz="1700" dirty="0" smtClean="0">
                <a:solidFill>
                  <a:schemeClr val="tx1">
                    <a:lumMod val="65000"/>
                    <a:lumOff val="35000"/>
                  </a:schemeClr>
                </a:solidFill>
                <a:latin typeface="Century Gothic" pitchFamily="34" charset="0"/>
              </a:rPr>
              <a:t> Choose </a:t>
            </a:r>
            <a:r>
              <a:rPr lang="en-US" sz="1700" b="1" i="1" dirty="0" smtClean="0">
                <a:solidFill>
                  <a:schemeClr val="tx1">
                    <a:lumMod val="65000"/>
                    <a:lumOff val="35000"/>
                  </a:schemeClr>
                </a:solidFill>
                <a:latin typeface="Century Gothic" pitchFamily="34" charset="0"/>
              </a:rPr>
              <a:t>Percentage</a:t>
            </a:r>
            <a:r>
              <a:rPr lang="en-US" sz="1700" dirty="0" smtClean="0">
                <a:solidFill>
                  <a:schemeClr val="tx1">
                    <a:lumMod val="65000"/>
                    <a:lumOff val="35000"/>
                  </a:schemeClr>
                </a:solidFill>
                <a:latin typeface="Century Gothic" pitchFamily="34" charset="0"/>
              </a:rPr>
              <a:t> and click on </a:t>
            </a:r>
            <a:r>
              <a:rPr lang="en-US" sz="1700" b="1" i="1" dirty="0" smtClean="0">
                <a:solidFill>
                  <a:schemeClr val="tx1">
                    <a:lumMod val="65000"/>
                    <a:lumOff val="35000"/>
                  </a:schemeClr>
                </a:solidFill>
                <a:latin typeface="Century Gothic" pitchFamily="34" charset="0"/>
              </a:rPr>
              <a:t>O</a:t>
            </a:r>
            <a:r>
              <a:rPr lang="en-US" sz="1700" dirty="0" smtClean="0">
                <a:solidFill>
                  <a:schemeClr val="tx1">
                    <a:lumMod val="65000"/>
                    <a:lumOff val="35000"/>
                  </a:schemeClr>
                </a:solidFill>
                <a:latin typeface="Century Gothic" pitchFamily="34" charset="0"/>
              </a:rPr>
              <a:t>K.</a:t>
            </a:r>
            <a:endParaRPr lang="en-US" sz="1700" b="1" i="1" dirty="0" smtClean="0">
              <a:solidFill>
                <a:schemeClr val="tx1">
                  <a:lumMod val="65000"/>
                  <a:lumOff val="35000"/>
                </a:schemeClr>
              </a:solidFill>
              <a:latin typeface="Century Gothic" pitchFamily="34" charset="0"/>
            </a:endParaRPr>
          </a:p>
          <a:p>
            <a:pPr marL="1257300" lvl="1" indent="-342900">
              <a:buNone/>
            </a:pPr>
            <a:r>
              <a:rPr lang="en-US" sz="1700" dirty="0" smtClean="0">
                <a:solidFill>
                  <a:schemeClr val="tx1">
                    <a:lumMod val="65000"/>
                    <a:lumOff val="35000"/>
                  </a:schemeClr>
                </a:solidFill>
                <a:latin typeface="Century Gothic" pitchFamily="34" charset="0"/>
              </a:rPr>
              <a:t>	7.	 Finally, Click on </a:t>
            </a:r>
            <a:r>
              <a:rPr lang="en-US" sz="1700" b="1" i="1" dirty="0" smtClean="0">
                <a:solidFill>
                  <a:schemeClr val="tx1">
                    <a:lumMod val="65000"/>
                    <a:lumOff val="35000"/>
                  </a:schemeClr>
                </a:solidFill>
                <a:latin typeface="Century Gothic" pitchFamily="34" charset="0"/>
              </a:rPr>
              <a:t>Stop Recording</a:t>
            </a:r>
            <a:r>
              <a:rPr lang="en-US" sz="1700" dirty="0" smtClean="0">
                <a:solidFill>
                  <a:schemeClr val="tx1">
                    <a:lumMod val="65000"/>
                    <a:lumOff val="35000"/>
                  </a:schemeClr>
                </a:solidFill>
                <a:latin typeface="Century Gothic" pitchFamily="34" charset="0"/>
              </a:rPr>
              <a:t>.</a:t>
            </a:r>
          </a:p>
          <a:p>
            <a:pPr marL="1257300" lvl="1" indent="-342900">
              <a:buNone/>
            </a:pPr>
            <a:r>
              <a:rPr lang="en-US" sz="1700" dirty="0" smtClean="0">
                <a:solidFill>
                  <a:schemeClr val="tx1">
                    <a:lumMod val="65000"/>
                    <a:lumOff val="35000"/>
                  </a:schemeClr>
                </a:solidFill>
                <a:latin typeface="Century Gothic" pitchFamily="34" charset="0"/>
              </a:rPr>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10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10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10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1000"/>
                                        <p:tgtEl>
                                          <p:spTgt spid="3">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4: Macro Controls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marL="347663" indent="0">
              <a:buNone/>
            </a:pPr>
            <a:r>
              <a:rPr lang="en-US" sz="1800" dirty="0" smtClean="0">
                <a:solidFill>
                  <a:schemeClr val="tx1">
                    <a:lumMod val="75000"/>
                    <a:lumOff val="25000"/>
                  </a:schemeClr>
                </a:solidFill>
                <a:latin typeface="Century Gothic" pitchFamily="34" charset="0"/>
              </a:rPr>
              <a:t>This section is about communicating with users using </a:t>
            </a:r>
            <a:r>
              <a:rPr lang="en-US" sz="1800" b="1" i="1" dirty="0" smtClean="0">
                <a:solidFill>
                  <a:schemeClr val="tx1">
                    <a:lumMod val="75000"/>
                    <a:lumOff val="25000"/>
                  </a:schemeClr>
                </a:solidFill>
                <a:latin typeface="Century Gothic" pitchFamily="34" charset="0"/>
              </a:rPr>
              <a:t>controls</a:t>
            </a:r>
            <a:r>
              <a:rPr lang="en-US" sz="1800" dirty="0" smtClean="0">
                <a:solidFill>
                  <a:schemeClr val="tx1">
                    <a:lumMod val="75000"/>
                    <a:lumOff val="25000"/>
                  </a:schemeClr>
                </a:solidFill>
                <a:latin typeface="Century Gothic" pitchFamily="34" charset="0"/>
              </a:rPr>
              <a:t> or a </a:t>
            </a:r>
            <a:r>
              <a:rPr lang="en-US" sz="1800" b="1" i="1" dirty="0" smtClean="0">
                <a:solidFill>
                  <a:schemeClr val="tx1">
                    <a:lumMod val="75000"/>
                    <a:lumOff val="25000"/>
                  </a:schemeClr>
                </a:solidFill>
                <a:latin typeface="Century Gothic" pitchFamily="34" charset="0"/>
              </a:rPr>
              <a:t>Userform</a:t>
            </a:r>
            <a:r>
              <a:rPr lang="en-US" sz="1800" dirty="0" smtClean="0">
                <a:solidFill>
                  <a:schemeClr val="tx1">
                    <a:lumMod val="75000"/>
                    <a:lumOff val="25000"/>
                  </a:schemeClr>
                </a:solidFill>
                <a:latin typeface="Century Gothic" pitchFamily="34" charset="0"/>
              </a:rPr>
              <a:t>. </a:t>
            </a:r>
          </a:p>
          <a:p>
            <a:pPr marL="347663" indent="0">
              <a:buNone/>
            </a:pPr>
            <a:endParaRPr lang="en-US" sz="1800" dirty="0" smtClean="0">
              <a:solidFill>
                <a:schemeClr val="tx1">
                  <a:lumMod val="75000"/>
                  <a:lumOff val="25000"/>
                </a:schemeClr>
              </a:solidFill>
              <a:latin typeface="Century Gothic" pitchFamily="34" charset="0"/>
            </a:endParaRPr>
          </a:p>
          <a:p>
            <a:pPr marL="347663" indent="0">
              <a:buNone/>
            </a:pPr>
            <a:r>
              <a:rPr lang="en-US" sz="1800" dirty="0" smtClean="0">
                <a:solidFill>
                  <a:schemeClr val="tx1">
                    <a:lumMod val="75000"/>
                    <a:lumOff val="25000"/>
                  </a:schemeClr>
                </a:solidFill>
                <a:latin typeface="Century Gothic" pitchFamily="34" charset="0"/>
              </a:rPr>
              <a:t>Learn how to use these </a:t>
            </a:r>
            <a:r>
              <a:rPr lang="en-US" sz="1800" b="1" i="1" dirty="0" smtClean="0">
                <a:solidFill>
                  <a:schemeClr val="tx1">
                    <a:lumMod val="75000"/>
                    <a:lumOff val="25000"/>
                  </a:schemeClr>
                </a:solidFill>
                <a:latin typeface="Century Gothic" pitchFamily="34" charset="0"/>
              </a:rPr>
              <a:t>controls</a:t>
            </a:r>
            <a:r>
              <a:rPr lang="en-US" sz="1800" dirty="0" smtClean="0">
                <a:solidFill>
                  <a:schemeClr val="tx1">
                    <a:lumMod val="75000"/>
                    <a:lumOff val="25000"/>
                  </a:schemeClr>
                </a:solidFill>
                <a:latin typeface="Century Gothic" pitchFamily="34" charset="0"/>
              </a:rPr>
              <a:t> in </a:t>
            </a:r>
            <a:r>
              <a:rPr lang="en-US" sz="1800" b="1" i="1" dirty="0" smtClean="0">
                <a:solidFill>
                  <a:schemeClr val="tx1">
                    <a:lumMod val="75000"/>
                    <a:lumOff val="25000"/>
                  </a:schemeClr>
                </a:solidFill>
                <a:latin typeface="Century Gothic" pitchFamily="34" charset="0"/>
              </a:rPr>
              <a:t>Excel 2010, Excel 2007 or Excel 2003</a:t>
            </a:r>
            <a:r>
              <a:rPr lang="en-US" sz="1800" dirty="0" smtClean="0">
                <a:solidFill>
                  <a:schemeClr val="tx1">
                    <a:lumMod val="75000"/>
                    <a:lumOff val="25000"/>
                  </a:schemeClr>
                </a:solidFill>
                <a:latin typeface="Century Gothic" pitchFamily="34" charset="0"/>
              </a:rPr>
              <a:t>. </a:t>
            </a:r>
          </a:p>
          <a:p>
            <a:pPr marL="347663" indent="0">
              <a:buNone/>
            </a:pPr>
            <a:endParaRPr lang="en-US" sz="1800" dirty="0" smtClean="0">
              <a:solidFill>
                <a:schemeClr val="tx1">
                  <a:lumMod val="75000"/>
                  <a:lumOff val="25000"/>
                </a:schemeClr>
              </a:solidFill>
              <a:latin typeface="Century Gothic" pitchFamily="34" charset="0"/>
            </a:endParaRPr>
          </a:p>
          <a:p>
            <a:pPr marL="347663" indent="0">
              <a:buNone/>
            </a:pPr>
            <a:r>
              <a:rPr lang="en-US" sz="1800" dirty="0" smtClean="0">
                <a:solidFill>
                  <a:schemeClr val="tx1">
                    <a:lumMod val="75000"/>
                    <a:lumOff val="25000"/>
                  </a:schemeClr>
                </a:solidFill>
                <a:latin typeface="Century Gothic" pitchFamily="34" charset="0"/>
              </a:rPr>
              <a:t>You can directly place </a:t>
            </a:r>
            <a:r>
              <a:rPr lang="en-US" sz="1800" b="1" i="1" dirty="0" smtClean="0">
                <a:solidFill>
                  <a:schemeClr val="tx1">
                    <a:lumMod val="75000"/>
                    <a:lumOff val="25000"/>
                  </a:schemeClr>
                </a:solidFill>
                <a:latin typeface="Century Gothic" pitchFamily="34" charset="0"/>
              </a:rPr>
              <a:t>controls</a:t>
            </a:r>
            <a:r>
              <a:rPr lang="en-US" sz="1800" dirty="0" smtClean="0">
                <a:solidFill>
                  <a:schemeClr val="tx1">
                    <a:lumMod val="75000"/>
                    <a:lumOff val="25000"/>
                  </a:schemeClr>
                </a:solidFill>
                <a:latin typeface="Century Gothic" pitchFamily="34" charset="0"/>
              </a:rPr>
              <a:t> on a sheet or place them on a </a:t>
            </a:r>
            <a:r>
              <a:rPr lang="en-US" sz="1800" b="1" i="1" dirty="0" smtClean="0">
                <a:solidFill>
                  <a:schemeClr val="tx1">
                    <a:lumMod val="75000"/>
                    <a:lumOff val="25000"/>
                  </a:schemeClr>
                </a:solidFill>
                <a:latin typeface="Century Gothic" pitchFamily="34" charset="0"/>
              </a:rPr>
              <a:t>Userform</a:t>
            </a:r>
            <a:r>
              <a:rPr lang="en-US" sz="1800" dirty="0" smtClean="0">
                <a:solidFill>
                  <a:schemeClr val="tx1">
                    <a:lumMod val="75000"/>
                    <a:lumOff val="25000"/>
                  </a:schemeClr>
                </a:solidFill>
                <a:latin typeface="Century Gothic" pitchFamily="34" charset="0"/>
              </a:rPr>
              <a:t>.</a:t>
            </a:r>
            <a:endParaRPr lang="en-US" sz="1900" dirty="0" smtClean="0">
              <a:solidFill>
                <a:schemeClr val="tx1">
                  <a:lumMod val="75000"/>
                  <a:lumOff val="25000"/>
                </a:schemeClr>
              </a:solidFill>
              <a:latin typeface="Century Gothic" pitchFamily="34" charset="0"/>
            </a:endParaRPr>
          </a:p>
        </p:txBody>
      </p:sp>
    </p:spTree>
  </p:cSld>
  <p:clrMapOvr>
    <a:masterClrMapping/>
  </p:clrMapOvr>
  <p:transition>
    <p:fad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4: Macro Controls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Textbox</a:t>
            </a:r>
          </a:p>
          <a:p>
            <a:pPr lvl="1">
              <a:buNone/>
            </a:pPr>
            <a:r>
              <a:rPr lang="en-US" sz="1700" dirty="0" smtClean="0">
                <a:solidFill>
                  <a:schemeClr val="tx1">
                    <a:lumMod val="75000"/>
                    <a:lumOff val="25000"/>
                  </a:schemeClr>
                </a:solidFill>
                <a:latin typeface="Century Gothic" pitchFamily="34" charset="0"/>
              </a:rPr>
              <a:t>		A </a:t>
            </a:r>
            <a:r>
              <a:rPr lang="en-US" sz="1700" b="1" i="1" dirty="0" smtClean="0">
                <a:solidFill>
                  <a:schemeClr val="tx1">
                    <a:lumMod val="75000"/>
                    <a:lumOff val="25000"/>
                  </a:schemeClr>
                </a:solidFill>
                <a:latin typeface="Century Gothic" pitchFamily="34" charset="0"/>
              </a:rPr>
              <a:t>textbox</a:t>
            </a:r>
            <a:r>
              <a:rPr lang="en-US" sz="1700" dirty="0" smtClean="0">
                <a:solidFill>
                  <a:schemeClr val="tx1">
                    <a:lumMod val="75000"/>
                    <a:lumOff val="25000"/>
                  </a:schemeClr>
                </a:solidFill>
                <a:latin typeface="Century Gothic" pitchFamily="34" charset="0"/>
              </a:rPr>
              <a:t> is an empty field where the user can fill in a piece of </a:t>
            </a:r>
            <a:r>
              <a:rPr lang="en-US" sz="1700" b="1" i="1" dirty="0" smtClean="0">
                <a:solidFill>
                  <a:schemeClr val="tx1">
                    <a:lumMod val="75000"/>
                    <a:lumOff val="25000"/>
                  </a:schemeClr>
                </a:solidFill>
                <a:latin typeface="Century Gothic" pitchFamily="34" charset="0"/>
              </a:rPr>
              <a:t>text</a:t>
            </a:r>
            <a:r>
              <a:rPr lang="en-US" sz="1700" dirty="0" smtClean="0">
                <a:solidFill>
                  <a:schemeClr val="tx1">
                    <a:lumMod val="75000"/>
                    <a:lumOff val="25000"/>
                  </a:schemeClr>
                </a:solidFill>
                <a:latin typeface="Century Gothic" pitchFamily="34" charset="0"/>
              </a:rPr>
              <a:t>. 	Learn how to draw a </a:t>
            </a:r>
            <a:r>
              <a:rPr lang="en-US" sz="1700" b="1" i="1" dirty="0" smtClean="0">
                <a:solidFill>
                  <a:schemeClr val="tx1">
                    <a:lumMod val="75000"/>
                    <a:lumOff val="25000"/>
                  </a:schemeClr>
                </a:solidFill>
                <a:latin typeface="Century Gothic" pitchFamily="34" charset="0"/>
              </a:rPr>
              <a:t>textbox</a:t>
            </a:r>
            <a:r>
              <a:rPr lang="en-US" sz="1700" dirty="0" smtClean="0">
                <a:solidFill>
                  <a:schemeClr val="tx1">
                    <a:lumMod val="75000"/>
                    <a:lumOff val="25000"/>
                  </a:schemeClr>
                </a:solidFill>
                <a:latin typeface="Century Gothic" pitchFamily="34" charset="0"/>
              </a:rPr>
              <a:t> on your </a:t>
            </a:r>
            <a:r>
              <a:rPr lang="en-US" sz="1700" b="1" i="1" dirty="0" smtClean="0">
                <a:solidFill>
                  <a:schemeClr val="tx1">
                    <a:lumMod val="75000"/>
                    <a:lumOff val="25000"/>
                  </a:schemeClr>
                </a:solidFill>
                <a:latin typeface="Century Gothic" pitchFamily="34" charset="0"/>
              </a:rPr>
              <a:t>worksheet</a:t>
            </a:r>
            <a:r>
              <a:rPr lang="en-US" sz="1700" dirty="0" smtClean="0">
                <a:solidFill>
                  <a:schemeClr val="tx1">
                    <a:lumMod val="75000"/>
                    <a:lumOff val="25000"/>
                  </a:schemeClr>
                </a:solidFill>
                <a:latin typeface="Century Gothic" pitchFamily="34" charset="0"/>
              </a:rPr>
              <a:t>, how to refer to a 	</a:t>
            </a:r>
            <a:r>
              <a:rPr lang="en-US" sz="1700" b="1" i="1" dirty="0" smtClean="0">
                <a:solidFill>
                  <a:schemeClr val="tx1">
                    <a:lumMod val="75000"/>
                    <a:lumOff val="25000"/>
                  </a:schemeClr>
                </a:solidFill>
                <a:latin typeface="Century Gothic" pitchFamily="34" charset="0"/>
              </a:rPr>
              <a:t>textbox</a:t>
            </a:r>
            <a:r>
              <a:rPr lang="en-US" sz="1700" dirty="0" smtClean="0">
                <a:solidFill>
                  <a:schemeClr val="tx1">
                    <a:lumMod val="75000"/>
                    <a:lumOff val="25000"/>
                  </a:schemeClr>
                </a:solidFill>
                <a:latin typeface="Century Gothic" pitchFamily="34" charset="0"/>
              </a:rPr>
              <a:t> in your </a:t>
            </a:r>
            <a:r>
              <a:rPr lang="en-US" sz="1700" b="1" i="1" dirty="0" smtClean="0">
                <a:solidFill>
                  <a:schemeClr val="tx1">
                    <a:lumMod val="75000"/>
                    <a:lumOff val="25000"/>
                  </a:schemeClr>
                </a:solidFill>
                <a:latin typeface="Century Gothic" pitchFamily="34" charset="0"/>
              </a:rPr>
              <a:t>Excel VBA code</a:t>
            </a:r>
            <a:r>
              <a:rPr lang="en-US" sz="1700" dirty="0" smtClean="0">
                <a:solidFill>
                  <a:schemeClr val="tx1">
                    <a:lumMod val="75000"/>
                    <a:lumOff val="25000"/>
                  </a:schemeClr>
                </a:solidFill>
                <a:latin typeface="Century Gothic" pitchFamily="34" charset="0"/>
              </a:rPr>
              <a:t>, and how to clear a </a:t>
            </a:r>
            <a:r>
              <a:rPr lang="en-US" sz="1700" b="1" i="1" dirty="0" smtClean="0">
                <a:solidFill>
                  <a:schemeClr val="tx1">
                    <a:lumMod val="75000"/>
                    <a:lumOff val="25000"/>
                  </a:schemeClr>
                </a:solidFill>
                <a:latin typeface="Century Gothic" pitchFamily="34" charset="0"/>
              </a:rPr>
              <a:t>textbox</a:t>
            </a:r>
            <a:r>
              <a:rPr lang="en-US" sz="1700" dirty="0" smtClean="0">
                <a:solidFill>
                  <a:schemeClr val="tx1">
                    <a:lumMod val="75000"/>
                    <a:lumOff val="25000"/>
                  </a:schemeClr>
                </a:solidFill>
                <a:latin typeface="Century Gothic" pitchFamily="34" charset="0"/>
              </a:rPr>
              <a:t>.</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a:t>
            </a:r>
            <a:r>
              <a:rPr lang="en-US" sz="1800" b="1" dirty="0" smtClean="0">
                <a:solidFill>
                  <a:schemeClr val="tx1">
                    <a:lumMod val="75000"/>
                    <a:lumOff val="25000"/>
                  </a:schemeClr>
                </a:solidFill>
                <a:latin typeface="Century Gothic" pitchFamily="34" charset="0"/>
              </a:rPr>
              <a:t>1. Draw a Textbox</a:t>
            </a:r>
          </a:p>
          <a:p>
            <a:pPr lvl="1">
              <a:buNone/>
            </a:pPr>
            <a:r>
              <a:rPr lang="en-US" sz="1700" b="1"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Excel 2010</a:t>
            </a:r>
            <a:r>
              <a:rPr lang="en-US" sz="1700" dirty="0" smtClean="0">
                <a:solidFill>
                  <a:schemeClr val="tx1">
                    <a:lumMod val="75000"/>
                    <a:lumOff val="25000"/>
                  </a:schemeClr>
                </a:solidFill>
                <a:latin typeface="Century Gothic" pitchFamily="34" charset="0"/>
              </a:rPr>
              <a:t> and </a:t>
            </a:r>
            <a:r>
              <a:rPr lang="en-US" sz="1700" b="1" i="1" dirty="0" smtClean="0">
                <a:solidFill>
                  <a:schemeClr val="tx1">
                    <a:lumMod val="75000"/>
                    <a:lumOff val="25000"/>
                  </a:schemeClr>
                </a:solidFill>
                <a:latin typeface="Century Gothic" pitchFamily="34" charset="0"/>
              </a:rPr>
              <a:t>Excel 2007 </a:t>
            </a:r>
            <a:r>
              <a:rPr lang="en-US" sz="1700" dirty="0" smtClean="0">
                <a:solidFill>
                  <a:schemeClr val="tx1">
                    <a:lumMod val="75000"/>
                    <a:lumOff val="25000"/>
                  </a:schemeClr>
                </a:solidFill>
                <a:latin typeface="Century Gothic" pitchFamily="34" charset="0"/>
              </a:rPr>
              <a:t>users. Click on Insert from the 		</a:t>
            </a:r>
            <a:r>
              <a:rPr lang="en-US" sz="1700" b="1" i="1" dirty="0" smtClean="0">
                <a:solidFill>
                  <a:schemeClr val="tx1">
                    <a:lumMod val="75000"/>
                    <a:lumOff val="25000"/>
                  </a:schemeClr>
                </a:solidFill>
                <a:latin typeface="Century Gothic" pitchFamily="34" charset="0"/>
              </a:rPr>
              <a:t>Developer tab </a:t>
            </a:r>
            <a:r>
              <a:rPr lang="en-US" sz="1700" dirty="0" smtClean="0">
                <a:solidFill>
                  <a:schemeClr val="tx1">
                    <a:lumMod val="75000"/>
                    <a:lumOff val="25000"/>
                  </a:schemeClr>
                </a:solidFill>
                <a:latin typeface="Century Gothic" pitchFamily="34" charset="0"/>
              </a:rPr>
              <a:t>and then click on </a:t>
            </a:r>
            <a:r>
              <a:rPr lang="en-US" sz="1700" b="1" i="1" dirty="0" smtClean="0">
                <a:solidFill>
                  <a:schemeClr val="tx1">
                    <a:lumMod val="75000"/>
                    <a:lumOff val="25000"/>
                  </a:schemeClr>
                </a:solidFill>
                <a:latin typeface="Century Gothic" pitchFamily="34" charset="0"/>
              </a:rPr>
              <a:t>Text Box</a:t>
            </a:r>
            <a:r>
              <a:rPr lang="en-US" sz="1700" dirty="0" smtClean="0">
                <a:solidFill>
                  <a:schemeClr val="tx1">
                    <a:lumMod val="75000"/>
                    <a:lumOff val="25000"/>
                  </a:schemeClr>
                </a:solidFill>
                <a:latin typeface="Century Gothic" pitchFamily="34" charset="0"/>
              </a:rPr>
              <a:t> in the </a:t>
            </a:r>
            <a:r>
              <a:rPr lang="en-US" sz="1700" b="1" i="1" dirty="0" smtClean="0">
                <a:solidFill>
                  <a:schemeClr val="tx1">
                    <a:lumMod val="75000"/>
                    <a:lumOff val="25000"/>
                  </a:schemeClr>
                </a:solidFill>
                <a:latin typeface="Century Gothic" pitchFamily="34" charset="0"/>
              </a:rPr>
              <a:t>ActiveX</a:t>
            </a:r>
            <a:r>
              <a:rPr lang="en-US" sz="1700" dirty="0" smtClean="0">
                <a:solidFill>
                  <a:schemeClr val="tx1">
                    <a:lumMod val="75000"/>
                    <a:lumOff val="25000"/>
                  </a:schemeClr>
                </a:solidFill>
                <a:latin typeface="Century Gothic" pitchFamily="34" charset="0"/>
              </a:rPr>
              <a:t> 		Controls section.</a:t>
            </a:r>
            <a:endParaRPr lang="en-US" sz="1700" b="1" dirty="0" smtClean="0">
              <a:solidFill>
                <a:schemeClr val="tx1">
                  <a:lumMod val="75000"/>
                  <a:lumOff val="25000"/>
                </a:schemeClr>
              </a:solidFill>
              <a:latin typeface="Century Gothic" pitchFamily="34" charset="0"/>
            </a:endParaRPr>
          </a:p>
        </p:txBody>
      </p:sp>
      <p:pic>
        <p:nvPicPr>
          <p:cNvPr id="115714" name="Picture 2" descr="Create an Excel VBA Textbox in Excel 2010 or Excel 2007"/>
          <p:cNvPicPr>
            <a:picLocks noChangeAspect="1" noChangeArrowheads="1"/>
          </p:cNvPicPr>
          <p:nvPr/>
        </p:nvPicPr>
        <p:blipFill>
          <a:blip r:embed="rId2"/>
          <a:srcRect/>
          <a:stretch>
            <a:fillRect/>
          </a:stretch>
        </p:blipFill>
        <p:spPr bwMode="auto">
          <a:xfrm>
            <a:off x="2314832" y="4038600"/>
            <a:ext cx="6219568" cy="2667000"/>
          </a:xfrm>
          <a:prstGeom prst="rect">
            <a:avLst/>
          </a:prstGeom>
          <a:noFill/>
        </p:spPr>
      </p:pic>
    </p:spTree>
  </p:cSld>
  <p:clrMapOvr>
    <a:masterClrMapping/>
  </p:clrMapOvr>
  <p:transition>
    <p:fad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4: Macro Controls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Textbox</a:t>
            </a:r>
          </a:p>
          <a:p>
            <a:pPr lvl="1">
              <a:buNone/>
            </a:pPr>
            <a:r>
              <a:rPr lang="en-US" sz="1700" dirty="0" smtClean="0">
                <a:solidFill>
                  <a:schemeClr val="tx1">
                    <a:lumMod val="75000"/>
                    <a:lumOff val="25000"/>
                  </a:schemeClr>
                </a:solidFill>
                <a:latin typeface="Century Gothic" pitchFamily="34" charset="0"/>
              </a:rPr>
              <a:t>		A </a:t>
            </a:r>
            <a:r>
              <a:rPr lang="en-US" sz="1700" b="1" i="1" dirty="0" smtClean="0">
                <a:solidFill>
                  <a:schemeClr val="tx1">
                    <a:lumMod val="75000"/>
                    <a:lumOff val="25000"/>
                  </a:schemeClr>
                </a:solidFill>
                <a:latin typeface="Century Gothic" pitchFamily="34" charset="0"/>
              </a:rPr>
              <a:t>textbox</a:t>
            </a:r>
            <a:r>
              <a:rPr lang="en-US" sz="1700" dirty="0" smtClean="0">
                <a:solidFill>
                  <a:schemeClr val="tx1">
                    <a:lumMod val="75000"/>
                    <a:lumOff val="25000"/>
                  </a:schemeClr>
                </a:solidFill>
                <a:latin typeface="Century Gothic" pitchFamily="34" charset="0"/>
              </a:rPr>
              <a:t> is an empty field where the user can fill in a piece of </a:t>
            </a:r>
            <a:r>
              <a:rPr lang="en-US" sz="1700" b="1" i="1" dirty="0" smtClean="0">
                <a:solidFill>
                  <a:schemeClr val="tx1">
                    <a:lumMod val="75000"/>
                    <a:lumOff val="25000"/>
                  </a:schemeClr>
                </a:solidFill>
                <a:latin typeface="Century Gothic" pitchFamily="34" charset="0"/>
              </a:rPr>
              <a:t>text</a:t>
            </a:r>
            <a:r>
              <a:rPr lang="en-US" sz="1700" dirty="0" smtClean="0">
                <a:solidFill>
                  <a:schemeClr val="tx1">
                    <a:lumMod val="75000"/>
                    <a:lumOff val="25000"/>
                  </a:schemeClr>
                </a:solidFill>
                <a:latin typeface="Century Gothic" pitchFamily="34" charset="0"/>
              </a:rPr>
              <a:t>. 	Learn how to draw a </a:t>
            </a:r>
            <a:r>
              <a:rPr lang="en-US" sz="1700" b="1" i="1" dirty="0" smtClean="0">
                <a:solidFill>
                  <a:schemeClr val="tx1">
                    <a:lumMod val="75000"/>
                    <a:lumOff val="25000"/>
                  </a:schemeClr>
                </a:solidFill>
                <a:latin typeface="Century Gothic" pitchFamily="34" charset="0"/>
              </a:rPr>
              <a:t>textbox</a:t>
            </a:r>
            <a:r>
              <a:rPr lang="en-US" sz="1700" dirty="0" smtClean="0">
                <a:solidFill>
                  <a:schemeClr val="tx1">
                    <a:lumMod val="75000"/>
                    <a:lumOff val="25000"/>
                  </a:schemeClr>
                </a:solidFill>
                <a:latin typeface="Century Gothic" pitchFamily="34" charset="0"/>
              </a:rPr>
              <a:t> on your </a:t>
            </a:r>
            <a:r>
              <a:rPr lang="en-US" sz="1700" b="1" i="1" dirty="0" smtClean="0">
                <a:solidFill>
                  <a:schemeClr val="tx1">
                    <a:lumMod val="75000"/>
                    <a:lumOff val="25000"/>
                  </a:schemeClr>
                </a:solidFill>
                <a:latin typeface="Century Gothic" pitchFamily="34" charset="0"/>
              </a:rPr>
              <a:t>worksheet</a:t>
            </a:r>
            <a:r>
              <a:rPr lang="en-US" sz="1700" dirty="0" smtClean="0">
                <a:solidFill>
                  <a:schemeClr val="tx1">
                    <a:lumMod val="75000"/>
                    <a:lumOff val="25000"/>
                  </a:schemeClr>
                </a:solidFill>
                <a:latin typeface="Century Gothic" pitchFamily="34" charset="0"/>
              </a:rPr>
              <a:t>, how to refer to a 	</a:t>
            </a:r>
            <a:r>
              <a:rPr lang="en-US" sz="1700" b="1" i="1" dirty="0" smtClean="0">
                <a:solidFill>
                  <a:schemeClr val="tx1">
                    <a:lumMod val="75000"/>
                    <a:lumOff val="25000"/>
                  </a:schemeClr>
                </a:solidFill>
                <a:latin typeface="Century Gothic" pitchFamily="34" charset="0"/>
              </a:rPr>
              <a:t>textbox</a:t>
            </a:r>
            <a:r>
              <a:rPr lang="en-US" sz="1700" dirty="0" smtClean="0">
                <a:solidFill>
                  <a:schemeClr val="tx1">
                    <a:lumMod val="75000"/>
                    <a:lumOff val="25000"/>
                  </a:schemeClr>
                </a:solidFill>
                <a:latin typeface="Century Gothic" pitchFamily="34" charset="0"/>
              </a:rPr>
              <a:t> in your </a:t>
            </a:r>
            <a:r>
              <a:rPr lang="en-US" sz="1700" b="1" i="1" dirty="0" smtClean="0">
                <a:solidFill>
                  <a:schemeClr val="tx1">
                    <a:lumMod val="75000"/>
                    <a:lumOff val="25000"/>
                  </a:schemeClr>
                </a:solidFill>
                <a:latin typeface="Century Gothic" pitchFamily="34" charset="0"/>
              </a:rPr>
              <a:t>Excel VBA code</a:t>
            </a:r>
            <a:r>
              <a:rPr lang="en-US" sz="1700" dirty="0" smtClean="0">
                <a:solidFill>
                  <a:schemeClr val="tx1">
                    <a:lumMod val="75000"/>
                    <a:lumOff val="25000"/>
                  </a:schemeClr>
                </a:solidFill>
                <a:latin typeface="Century Gothic" pitchFamily="34" charset="0"/>
              </a:rPr>
              <a:t>, and how to clear a </a:t>
            </a:r>
            <a:r>
              <a:rPr lang="en-US" sz="1700" b="1" i="1" dirty="0" smtClean="0">
                <a:solidFill>
                  <a:schemeClr val="tx1">
                    <a:lumMod val="75000"/>
                    <a:lumOff val="25000"/>
                  </a:schemeClr>
                </a:solidFill>
                <a:latin typeface="Century Gothic" pitchFamily="34" charset="0"/>
              </a:rPr>
              <a:t>textbox</a:t>
            </a:r>
            <a:r>
              <a:rPr lang="en-US" sz="1700" dirty="0" smtClean="0">
                <a:solidFill>
                  <a:schemeClr val="tx1">
                    <a:lumMod val="75000"/>
                    <a:lumOff val="25000"/>
                  </a:schemeClr>
                </a:solidFill>
                <a:latin typeface="Century Gothic" pitchFamily="34" charset="0"/>
              </a:rPr>
              <a:t>.</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a:t>
            </a:r>
            <a:r>
              <a:rPr lang="en-US" sz="1800" b="1" dirty="0" smtClean="0">
                <a:solidFill>
                  <a:schemeClr val="tx1">
                    <a:lumMod val="75000"/>
                    <a:lumOff val="25000"/>
                  </a:schemeClr>
                </a:solidFill>
                <a:latin typeface="Century Gothic" pitchFamily="34" charset="0"/>
              </a:rPr>
              <a:t>1. Draw a Textbox</a:t>
            </a:r>
          </a:p>
          <a:p>
            <a:pPr lvl="1">
              <a:buNone/>
            </a:pPr>
            <a:endParaRPr lang="en-US" sz="1800" b="1" dirty="0" smtClean="0">
              <a:solidFill>
                <a:schemeClr val="tx1">
                  <a:lumMod val="75000"/>
                  <a:lumOff val="25000"/>
                </a:schemeClr>
              </a:solidFill>
              <a:latin typeface="Century Gothic" pitchFamily="34" charset="0"/>
            </a:endParaRPr>
          </a:p>
          <a:p>
            <a:pPr lvl="1">
              <a:buNone/>
            </a:pPr>
            <a:r>
              <a:rPr lang="en-US" sz="1700" b="1"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a. </a:t>
            </a:r>
            <a:r>
              <a:rPr lang="en-US" sz="1700" dirty="0" smtClean="0">
                <a:latin typeface="Century Gothic" pitchFamily="34" charset="0"/>
              </a:rPr>
              <a:t>Draw a </a:t>
            </a:r>
            <a:r>
              <a:rPr lang="en-US" sz="1700" b="1" i="1" dirty="0" smtClean="0">
                <a:latin typeface="Century Gothic" pitchFamily="34" charset="0"/>
              </a:rPr>
              <a:t>textbox </a:t>
            </a:r>
            <a:r>
              <a:rPr lang="en-US" sz="1700" dirty="0" smtClean="0">
                <a:latin typeface="Century Gothic" pitchFamily="34" charset="0"/>
              </a:rPr>
              <a:t>and a </a:t>
            </a:r>
            <a:r>
              <a:rPr lang="en-US" sz="1700" b="1" i="1" dirty="0" smtClean="0">
                <a:latin typeface="Century Gothic" pitchFamily="34" charset="0"/>
              </a:rPr>
              <a:t>command button </a:t>
            </a:r>
            <a:r>
              <a:rPr lang="en-US" sz="1700" dirty="0" smtClean="0">
                <a:latin typeface="Century Gothic" pitchFamily="34" charset="0"/>
              </a:rPr>
              <a:t>on your 			</a:t>
            </a:r>
            <a:r>
              <a:rPr lang="en-US" sz="1700" b="1" i="1" dirty="0" smtClean="0">
                <a:latin typeface="Century Gothic" pitchFamily="34" charset="0"/>
              </a:rPr>
              <a:t>worksheet</a:t>
            </a:r>
            <a:r>
              <a:rPr lang="en-US" sz="1700" dirty="0" smtClean="0">
                <a:latin typeface="Century Gothic" pitchFamily="34" charset="0"/>
              </a:rPr>
              <a:t>.</a:t>
            </a:r>
          </a:p>
          <a:p>
            <a:pPr lvl="1">
              <a:buNone/>
            </a:pPr>
            <a:endParaRPr lang="en-US" sz="1700" b="1" dirty="0" smtClean="0">
              <a:solidFill>
                <a:schemeClr val="tx1">
                  <a:lumMod val="75000"/>
                  <a:lumOff val="25000"/>
                </a:schemeClr>
              </a:solidFill>
              <a:latin typeface="Century Gothic" pitchFamily="34" charset="0"/>
            </a:endParaRPr>
          </a:p>
          <a:p>
            <a:pPr lvl="1">
              <a:buNone/>
            </a:pPr>
            <a:endParaRPr lang="en-US" sz="1700" b="1" dirty="0" smtClean="0">
              <a:solidFill>
                <a:schemeClr val="tx1">
                  <a:lumMod val="75000"/>
                  <a:lumOff val="25000"/>
                </a:schemeClr>
              </a:solidFill>
              <a:latin typeface="Century Gothic" pitchFamily="34" charset="0"/>
            </a:endParaRPr>
          </a:p>
          <a:p>
            <a:pPr lvl="1">
              <a:buNone/>
            </a:pPr>
            <a:endParaRPr lang="en-US" sz="1700" b="1" dirty="0" smtClean="0">
              <a:solidFill>
                <a:schemeClr val="tx1">
                  <a:lumMod val="75000"/>
                  <a:lumOff val="25000"/>
                </a:schemeClr>
              </a:solidFill>
              <a:latin typeface="Century Gothic" pitchFamily="34" charset="0"/>
            </a:endParaRPr>
          </a:p>
          <a:p>
            <a:pPr lvl="1">
              <a:buNone/>
            </a:pPr>
            <a:endParaRPr lang="en-US" sz="1700" b="1" dirty="0" smtClean="0">
              <a:solidFill>
                <a:schemeClr val="tx1">
                  <a:lumMod val="75000"/>
                  <a:lumOff val="25000"/>
                </a:schemeClr>
              </a:solidFill>
              <a:latin typeface="Century Gothic" pitchFamily="34" charset="0"/>
            </a:endParaRPr>
          </a:p>
          <a:p>
            <a:pPr lvl="1">
              <a:buNone/>
            </a:pPr>
            <a:r>
              <a:rPr lang="en-US" sz="1700" b="1" dirty="0" smtClean="0">
                <a:solidFill>
                  <a:schemeClr val="tx1">
                    <a:lumMod val="75000"/>
                    <a:lumOff val="25000"/>
                  </a:schemeClr>
                </a:solidFill>
                <a:latin typeface="Century Gothic" pitchFamily="34" charset="0"/>
              </a:rPr>
              <a:t>			</a:t>
            </a:r>
          </a:p>
        </p:txBody>
      </p:sp>
      <p:pic>
        <p:nvPicPr>
          <p:cNvPr id="118786" name="Picture 2" descr="Draw a Textbox and a Command Button on your Worksheet"/>
          <p:cNvPicPr>
            <a:picLocks noChangeAspect="1" noChangeArrowheads="1"/>
          </p:cNvPicPr>
          <p:nvPr/>
        </p:nvPicPr>
        <p:blipFill>
          <a:blip r:embed="rId2"/>
          <a:srcRect/>
          <a:stretch>
            <a:fillRect/>
          </a:stretch>
        </p:blipFill>
        <p:spPr bwMode="auto">
          <a:xfrm>
            <a:off x="2404874" y="4267200"/>
            <a:ext cx="5748526" cy="1752600"/>
          </a:xfrm>
          <a:prstGeom prst="rect">
            <a:avLst/>
          </a:prstGeom>
          <a:noFill/>
        </p:spPr>
      </p:pic>
    </p:spTree>
  </p:cSld>
  <p:clrMapOvr>
    <a:masterClrMapping/>
  </p:clrMapOvr>
  <p:transition>
    <p:fad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4: Macro Controls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Textbox</a:t>
            </a:r>
          </a:p>
          <a:p>
            <a:pPr lvl="1">
              <a:buNone/>
            </a:pPr>
            <a:r>
              <a:rPr lang="en-US" sz="1700" dirty="0" smtClean="0">
                <a:solidFill>
                  <a:schemeClr val="tx1">
                    <a:lumMod val="75000"/>
                    <a:lumOff val="25000"/>
                  </a:schemeClr>
                </a:solidFill>
                <a:latin typeface="Century Gothic" pitchFamily="34" charset="0"/>
              </a:rPr>
              <a:t>		A </a:t>
            </a:r>
            <a:r>
              <a:rPr lang="en-US" sz="1700" b="1" i="1" dirty="0" smtClean="0">
                <a:solidFill>
                  <a:schemeClr val="tx1">
                    <a:lumMod val="75000"/>
                    <a:lumOff val="25000"/>
                  </a:schemeClr>
                </a:solidFill>
                <a:latin typeface="Century Gothic" pitchFamily="34" charset="0"/>
              </a:rPr>
              <a:t>textbox</a:t>
            </a:r>
            <a:r>
              <a:rPr lang="en-US" sz="1700" dirty="0" smtClean="0">
                <a:solidFill>
                  <a:schemeClr val="tx1">
                    <a:lumMod val="75000"/>
                    <a:lumOff val="25000"/>
                  </a:schemeClr>
                </a:solidFill>
                <a:latin typeface="Century Gothic" pitchFamily="34" charset="0"/>
              </a:rPr>
              <a:t> is an empty field where the user can fill in a piece of </a:t>
            </a:r>
            <a:r>
              <a:rPr lang="en-US" sz="1700" b="1" i="1" dirty="0" smtClean="0">
                <a:solidFill>
                  <a:schemeClr val="tx1">
                    <a:lumMod val="75000"/>
                    <a:lumOff val="25000"/>
                  </a:schemeClr>
                </a:solidFill>
                <a:latin typeface="Century Gothic" pitchFamily="34" charset="0"/>
              </a:rPr>
              <a:t>text</a:t>
            </a:r>
            <a:r>
              <a:rPr lang="en-US" sz="1700" dirty="0" smtClean="0">
                <a:solidFill>
                  <a:schemeClr val="tx1">
                    <a:lumMod val="75000"/>
                    <a:lumOff val="25000"/>
                  </a:schemeClr>
                </a:solidFill>
                <a:latin typeface="Century Gothic" pitchFamily="34" charset="0"/>
              </a:rPr>
              <a:t>. 	Learn how to draw a </a:t>
            </a:r>
            <a:r>
              <a:rPr lang="en-US" sz="1700" b="1" i="1" dirty="0" smtClean="0">
                <a:solidFill>
                  <a:schemeClr val="tx1">
                    <a:lumMod val="75000"/>
                    <a:lumOff val="25000"/>
                  </a:schemeClr>
                </a:solidFill>
                <a:latin typeface="Century Gothic" pitchFamily="34" charset="0"/>
              </a:rPr>
              <a:t>textbox</a:t>
            </a:r>
            <a:r>
              <a:rPr lang="en-US" sz="1700" dirty="0" smtClean="0">
                <a:solidFill>
                  <a:schemeClr val="tx1">
                    <a:lumMod val="75000"/>
                    <a:lumOff val="25000"/>
                  </a:schemeClr>
                </a:solidFill>
                <a:latin typeface="Century Gothic" pitchFamily="34" charset="0"/>
              </a:rPr>
              <a:t> on your </a:t>
            </a:r>
            <a:r>
              <a:rPr lang="en-US" sz="1700" b="1" i="1" dirty="0" smtClean="0">
                <a:solidFill>
                  <a:schemeClr val="tx1">
                    <a:lumMod val="75000"/>
                    <a:lumOff val="25000"/>
                  </a:schemeClr>
                </a:solidFill>
                <a:latin typeface="Century Gothic" pitchFamily="34" charset="0"/>
              </a:rPr>
              <a:t>worksheet</a:t>
            </a:r>
            <a:r>
              <a:rPr lang="en-US" sz="1700" dirty="0" smtClean="0">
                <a:solidFill>
                  <a:schemeClr val="tx1">
                    <a:lumMod val="75000"/>
                    <a:lumOff val="25000"/>
                  </a:schemeClr>
                </a:solidFill>
                <a:latin typeface="Century Gothic" pitchFamily="34" charset="0"/>
              </a:rPr>
              <a:t>, how to refer to a 	</a:t>
            </a:r>
            <a:r>
              <a:rPr lang="en-US" sz="1700" b="1" i="1" dirty="0" smtClean="0">
                <a:solidFill>
                  <a:schemeClr val="tx1">
                    <a:lumMod val="75000"/>
                    <a:lumOff val="25000"/>
                  </a:schemeClr>
                </a:solidFill>
                <a:latin typeface="Century Gothic" pitchFamily="34" charset="0"/>
              </a:rPr>
              <a:t>textbox</a:t>
            </a:r>
            <a:r>
              <a:rPr lang="en-US" sz="1700" dirty="0" smtClean="0">
                <a:solidFill>
                  <a:schemeClr val="tx1">
                    <a:lumMod val="75000"/>
                    <a:lumOff val="25000"/>
                  </a:schemeClr>
                </a:solidFill>
                <a:latin typeface="Century Gothic" pitchFamily="34" charset="0"/>
              </a:rPr>
              <a:t> in your </a:t>
            </a:r>
            <a:r>
              <a:rPr lang="en-US" sz="1700" b="1" i="1" dirty="0" smtClean="0">
                <a:solidFill>
                  <a:schemeClr val="tx1">
                    <a:lumMod val="75000"/>
                    <a:lumOff val="25000"/>
                  </a:schemeClr>
                </a:solidFill>
                <a:latin typeface="Century Gothic" pitchFamily="34" charset="0"/>
              </a:rPr>
              <a:t>Excel VBA code</a:t>
            </a:r>
            <a:r>
              <a:rPr lang="en-US" sz="1700" dirty="0" smtClean="0">
                <a:solidFill>
                  <a:schemeClr val="tx1">
                    <a:lumMod val="75000"/>
                    <a:lumOff val="25000"/>
                  </a:schemeClr>
                </a:solidFill>
                <a:latin typeface="Century Gothic" pitchFamily="34" charset="0"/>
              </a:rPr>
              <a:t>, and how to clear a </a:t>
            </a:r>
            <a:r>
              <a:rPr lang="en-US" sz="1700" b="1" i="1" dirty="0" smtClean="0">
                <a:solidFill>
                  <a:schemeClr val="tx1">
                    <a:lumMod val="75000"/>
                    <a:lumOff val="25000"/>
                  </a:schemeClr>
                </a:solidFill>
                <a:latin typeface="Century Gothic" pitchFamily="34" charset="0"/>
              </a:rPr>
              <a:t>textbox</a:t>
            </a:r>
            <a:r>
              <a:rPr lang="en-US" sz="1700" dirty="0" smtClean="0">
                <a:solidFill>
                  <a:schemeClr val="tx1">
                    <a:lumMod val="75000"/>
                    <a:lumOff val="25000"/>
                  </a:schemeClr>
                </a:solidFill>
                <a:latin typeface="Century Gothic" pitchFamily="34" charset="0"/>
              </a:rPr>
              <a:t>.</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a:t>
            </a:r>
            <a:r>
              <a:rPr lang="en-US" sz="1800" b="1" dirty="0" smtClean="0">
                <a:solidFill>
                  <a:schemeClr val="tx1">
                    <a:lumMod val="75000"/>
                    <a:lumOff val="25000"/>
                  </a:schemeClr>
                </a:solidFill>
                <a:latin typeface="Century Gothic" pitchFamily="34" charset="0"/>
              </a:rPr>
              <a:t>1. Draw a Textbox</a:t>
            </a:r>
          </a:p>
          <a:p>
            <a:pPr lvl="1">
              <a:buNone/>
            </a:pPr>
            <a:endParaRPr lang="en-US" sz="1800" b="1" dirty="0" smtClean="0">
              <a:solidFill>
                <a:schemeClr val="tx1">
                  <a:lumMod val="75000"/>
                  <a:lumOff val="25000"/>
                </a:schemeClr>
              </a:solidFill>
              <a:latin typeface="Century Gothic" pitchFamily="34" charset="0"/>
            </a:endParaRPr>
          </a:p>
          <a:p>
            <a:pPr>
              <a:buNone/>
            </a:pPr>
            <a:r>
              <a:rPr lang="en-US" sz="1800"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b.</a:t>
            </a:r>
            <a:r>
              <a:rPr lang="en-US" sz="1700" dirty="0" smtClean="0">
                <a:solidFill>
                  <a:schemeClr val="tx1">
                    <a:lumMod val="75000"/>
                    <a:lumOff val="25000"/>
                  </a:schemeClr>
                </a:solidFill>
                <a:latin typeface="Century Gothic" pitchFamily="34" charset="0"/>
              </a:rPr>
              <a:t> You can change the </a:t>
            </a:r>
            <a:r>
              <a:rPr lang="en-US" sz="1700" b="1" i="1" dirty="0" smtClean="0">
                <a:solidFill>
                  <a:schemeClr val="tx1">
                    <a:lumMod val="75000"/>
                    <a:lumOff val="25000"/>
                  </a:schemeClr>
                </a:solidFill>
                <a:latin typeface="Century Gothic" pitchFamily="34" charset="0"/>
              </a:rPr>
              <a:t>caption</a:t>
            </a:r>
            <a:r>
              <a:rPr lang="en-US" sz="1700" dirty="0" smtClean="0">
                <a:solidFill>
                  <a:schemeClr val="tx1">
                    <a:lumMod val="75000"/>
                    <a:lumOff val="25000"/>
                  </a:schemeClr>
                </a:solidFill>
                <a:latin typeface="Century Gothic" pitchFamily="34" charset="0"/>
              </a:rPr>
              <a:t> of the </a:t>
            </a:r>
            <a:r>
              <a:rPr lang="en-US" sz="1700" b="1" i="1" dirty="0" smtClean="0">
                <a:solidFill>
                  <a:schemeClr val="tx1">
                    <a:lumMod val="75000"/>
                    <a:lumOff val="25000"/>
                  </a:schemeClr>
                </a:solidFill>
                <a:latin typeface="Century Gothic" pitchFamily="34" charset="0"/>
              </a:rPr>
              <a:t>command 			button</a:t>
            </a:r>
            <a:r>
              <a:rPr lang="en-US" sz="1700" dirty="0" smtClean="0">
                <a:solidFill>
                  <a:schemeClr val="tx1">
                    <a:lumMod val="75000"/>
                    <a:lumOff val="25000"/>
                  </a:schemeClr>
                </a:solidFill>
                <a:latin typeface="Century Gothic" pitchFamily="34" charset="0"/>
              </a:rPr>
              <a:t> by </a:t>
            </a:r>
            <a:r>
              <a:rPr lang="en-US" sz="1700" b="1" i="1" dirty="0" smtClean="0">
                <a:solidFill>
                  <a:schemeClr val="tx1">
                    <a:lumMod val="75000"/>
                    <a:lumOff val="25000"/>
                  </a:schemeClr>
                </a:solidFill>
                <a:latin typeface="Century Gothic" pitchFamily="34" charset="0"/>
              </a:rPr>
              <a:t>right clicking </a:t>
            </a:r>
            <a:r>
              <a:rPr lang="en-US" sz="1700" dirty="0" smtClean="0">
                <a:solidFill>
                  <a:schemeClr val="tx1">
                    <a:lumMod val="75000"/>
                    <a:lumOff val="25000"/>
                  </a:schemeClr>
                </a:solidFill>
                <a:latin typeface="Century Gothic" pitchFamily="34" charset="0"/>
              </a:rPr>
              <a:t>on the </a:t>
            </a:r>
            <a:r>
              <a:rPr lang="en-US" sz="1700" b="1" i="1" dirty="0" smtClean="0">
                <a:solidFill>
                  <a:schemeClr val="tx1">
                    <a:lumMod val="75000"/>
                    <a:lumOff val="25000"/>
                  </a:schemeClr>
                </a:solidFill>
                <a:latin typeface="Century Gothic" pitchFamily="34" charset="0"/>
              </a:rPr>
              <a:t>command button </a:t>
            </a:r>
            <a:r>
              <a:rPr lang="en-US" sz="1700" dirty="0" smtClean="0">
                <a:solidFill>
                  <a:schemeClr val="tx1">
                    <a:lumMod val="75000"/>
                    <a:lumOff val="25000"/>
                  </a:schemeClr>
                </a:solidFill>
                <a:latin typeface="Century Gothic" pitchFamily="34" charset="0"/>
              </a:rPr>
              <a:t>and 		then clicking on </a:t>
            </a:r>
            <a:r>
              <a:rPr lang="en-US" sz="1700" b="1" i="1" dirty="0" smtClean="0">
                <a:solidFill>
                  <a:schemeClr val="tx1">
                    <a:lumMod val="75000"/>
                    <a:lumOff val="25000"/>
                  </a:schemeClr>
                </a:solidFill>
                <a:latin typeface="Century Gothic" pitchFamily="34" charset="0"/>
              </a:rPr>
              <a:t>Properties</a:t>
            </a:r>
            <a:r>
              <a:rPr lang="en-US" sz="1700" dirty="0" smtClean="0">
                <a:solidFill>
                  <a:schemeClr val="tx1">
                    <a:lumMod val="75000"/>
                    <a:lumOff val="25000"/>
                  </a:schemeClr>
                </a:solidFill>
                <a:latin typeface="Century Gothic" pitchFamily="34" charset="0"/>
              </a:rPr>
              <a:t> and </a:t>
            </a:r>
            <a:r>
              <a:rPr lang="en-US" sz="1700" b="1" i="1" dirty="0" smtClean="0">
                <a:solidFill>
                  <a:schemeClr val="tx1">
                    <a:lumMod val="75000"/>
                    <a:lumOff val="25000"/>
                  </a:schemeClr>
                </a:solidFill>
                <a:latin typeface="Century Gothic" pitchFamily="34" charset="0"/>
              </a:rPr>
              <a:t>Caption</a:t>
            </a:r>
            <a:r>
              <a:rPr lang="en-US" sz="1700" dirty="0" smtClean="0">
                <a:solidFill>
                  <a:schemeClr val="tx1">
                    <a:lumMod val="75000"/>
                    <a:lumOff val="25000"/>
                  </a:schemeClr>
                </a:solidFill>
                <a:latin typeface="Century Gothic" pitchFamily="34" charset="0"/>
              </a:rPr>
              <a:t> (make sure 			Design Mode is selected). </a:t>
            </a:r>
          </a:p>
          <a:p>
            <a:pPr>
              <a:buNone/>
            </a:pPr>
            <a:endParaRPr lang="en-US" sz="1700" dirty="0" smtClean="0">
              <a:solidFill>
                <a:schemeClr val="tx1">
                  <a:lumMod val="75000"/>
                  <a:lumOff val="25000"/>
                </a:schemeClr>
              </a:solidFill>
              <a:latin typeface="Century Gothic" pitchFamily="34" charset="0"/>
            </a:endParaRPr>
          </a:p>
          <a:p>
            <a:pPr>
              <a:buNone/>
            </a:pPr>
            <a:r>
              <a:rPr lang="en-US" sz="1700"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c.</a:t>
            </a:r>
            <a:r>
              <a:rPr lang="en-US" sz="1700" dirty="0" smtClean="0">
                <a:solidFill>
                  <a:schemeClr val="tx1">
                    <a:lumMod val="75000"/>
                    <a:lumOff val="25000"/>
                  </a:schemeClr>
                </a:solidFill>
                <a:latin typeface="Century Gothic" pitchFamily="34" charset="0"/>
              </a:rPr>
              <a:t> You can change the </a:t>
            </a:r>
            <a:r>
              <a:rPr lang="en-US" sz="1700" b="1" i="1" dirty="0" smtClean="0">
                <a:solidFill>
                  <a:schemeClr val="tx1">
                    <a:lumMod val="75000"/>
                    <a:lumOff val="25000"/>
                  </a:schemeClr>
                </a:solidFill>
                <a:latin typeface="Century Gothic" pitchFamily="34" charset="0"/>
              </a:rPr>
              <a:t>name</a:t>
            </a:r>
            <a:r>
              <a:rPr lang="en-US" sz="1700" dirty="0" smtClean="0">
                <a:solidFill>
                  <a:schemeClr val="tx1">
                    <a:lumMod val="75000"/>
                    <a:lumOff val="25000"/>
                  </a:schemeClr>
                </a:solidFill>
                <a:latin typeface="Century Gothic" pitchFamily="34" charset="0"/>
              </a:rPr>
              <a:t> of the </a:t>
            </a:r>
            <a:r>
              <a:rPr lang="en-US" sz="1700" b="1" i="1" dirty="0" smtClean="0">
                <a:solidFill>
                  <a:schemeClr val="tx1">
                    <a:lumMod val="75000"/>
                    <a:lumOff val="25000"/>
                  </a:schemeClr>
                </a:solidFill>
                <a:latin typeface="Century Gothic" pitchFamily="34" charset="0"/>
              </a:rPr>
              <a:t>textbox</a:t>
            </a:r>
            <a:r>
              <a:rPr lang="en-US" sz="1700" dirty="0" smtClean="0">
                <a:solidFill>
                  <a:schemeClr val="tx1">
                    <a:lumMod val="75000"/>
                    <a:lumOff val="25000"/>
                  </a:schemeClr>
                </a:solidFill>
                <a:latin typeface="Century Gothic" pitchFamily="34" charset="0"/>
              </a:rPr>
              <a:t> by </a:t>
            </a:r>
            <a:r>
              <a:rPr lang="en-US" sz="1700" b="1" i="1" dirty="0" smtClean="0">
                <a:solidFill>
                  <a:schemeClr val="tx1">
                    <a:lumMod val="75000"/>
                    <a:lumOff val="25000"/>
                  </a:schemeClr>
                </a:solidFill>
                <a:latin typeface="Century Gothic" pitchFamily="34" charset="0"/>
              </a:rPr>
              <a:t>right 		clicking</a:t>
            </a:r>
            <a:r>
              <a:rPr lang="en-US" sz="1700" dirty="0" smtClean="0">
                <a:solidFill>
                  <a:schemeClr val="tx1">
                    <a:lumMod val="75000"/>
                    <a:lumOff val="25000"/>
                  </a:schemeClr>
                </a:solidFill>
                <a:latin typeface="Century Gothic" pitchFamily="34" charset="0"/>
              </a:rPr>
              <a:t> on the </a:t>
            </a:r>
            <a:r>
              <a:rPr lang="en-US" sz="1700" b="1" i="1" dirty="0" smtClean="0">
                <a:solidFill>
                  <a:schemeClr val="tx1">
                    <a:lumMod val="75000"/>
                    <a:lumOff val="25000"/>
                  </a:schemeClr>
                </a:solidFill>
                <a:latin typeface="Century Gothic" pitchFamily="34" charset="0"/>
              </a:rPr>
              <a:t>textbox</a:t>
            </a:r>
            <a:r>
              <a:rPr lang="en-US" sz="1700" dirty="0" smtClean="0">
                <a:solidFill>
                  <a:schemeClr val="tx1">
                    <a:lumMod val="75000"/>
                    <a:lumOff val="25000"/>
                  </a:schemeClr>
                </a:solidFill>
                <a:latin typeface="Century Gothic" pitchFamily="34" charset="0"/>
              </a:rPr>
              <a:t> and then </a:t>
            </a:r>
            <a:r>
              <a:rPr lang="en-US" sz="1700" b="1" i="1" dirty="0" smtClean="0">
                <a:solidFill>
                  <a:schemeClr val="tx1">
                    <a:lumMod val="75000"/>
                    <a:lumOff val="25000"/>
                  </a:schemeClr>
                </a:solidFill>
                <a:latin typeface="Century Gothic" pitchFamily="34" charset="0"/>
              </a:rPr>
              <a:t>clicking</a:t>
            </a:r>
            <a:r>
              <a:rPr lang="en-US" sz="1700" dirty="0" smtClean="0">
                <a:solidFill>
                  <a:schemeClr val="tx1">
                    <a:lumMod val="75000"/>
                    <a:lumOff val="25000"/>
                  </a:schemeClr>
                </a:solidFill>
                <a:latin typeface="Century Gothic" pitchFamily="34" charset="0"/>
              </a:rPr>
              <a:t> on </a:t>
            </a:r>
            <a:r>
              <a:rPr lang="en-US" sz="1700" b="1" i="1" dirty="0" smtClean="0">
                <a:solidFill>
                  <a:schemeClr val="tx1">
                    <a:lumMod val="75000"/>
                    <a:lumOff val="25000"/>
                  </a:schemeClr>
                </a:solidFill>
                <a:latin typeface="Century Gothic" pitchFamily="34" charset="0"/>
              </a:rPr>
              <a:t>Properties</a:t>
            </a:r>
            <a:r>
              <a:rPr lang="en-US" sz="1700" dirty="0" smtClean="0">
                <a:solidFill>
                  <a:schemeClr val="tx1">
                    <a:lumMod val="75000"/>
                    <a:lumOff val="25000"/>
                  </a:schemeClr>
                </a:solidFill>
                <a:latin typeface="Century Gothic" pitchFamily="34" charset="0"/>
              </a:rPr>
              <a:t> 		and </a:t>
            </a:r>
            <a:r>
              <a:rPr lang="en-US" sz="1700" b="1" i="1" dirty="0" smtClean="0">
                <a:solidFill>
                  <a:schemeClr val="tx1">
                    <a:lumMod val="75000"/>
                    <a:lumOff val="25000"/>
                  </a:schemeClr>
                </a:solidFill>
                <a:latin typeface="Century Gothic" pitchFamily="34" charset="0"/>
              </a:rPr>
              <a:t>Name</a:t>
            </a:r>
            <a:r>
              <a:rPr lang="en-US" sz="1700" dirty="0" smtClean="0">
                <a:solidFill>
                  <a:schemeClr val="tx1">
                    <a:lumMod val="75000"/>
                    <a:lumOff val="25000"/>
                  </a:schemeClr>
                </a:solidFill>
                <a:latin typeface="Century Gothic" pitchFamily="34" charset="0"/>
              </a:rPr>
              <a:t>. For now, we will leave </a:t>
            </a:r>
            <a:r>
              <a:rPr lang="en-US" sz="1700" b="1" i="1" dirty="0" smtClean="0">
                <a:solidFill>
                  <a:schemeClr val="tx1">
                    <a:lumMod val="75000"/>
                    <a:lumOff val="25000"/>
                  </a:schemeClr>
                </a:solidFill>
                <a:latin typeface="Century Gothic" pitchFamily="34" charset="0"/>
              </a:rPr>
              <a:t>TextBox1</a:t>
            </a:r>
            <a:r>
              <a:rPr lang="en-US" sz="1700" dirty="0" smtClean="0">
                <a:solidFill>
                  <a:schemeClr val="tx1">
                    <a:lumMod val="75000"/>
                    <a:lumOff val="25000"/>
                  </a:schemeClr>
                </a:solidFill>
                <a:latin typeface="Century Gothic" pitchFamily="34" charset="0"/>
              </a:rPr>
              <a:t> as the 			name of the </a:t>
            </a:r>
            <a:r>
              <a:rPr lang="en-US" sz="1700" b="1" i="1" dirty="0" smtClean="0">
                <a:solidFill>
                  <a:schemeClr val="tx1">
                    <a:lumMod val="75000"/>
                    <a:lumOff val="25000"/>
                  </a:schemeClr>
                </a:solidFill>
                <a:latin typeface="Century Gothic" pitchFamily="34" charset="0"/>
              </a:rPr>
              <a:t>textbox</a:t>
            </a:r>
            <a:r>
              <a:rPr lang="en-US" sz="1700" dirty="0" smtClean="0">
                <a:solidFill>
                  <a:schemeClr val="tx1">
                    <a:lumMod val="75000"/>
                    <a:lumOff val="25000"/>
                  </a:schemeClr>
                </a:solidFill>
                <a:latin typeface="Century Gothic" pitchFamily="34" charset="0"/>
              </a:rPr>
              <a:t>.</a:t>
            </a:r>
          </a:p>
        </p:txBody>
      </p:sp>
    </p:spTree>
  </p:cSld>
  <p:clrMapOvr>
    <a:masterClrMapping/>
  </p:clrMapOvr>
  <p:transition>
    <p:fade/>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4: Macro Controls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Textbox</a:t>
            </a:r>
          </a:p>
          <a:p>
            <a:pPr lvl="1">
              <a:buNone/>
            </a:pPr>
            <a:r>
              <a:rPr lang="en-US" sz="1700" dirty="0" smtClean="0">
                <a:solidFill>
                  <a:schemeClr val="tx1">
                    <a:lumMod val="75000"/>
                    <a:lumOff val="25000"/>
                  </a:schemeClr>
                </a:solidFill>
                <a:latin typeface="Century Gothic" pitchFamily="34" charset="0"/>
              </a:rPr>
              <a:t>		A </a:t>
            </a:r>
            <a:r>
              <a:rPr lang="en-US" sz="1700" b="1" i="1" dirty="0" smtClean="0">
                <a:solidFill>
                  <a:schemeClr val="tx1">
                    <a:lumMod val="75000"/>
                    <a:lumOff val="25000"/>
                  </a:schemeClr>
                </a:solidFill>
                <a:latin typeface="Century Gothic" pitchFamily="34" charset="0"/>
              </a:rPr>
              <a:t>textbox</a:t>
            </a:r>
            <a:r>
              <a:rPr lang="en-US" sz="1700" dirty="0" smtClean="0">
                <a:solidFill>
                  <a:schemeClr val="tx1">
                    <a:lumMod val="75000"/>
                    <a:lumOff val="25000"/>
                  </a:schemeClr>
                </a:solidFill>
                <a:latin typeface="Century Gothic" pitchFamily="34" charset="0"/>
              </a:rPr>
              <a:t> is an empty field where the user can fill in a piece of </a:t>
            </a:r>
            <a:r>
              <a:rPr lang="en-US" sz="1700" b="1" i="1" dirty="0" smtClean="0">
                <a:solidFill>
                  <a:schemeClr val="tx1">
                    <a:lumMod val="75000"/>
                    <a:lumOff val="25000"/>
                  </a:schemeClr>
                </a:solidFill>
                <a:latin typeface="Century Gothic" pitchFamily="34" charset="0"/>
              </a:rPr>
              <a:t>text</a:t>
            </a:r>
            <a:r>
              <a:rPr lang="en-US" sz="1700" dirty="0" smtClean="0">
                <a:solidFill>
                  <a:schemeClr val="tx1">
                    <a:lumMod val="75000"/>
                    <a:lumOff val="25000"/>
                  </a:schemeClr>
                </a:solidFill>
                <a:latin typeface="Century Gothic" pitchFamily="34" charset="0"/>
              </a:rPr>
              <a:t>. 	Learn how to draw a </a:t>
            </a:r>
            <a:r>
              <a:rPr lang="en-US" sz="1700" b="1" i="1" dirty="0" smtClean="0">
                <a:solidFill>
                  <a:schemeClr val="tx1">
                    <a:lumMod val="75000"/>
                    <a:lumOff val="25000"/>
                  </a:schemeClr>
                </a:solidFill>
                <a:latin typeface="Century Gothic" pitchFamily="34" charset="0"/>
              </a:rPr>
              <a:t>textbox</a:t>
            </a:r>
            <a:r>
              <a:rPr lang="en-US" sz="1700" dirty="0" smtClean="0">
                <a:solidFill>
                  <a:schemeClr val="tx1">
                    <a:lumMod val="75000"/>
                    <a:lumOff val="25000"/>
                  </a:schemeClr>
                </a:solidFill>
                <a:latin typeface="Century Gothic" pitchFamily="34" charset="0"/>
              </a:rPr>
              <a:t> on your </a:t>
            </a:r>
            <a:r>
              <a:rPr lang="en-US" sz="1700" b="1" i="1" dirty="0" smtClean="0">
                <a:solidFill>
                  <a:schemeClr val="tx1">
                    <a:lumMod val="75000"/>
                    <a:lumOff val="25000"/>
                  </a:schemeClr>
                </a:solidFill>
                <a:latin typeface="Century Gothic" pitchFamily="34" charset="0"/>
              </a:rPr>
              <a:t>worksheet</a:t>
            </a:r>
            <a:r>
              <a:rPr lang="en-US" sz="1700" dirty="0" smtClean="0">
                <a:solidFill>
                  <a:schemeClr val="tx1">
                    <a:lumMod val="75000"/>
                    <a:lumOff val="25000"/>
                  </a:schemeClr>
                </a:solidFill>
                <a:latin typeface="Century Gothic" pitchFamily="34" charset="0"/>
              </a:rPr>
              <a:t>, how to refer to a 	</a:t>
            </a:r>
            <a:r>
              <a:rPr lang="en-US" sz="1700" b="1" i="1" dirty="0" smtClean="0">
                <a:solidFill>
                  <a:schemeClr val="tx1">
                    <a:lumMod val="75000"/>
                    <a:lumOff val="25000"/>
                  </a:schemeClr>
                </a:solidFill>
                <a:latin typeface="Century Gothic" pitchFamily="34" charset="0"/>
              </a:rPr>
              <a:t>textbox</a:t>
            </a:r>
            <a:r>
              <a:rPr lang="en-US" sz="1700" dirty="0" smtClean="0">
                <a:solidFill>
                  <a:schemeClr val="tx1">
                    <a:lumMod val="75000"/>
                    <a:lumOff val="25000"/>
                  </a:schemeClr>
                </a:solidFill>
                <a:latin typeface="Century Gothic" pitchFamily="34" charset="0"/>
              </a:rPr>
              <a:t> in your </a:t>
            </a:r>
            <a:r>
              <a:rPr lang="en-US" sz="1700" b="1" i="1" dirty="0" smtClean="0">
                <a:solidFill>
                  <a:schemeClr val="tx1">
                    <a:lumMod val="75000"/>
                    <a:lumOff val="25000"/>
                  </a:schemeClr>
                </a:solidFill>
                <a:latin typeface="Century Gothic" pitchFamily="34" charset="0"/>
              </a:rPr>
              <a:t>Excel VBA code</a:t>
            </a:r>
            <a:r>
              <a:rPr lang="en-US" sz="1700" dirty="0" smtClean="0">
                <a:solidFill>
                  <a:schemeClr val="tx1">
                    <a:lumMod val="75000"/>
                    <a:lumOff val="25000"/>
                  </a:schemeClr>
                </a:solidFill>
                <a:latin typeface="Century Gothic" pitchFamily="34" charset="0"/>
              </a:rPr>
              <a:t>, and how to clear a </a:t>
            </a:r>
            <a:r>
              <a:rPr lang="en-US" sz="1700" b="1" i="1" dirty="0" smtClean="0">
                <a:solidFill>
                  <a:schemeClr val="tx1">
                    <a:lumMod val="75000"/>
                    <a:lumOff val="25000"/>
                  </a:schemeClr>
                </a:solidFill>
                <a:latin typeface="Century Gothic" pitchFamily="34" charset="0"/>
              </a:rPr>
              <a:t>textbox</a:t>
            </a:r>
            <a:r>
              <a:rPr lang="en-US" sz="1700" dirty="0" smtClean="0">
                <a:solidFill>
                  <a:schemeClr val="tx1">
                    <a:lumMod val="75000"/>
                    <a:lumOff val="25000"/>
                  </a:schemeClr>
                </a:solidFill>
                <a:latin typeface="Century Gothic" pitchFamily="34" charset="0"/>
              </a:rPr>
              <a:t>.</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a:t>
            </a:r>
            <a:r>
              <a:rPr lang="en-US" sz="1800" b="1" dirty="0" smtClean="0">
                <a:solidFill>
                  <a:schemeClr val="tx1">
                    <a:lumMod val="75000"/>
                    <a:lumOff val="25000"/>
                  </a:schemeClr>
                </a:solidFill>
                <a:latin typeface="Century Gothic" pitchFamily="34" charset="0"/>
              </a:rPr>
              <a:t>2. Populate a Textbox</a:t>
            </a:r>
          </a:p>
          <a:p>
            <a:pPr lvl="1">
              <a:buNone/>
            </a:pPr>
            <a:endParaRPr lang="en-US" sz="1800" b="1" dirty="0" smtClean="0">
              <a:solidFill>
                <a:schemeClr val="tx1">
                  <a:lumMod val="75000"/>
                  <a:lumOff val="25000"/>
                </a:schemeClr>
              </a:solidFill>
              <a:latin typeface="Century Gothic" pitchFamily="34" charset="0"/>
            </a:endParaRPr>
          </a:p>
          <a:p>
            <a:pPr>
              <a:buNone/>
            </a:pPr>
            <a:r>
              <a:rPr lang="en-US" sz="1800"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a.</a:t>
            </a:r>
            <a:r>
              <a:rPr lang="en-US" sz="1700" dirty="0" smtClean="0">
                <a:solidFill>
                  <a:schemeClr val="tx1">
                    <a:lumMod val="75000"/>
                    <a:lumOff val="25000"/>
                  </a:schemeClr>
                </a:solidFill>
                <a:latin typeface="Century Gothic" pitchFamily="34" charset="0"/>
              </a:rPr>
              <a:t> Right click on the </a:t>
            </a:r>
            <a:r>
              <a:rPr lang="en-US" sz="1700" b="1" i="1" dirty="0" smtClean="0">
                <a:solidFill>
                  <a:schemeClr val="tx1">
                    <a:lumMod val="75000"/>
                    <a:lumOff val="25000"/>
                  </a:schemeClr>
                </a:solidFill>
                <a:latin typeface="Century Gothic" pitchFamily="34" charset="0"/>
              </a:rPr>
              <a:t>command butt</a:t>
            </a:r>
            <a:r>
              <a:rPr lang="en-US" sz="1700" dirty="0" smtClean="0">
                <a:solidFill>
                  <a:schemeClr val="tx1">
                    <a:lumMod val="75000"/>
                    <a:lumOff val="25000"/>
                  </a:schemeClr>
                </a:solidFill>
                <a:latin typeface="Century Gothic" pitchFamily="34" charset="0"/>
              </a:rPr>
              <a:t>on. Click on </a:t>
            </a:r>
            <a:r>
              <a:rPr lang="en-US" sz="1700" b="1" i="1" dirty="0" smtClean="0">
                <a:solidFill>
                  <a:schemeClr val="tx1">
                    <a:lumMod val="75000"/>
                    <a:lumOff val="25000"/>
                  </a:schemeClr>
                </a:solidFill>
                <a:latin typeface="Century Gothic" pitchFamily="34" charset="0"/>
              </a:rPr>
              <a:t>View 		Code</a:t>
            </a:r>
            <a:r>
              <a:rPr lang="en-US" sz="1700" dirty="0" smtClean="0">
                <a:solidFill>
                  <a:schemeClr val="tx1">
                    <a:lumMod val="75000"/>
                    <a:lumOff val="25000"/>
                  </a:schemeClr>
                </a:solidFill>
                <a:latin typeface="Century Gothic" pitchFamily="34" charset="0"/>
              </a:rPr>
              <a:t>. Add the following code line:</a:t>
            </a:r>
          </a:p>
          <a:p>
            <a:pPr>
              <a:buNone/>
            </a:pPr>
            <a:endParaRPr lang="en-US" sz="1700" dirty="0" smtClean="0">
              <a:solidFill>
                <a:schemeClr val="tx1">
                  <a:lumMod val="75000"/>
                  <a:lumOff val="25000"/>
                </a:schemeClr>
              </a:solidFill>
              <a:latin typeface="Century Gothic" pitchFamily="34" charset="0"/>
            </a:endParaRPr>
          </a:p>
          <a:p>
            <a:pPr>
              <a:buNone/>
            </a:pPr>
            <a:r>
              <a:rPr lang="en-US" sz="1700" dirty="0" smtClean="0">
                <a:solidFill>
                  <a:schemeClr val="tx1">
                    <a:lumMod val="75000"/>
                    <a:lumOff val="25000"/>
                  </a:schemeClr>
                </a:solidFill>
                <a:latin typeface="Century Gothic" pitchFamily="34" charset="0"/>
              </a:rPr>
              <a:t>			</a:t>
            </a:r>
          </a:p>
          <a:p>
            <a:pPr>
              <a:buNone/>
            </a:pPr>
            <a:r>
              <a:rPr lang="en-US" sz="1700" dirty="0" smtClean="0">
                <a:solidFill>
                  <a:schemeClr val="tx1">
                    <a:lumMod val="75000"/>
                    <a:lumOff val="25000"/>
                  </a:schemeClr>
                </a:solidFill>
                <a:latin typeface="Century Gothic" pitchFamily="34" charset="0"/>
              </a:rPr>
              <a:t>			Result:</a:t>
            </a:r>
          </a:p>
        </p:txBody>
      </p:sp>
      <p:sp>
        <p:nvSpPr>
          <p:cNvPr id="4" name="TextBox 3"/>
          <p:cNvSpPr txBox="1"/>
          <p:nvPr/>
        </p:nvSpPr>
        <p:spPr>
          <a:xfrm>
            <a:off x="2362200" y="4127956"/>
            <a:ext cx="6096000" cy="215444"/>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75000"/>
                    <a:lumOff val="25000"/>
                  </a:schemeClr>
                </a:solidFill>
                <a:latin typeface="Courier New" pitchFamily="49" charset="0"/>
                <a:cs typeface="Courier New" pitchFamily="49" charset="0"/>
              </a:rPr>
              <a:t> TextBox1.Text = "Data imported successfully"</a:t>
            </a:r>
            <a:endParaRPr lang="en-US" sz="1700" dirty="0">
              <a:solidFill>
                <a:schemeClr val="tx1">
                  <a:lumMod val="75000"/>
                  <a:lumOff val="25000"/>
                </a:schemeClr>
              </a:solidFill>
              <a:latin typeface="Courier New" pitchFamily="49" charset="0"/>
              <a:cs typeface="Courier New" pitchFamily="49" charset="0"/>
            </a:endParaRPr>
          </a:p>
        </p:txBody>
      </p:sp>
      <p:pic>
        <p:nvPicPr>
          <p:cNvPr id="119810" name="Picture 2" descr="Excel VBA Textbox Result"/>
          <p:cNvPicPr>
            <a:picLocks noChangeAspect="1" noChangeArrowheads="1"/>
          </p:cNvPicPr>
          <p:nvPr/>
        </p:nvPicPr>
        <p:blipFill>
          <a:blip r:embed="rId2"/>
          <a:srcRect/>
          <a:stretch>
            <a:fillRect/>
          </a:stretch>
        </p:blipFill>
        <p:spPr bwMode="auto">
          <a:xfrm>
            <a:off x="2362200" y="4953000"/>
            <a:ext cx="4748784" cy="1447800"/>
          </a:xfrm>
          <a:prstGeom prst="rect">
            <a:avLst/>
          </a:prstGeom>
          <a:noFill/>
        </p:spPr>
      </p:pic>
    </p:spTree>
  </p:cSld>
  <p:clrMapOvr>
    <a:masterClrMapping/>
  </p:clrMapOvr>
  <p:transition>
    <p:fade/>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4: Macro Controls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Textbox</a:t>
            </a:r>
          </a:p>
          <a:p>
            <a:pPr lvl="1">
              <a:buNone/>
            </a:pPr>
            <a:r>
              <a:rPr lang="en-US" sz="1700" dirty="0" smtClean="0">
                <a:solidFill>
                  <a:schemeClr val="tx1">
                    <a:lumMod val="75000"/>
                    <a:lumOff val="25000"/>
                  </a:schemeClr>
                </a:solidFill>
                <a:latin typeface="Century Gothic" pitchFamily="34" charset="0"/>
              </a:rPr>
              <a:t>		A </a:t>
            </a:r>
            <a:r>
              <a:rPr lang="en-US" sz="1700" b="1" i="1" dirty="0" smtClean="0">
                <a:solidFill>
                  <a:schemeClr val="tx1">
                    <a:lumMod val="75000"/>
                    <a:lumOff val="25000"/>
                  </a:schemeClr>
                </a:solidFill>
                <a:latin typeface="Century Gothic" pitchFamily="34" charset="0"/>
              </a:rPr>
              <a:t>textbox</a:t>
            </a:r>
            <a:r>
              <a:rPr lang="en-US" sz="1700" dirty="0" smtClean="0">
                <a:solidFill>
                  <a:schemeClr val="tx1">
                    <a:lumMod val="75000"/>
                    <a:lumOff val="25000"/>
                  </a:schemeClr>
                </a:solidFill>
                <a:latin typeface="Century Gothic" pitchFamily="34" charset="0"/>
              </a:rPr>
              <a:t> is an empty field where the user can fill in a piece of </a:t>
            </a:r>
            <a:r>
              <a:rPr lang="en-US" sz="1700" b="1" i="1" dirty="0" smtClean="0">
                <a:solidFill>
                  <a:schemeClr val="tx1">
                    <a:lumMod val="75000"/>
                    <a:lumOff val="25000"/>
                  </a:schemeClr>
                </a:solidFill>
                <a:latin typeface="Century Gothic" pitchFamily="34" charset="0"/>
              </a:rPr>
              <a:t>text</a:t>
            </a:r>
            <a:r>
              <a:rPr lang="en-US" sz="1700" dirty="0" smtClean="0">
                <a:solidFill>
                  <a:schemeClr val="tx1">
                    <a:lumMod val="75000"/>
                    <a:lumOff val="25000"/>
                  </a:schemeClr>
                </a:solidFill>
                <a:latin typeface="Century Gothic" pitchFamily="34" charset="0"/>
              </a:rPr>
              <a:t>. 	Learn how to draw a </a:t>
            </a:r>
            <a:r>
              <a:rPr lang="en-US" sz="1700" b="1" i="1" dirty="0" smtClean="0">
                <a:solidFill>
                  <a:schemeClr val="tx1">
                    <a:lumMod val="75000"/>
                    <a:lumOff val="25000"/>
                  </a:schemeClr>
                </a:solidFill>
                <a:latin typeface="Century Gothic" pitchFamily="34" charset="0"/>
              </a:rPr>
              <a:t>textbox</a:t>
            </a:r>
            <a:r>
              <a:rPr lang="en-US" sz="1700" dirty="0" smtClean="0">
                <a:solidFill>
                  <a:schemeClr val="tx1">
                    <a:lumMod val="75000"/>
                    <a:lumOff val="25000"/>
                  </a:schemeClr>
                </a:solidFill>
                <a:latin typeface="Century Gothic" pitchFamily="34" charset="0"/>
              </a:rPr>
              <a:t> on your </a:t>
            </a:r>
            <a:r>
              <a:rPr lang="en-US" sz="1700" b="1" i="1" dirty="0" smtClean="0">
                <a:solidFill>
                  <a:schemeClr val="tx1">
                    <a:lumMod val="75000"/>
                    <a:lumOff val="25000"/>
                  </a:schemeClr>
                </a:solidFill>
                <a:latin typeface="Century Gothic" pitchFamily="34" charset="0"/>
              </a:rPr>
              <a:t>worksheet</a:t>
            </a:r>
            <a:r>
              <a:rPr lang="en-US" sz="1700" dirty="0" smtClean="0">
                <a:solidFill>
                  <a:schemeClr val="tx1">
                    <a:lumMod val="75000"/>
                    <a:lumOff val="25000"/>
                  </a:schemeClr>
                </a:solidFill>
                <a:latin typeface="Century Gothic" pitchFamily="34" charset="0"/>
              </a:rPr>
              <a:t>, how to refer to a 	</a:t>
            </a:r>
            <a:r>
              <a:rPr lang="en-US" sz="1700" b="1" i="1" dirty="0" smtClean="0">
                <a:solidFill>
                  <a:schemeClr val="tx1">
                    <a:lumMod val="75000"/>
                    <a:lumOff val="25000"/>
                  </a:schemeClr>
                </a:solidFill>
                <a:latin typeface="Century Gothic" pitchFamily="34" charset="0"/>
              </a:rPr>
              <a:t>textbox</a:t>
            </a:r>
            <a:r>
              <a:rPr lang="en-US" sz="1700" dirty="0" smtClean="0">
                <a:solidFill>
                  <a:schemeClr val="tx1">
                    <a:lumMod val="75000"/>
                    <a:lumOff val="25000"/>
                  </a:schemeClr>
                </a:solidFill>
                <a:latin typeface="Century Gothic" pitchFamily="34" charset="0"/>
              </a:rPr>
              <a:t> in your </a:t>
            </a:r>
            <a:r>
              <a:rPr lang="en-US" sz="1700" b="1" i="1" dirty="0" smtClean="0">
                <a:solidFill>
                  <a:schemeClr val="tx1">
                    <a:lumMod val="75000"/>
                    <a:lumOff val="25000"/>
                  </a:schemeClr>
                </a:solidFill>
                <a:latin typeface="Century Gothic" pitchFamily="34" charset="0"/>
              </a:rPr>
              <a:t>Excel VBA code</a:t>
            </a:r>
            <a:r>
              <a:rPr lang="en-US" sz="1700" dirty="0" smtClean="0">
                <a:solidFill>
                  <a:schemeClr val="tx1">
                    <a:lumMod val="75000"/>
                    <a:lumOff val="25000"/>
                  </a:schemeClr>
                </a:solidFill>
                <a:latin typeface="Century Gothic" pitchFamily="34" charset="0"/>
              </a:rPr>
              <a:t>, and how to clear a </a:t>
            </a:r>
            <a:r>
              <a:rPr lang="en-US" sz="1700" b="1" i="1" dirty="0" smtClean="0">
                <a:solidFill>
                  <a:schemeClr val="tx1">
                    <a:lumMod val="75000"/>
                    <a:lumOff val="25000"/>
                  </a:schemeClr>
                </a:solidFill>
                <a:latin typeface="Century Gothic" pitchFamily="34" charset="0"/>
              </a:rPr>
              <a:t>textbox</a:t>
            </a:r>
            <a:r>
              <a:rPr lang="en-US" sz="1700" dirty="0" smtClean="0">
                <a:solidFill>
                  <a:schemeClr val="tx1">
                    <a:lumMod val="75000"/>
                    <a:lumOff val="25000"/>
                  </a:schemeClr>
                </a:solidFill>
                <a:latin typeface="Century Gothic" pitchFamily="34" charset="0"/>
              </a:rPr>
              <a:t>.</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a:t>
            </a:r>
            <a:r>
              <a:rPr lang="en-US" sz="1800" b="1" dirty="0" smtClean="0">
                <a:solidFill>
                  <a:schemeClr val="tx1">
                    <a:lumMod val="75000"/>
                    <a:lumOff val="25000"/>
                  </a:schemeClr>
                </a:solidFill>
                <a:latin typeface="Century Gothic" pitchFamily="34" charset="0"/>
              </a:rPr>
              <a:t>2. Populate a Textbox</a:t>
            </a:r>
          </a:p>
          <a:p>
            <a:pPr lvl="1">
              <a:buNone/>
            </a:pPr>
            <a:endParaRPr lang="en-US" sz="1800" b="1" dirty="0" smtClean="0">
              <a:solidFill>
                <a:schemeClr val="tx1">
                  <a:lumMod val="75000"/>
                  <a:lumOff val="25000"/>
                </a:schemeClr>
              </a:solidFill>
              <a:latin typeface="Century Gothic" pitchFamily="34" charset="0"/>
            </a:endParaRPr>
          </a:p>
          <a:p>
            <a:pPr>
              <a:buNone/>
            </a:pPr>
            <a:r>
              <a:rPr lang="en-US" sz="1800"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b.</a:t>
            </a:r>
            <a:r>
              <a:rPr lang="en-US" sz="1700" dirty="0" smtClean="0">
                <a:solidFill>
                  <a:schemeClr val="tx1">
                    <a:lumMod val="75000"/>
                    <a:lumOff val="25000"/>
                  </a:schemeClr>
                </a:solidFill>
                <a:latin typeface="Century Gothic" pitchFamily="34" charset="0"/>
              </a:rPr>
              <a:t> To place </a:t>
            </a:r>
            <a:r>
              <a:rPr lang="en-US" sz="1700" b="1" i="1" dirty="0" smtClean="0">
                <a:solidFill>
                  <a:schemeClr val="tx1">
                    <a:lumMod val="75000"/>
                    <a:lumOff val="25000"/>
                  </a:schemeClr>
                </a:solidFill>
                <a:latin typeface="Century Gothic" pitchFamily="34" charset="0"/>
              </a:rPr>
              <a:t>text</a:t>
            </a:r>
            <a:r>
              <a:rPr lang="en-US" sz="1700" dirty="0" smtClean="0">
                <a:solidFill>
                  <a:schemeClr val="tx1">
                    <a:lumMod val="75000"/>
                    <a:lumOff val="25000"/>
                  </a:schemeClr>
                </a:solidFill>
                <a:latin typeface="Century Gothic" pitchFamily="34" charset="0"/>
              </a:rPr>
              <a:t> from a </a:t>
            </a:r>
            <a:r>
              <a:rPr lang="en-US" sz="1700" b="1" i="1" dirty="0" smtClean="0">
                <a:solidFill>
                  <a:schemeClr val="tx1">
                    <a:lumMod val="75000"/>
                    <a:lumOff val="25000"/>
                  </a:schemeClr>
                </a:solidFill>
                <a:latin typeface="Century Gothic" pitchFamily="34" charset="0"/>
              </a:rPr>
              <a:t>textbox</a:t>
            </a:r>
            <a:r>
              <a:rPr lang="en-US" sz="1700" dirty="0" smtClean="0">
                <a:solidFill>
                  <a:schemeClr val="tx1">
                    <a:lumMod val="75000"/>
                    <a:lumOff val="25000"/>
                  </a:schemeClr>
                </a:solidFill>
                <a:latin typeface="Century Gothic" pitchFamily="34" charset="0"/>
              </a:rPr>
              <a:t> into a </a:t>
            </a:r>
            <a:r>
              <a:rPr lang="en-US" sz="1700" b="1" i="1" dirty="0" smtClean="0">
                <a:solidFill>
                  <a:schemeClr val="tx1">
                    <a:lumMod val="75000"/>
                    <a:lumOff val="25000"/>
                  </a:schemeClr>
                </a:solidFill>
                <a:latin typeface="Century Gothic" pitchFamily="34" charset="0"/>
              </a:rPr>
              <a:t>cell</a:t>
            </a:r>
            <a:r>
              <a:rPr lang="en-US" sz="1700" dirty="0" smtClean="0">
                <a:solidFill>
                  <a:schemeClr val="tx1">
                    <a:lumMod val="75000"/>
                    <a:lumOff val="25000"/>
                  </a:schemeClr>
                </a:solidFill>
                <a:latin typeface="Century Gothic" pitchFamily="34" charset="0"/>
              </a:rPr>
              <a:t>, add a code line 		like this:</a:t>
            </a:r>
          </a:p>
          <a:p>
            <a:pPr>
              <a:buNone/>
            </a:pPr>
            <a:endParaRPr lang="en-US" sz="1700" dirty="0" smtClean="0">
              <a:solidFill>
                <a:schemeClr val="tx1">
                  <a:lumMod val="75000"/>
                  <a:lumOff val="25000"/>
                </a:schemeClr>
              </a:solidFill>
              <a:latin typeface="Century Gothic" pitchFamily="34" charset="0"/>
            </a:endParaRPr>
          </a:p>
          <a:p>
            <a:pPr>
              <a:buNone/>
            </a:pPr>
            <a:r>
              <a:rPr lang="en-US" sz="1700" dirty="0" smtClean="0">
                <a:solidFill>
                  <a:schemeClr val="tx1">
                    <a:lumMod val="75000"/>
                    <a:lumOff val="25000"/>
                  </a:schemeClr>
                </a:solidFill>
                <a:latin typeface="Century Gothic" pitchFamily="34" charset="0"/>
              </a:rPr>
              <a:t>			</a:t>
            </a:r>
          </a:p>
          <a:p>
            <a:pPr>
              <a:buNone/>
            </a:pPr>
            <a:r>
              <a:rPr lang="en-US" sz="1700" dirty="0" smtClean="0">
                <a:solidFill>
                  <a:schemeClr val="tx1">
                    <a:lumMod val="75000"/>
                    <a:lumOff val="25000"/>
                  </a:schemeClr>
                </a:solidFill>
                <a:latin typeface="Century Gothic" pitchFamily="34" charset="0"/>
              </a:rPr>
              <a:t>			</a:t>
            </a:r>
          </a:p>
        </p:txBody>
      </p:sp>
      <p:sp>
        <p:nvSpPr>
          <p:cNvPr id="4" name="TextBox 3"/>
          <p:cNvSpPr txBox="1"/>
          <p:nvPr/>
        </p:nvSpPr>
        <p:spPr>
          <a:xfrm>
            <a:off x="2362200" y="4127956"/>
            <a:ext cx="6096000" cy="215444"/>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75000"/>
                    <a:lumOff val="25000"/>
                  </a:schemeClr>
                </a:solidFill>
                <a:latin typeface="Courier New" pitchFamily="49" charset="0"/>
                <a:cs typeface="Courier New" pitchFamily="49" charset="0"/>
              </a:rPr>
              <a:t> Range("A1").Value = TextBox1.Text</a:t>
            </a:r>
            <a:endParaRPr lang="en-US" sz="1700" dirty="0">
              <a:solidFill>
                <a:schemeClr val="tx1">
                  <a:lumMod val="75000"/>
                  <a:lumOff val="25000"/>
                </a:schemeClr>
              </a:solidFill>
              <a:latin typeface="Courier New" pitchFamily="49" charset="0"/>
              <a:cs typeface="Courier New" pitchFamily="49" charset="0"/>
            </a:endParaRPr>
          </a:p>
        </p:txBody>
      </p:sp>
    </p:spTree>
  </p:cSld>
  <p:clrMapOvr>
    <a:masterClrMapping/>
  </p:clrMapOvr>
  <p:transition>
    <p:fade/>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4: Macro Controls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Textbox</a:t>
            </a:r>
          </a:p>
          <a:p>
            <a:pPr lvl="1">
              <a:buNone/>
            </a:pPr>
            <a:r>
              <a:rPr lang="en-US" sz="1700" dirty="0" smtClean="0">
                <a:solidFill>
                  <a:schemeClr val="tx1">
                    <a:lumMod val="75000"/>
                    <a:lumOff val="25000"/>
                  </a:schemeClr>
                </a:solidFill>
                <a:latin typeface="Century Gothic" pitchFamily="34" charset="0"/>
              </a:rPr>
              <a:t>		A </a:t>
            </a:r>
            <a:r>
              <a:rPr lang="en-US" sz="1700" b="1" i="1" dirty="0" smtClean="0">
                <a:solidFill>
                  <a:schemeClr val="tx1">
                    <a:lumMod val="75000"/>
                    <a:lumOff val="25000"/>
                  </a:schemeClr>
                </a:solidFill>
                <a:latin typeface="Century Gothic" pitchFamily="34" charset="0"/>
              </a:rPr>
              <a:t>textbox</a:t>
            </a:r>
            <a:r>
              <a:rPr lang="en-US" sz="1700" dirty="0" smtClean="0">
                <a:solidFill>
                  <a:schemeClr val="tx1">
                    <a:lumMod val="75000"/>
                    <a:lumOff val="25000"/>
                  </a:schemeClr>
                </a:solidFill>
                <a:latin typeface="Century Gothic" pitchFamily="34" charset="0"/>
              </a:rPr>
              <a:t> is an empty field where the user can fill in a piece of </a:t>
            </a:r>
            <a:r>
              <a:rPr lang="en-US" sz="1700" b="1" i="1" dirty="0" smtClean="0">
                <a:solidFill>
                  <a:schemeClr val="tx1">
                    <a:lumMod val="75000"/>
                    <a:lumOff val="25000"/>
                  </a:schemeClr>
                </a:solidFill>
                <a:latin typeface="Century Gothic" pitchFamily="34" charset="0"/>
              </a:rPr>
              <a:t>text</a:t>
            </a:r>
            <a:r>
              <a:rPr lang="en-US" sz="1700" dirty="0" smtClean="0">
                <a:solidFill>
                  <a:schemeClr val="tx1">
                    <a:lumMod val="75000"/>
                    <a:lumOff val="25000"/>
                  </a:schemeClr>
                </a:solidFill>
                <a:latin typeface="Century Gothic" pitchFamily="34" charset="0"/>
              </a:rPr>
              <a:t>. 	Learn how to draw a </a:t>
            </a:r>
            <a:r>
              <a:rPr lang="en-US" sz="1700" b="1" i="1" dirty="0" smtClean="0">
                <a:solidFill>
                  <a:schemeClr val="tx1">
                    <a:lumMod val="75000"/>
                    <a:lumOff val="25000"/>
                  </a:schemeClr>
                </a:solidFill>
                <a:latin typeface="Century Gothic" pitchFamily="34" charset="0"/>
              </a:rPr>
              <a:t>textbox</a:t>
            </a:r>
            <a:r>
              <a:rPr lang="en-US" sz="1700" dirty="0" smtClean="0">
                <a:solidFill>
                  <a:schemeClr val="tx1">
                    <a:lumMod val="75000"/>
                    <a:lumOff val="25000"/>
                  </a:schemeClr>
                </a:solidFill>
                <a:latin typeface="Century Gothic" pitchFamily="34" charset="0"/>
              </a:rPr>
              <a:t> on your </a:t>
            </a:r>
            <a:r>
              <a:rPr lang="en-US" sz="1700" b="1" i="1" dirty="0" smtClean="0">
                <a:solidFill>
                  <a:schemeClr val="tx1">
                    <a:lumMod val="75000"/>
                    <a:lumOff val="25000"/>
                  </a:schemeClr>
                </a:solidFill>
                <a:latin typeface="Century Gothic" pitchFamily="34" charset="0"/>
              </a:rPr>
              <a:t>worksheet</a:t>
            </a:r>
            <a:r>
              <a:rPr lang="en-US" sz="1700" dirty="0" smtClean="0">
                <a:solidFill>
                  <a:schemeClr val="tx1">
                    <a:lumMod val="75000"/>
                    <a:lumOff val="25000"/>
                  </a:schemeClr>
                </a:solidFill>
                <a:latin typeface="Century Gothic" pitchFamily="34" charset="0"/>
              </a:rPr>
              <a:t>, how to refer to a 	</a:t>
            </a:r>
            <a:r>
              <a:rPr lang="en-US" sz="1700" b="1" i="1" dirty="0" smtClean="0">
                <a:solidFill>
                  <a:schemeClr val="tx1">
                    <a:lumMod val="75000"/>
                    <a:lumOff val="25000"/>
                  </a:schemeClr>
                </a:solidFill>
                <a:latin typeface="Century Gothic" pitchFamily="34" charset="0"/>
              </a:rPr>
              <a:t>textbox</a:t>
            </a:r>
            <a:r>
              <a:rPr lang="en-US" sz="1700" dirty="0" smtClean="0">
                <a:solidFill>
                  <a:schemeClr val="tx1">
                    <a:lumMod val="75000"/>
                    <a:lumOff val="25000"/>
                  </a:schemeClr>
                </a:solidFill>
                <a:latin typeface="Century Gothic" pitchFamily="34" charset="0"/>
              </a:rPr>
              <a:t> in your </a:t>
            </a:r>
            <a:r>
              <a:rPr lang="en-US" sz="1700" b="1" i="1" dirty="0" smtClean="0">
                <a:solidFill>
                  <a:schemeClr val="tx1">
                    <a:lumMod val="75000"/>
                    <a:lumOff val="25000"/>
                  </a:schemeClr>
                </a:solidFill>
                <a:latin typeface="Century Gothic" pitchFamily="34" charset="0"/>
              </a:rPr>
              <a:t>Excel VBA code</a:t>
            </a:r>
            <a:r>
              <a:rPr lang="en-US" sz="1700" dirty="0" smtClean="0">
                <a:solidFill>
                  <a:schemeClr val="tx1">
                    <a:lumMod val="75000"/>
                    <a:lumOff val="25000"/>
                  </a:schemeClr>
                </a:solidFill>
                <a:latin typeface="Century Gothic" pitchFamily="34" charset="0"/>
              </a:rPr>
              <a:t>, and how to clear a </a:t>
            </a:r>
            <a:r>
              <a:rPr lang="en-US" sz="1700" b="1" i="1" dirty="0" smtClean="0">
                <a:solidFill>
                  <a:schemeClr val="tx1">
                    <a:lumMod val="75000"/>
                    <a:lumOff val="25000"/>
                  </a:schemeClr>
                </a:solidFill>
                <a:latin typeface="Century Gothic" pitchFamily="34" charset="0"/>
              </a:rPr>
              <a:t>textbox</a:t>
            </a:r>
            <a:r>
              <a:rPr lang="en-US" sz="1700" dirty="0" smtClean="0">
                <a:solidFill>
                  <a:schemeClr val="tx1">
                    <a:lumMod val="75000"/>
                    <a:lumOff val="25000"/>
                  </a:schemeClr>
                </a:solidFill>
                <a:latin typeface="Century Gothic" pitchFamily="34" charset="0"/>
              </a:rPr>
              <a:t>.</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a:t>
            </a:r>
            <a:r>
              <a:rPr lang="en-US" sz="1800" b="1" dirty="0" smtClean="0">
                <a:solidFill>
                  <a:schemeClr val="tx1">
                    <a:lumMod val="75000"/>
                    <a:lumOff val="25000"/>
                  </a:schemeClr>
                </a:solidFill>
                <a:latin typeface="Century Gothic" pitchFamily="34" charset="0"/>
              </a:rPr>
              <a:t>3. Clear a Textbox</a:t>
            </a:r>
          </a:p>
          <a:p>
            <a:pPr lvl="1">
              <a:buNone/>
            </a:pPr>
            <a:endParaRPr lang="en-US" sz="1800" b="1" dirty="0" smtClean="0">
              <a:solidFill>
                <a:schemeClr val="tx1">
                  <a:lumMod val="75000"/>
                  <a:lumOff val="25000"/>
                </a:schemeClr>
              </a:solidFill>
              <a:latin typeface="Century Gothic" pitchFamily="34" charset="0"/>
            </a:endParaRPr>
          </a:p>
          <a:p>
            <a:pPr>
              <a:buNone/>
            </a:pPr>
            <a:r>
              <a:rPr lang="en-US" sz="1800"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To </a:t>
            </a:r>
            <a:r>
              <a:rPr lang="en-US" sz="1700" b="1" i="1" dirty="0" smtClean="0">
                <a:solidFill>
                  <a:schemeClr val="tx1">
                    <a:lumMod val="75000"/>
                    <a:lumOff val="25000"/>
                  </a:schemeClr>
                </a:solidFill>
                <a:latin typeface="Century Gothic" pitchFamily="34" charset="0"/>
              </a:rPr>
              <a:t>clear</a:t>
            </a:r>
            <a:r>
              <a:rPr lang="en-US" sz="1700" dirty="0" smtClean="0">
                <a:solidFill>
                  <a:schemeClr val="tx1">
                    <a:lumMod val="75000"/>
                    <a:lumOff val="25000"/>
                  </a:schemeClr>
                </a:solidFill>
                <a:latin typeface="Century Gothic" pitchFamily="34" charset="0"/>
              </a:rPr>
              <a:t> a </a:t>
            </a:r>
            <a:r>
              <a:rPr lang="en-US" sz="1700" b="1" i="1" dirty="0" smtClean="0">
                <a:solidFill>
                  <a:schemeClr val="tx1">
                    <a:lumMod val="75000"/>
                    <a:lumOff val="25000"/>
                  </a:schemeClr>
                </a:solidFill>
                <a:latin typeface="Century Gothic" pitchFamily="34" charset="0"/>
              </a:rPr>
              <a:t>textbox</a:t>
            </a:r>
            <a:r>
              <a:rPr lang="en-US" sz="1700" dirty="0" smtClean="0">
                <a:solidFill>
                  <a:schemeClr val="tx1">
                    <a:lumMod val="75000"/>
                    <a:lumOff val="25000"/>
                  </a:schemeClr>
                </a:solidFill>
                <a:latin typeface="Century Gothic" pitchFamily="34" charset="0"/>
              </a:rPr>
              <a:t>, use the following code line:</a:t>
            </a:r>
          </a:p>
          <a:p>
            <a:pPr>
              <a:buNone/>
            </a:pPr>
            <a:endParaRPr lang="en-US" sz="1700" dirty="0" smtClean="0">
              <a:solidFill>
                <a:schemeClr val="tx1">
                  <a:lumMod val="75000"/>
                  <a:lumOff val="25000"/>
                </a:schemeClr>
              </a:solidFill>
              <a:latin typeface="Century Gothic" pitchFamily="34" charset="0"/>
            </a:endParaRPr>
          </a:p>
          <a:p>
            <a:pPr>
              <a:buNone/>
            </a:pPr>
            <a:r>
              <a:rPr lang="en-US" sz="1700" dirty="0" smtClean="0">
                <a:solidFill>
                  <a:schemeClr val="tx1">
                    <a:lumMod val="75000"/>
                    <a:lumOff val="25000"/>
                  </a:schemeClr>
                </a:solidFill>
                <a:latin typeface="Century Gothic" pitchFamily="34" charset="0"/>
              </a:rPr>
              <a:t>			</a:t>
            </a:r>
          </a:p>
          <a:p>
            <a:pPr>
              <a:buNone/>
            </a:pPr>
            <a:r>
              <a:rPr lang="en-US" sz="1700" dirty="0" smtClean="0">
                <a:solidFill>
                  <a:schemeClr val="tx1">
                    <a:lumMod val="75000"/>
                    <a:lumOff val="25000"/>
                  </a:schemeClr>
                </a:solidFill>
                <a:latin typeface="Century Gothic" pitchFamily="34" charset="0"/>
              </a:rPr>
              <a:t>			</a:t>
            </a:r>
          </a:p>
          <a:p>
            <a:pPr>
              <a:buNone/>
            </a:pPr>
            <a:r>
              <a:rPr lang="en-US" sz="1700" dirty="0" smtClean="0">
                <a:solidFill>
                  <a:schemeClr val="tx1">
                    <a:lumMod val="75000"/>
                    <a:lumOff val="25000"/>
                  </a:schemeClr>
                </a:solidFill>
                <a:latin typeface="Century Gothic" pitchFamily="34" charset="0"/>
              </a:rPr>
              <a:t>			Although in some situations it can be useful to directly 		place a 	</a:t>
            </a:r>
            <a:r>
              <a:rPr lang="en-US" sz="1700" b="1" i="1" dirty="0" smtClean="0">
                <a:solidFill>
                  <a:schemeClr val="tx1">
                    <a:lumMod val="75000"/>
                    <a:lumOff val="25000"/>
                  </a:schemeClr>
                </a:solidFill>
                <a:latin typeface="Century Gothic" pitchFamily="34" charset="0"/>
              </a:rPr>
              <a:t>textbox</a:t>
            </a:r>
            <a:r>
              <a:rPr lang="en-US" sz="1700" dirty="0" smtClean="0">
                <a:solidFill>
                  <a:schemeClr val="tx1">
                    <a:lumMod val="75000"/>
                    <a:lumOff val="25000"/>
                  </a:schemeClr>
                </a:solidFill>
                <a:latin typeface="Century Gothic" pitchFamily="34" charset="0"/>
              </a:rPr>
              <a:t> on your </a:t>
            </a:r>
            <a:r>
              <a:rPr lang="en-US" sz="1700" b="1" i="1" dirty="0" smtClean="0">
                <a:solidFill>
                  <a:schemeClr val="tx1">
                    <a:lumMod val="75000"/>
                    <a:lumOff val="25000"/>
                  </a:schemeClr>
                </a:solidFill>
                <a:latin typeface="Century Gothic" pitchFamily="34" charset="0"/>
              </a:rPr>
              <a:t>worksheet</a:t>
            </a:r>
            <a:r>
              <a:rPr lang="en-US" sz="1700" dirty="0" smtClean="0">
                <a:solidFill>
                  <a:schemeClr val="tx1">
                    <a:lumMod val="75000"/>
                    <a:lumOff val="25000"/>
                  </a:schemeClr>
                </a:solidFill>
                <a:latin typeface="Century Gothic" pitchFamily="34" charset="0"/>
              </a:rPr>
              <a:t>, a </a:t>
            </a:r>
            <a:r>
              <a:rPr lang="en-US" sz="1700" b="1" i="1" dirty="0" smtClean="0">
                <a:solidFill>
                  <a:schemeClr val="tx1">
                    <a:lumMod val="75000"/>
                    <a:lumOff val="25000"/>
                  </a:schemeClr>
                </a:solidFill>
                <a:latin typeface="Century Gothic" pitchFamily="34" charset="0"/>
              </a:rPr>
              <a:t>textbox</a:t>
            </a:r>
            <a:r>
              <a:rPr lang="en-US" sz="1700" dirty="0" smtClean="0">
                <a:solidFill>
                  <a:schemeClr val="tx1">
                    <a:lumMod val="75000"/>
                    <a:lumOff val="25000"/>
                  </a:schemeClr>
                </a:solidFill>
                <a:latin typeface="Century Gothic" pitchFamily="34" charset="0"/>
              </a:rPr>
              <a:t> is particularly 		useful when placed on a </a:t>
            </a:r>
            <a:r>
              <a:rPr lang="en-US" sz="1700" b="1" i="1" dirty="0" smtClean="0">
                <a:solidFill>
                  <a:schemeClr val="tx1">
                    <a:lumMod val="75000"/>
                    <a:lumOff val="25000"/>
                  </a:schemeClr>
                </a:solidFill>
                <a:latin typeface="Century Gothic" pitchFamily="34" charset="0"/>
              </a:rPr>
              <a:t>Userform</a:t>
            </a:r>
          </a:p>
        </p:txBody>
      </p:sp>
      <p:sp>
        <p:nvSpPr>
          <p:cNvPr id="4" name="TextBox 3"/>
          <p:cNvSpPr txBox="1"/>
          <p:nvPr/>
        </p:nvSpPr>
        <p:spPr>
          <a:xfrm>
            <a:off x="2362200" y="3962400"/>
            <a:ext cx="6096000" cy="215444"/>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75000"/>
                    <a:lumOff val="25000"/>
                  </a:schemeClr>
                </a:solidFill>
                <a:latin typeface="Courier New" pitchFamily="49" charset="0"/>
                <a:cs typeface="Courier New" pitchFamily="49" charset="0"/>
              </a:rPr>
              <a:t> TextBox1.Value = ""</a:t>
            </a:r>
            <a:endParaRPr lang="en-US" sz="1700" dirty="0">
              <a:solidFill>
                <a:schemeClr val="tx1">
                  <a:lumMod val="75000"/>
                  <a:lumOff val="25000"/>
                </a:schemeClr>
              </a:solidFill>
              <a:latin typeface="Courier New" pitchFamily="49" charset="0"/>
              <a:cs typeface="Courier New" pitchFamily="49" charset="0"/>
            </a:endParaRPr>
          </a:p>
        </p:txBody>
      </p:sp>
    </p:spTree>
  </p:cSld>
  <p:clrMapOvr>
    <a:masterClrMapping/>
  </p:clrMapOvr>
  <p:transition>
    <p:fade/>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4: Macro Controls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Listbox</a:t>
            </a:r>
          </a:p>
          <a:p>
            <a:pPr lvl="1">
              <a:buNone/>
            </a:pPr>
            <a:r>
              <a:rPr lang="en-US" sz="1700" dirty="0" smtClean="0">
                <a:solidFill>
                  <a:schemeClr val="tx1">
                    <a:lumMod val="75000"/>
                    <a:lumOff val="25000"/>
                  </a:schemeClr>
                </a:solidFill>
                <a:latin typeface="Century Gothic" pitchFamily="34" charset="0"/>
              </a:rPr>
              <a:t>		An </a:t>
            </a:r>
            <a:r>
              <a:rPr lang="en-US" sz="1700" b="1" i="1" dirty="0" smtClean="0">
                <a:solidFill>
                  <a:schemeClr val="tx1">
                    <a:lumMod val="75000"/>
                    <a:lumOff val="25000"/>
                  </a:schemeClr>
                </a:solidFill>
                <a:latin typeface="Century Gothic" pitchFamily="34" charset="0"/>
              </a:rPr>
              <a:t>Excel VBA listbox</a:t>
            </a:r>
            <a:r>
              <a:rPr lang="en-US" sz="1700" dirty="0" smtClean="0">
                <a:solidFill>
                  <a:schemeClr val="tx1">
                    <a:lumMod val="75000"/>
                    <a:lumOff val="25000"/>
                  </a:schemeClr>
                </a:solidFill>
                <a:latin typeface="Century Gothic" pitchFamily="34" charset="0"/>
              </a:rPr>
              <a:t>, is a </a:t>
            </a:r>
            <a:r>
              <a:rPr lang="en-US" sz="1700" b="1" i="1" dirty="0" smtClean="0">
                <a:solidFill>
                  <a:schemeClr val="tx1">
                    <a:lumMod val="75000"/>
                    <a:lumOff val="25000"/>
                  </a:schemeClr>
                </a:solidFill>
                <a:latin typeface="Century Gothic" pitchFamily="34" charset="0"/>
              </a:rPr>
              <a:t>drop down list </a:t>
            </a:r>
            <a:r>
              <a:rPr lang="en-US" sz="1700" dirty="0" smtClean="0">
                <a:solidFill>
                  <a:schemeClr val="tx1">
                    <a:lumMod val="75000"/>
                    <a:lumOff val="25000"/>
                  </a:schemeClr>
                </a:solidFill>
                <a:latin typeface="Century Gothic" pitchFamily="34" charset="0"/>
              </a:rPr>
              <a:t>from where the user can 	make a choice. Learn how to draw a </a:t>
            </a:r>
            <a:r>
              <a:rPr lang="en-US" sz="1700" b="1" i="1" dirty="0" smtClean="0">
                <a:solidFill>
                  <a:schemeClr val="tx1">
                    <a:lumMod val="75000"/>
                    <a:lumOff val="25000"/>
                  </a:schemeClr>
                </a:solidFill>
                <a:latin typeface="Century Gothic" pitchFamily="34" charset="0"/>
              </a:rPr>
              <a:t>listbox </a:t>
            </a:r>
            <a:r>
              <a:rPr lang="en-US" sz="1700" dirty="0" smtClean="0">
                <a:solidFill>
                  <a:schemeClr val="tx1">
                    <a:lumMod val="75000"/>
                    <a:lumOff val="25000"/>
                  </a:schemeClr>
                </a:solidFill>
                <a:latin typeface="Century Gothic" pitchFamily="34" charset="0"/>
              </a:rPr>
              <a:t>on your worksheet and 	how to add items to a </a:t>
            </a:r>
            <a:r>
              <a:rPr lang="en-US" sz="1700" b="1" i="1" dirty="0" smtClean="0">
                <a:solidFill>
                  <a:schemeClr val="tx1">
                    <a:lumMod val="75000"/>
                    <a:lumOff val="25000"/>
                  </a:schemeClr>
                </a:solidFill>
                <a:latin typeface="Century Gothic" pitchFamily="34" charset="0"/>
              </a:rPr>
              <a:t>listbox</a:t>
            </a:r>
            <a:r>
              <a:rPr lang="en-US" sz="1700" dirty="0" smtClean="0">
                <a:solidFill>
                  <a:schemeClr val="tx1">
                    <a:lumMod val="75000"/>
                    <a:lumOff val="25000"/>
                  </a:schemeClr>
                </a:solidFill>
                <a:latin typeface="Century Gothic" pitchFamily="34" charset="0"/>
              </a:rPr>
              <a:t>.</a:t>
            </a:r>
          </a:p>
          <a:p>
            <a:pPr lvl="1">
              <a:buNone/>
            </a:pPr>
            <a:r>
              <a:rPr lang="en-US" sz="1700" dirty="0" smtClean="0">
                <a:solidFill>
                  <a:schemeClr val="tx1">
                    <a:lumMod val="75000"/>
                    <a:lumOff val="25000"/>
                  </a:schemeClr>
                </a:solidFill>
                <a:latin typeface="Century Gothic" pitchFamily="34" charset="0"/>
              </a:rPr>
              <a:t>		</a:t>
            </a:r>
          </a:p>
          <a:p>
            <a:pPr lvl="1">
              <a:buNone/>
            </a:pPr>
            <a:r>
              <a:rPr lang="en-US" sz="1700" b="1" dirty="0" smtClean="0">
                <a:solidFill>
                  <a:schemeClr val="tx1">
                    <a:lumMod val="75000"/>
                    <a:lumOff val="25000"/>
                  </a:schemeClr>
                </a:solidFill>
                <a:latin typeface="Century Gothic" pitchFamily="34" charset="0"/>
              </a:rPr>
              <a:t>		</a:t>
            </a:r>
            <a:r>
              <a:rPr lang="en-US" sz="1800" b="1" dirty="0" smtClean="0">
                <a:solidFill>
                  <a:schemeClr val="tx1">
                    <a:lumMod val="75000"/>
                    <a:lumOff val="25000"/>
                  </a:schemeClr>
                </a:solidFill>
                <a:latin typeface="Century Gothic" pitchFamily="34" charset="0"/>
              </a:rPr>
              <a:t>1. Draw a Listbox</a:t>
            </a:r>
          </a:p>
          <a:p>
            <a:pPr>
              <a:buNone/>
            </a:pPr>
            <a:r>
              <a:rPr lang="en-US" sz="1800"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Excel 2010</a:t>
            </a:r>
            <a:r>
              <a:rPr lang="en-US" sz="1700" dirty="0" smtClean="0">
                <a:solidFill>
                  <a:schemeClr val="tx1">
                    <a:lumMod val="75000"/>
                    <a:lumOff val="25000"/>
                  </a:schemeClr>
                </a:solidFill>
                <a:latin typeface="Century Gothic" pitchFamily="34" charset="0"/>
              </a:rPr>
              <a:t> and </a:t>
            </a:r>
            <a:r>
              <a:rPr lang="en-US" sz="1700" b="1" i="1" dirty="0" smtClean="0">
                <a:solidFill>
                  <a:schemeClr val="tx1">
                    <a:lumMod val="75000"/>
                    <a:lumOff val="25000"/>
                  </a:schemeClr>
                </a:solidFill>
                <a:latin typeface="Century Gothic" pitchFamily="34" charset="0"/>
              </a:rPr>
              <a:t>Excel 2007 </a:t>
            </a:r>
            <a:r>
              <a:rPr lang="en-US" sz="1700" dirty="0" smtClean="0">
                <a:solidFill>
                  <a:schemeClr val="tx1">
                    <a:lumMod val="75000"/>
                    <a:lumOff val="25000"/>
                  </a:schemeClr>
                </a:solidFill>
                <a:latin typeface="Century Gothic" pitchFamily="34" charset="0"/>
              </a:rPr>
              <a:t>users.</a:t>
            </a:r>
            <a:r>
              <a:rPr lang="en-US" sz="1700" b="1" i="1" dirty="0" smtClean="0">
                <a:solidFill>
                  <a:schemeClr val="tx1">
                    <a:lumMod val="75000"/>
                    <a:lumOff val="25000"/>
                  </a:schemeClr>
                </a:solidFill>
                <a:latin typeface="Century Gothic" pitchFamily="34" charset="0"/>
              </a:rPr>
              <a:t> Click </a:t>
            </a:r>
            <a:r>
              <a:rPr lang="en-US" sz="1700" dirty="0" smtClean="0">
                <a:solidFill>
                  <a:schemeClr val="tx1">
                    <a:lumMod val="75000"/>
                    <a:lumOff val="25000"/>
                  </a:schemeClr>
                </a:solidFill>
                <a:latin typeface="Century Gothic" pitchFamily="34" charset="0"/>
              </a:rPr>
              <a:t>on </a:t>
            </a:r>
            <a:r>
              <a:rPr lang="en-US" sz="1700" b="1" i="1" dirty="0" smtClean="0">
                <a:solidFill>
                  <a:schemeClr val="tx1">
                    <a:lumMod val="75000"/>
                    <a:lumOff val="25000"/>
                  </a:schemeClr>
                </a:solidFill>
                <a:latin typeface="Century Gothic" pitchFamily="34" charset="0"/>
              </a:rPr>
              <a:t>Insert</a:t>
            </a:r>
            <a:r>
              <a:rPr lang="en-US" sz="1700" dirty="0" smtClean="0">
                <a:solidFill>
                  <a:schemeClr val="tx1">
                    <a:lumMod val="75000"/>
                    <a:lumOff val="25000"/>
                  </a:schemeClr>
                </a:solidFill>
                <a:latin typeface="Century Gothic" pitchFamily="34" charset="0"/>
              </a:rPr>
              <a:t> from the 		</a:t>
            </a:r>
            <a:r>
              <a:rPr lang="en-US" sz="1700" b="1" i="1" dirty="0" smtClean="0">
                <a:solidFill>
                  <a:schemeClr val="tx1">
                    <a:lumMod val="75000"/>
                    <a:lumOff val="25000"/>
                  </a:schemeClr>
                </a:solidFill>
                <a:latin typeface="Century Gothic" pitchFamily="34" charset="0"/>
              </a:rPr>
              <a:t>Developer tab </a:t>
            </a:r>
            <a:r>
              <a:rPr lang="en-US" sz="1700" dirty="0" smtClean="0">
                <a:solidFill>
                  <a:schemeClr val="tx1">
                    <a:lumMod val="75000"/>
                    <a:lumOff val="25000"/>
                  </a:schemeClr>
                </a:solidFill>
                <a:latin typeface="Century Gothic" pitchFamily="34" charset="0"/>
              </a:rPr>
              <a:t>and then click on </a:t>
            </a:r>
            <a:r>
              <a:rPr lang="en-US" sz="1700" b="1" i="1" dirty="0" smtClean="0">
                <a:solidFill>
                  <a:schemeClr val="tx1">
                    <a:lumMod val="75000"/>
                    <a:lumOff val="25000"/>
                  </a:schemeClr>
                </a:solidFill>
                <a:latin typeface="Century Gothic" pitchFamily="34" charset="0"/>
              </a:rPr>
              <a:t>List Box</a:t>
            </a:r>
            <a:r>
              <a:rPr lang="en-US" sz="1700" dirty="0" smtClean="0">
                <a:solidFill>
                  <a:schemeClr val="tx1">
                    <a:lumMod val="75000"/>
                    <a:lumOff val="25000"/>
                  </a:schemeClr>
                </a:solidFill>
                <a:latin typeface="Century Gothic" pitchFamily="34" charset="0"/>
              </a:rPr>
              <a:t> in the </a:t>
            </a:r>
            <a:r>
              <a:rPr lang="en-US" sz="1700" b="1" i="1" dirty="0" smtClean="0">
                <a:solidFill>
                  <a:schemeClr val="tx1">
                    <a:lumMod val="75000"/>
                    <a:lumOff val="25000"/>
                  </a:schemeClr>
                </a:solidFill>
                <a:latin typeface="Century Gothic" pitchFamily="34" charset="0"/>
              </a:rPr>
              <a:t>ActiveX 		Controls</a:t>
            </a:r>
            <a:r>
              <a:rPr lang="en-US" sz="1700" dirty="0" smtClean="0">
                <a:solidFill>
                  <a:schemeClr val="tx1">
                    <a:lumMod val="75000"/>
                    <a:lumOff val="25000"/>
                  </a:schemeClr>
                </a:solidFill>
                <a:latin typeface="Century Gothic" pitchFamily="34" charset="0"/>
              </a:rPr>
              <a:t> section.</a:t>
            </a:r>
          </a:p>
        </p:txBody>
      </p:sp>
      <p:pic>
        <p:nvPicPr>
          <p:cNvPr id="121858" name="Picture 2" descr="Create an Excel VBA Listbox in Excel 2010 or Excel 2007"/>
          <p:cNvPicPr>
            <a:picLocks noChangeAspect="1" noChangeArrowheads="1"/>
          </p:cNvPicPr>
          <p:nvPr/>
        </p:nvPicPr>
        <p:blipFill>
          <a:blip r:embed="rId2"/>
          <a:srcRect/>
          <a:stretch>
            <a:fillRect/>
          </a:stretch>
        </p:blipFill>
        <p:spPr bwMode="auto">
          <a:xfrm>
            <a:off x="2362200" y="4086225"/>
            <a:ext cx="5753100" cy="2466975"/>
          </a:xfrm>
          <a:prstGeom prst="rect">
            <a:avLst/>
          </a:prstGeom>
          <a:noFill/>
        </p:spPr>
      </p:pic>
    </p:spTree>
  </p:cSld>
  <p:clrMapOvr>
    <a:masterClrMapping/>
  </p:clrMapOvr>
  <p:transition>
    <p:fade/>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4: Macro Controls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Listbox</a:t>
            </a:r>
          </a:p>
          <a:p>
            <a:pPr lvl="1">
              <a:buNone/>
            </a:pPr>
            <a:r>
              <a:rPr lang="en-US" sz="1700" dirty="0" smtClean="0">
                <a:solidFill>
                  <a:schemeClr val="tx1">
                    <a:lumMod val="75000"/>
                    <a:lumOff val="25000"/>
                  </a:schemeClr>
                </a:solidFill>
                <a:latin typeface="Century Gothic" pitchFamily="34" charset="0"/>
              </a:rPr>
              <a:t>		An </a:t>
            </a:r>
            <a:r>
              <a:rPr lang="en-US" sz="1700" b="1" i="1" dirty="0" smtClean="0">
                <a:solidFill>
                  <a:schemeClr val="tx1">
                    <a:lumMod val="75000"/>
                    <a:lumOff val="25000"/>
                  </a:schemeClr>
                </a:solidFill>
                <a:latin typeface="Century Gothic" pitchFamily="34" charset="0"/>
              </a:rPr>
              <a:t>Excel VBA listbox</a:t>
            </a:r>
            <a:r>
              <a:rPr lang="en-US" sz="1700" dirty="0" smtClean="0">
                <a:solidFill>
                  <a:schemeClr val="tx1">
                    <a:lumMod val="75000"/>
                    <a:lumOff val="25000"/>
                  </a:schemeClr>
                </a:solidFill>
                <a:latin typeface="Century Gothic" pitchFamily="34" charset="0"/>
              </a:rPr>
              <a:t>, is a </a:t>
            </a:r>
            <a:r>
              <a:rPr lang="en-US" sz="1700" b="1" i="1" dirty="0" smtClean="0">
                <a:solidFill>
                  <a:schemeClr val="tx1">
                    <a:lumMod val="75000"/>
                    <a:lumOff val="25000"/>
                  </a:schemeClr>
                </a:solidFill>
                <a:latin typeface="Century Gothic" pitchFamily="34" charset="0"/>
              </a:rPr>
              <a:t>drop down list </a:t>
            </a:r>
            <a:r>
              <a:rPr lang="en-US" sz="1700" dirty="0" smtClean="0">
                <a:solidFill>
                  <a:schemeClr val="tx1">
                    <a:lumMod val="75000"/>
                    <a:lumOff val="25000"/>
                  </a:schemeClr>
                </a:solidFill>
                <a:latin typeface="Century Gothic" pitchFamily="34" charset="0"/>
              </a:rPr>
              <a:t>from where the user can 	make a choice. Learn how to draw a </a:t>
            </a:r>
            <a:r>
              <a:rPr lang="en-US" sz="1700" b="1" i="1" dirty="0" smtClean="0">
                <a:solidFill>
                  <a:schemeClr val="tx1">
                    <a:lumMod val="75000"/>
                    <a:lumOff val="25000"/>
                  </a:schemeClr>
                </a:solidFill>
                <a:latin typeface="Century Gothic" pitchFamily="34" charset="0"/>
              </a:rPr>
              <a:t>listbox </a:t>
            </a:r>
            <a:r>
              <a:rPr lang="en-US" sz="1700" dirty="0" smtClean="0">
                <a:solidFill>
                  <a:schemeClr val="tx1">
                    <a:lumMod val="75000"/>
                    <a:lumOff val="25000"/>
                  </a:schemeClr>
                </a:solidFill>
                <a:latin typeface="Century Gothic" pitchFamily="34" charset="0"/>
              </a:rPr>
              <a:t>on your worksheet and 	how to add items to a </a:t>
            </a:r>
            <a:r>
              <a:rPr lang="en-US" sz="1700" b="1" i="1" dirty="0" smtClean="0">
                <a:solidFill>
                  <a:schemeClr val="tx1">
                    <a:lumMod val="75000"/>
                    <a:lumOff val="25000"/>
                  </a:schemeClr>
                </a:solidFill>
                <a:latin typeface="Century Gothic" pitchFamily="34" charset="0"/>
              </a:rPr>
              <a:t>listbox</a:t>
            </a:r>
            <a:r>
              <a:rPr lang="en-US" sz="1700" dirty="0" smtClean="0">
                <a:solidFill>
                  <a:schemeClr val="tx1">
                    <a:lumMod val="75000"/>
                    <a:lumOff val="25000"/>
                  </a:schemeClr>
                </a:solidFill>
                <a:latin typeface="Century Gothic" pitchFamily="34" charset="0"/>
              </a:rPr>
              <a:t>.</a:t>
            </a:r>
          </a:p>
          <a:p>
            <a:pPr lvl="1">
              <a:buNone/>
            </a:pPr>
            <a:r>
              <a:rPr lang="en-US" sz="1700" dirty="0" smtClean="0">
                <a:solidFill>
                  <a:schemeClr val="tx1">
                    <a:lumMod val="75000"/>
                    <a:lumOff val="25000"/>
                  </a:schemeClr>
                </a:solidFill>
                <a:latin typeface="Century Gothic" pitchFamily="34" charset="0"/>
              </a:rPr>
              <a:t>		</a:t>
            </a:r>
          </a:p>
          <a:p>
            <a:pPr lvl="1">
              <a:buNone/>
            </a:pPr>
            <a:r>
              <a:rPr lang="en-US" sz="1700" b="1" dirty="0" smtClean="0">
                <a:solidFill>
                  <a:schemeClr val="tx1">
                    <a:lumMod val="75000"/>
                    <a:lumOff val="25000"/>
                  </a:schemeClr>
                </a:solidFill>
                <a:latin typeface="Century Gothic" pitchFamily="34" charset="0"/>
              </a:rPr>
              <a:t>		</a:t>
            </a:r>
            <a:r>
              <a:rPr lang="en-US" sz="1800" b="1" dirty="0" smtClean="0">
                <a:solidFill>
                  <a:schemeClr val="tx1">
                    <a:lumMod val="75000"/>
                    <a:lumOff val="25000"/>
                  </a:schemeClr>
                </a:solidFill>
                <a:latin typeface="Century Gothic" pitchFamily="34" charset="0"/>
              </a:rPr>
              <a:t>1. Draw a Listbox</a:t>
            </a:r>
          </a:p>
          <a:p>
            <a:pPr>
              <a:buNone/>
            </a:pPr>
            <a:r>
              <a:rPr lang="en-US" sz="1800" dirty="0" smtClean="0">
                <a:solidFill>
                  <a:schemeClr val="tx1">
                    <a:lumMod val="75000"/>
                    <a:lumOff val="25000"/>
                  </a:schemeClr>
                </a:solidFill>
                <a:latin typeface="Century Gothic" pitchFamily="34" charset="0"/>
              </a:rPr>
              <a:t>			</a:t>
            </a:r>
          </a:p>
          <a:p>
            <a:pPr>
              <a:buNone/>
            </a:pPr>
            <a:r>
              <a:rPr lang="en-US" sz="1800"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a</a:t>
            </a:r>
            <a:r>
              <a:rPr lang="en-US" sz="1700" dirty="0" smtClean="0">
                <a:solidFill>
                  <a:schemeClr val="tx1">
                    <a:lumMod val="75000"/>
                    <a:lumOff val="25000"/>
                  </a:schemeClr>
                </a:solidFill>
                <a:latin typeface="Century Gothic" pitchFamily="34" charset="0"/>
              </a:rPr>
              <a:t>. Draw a </a:t>
            </a:r>
            <a:r>
              <a:rPr lang="en-US" sz="1700" b="1" i="1" dirty="0" smtClean="0">
                <a:solidFill>
                  <a:schemeClr val="tx1">
                    <a:lumMod val="75000"/>
                    <a:lumOff val="25000"/>
                  </a:schemeClr>
                </a:solidFill>
                <a:latin typeface="Century Gothic" pitchFamily="34" charset="0"/>
              </a:rPr>
              <a:t>listbox</a:t>
            </a:r>
            <a:r>
              <a:rPr lang="en-US" sz="1700" b="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on your </a:t>
            </a:r>
            <a:r>
              <a:rPr lang="en-US" sz="1700" b="1" i="1" dirty="0" smtClean="0">
                <a:solidFill>
                  <a:schemeClr val="tx1">
                    <a:lumMod val="75000"/>
                    <a:lumOff val="25000"/>
                  </a:schemeClr>
                </a:solidFill>
                <a:latin typeface="Century Gothic" pitchFamily="34" charset="0"/>
              </a:rPr>
              <a:t>worksheet</a:t>
            </a:r>
            <a:r>
              <a:rPr lang="en-US" sz="1700" dirty="0" smtClean="0">
                <a:solidFill>
                  <a:schemeClr val="tx1">
                    <a:lumMod val="75000"/>
                    <a:lumOff val="25000"/>
                  </a:schemeClr>
                </a:solidFill>
                <a:latin typeface="Century Gothic" pitchFamily="34" charset="0"/>
              </a:rPr>
              <a:t>.</a:t>
            </a:r>
          </a:p>
        </p:txBody>
      </p:sp>
      <p:pic>
        <p:nvPicPr>
          <p:cNvPr id="124930" name="Picture 2" descr="Excel VBA Listbox Example"/>
          <p:cNvPicPr>
            <a:picLocks noChangeAspect="1" noChangeArrowheads="1"/>
          </p:cNvPicPr>
          <p:nvPr/>
        </p:nvPicPr>
        <p:blipFill>
          <a:blip r:embed="rId2"/>
          <a:srcRect/>
          <a:stretch>
            <a:fillRect/>
          </a:stretch>
        </p:blipFill>
        <p:spPr bwMode="auto">
          <a:xfrm>
            <a:off x="2438400" y="4038600"/>
            <a:ext cx="4768540" cy="1981200"/>
          </a:xfrm>
          <a:prstGeom prst="rect">
            <a:avLst/>
          </a:prstGeom>
          <a:noFill/>
        </p:spPr>
      </p:pic>
    </p:spTree>
  </p:cSld>
  <p:clrMapOvr>
    <a:masterClrMapping/>
  </p:clrMapOvr>
  <p:transition>
    <p:fade/>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4: Macro Controls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Listbox</a:t>
            </a:r>
          </a:p>
          <a:p>
            <a:pPr lvl="1">
              <a:buNone/>
            </a:pPr>
            <a:r>
              <a:rPr lang="en-US" sz="1700" dirty="0" smtClean="0">
                <a:solidFill>
                  <a:schemeClr val="tx1">
                    <a:lumMod val="75000"/>
                    <a:lumOff val="25000"/>
                  </a:schemeClr>
                </a:solidFill>
                <a:latin typeface="Century Gothic" pitchFamily="34" charset="0"/>
              </a:rPr>
              <a:t>		An </a:t>
            </a:r>
            <a:r>
              <a:rPr lang="en-US" sz="1700" b="1" i="1" dirty="0" smtClean="0">
                <a:solidFill>
                  <a:schemeClr val="tx1">
                    <a:lumMod val="75000"/>
                    <a:lumOff val="25000"/>
                  </a:schemeClr>
                </a:solidFill>
                <a:latin typeface="Century Gothic" pitchFamily="34" charset="0"/>
              </a:rPr>
              <a:t>Excel VBA listbox</a:t>
            </a:r>
            <a:r>
              <a:rPr lang="en-US" sz="1700" dirty="0" smtClean="0">
                <a:solidFill>
                  <a:schemeClr val="tx1">
                    <a:lumMod val="75000"/>
                    <a:lumOff val="25000"/>
                  </a:schemeClr>
                </a:solidFill>
                <a:latin typeface="Century Gothic" pitchFamily="34" charset="0"/>
              </a:rPr>
              <a:t>, is a </a:t>
            </a:r>
            <a:r>
              <a:rPr lang="en-US" sz="1700" b="1" i="1" dirty="0" smtClean="0">
                <a:solidFill>
                  <a:schemeClr val="tx1">
                    <a:lumMod val="75000"/>
                    <a:lumOff val="25000"/>
                  </a:schemeClr>
                </a:solidFill>
                <a:latin typeface="Century Gothic" pitchFamily="34" charset="0"/>
              </a:rPr>
              <a:t>drop down list </a:t>
            </a:r>
            <a:r>
              <a:rPr lang="en-US" sz="1700" dirty="0" smtClean="0">
                <a:solidFill>
                  <a:schemeClr val="tx1">
                    <a:lumMod val="75000"/>
                    <a:lumOff val="25000"/>
                  </a:schemeClr>
                </a:solidFill>
                <a:latin typeface="Century Gothic" pitchFamily="34" charset="0"/>
              </a:rPr>
              <a:t>from where the user can 	make a choice. Learn how to draw a </a:t>
            </a:r>
            <a:r>
              <a:rPr lang="en-US" sz="1700" b="1" i="1" dirty="0" smtClean="0">
                <a:solidFill>
                  <a:schemeClr val="tx1">
                    <a:lumMod val="75000"/>
                    <a:lumOff val="25000"/>
                  </a:schemeClr>
                </a:solidFill>
                <a:latin typeface="Century Gothic" pitchFamily="34" charset="0"/>
              </a:rPr>
              <a:t>listbox </a:t>
            </a:r>
            <a:r>
              <a:rPr lang="en-US" sz="1700" dirty="0" smtClean="0">
                <a:solidFill>
                  <a:schemeClr val="tx1">
                    <a:lumMod val="75000"/>
                    <a:lumOff val="25000"/>
                  </a:schemeClr>
                </a:solidFill>
                <a:latin typeface="Century Gothic" pitchFamily="34" charset="0"/>
              </a:rPr>
              <a:t>on your worksheet and 	how to add items to a </a:t>
            </a:r>
            <a:r>
              <a:rPr lang="en-US" sz="1700" b="1" i="1" dirty="0" smtClean="0">
                <a:solidFill>
                  <a:schemeClr val="tx1">
                    <a:lumMod val="75000"/>
                    <a:lumOff val="25000"/>
                  </a:schemeClr>
                </a:solidFill>
                <a:latin typeface="Century Gothic" pitchFamily="34" charset="0"/>
              </a:rPr>
              <a:t>listbox</a:t>
            </a:r>
            <a:r>
              <a:rPr lang="en-US" sz="1700" dirty="0" smtClean="0">
                <a:solidFill>
                  <a:schemeClr val="tx1">
                    <a:lumMod val="75000"/>
                    <a:lumOff val="25000"/>
                  </a:schemeClr>
                </a:solidFill>
                <a:latin typeface="Century Gothic" pitchFamily="34" charset="0"/>
              </a:rPr>
              <a:t>.</a:t>
            </a:r>
          </a:p>
          <a:p>
            <a:pPr lvl="1">
              <a:buNone/>
            </a:pPr>
            <a:r>
              <a:rPr lang="en-US" sz="1700" dirty="0" smtClean="0">
                <a:solidFill>
                  <a:schemeClr val="tx1">
                    <a:lumMod val="75000"/>
                    <a:lumOff val="25000"/>
                  </a:schemeClr>
                </a:solidFill>
                <a:latin typeface="Century Gothic" pitchFamily="34" charset="0"/>
              </a:rPr>
              <a:t>		</a:t>
            </a:r>
          </a:p>
          <a:p>
            <a:pPr lvl="1">
              <a:buNone/>
            </a:pPr>
            <a:r>
              <a:rPr lang="en-US" sz="1700" b="1" dirty="0" smtClean="0">
                <a:solidFill>
                  <a:schemeClr val="tx1">
                    <a:lumMod val="75000"/>
                    <a:lumOff val="25000"/>
                  </a:schemeClr>
                </a:solidFill>
                <a:latin typeface="Century Gothic" pitchFamily="34" charset="0"/>
              </a:rPr>
              <a:t>		</a:t>
            </a:r>
            <a:r>
              <a:rPr lang="en-US" sz="1800" b="1" dirty="0" smtClean="0">
                <a:solidFill>
                  <a:schemeClr val="tx1">
                    <a:lumMod val="75000"/>
                    <a:lumOff val="25000"/>
                  </a:schemeClr>
                </a:solidFill>
                <a:latin typeface="Century Gothic" pitchFamily="34" charset="0"/>
              </a:rPr>
              <a:t>2. Add items to Listbox</a:t>
            </a:r>
          </a:p>
          <a:p>
            <a:pPr>
              <a:buNone/>
            </a:pPr>
            <a:r>
              <a:rPr lang="en-US" sz="1800" dirty="0" smtClean="0">
                <a:solidFill>
                  <a:schemeClr val="tx1">
                    <a:lumMod val="75000"/>
                    <a:lumOff val="25000"/>
                  </a:schemeClr>
                </a:solidFill>
                <a:latin typeface="Century Gothic" pitchFamily="34" charset="0"/>
              </a:rPr>
              <a:t>			</a:t>
            </a:r>
          </a:p>
          <a:p>
            <a:pPr>
              <a:buNone/>
            </a:pPr>
            <a:r>
              <a:rPr lang="en-US" sz="1800"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a</a:t>
            </a:r>
            <a:r>
              <a:rPr lang="en-US" sz="1700" dirty="0" smtClean="0">
                <a:solidFill>
                  <a:schemeClr val="tx1">
                    <a:lumMod val="75000"/>
                    <a:lumOff val="25000"/>
                  </a:schemeClr>
                </a:solidFill>
                <a:latin typeface="Century Gothic" pitchFamily="34" charset="0"/>
              </a:rPr>
              <a:t>. Add the following code lines to the </a:t>
            </a:r>
            <a:r>
              <a:rPr lang="en-US" sz="1700" b="1" i="1" dirty="0" smtClean="0">
                <a:solidFill>
                  <a:schemeClr val="tx1">
                    <a:lumMod val="75000"/>
                    <a:lumOff val="25000"/>
                  </a:schemeClr>
                </a:solidFill>
                <a:latin typeface="Century Gothic" pitchFamily="34" charset="0"/>
              </a:rPr>
              <a:t>Workbook open 		event </a:t>
            </a:r>
            <a:r>
              <a:rPr lang="en-US" sz="1700" dirty="0" smtClean="0">
                <a:solidFill>
                  <a:schemeClr val="tx1">
                    <a:lumMod val="75000"/>
                    <a:lumOff val="25000"/>
                  </a:schemeClr>
                </a:solidFill>
                <a:latin typeface="Century Gothic" pitchFamily="34" charset="0"/>
              </a:rPr>
              <a:t>(or add them to your own code).</a:t>
            </a:r>
          </a:p>
          <a:p>
            <a:pPr>
              <a:buNone/>
            </a:pPr>
            <a:endParaRPr lang="en-US" sz="1700" dirty="0" smtClean="0">
              <a:solidFill>
                <a:schemeClr val="tx1">
                  <a:lumMod val="75000"/>
                  <a:lumOff val="25000"/>
                </a:schemeClr>
              </a:solidFill>
              <a:latin typeface="Century Gothic" pitchFamily="34" charset="0"/>
            </a:endParaRPr>
          </a:p>
          <a:p>
            <a:pPr>
              <a:buNone/>
            </a:pPr>
            <a:endParaRPr lang="en-US" sz="1700" dirty="0" smtClean="0">
              <a:solidFill>
                <a:schemeClr val="tx1">
                  <a:lumMod val="75000"/>
                  <a:lumOff val="25000"/>
                </a:schemeClr>
              </a:solidFill>
              <a:latin typeface="Century Gothic" pitchFamily="34" charset="0"/>
            </a:endParaRPr>
          </a:p>
          <a:p>
            <a:pPr>
              <a:buNone/>
            </a:pPr>
            <a:endParaRPr lang="en-US" sz="1700" dirty="0" smtClean="0">
              <a:solidFill>
                <a:schemeClr val="tx1">
                  <a:lumMod val="75000"/>
                  <a:lumOff val="25000"/>
                </a:schemeClr>
              </a:solidFill>
              <a:latin typeface="Century Gothic" pitchFamily="34" charset="0"/>
            </a:endParaRPr>
          </a:p>
          <a:p>
            <a:pPr>
              <a:buNone/>
            </a:pPr>
            <a:endParaRPr lang="en-US" sz="1700" dirty="0" smtClean="0">
              <a:solidFill>
                <a:schemeClr val="tx1">
                  <a:lumMod val="75000"/>
                  <a:lumOff val="25000"/>
                </a:schemeClr>
              </a:solidFill>
              <a:latin typeface="Century Gothic" pitchFamily="34" charset="0"/>
            </a:endParaRPr>
          </a:p>
          <a:p>
            <a:pPr>
              <a:buNone/>
            </a:pPr>
            <a:endParaRPr lang="en-US" sz="1700" dirty="0" smtClean="0">
              <a:solidFill>
                <a:schemeClr val="tx1">
                  <a:lumMod val="75000"/>
                  <a:lumOff val="25000"/>
                </a:schemeClr>
              </a:solidFill>
              <a:latin typeface="Century Gothic" pitchFamily="34" charset="0"/>
            </a:endParaRPr>
          </a:p>
          <a:p>
            <a:pPr>
              <a:buNone/>
            </a:pPr>
            <a:r>
              <a:rPr lang="en-US" sz="1700" dirty="0" smtClean="0">
                <a:solidFill>
                  <a:schemeClr val="tx1">
                    <a:lumMod val="75000"/>
                    <a:lumOff val="25000"/>
                  </a:schemeClr>
                </a:solidFill>
                <a:latin typeface="Century Gothic" pitchFamily="34" charset="0"/>
              </a:rPr>
              <a:t>			</a:t>
            </a:r>
          </a:p>
          <a:p>
            <a:pPr>
              <a:buNone/>
            </a:pPr>
            <a:r>
              <a:rPr lang="en-US" sz="1700"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Note:</a:t>
            </a:r>
            <a:r>
              <a:rPr lang="en-US" sz="1700" dirty="0" smtClean="0">
                <a:solidFill>
                  <a:schemeClr val="tx1">
                    <a:lumMod val="75000"/>
                    <a:lumOff val="25000"/>
                  </a:schemeClr>
                </a:solidFill>
                <a:latin typeface="Century Gothic" pitchFamily="34" charset="0"/>
              </a:rPr>
              <a:t> use </a:t>
            </a:r>
            <a:r>
              <a:rPr lang="en-US" sz="1700" b="1" i="1" dirty="0" smtClean="0">
                <a:solidFill>
                  <a:schemeClr val="tx1">
                    <a:lumMod val="75000"/>
                    <a:lumOff val="25000"/>
                  </a:schemeClr>
                </a:solidFill>
                <a:latin typeface="Century Gothic" pitchFamily="34" charset="0"/>
              </a:rPr>
              <a:t>Sheet2</a:t>
            </a:r>
            <a:r>
              <a:rPr lang="en-US" sz="1700" dirty="0" smtClean="0">
                <a:solidFill>
                  <a:schemeClr val="tx1">
                    <a:lumMod val="75000"/>
                    <a:lumOff val="25000"/>
                  </a:schemeClr>
                </a:solidFill>
                <a:latin typeface="Century Gothic" pitchFamily="34" charset="0"/>
              </a:rPr>
              <a:t> if your </a:t>
            </a:r>
            <a:r>
              <a:rPr lang="en-US" sz="1700" b="1" i="1" dirty="0" smtClean="0">
                <a:solidFill>
                  <a:schemeClr val="tx1">
                    <a:lumMod val="75000"/>
                    <a:lumOff val="25000"/>
                  </a:schemeClr>
                </a:solidFill>
                <a:latin typeface="Century Gothic" pitchFamily="34" charset="0"/>
              </a:rPr>
              <a:t>listbox</a:t>
            </a:r>
            <a:r>
              <a:rPr lang="en-US" sz="1700" dirty="0" smtClean="0">
                <a:solidFill>
                  <a:schemeClr val="tx1">
                    <a:lumMod val="75000"/>
                    <a:lumOff val="25000"/>
                  </a:schemeClr>
                </a:solidFill>
                <a:latin typeface="Century Gothic" pitchFamily="34" charset="0"/>
              </a:rPr>
              <a:t> is located on the second 		worksheet.</a:t>
            </a:r>
          </a:p>
        </p:txBody>
      </p:sp>
      <p:sp>
        <p:nvSpPr>
          <p:cNvPr id="5" name="TextBox 4"/>
          <p:cNvSpPr txBox="1"/>
          <p:nvPr/>
        </p:nvSpPr>
        <p:spPr>
          <a:xfrm>
            <a:off x="2362200" y="4256782"/>
            <a:ext cx="6096000" cy="1077218"/>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With</a:t>
            </a:r>
            <a:r>
              <a:rPr lang="en-US" sz="1400" dirty="0" smtClean="0">
                <a:solidFill>
                  <a:schemeClr val="tx1">
                    <a:lumMod val="75000"/>
                    <a:lumOff val="25000"/>
                  </a:schemeClr>
                </a:solidFill>
                <a:latin typeface="Courier New" pitchFamily="49" charset="0"/>
                <a:cs typeface="Courier New" pitchFamily="49" charset="0"/>
              </a:rPr>
              <a:t> Sheet1.ListBox1</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.AddItem "Paris"</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.AddItem "New York"</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.AddItem "London"</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End</a:t>
            </a:r>
            <a:r>
              <a:rPr lang="en-US" sz="1400" dirty="0" smtClean="0">
                <a:solidFill>
                  <a:schemeClr val="tx1">
                    <a:lumMod val="75000"/>
                    <a:lumOff val="25000"/>
                  </a:schemeClr>
                </a:solidFill>
                <a:latin typeface="Courier New" pitchFamily="49" charset="0"/>
                <a:cs typeface="Courier New" pitchFamily="49" charset="0"/>
              </a:rPr>
              <a:t> With</a:t>
            </a:r>
            <a:endParaRPr lang="en-US" sz="1700" dirty="0">
              <a:solidFill>
                <a:schemeClr val="tx1">
                  <a:lumMod val="75000"/>
                  <a:lumOff val="25000"/>
                </a:schemeClr>
              </a:solidFill>
              <a:latin typeface="Courier New" pitchFamily="49" charset="0"/>
              <a:cs typeface="Courier New" pitchFamily="49" charset="0"/>
            </a:endParaRP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1: About Macro</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lnSpcReduction="10000"/>
          </a:bodyPr>
          <a:lstStyle/>
          <a:p>
            <a:pPr lvl="1">
              <a:buClr>
                <a:srgbClr val="00B0F0"/>
              </a:buClr>
            </a:pPr>
            <a:r>
              <a:rPr lang="en-US" sz="1900" b="1" dirty="0" smtClean="0">
                <a:solidFill>
                  <a:schemeClr val="tx1">
                    <a:lumMod val="65000"/>
                    <a:lumOff val="35000"/>
                  </a:schemeClr>
                </a:solidFill>
                <a:latin typeface="Century Gothic" pitchFamily="34" charset="0"/>
                <a:cs typeface="Courier New" pitchFamily="49" charset="0"/>
              </a:rPr>
              <a:t>Excel Macro Recorder</a:t>
            </a:r>
          </a:p>
          <a:p>
            <a:pPr lvl="1">
              <a:buNone/>
            </a:pPr>
            <a:r>
              <a:rPr lang="en-US" sz="1800" dirty="0" smtClean="0">
                <a:latin typeface="Century Gothic" pitchFamily="34" charset="0"/>
              </a:rPr>
              <a:t>	</a:t>
            </a:r>
            <a:r>
              <a:rPr lang="en-US" sz="1700" dirty="0" smtClean="0">
                <a:latin typeface="Century Gothic" pitchFamily="34" charset="0"/>
              </a:rPr>
              <a:t>	</a:t>
            </a:r>
            <a:r>
              <a:rPr lang="en-US" sz="1700" dirty="0" smtClean="0">
                <a:solidFill>
                  <a:schemeClr val="tx1">
                    <a:lumMod val="65000"/>
                    <a:lumOff val="35000"/>
                  </a:schemeClr>
                </a:solidFill>
                <a:latin typeface="Century Gothic" pitchFamily="34" charset="0"/>
              </a:rPr>
              <a:t>The Macro Recorder, a very useful tool included in </a:t>
            </a:r>
            <a:r>
              <a:rPr lang="en-US" sz="1700" b="1" dirty="0" smtClean="0">
                <a:solidFill>
                  <a:schemeClr val="tx1">
                    <a:lumMod val="65000"/>
                    <a:lumOff val="35000"/>
                  </a:schemeClr>
                </a:solidFill>
                <a:latin typeface="Century Gothic" pitchFamily="34" charset="0"/>
              </a:rPr>
              <a:t>Excel VBA</a:t>
            </a:r>
            <a:r>
              <a:rPr lang="en-US" sz="1700" dirty="0" smtClean="0">
                <a:solidFill>
                  <a:schemeClr val="tx1">
                    <a:lumMod val="65000"/>
                    <a:lumOff val="35000"/>
                  </a:schemeClr>
                </a:solidFill>
                <a:latin typeface="Century Gothic" pitchFamily="34" charset="0"/>
              </a:rPr>
              <a:t>, 	records every task you perform with Excel. This is good news if you 	want to automate repetitive tasks. All you have to do is record a 	specific task once. Next, you can execute the task over and over 	with the click of a button. This can save you a lot of time! The Macro 	Recorder is also a great help when you don't know how to program 	a specific task in Excel VBA. Simply open the Visual Basic Editor after 	recording the task to see how it can be programmed.</a:t>
            </a:r>
          </a:p>
          <a:p>
            <a:pPr lvl="1">
              <a:buNone/>
            </a:pPr>
            <a:r>
              <a:rPr lang="en-US" sz="1700" dirty="0" smtClean="0">
                <a:solidFill>
                  <a:schemeClr val="tx1">
                    <a:lumMod val="65000"/>
                    <a:lumOff val="35000"/>
                  </a:schemeClr>
                </a:solidFill>
                <a:latin typeface="Century Gothic" pitchFamily="34" charset="0"/>
              </a:rPr>
              <a:t>		</a:t>
            </a:r>
          </a:p>
          <a:p>
            <a:pPr lvl="1">
              <a:buNone/>
            </a:pPr>
            <a:r>
              <a:rPr lang="en-US" sz="1700" dirty="0" smtClean="0">
                <a:solidFill>
                  <a:schemeClr val="tx1">
                    <a:lumMod val="65000"/>
                    <a:lumOff val="35000"/>
                  </a:schemeClr>
                </a:solidFill>
                <a:latin typeface="Century Gothic" pitchFamily="34" charset="0"/>
              </a:rPr>
              <a:t>		</a:t>
            </a:r>
            <a:r>
              <a:rPr lang="en-US" sz="1800" b="1" dirty="0" smtClean="0">
                <a:solidFill>
                  <a:schemeClr val="tx1">
                    <a:lumMod val="65000"/>
                    <a:lumOff val="35000"/>
                  </a:schemeClr>
                </a:solidFill>
                <a:latin typeface="Century Gothic" pitchFamily="34" charset="0"/>
              </a:rPr>
              <a:t>Run a Recorded a Macro</a:t>
            </a:r>
          </a:p>
          <a:p>
            <a:pPr marL="1257300" lvl="1" indent="-342900">
              <a:buNone/>
            </a:pPr>
            <a:r>
              <a:rPr lang="en-US" sz="1700" dirty="0" smtClean="0">
                <a:solidFill>
                  <a:schemeClr val="tx1">
                    <a:lumMod val="65000"/>
                    <a:lumOff val="35000"/>
                  </a:schemeClr>
                </a:solidFill>
                <a:latin typeface="Century Gothic" pitchFamily="34" charset="0"/>
              </a:rPr>
              <a:t>	1.	 Enter some numbers between </a:t>
            </a:r>
            <a:r>
              <a:rPr lang="en-US" sz="1700" b="1" i="1" dirty="0" smtClean="0">
                <a:solidFill>
                  <a:schemeClr val="tx1">
                    <a:lumMod val="65000"/>
                    <a:lumOff val="35000"/>
                  </a:schemeClr>
                </a:solidFill>
                <a:latin typeface="Century Gothic" pitchFamily="34" charset="0"/>
              </a:rPr>
              <a:t>0</a:t>
            </a:r>
            <a:r>
              <a:rPr lang="en-US" sz="1700" b="1" dirty="0" smtClean="0">
                <a:solidFill>
                  <a:schemeClr val="tx1">
                    <a:lumMod val="65000"/>
                    <a:lumOff val="35000"/>
                  </a:schemeClr>
                </a:solidFill>
                <a:latin typeface="Century Gothic" pitchFamily="34" charset="0"/>
              </a:rPr>
              <a:t> </a:t>
            </a:r>
            <a:r>
              <a:rPr lang="en-US" sz="1700" dirty="0" smtClean="0">
                <a:solidFill>
                  <a:schemeClr val="tx1">
                    <a:lumMod val="65000"/>
                    <a:lumOff val="35000"/>
                  </a:schemeClr>
                </a:solidFill>
                <a:latin typeface="Century Gothic" pitchFamily="34" charset="0"/>
              </a:rPr>
              <a:t>and </a:t>
            </a:r>
            <a:r>
              <a:rPr lang="en-US" sz="1700" b="1" i="1" dirty="0" smtClean="0">
                <a:solidFill>
                  <a:schemeClr val="tx1">
                    <a:lumMod val="65000"/>
                    <a:lumOff val="35000"/>
                  </a:schemeClr>
                </a:solidFill>
                <a:latin typeface="Century Gothic" pitchFamily="34" charset="0"/>
              </a:rPr>
              <a:t>1</a:t>
            </a:r>
            <a:r>
              <a:rPr lang="en-US" sz="1700" dirty="0" smtClean="0">
                <a:solidFill>
                  <a:schemeClr val="tx1">
                    <a:lumMod val="65000"/>
                    <a:lumOff val="35000"/>
                  </a:schemeClr>
                </a:solidFill>
                <a:latin typeface="Century Gothic" pitchFamily="34" charset="0"/>
              </a:rPr>
              <a:t> in Excel. Select the 	numbers.</a:t>
            </a:r>
            <a:endParaRPr lang="en-US" sz="1700" i="1" dirty="0" smtClean="0">
              <a:solidFill>
                <a:schemeClr val="tx1">
                  <a:lumMod val="65000"/>
                  <a:lumOff val="35000"/>
                </a:schemeClr>
              </a:solidFill>
              <a:latin typeface="Century Gothic" pitchFamily="34" charset="0"/>
            </a:endParaRPr>
          </a:p>
          <a:p>
            <a:pPr marL="1257300" lvl="1" indent="-342900">
              <a:buNone/>
            </a:pPr>
            <a:r>
              <a:rPr lang="en-US" sz="1700" dirty="0" smtClean="0">
                <a:solidFill>
                  <a:schemeClr val="tx1">
                    <a:lumMod val="65000"/>
                    <a:lumOff val="35000"/>
                  </a:schemeClr>
                </a:solidFill>
                <a:latin typeface="Century Gothic" pitchFamily="34" charset="0"/>
              </a:rPr>
              <a:t>	2.	 Click on the </a:t>
            </a:r>
            <a:r>
              <a:rPr lang="en-US" sz="1700" b="1" i="1" dirty="0" smtClean="0">
                <a:solidFill>
                  <a:schemeClr val="tx1">
                    <a:lumMod val="65000"/>
                    <a:lumOff val="35000"/>
                  </a:schemeClr>
                </a:solidFill>
                <a:latin typeface="Century Gothic" pitchFamily="34" charset="0"/>
              </a:rPr>
              <a:t>Developer tab.</a:t>
            </a:r>
          </a:p>
          <a:p>
            <a:pPr marL="1257300" lvl="1" indent="-342900">
              <a:buNone/>
            </a:pPr>
            <a:r>
              <a:rPr lang="en-US" sz="1700" dirty="0" smtClean="0">
                <a:solidFill>
                  <a:schemeClr val="tx1">
                    <a:lumMod val="65000"/>
                    <a:lumOff val="35000"/>
                  </a:schemeClr>
                </a:solidFill>
                <a:latin typeface="Century Gothic" pitchFamily="34" charset="0"/>
              </a:rPr>
              <a:t>	3.	 Click on </a:t>
            </a:r>
            <a:r>
              <a:rPr lang="en-US" sz="1700" b="1" i="1" dirty="0" smtClean="0">
                <a:solidFill>
                  <a:schemeClr val="tx1">
                    <a:lumMod val="65000"/>
                    <a:lumOff val="35000"/>
                  </a:schemeClr>
                </a:solidFill>
                <a:latin typeface="Century Gothic" pitchFamily="34" charset="0"/>
              </a:rPr>
              <a:t>Macros.</a:t>
            </a:r>
          </a:p>
          <a:p>
            <a:pPr marL="1257300" lvl="1" indent="-342900">
              <a:buNone/>
            </a:pPr>
            <a:r>
              <a:rPr lang="en-US" sz="1700" dirty="0" smtClean="0">
                <a:solidFill>
                  <a:schemeClr val="tx1">
                    <a:lumMod val="65000"/>
                    <a:lumOff val="35000"/>
                  </a:schemeClr>
                </a:solidFill>
                <a:latin typeface="Century Gothic" pitchFamily="34" charset="0"/>
              </a:rPr>
              <a:t>	4.	 Click on </a:t>
            </a:r>
            <a:r>
              <a:rPr lang="en-US" sz="1700" b="1" i="1" dirty="0" smtClean="0">
                <a:solidFill>
                  <a:schemeClr val="tx1">
                    <a:lumMod val="65000"/>
                    <a:lumOff val="35000"/>
                  </a:schemeClr>
                </a:solidFill>
                <a:latin typeface="Century Gothic" pitchFamily="34" charset="0"/>
              </a:rPr>
              <a:t>Run.</a:t>
            </a:r>
          </a:p>
          <a:p>
            <a:pPr marL="1257300" lvl="1" indent="-342900">
              <a:buNone/>
            </a:pPr>
            <a:r>
              <a:rPr lang="en-US" sz="1700" dirty="0" smtClean="0">
                <a:solidFill>
                  <a:schemeClr val="tx1">
                    <a:lumMod val="65000"/>
                    <a:lumOff val="35000"/>
                  </a:schemeClr>
                </a:solidFill>
                <a:latin typeface="Century Gothic" pitchFamily="34" charset="0"/>
              </a:rPr>
              <a:t>		 </a:t>
            </a:r>
            <a:r>
              <a:rPr lang="en-US" sz="1700" b="1" dirty="0" smtClean="0">
                <a:solidFill>
                  <a:schemeClr val="tx1">
                    <a:lumMod val="65000"/>
                    <a:lumOff val="35000"/>
                  </a:schemeClr>
                </a:solidFill>
                <a:latin typeface="Century Gothic" pitchFamily="34" charset="0"/>
              </a:rPr>
              <a:t>Result:</a:t>
            </a:r>
            <a:r>
              <a:rPr lang="en-US" sz="1700" dirty="0" smtClean="0">
                <a:solidFill>
                  <a:schemeClr val="tx1">
                    <a:lumMod val="65000"/>
                    <a:lumOff val="35000"/>
                  </a:schemeClr>
                </a:solidFill>
                <a:latin typeface="Century Gothic" pitchFamily="34" charset="0"/>
              </a:rPr>
              <a:t>   The format of the cells should change to 			Percentage Format. </a:t>
            </a:r>
          </a:p>
          <a:p>
            <a:pPr marL="1257300" lvl="1" indent="-342900">
              <a:buNone/>
            </a:pPr>
            <a:r>
              <a:rPr lang="en-US" sz="1700" dirty="0" smtClean="0">
                <a:solidFill>
                  <a:schemeClr val="tx1">
                    <a:lumMod val="65000"/>
                    <a:lumOff val="35000"/>
                  </a:schemeClr>
                </a:solidFill>
                <a:latin typeface="Century Gothic" pitchFamily="34" charset="0"/>
              </a:rPr>
              <a:t>		</a:t>
            </a:r>
          </a:p>
          <a:p>
            <a:pPr marL="1257300" lvl="1" indent="-342900">
              <a:buNone/>
            </a:pPr>
            <a:r>
              <a:rPr lang="en-US" sz="1700" dirty="0" smtClean="0">
                <a:solidFill>
                  <a:schemeClr val="tx1">
                    <a:lumMod val="65000"/>
                    <a:lumOff val="35000"/>
                  </a:schemeClr>
                </a:solidFill>
                <a:latin typeface="Century Gothic" pitchFamily="34" charset="0"/>
              </a:rPr>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10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10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10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1000"/>
                                        <p:tgtEl>
                                          <p:spTgt spid="3">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4: Macro Controls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Listbox</a:t>
            </a:r>
          </a:p>
          <a:p>
            <a:pPr lvl="1">
              <a:buNone/>
            </a:pPr>
            <a:r>
              <a:rPr lang="en-US" sz="1700" dirty="0" smtClean="0">
                <a:solidFill>
                  <a:schemeClr val="tx1">
                    <a:lumMod val="75000"/>
                    <a:lumOff val="25000"/>
                  </a:schemeClr>
                </a:solidFill>
                <a:latin typeface="Century Gothic" pitchFamily="34" charset="0"/>
              </a:rPr>
              <a:t>		An </a:t>
            </a:r>
            <a:r>
              <a:rPr lang="en-US" sz="1700" b="1" i="1" dirty="0" smtClean="0">
                <a:solidFill>
                  <a:schemeClr val="tx1">
                    <a:lumMod val="75000"/>
                    <a:lumOff val="25000"/>
                  </a:schemeClr>
                </a:solidFill>
                <a:latin typeface="Century Gothic" pitchFamily="34" charset="0"/>
              </a:rPr>
              <a:t>Excel VBA listbox</a:t>
            </a:r>
            <a:r>
              <a:rPr lang="en-US" sz="1700" dirty="0" smtClean="0">
                <a:solidFill>
                  <a:schemeClr val="tx1">
                    <a:lumMod val="75000"/>
                    <a:lumOff val="25000"/>
                  </a:schemeClr>
                </a:solidFill>
                <a:latin typeface="Century Gothic" pitchFamily="34" charset="0"/>
              </a:rPr>
              <a:t>, is a </a:t>
            </a:r>
            <a:r>
              <a:rPr lang="en-US" sz="1700" b="1" i="1" dirty="0" smtClean="0">
                <a:solidFill>
                  <a:schemeClr val="tx1">
                    <a:lumMod val="75000"/>
                    <a:lumOff val="25000"/>
                  </a:schemeClr>
                </a:solidFill>
                <a:latin typeface="Century Gothic" pitchFamily="34" charset="0"/>
              </a:rPr>
              <a:t>drop down list </a:t>
            </a:r>
            <a:r>
              <a:rPr lang="en-US" sz="1700" dirty="0" smtClean="0">
                <a:solidFill>
                  <a:schemeClr val="tx1">
                    <a:lumMod val="75000"/>
                    <a:lumOff val="25000"/>
                  </a:schemeClr>
                </a:solidFill>
                <a:latin typeface="Century Gothic" pitchFamily="34" charset="0"/>
              </a:rPr>
              <a:t>from where the user can 	make a choice. Learn how to draw a </a:t>
            </a:r>
            <a:r>
              <a:rPr lang="en-US" sz="1700" b="1" i="1" dirty="0" smtClean="0">
                <a:solidFill>
                  <a:schemeClr val="tx1">
                    <a:lumMod val="75000"/>
                    <a:lumOff val="25000"/>
                  </a:schemeClr>
                </a:solidFill>
                <a:latin typeface="Century Gothic" pitchFamily="34" charset="0"/>
              </a:rPr>
              <a:t>listbox </a:t>
            </a:r>
            <a:r>
              <a:rPr lang="en-US" sz="1700" dirty="0" smtClean="0">
                <a:solidFill>
                  <a:schemeClr val="tx1">
                    <a:lumMod val="75000"/>
                    <a:lumOff val="25000"/>
                  </a:schemeClr>
                </a:solidFill>
                <a:latin typeface="Century Gothic" pitchFamily="34" charset="0"/>
              </a:rPr>
              <a:t>on your worksheet and 	how to add items to a </a:t>
            </a:r>
            <a:r>
              <a:rPr lang="en-US" sz="1700" b="1" i="1" dirty="0" smtClean="0">
                <a:solidFill>
                  <a:schemeClr val="tx1">
                    <a:lumMod val="75000"/>
                    <a:lumOff val="25000"/>
                  </a:schemeClr>
                </a:solidFill>
                <a:latin typeface="Century Gothic" pitchFamily="34" charset="0"/>
              </a:rPr>
              <a:t>listbox</a:t>
            </a:r>
            <a:r>
              <a:rPr lang="en-US" sz="1700" dirty="0" smtClean="0">
                <a:solidFill>
                  <a:schemeClr val="tx1">
                    <a:lumMod val="75000"/>
                    <a:lumOff val="25000"/>
                  </a:schemeClr>
                </a:solidFill>
                <a:latin typeface="Century Gothic" pitchFamily="34" charset="0"/>
              </a:rPr>
              <a:t>.</a:t>
            </a:r>
          </a:p>
          <a:p>
            <a:pPr lvl="1">
              <a:buNone/>
            </a:pPr>
            <a:r>
              <a:rPr lang="en-US" sz="1700" dirty="0" smtClean="0">
                <a:solidFill>
                  <a:schemeClr val="tx1">
                    <a:lumMod val="75000"/>
                    <a:lumOff val="25000"/>
                  </a:schemeClr>
                </a:solidFill>
                <a:latin typeface="Century Gothic" pitchFamily="34" charset="0"/>
              </a:rPr>
              <a:t>		</a:t>
            </a:r>
          </a:p>
          <a:p>
            <a:pPr lvl="1">
              <a:buNone/>
            </a:pPr>
            <a:r>
              <a:rPr lang="en-US" sz="1700" b="1" dirty="0" smtClean="0">
                <a:solidFill>
                  <a:schemeClr val="tx1">
                    <a:lumMod val="75000"/>
                    <a:lumOff val="25000"/>
                  </a:schemeClr>
                </a:solidFill>
                <a:latin typeface="Century Gothic" pitchFamily="34" charset="0"/>
              </a:rPr>
              <a:t>		</a:t>
            </a:r>
            <a:r>
              <a:rPr lang="en-US" sz="1800" b="1" dirty="0" smtClean="0">
                <a:solidFill>
                  <a:schemeClr val="tx1">
                    <a:lumMod val="75000"/>
                    <a:lumOff val="25000"/>
                  </a:schemeClr>
                </a:solidFill>
                <a:latin typeface="Century Gothic" pitchFamily="34" charset="0"/>
              </a:rPr>
              <a:t>2. Add items to Listbox</a:t>
            </a:r>
          </a:p>
          <a:p>
            <a:pPr>
              <a:buNone/>
            </a:pPr>
            <a:r>
              <a:rPr lang="en-US" sz="1800" dirty="0" smtClean="0">
                <a:solidFill>
                  <a:schemeClr val="tx1">
                    <a:lumMod val="75000"/>
                    <a:lumOff val="25000"/>
                  </a:schemeClr>
                </a:solidFill>
                <a:latin typeface="Century Gothic" pitchFamily="34" charset="0"/>
              </a:rPr>
              <a:t>			</a:t>
            </a:r>
          </a:p>
          <a:p>
            <a:pPr>
              <a:buNone/>
            </a:pPr>
            <a:r>
              <a:rPr lang="en-US" sz="1800"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 Result :</a:t>
            </a:r>
          </a:p>
        </p:txBody>
      </p:sp>
      <p:pic>
        <p:nvPicPr>
          <p:cNvPr id="125954" name="Picture 2" descr="Add Code to the Workbook Open Event"/>
          <p:cNvPicPr>
            <a:picLocks noChangeAspect="1" noChangeArrowheads="1"/>
          </p:cNvPicPr>
          <p:nvPr/>
        </p:nvPicPr>
        <p:blipFill>
          <a:blip r:embed="rId2"/>
          <a:srcRect/>
          <a:stretch>
            <a:fillRect/>
          </a:stretch>
        </p:blipFill>
        <p:spPr bwMode="auto">
          <a:xfrm>
            <a:off x="2406780" y="3838574"/>
            <a:ext cx="5213220" cy="2943226"/>
          </a:xfrm>
          <a:prstGeom prst="rect">
            <a:avLst/>
          </a:prstGeom>
          <a:noFill/>
        </p:spPr>
      </p:pic>
    </p:spTree>
  </p:cSld>
  <p:clrMapOvr>
    <a:masterClrMapping/>
  </p:clrMapOvr>
  <p:transition>
    <p:fade/>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4: Macro Controls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Listbox</a:t>
            </a:r>
          </a:p>
          <a:p>
            <a:pPr lvl="1">
              <a:buNone/>
            </a:pPr>
            <a:r>
              <a:rPr lang="en-US" sz="1700" dirty="0" smtClean="0">
                <a:solidFill>
                  <a:schemeClr val="tx1">
                    <a:lumMod val="75000"/>
                    <a:lumOff val="25000"/>
                  </a:schemeClr>
                </a:solidFill>
                <a:latin typeface="Century Gothic" pitchFamily="34" charset="0"/>
              </a:rPr>
              <a:t>		An </a:t>
            </a:r>
            <a:r>
              <a:rPr lang="en-US" sz="1700" b="1" i="1" dirty="0" smtClean="0">
                <a:solidFill>
                  <a:schemeClr val="tx1">
                    <a:lumMod val="75000"/>
                    <a:lumOff val="25000"/>
                  </a:schemeClr>
                </a:solidFill>
                <a:latin typeface="Century Gothic" pitchFamily="34" charset="0"/>
              </a:rPr>
              <a:t>Excel VBA listbox</a:t>
            </a:r>
            <a:r>
              <a:rPr lang="en-US" sz="1700" dirty="0" smtClean="0">
                <a:solidFill>
                  <a:schemeClr val="tx1">
                    <a:lumMod val="75000"/>
                    <a:lumOff val="25000"/>
                  </a:schemeClr>
                </a:solidFill>
                <a:latin typeface="Century Gothic" pitchFamily="34" charset="0"/>
              </a:rPr>
              <a:t>, is a </a:t>
            </a:r>
            <a:r>
              <a:rPr lang="en-US" sz="1700" b="1" i="1" dirty="0" smtClean="0">
                <a:solidFill>
                  <a:schemeClr val="tx1">
                    <a:lumMod val="75000"/>
                    <a:lumOff val="25000"/>
                  </a:schemeClr>
                </a:solidFill>
                <a:latin typeface="Century Gothic" pitchFamily="34" charset="0"/>
              </a:rPr>
              <a:t>drop down list </a:t>
            </a:r>
            <a:r>
              <a:rPr lang="en-US" sz="1700" dirty="0" smtClean="0">
                <a:solidFill>
                  <a:schemeClr val="tx1">
                    <a:lumMod val="75000"/>
                    <a:lumOff val="25000"/>
                  </a:schemeClr>
                </a:solidFill>
                <a:latin typeface="Century Gothic" pitchFamily="34" charset="0"/>
              </a:rPr>
              <a:t>from where the user can 	make a choice. Learn how to draw a </a:t>
            </a:r>
            <a:r>
              <a:rPr lang="en-US" sz="1700" b="1" i="1" dirty="0" smtClean="0">
                <a:solidFill>
                  <a:schemeClr val="tx1">
                    <a:lumMod val="75000"/>
                    <a:lumOff val="25000"/>
                  </a:schemeClr>
                </a:solidFill>
                <a:latin typeface="Century Gothic" pitchFamily="34" charset="0"/>
              </a:rPr>
              <a:t>listbox </a:t>
            </a:r>
            <a:r>
              <a:rPr lang="en-US" sz="1700" dirty="0" smtClean="0">
                <a:solidFill>
                  <a:schemeClr val="tx1">
                    <a:lumMod val="75000"/>
                    <a:lumOff val="25000"/>
                  </a:schemeClr>
                </a:solidFill>
                <a:latin typeface="Century Gothic" pitchFamily="34" charset="0"/>
              </a:rPr>
              <a:t>on your worksheet and 	how to add items to a </a:t>
            </a:r>
            <a:r>
              <a:rPr lang="en-US" sz="1700" b="1" i="1" dirty="0" smtClean="0">
                <a:solidFill>
                  <a:schemeClr val="tx1">
                    <a:lumMod val="75000"/>
                    <a:lumOff val="25000"/>
                  </a:schemeClr>
                </a:solidFill>
                <a:latin typeface="Century Gothic" pitchFamily="34" charset="0"/>
              </a:rPr>
              <a:t>listbox</a:t>
            </a:r>
            <a:r>
              <a:rPr lang="en-US" sz="1700" dirty="0" smtClean="0">
                <a:solidFill>
                  <a:schemeClr val="tx1">
                    <a:lumMod val="75000"/>
                    <a:lumOff val="25000"/>
                  </a:schemeClr>
                </a:solidFill>
                <a:latin typeface="Century Gothic" pitchFamily="34" charset="0"/>
              </a:rPr>
              <a:t>.</a:t>
            </a:r>
          </a:p>
          <a:p>
            <a:pPr lvl="1">
              <a:buNone/>
            </a:pPr>
            <a:r>
              <a:rPr lang="en-US" sz="1700" dirty="0" smtClean="0">
                <a:solidFill>
                  <a:schemeClr val="tx1">
                    <a:lumMod val="75000"/>
                    <a:lumOff val="25000"/>
                  </a:schemeClr>
                </a:solidFill>
                <a:latin typeface="Century Gothic" pitchFamily="34" charset="0"/>
              </a:rPr>
              <a:t>		</a:t>
            </a:r>
          </a:p>
          <a:p>
            <a:pPr lvl="1">
              <a:buNone/>
            </a:pPr>
            <a:r>
              <a:rPr lang="en-US" sz="1700" b="1" dirty="0" smtClean="0">
                <a:solidFill>
                  <a:schemeClr val="tx1">
                    <a:lumMod val="75000"/>
                    <a:lumOff val="25000"/>
                  </a:schemeClr>
                </a:solidFill>
                <a:latin typeface="Century Gothic" pitchFamily="34" charset="0"/>
              </a:rPr>
              <a:t>		</a:t>
            </a:r>
            <a:r>
              <a:rPr lang="en-US" sz="1800" b="1" dirty="0" smtClean="0">
                <a:solidFill>
                  <a:schemeClr val="tx1">
                    <a:lumMod val="75000"/>
                    <a:lumOff val="25000"/>
                  </a:schemeClr>
                </a:solidFill>
                <a:latin typeface="Century Gothic" pitchFamily="34" charset="0"/>
              </a:rPr>
              <a:t>2. Add items to Listbox</a:t>
            </a:r>
          </a:p>
          <a:p>
            <a:pPr>
              <a:buNone/>
            </a:pPr>
            <a:r>
              <a:rPr lang="en-US" sz="1800" dirty="0" smtClean="0">
                <a:solidFill>
                  <a:schemeClr val="tx1">
                    <a:lumMod val="75000"/>
                    <a:lumOff val="25000"/>
                  </a:schemeClr>
                </a:solidFill>
                <a:latin typeface="Century Gothic" pitchFamily="34" charset="0"/>
              </a:rPr>
              <a:t>			</a:t>
            </a:r>
          </a:p>
          <a:p>
            <a:pPr>
              <a:buNone/>
            </a:pPr>
            <a:r>
              <a:rPr lang="en-US" sz="1800"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b.</a:t>
            </a:r>
            <a:r>
              <a:rPr lang="en-US" sz="1700" dirty="0" smtClean="0">
                <a:solidFill>
                  <a:schemeClr val="tx1">
                    <a:lumMod val="75000"/>
                    <a:lumOff val="25000"/>
                  </a:schemeClr>
                </a:solidFill>
                <a:latin typeface="Century Gothic" pitchFamily="34" charset="0"/>
              </a:rPr>
              <a:t> To </a:t>
            </a:r>
            <a:r>
              <a:rPr lang="en-US" sz="1700" b="1" i="1" dirty="0" smtClean="0">
                <a:solidFill>
                  <a:schemeClr val="tx1">
                    <a:lumMod val="75000"/>
                    <a:lumOff val="25000"/>
                  </a:schemeClr>
                </a:solidFill>
                <a:latin typeface="Century Gothic" pitchFamily="34" charset="0"/>
              </a:rPr>
              <a:t>link</a:t>
            </a:r>
            <a:r>
              <a:rPr lang="en-US" sz="1700" dirty="0" smtClean="0">
                <a:solidFill>
                  <a:schemeClr val="tx1">
                    <a:lumMod val="75000"/>
                    <a:lumOff val="25000"/>
                  </a:schemeClr>
                </a:solidFill>
                <a:latin typeface="Century Gothic" pitchFamily="34" charset="0"/>
              </a:rPr>
              <a:t> a </a:t>
            </a:r>
            <a:r>
              <a:rPr lang="en-US" sz="1700" b="1" i="1" dirty="0" smtClean="0">
                <a:solidFill>
                  <a:schemeClr val="tx1">
                    <a:lumMod val="75000"/>
                    <a:lumOff val="25000"/>
                  </a:schemeClr>
                </a:solidFill>
                <a:latin typeface="Century Gothic" pitchFamily="34" charset="0"/>
              </a:rPr>
              <a:t>cell</a:t>
            </a:r>
            <a:r>
              <a:rPr lang="en-US" sz="1700" dirty="0" smtClean="0">
                <a:solidFill>
                  <a:schemeClr val="tx1">
                    <a:lumMod val="75000"/>
                    <a:lumOff val="25000"/>
                  </a:schemeClr>
                </a:solidFill>
                <a:latin typeface="Century Gothic" pitchFamily="34" charset="0"/>
              </a:rPr>
              <a:t> to the </a:t>
            </a:r>
            <a:r>
              <a:rPr lang="en-US" sz="1700" b="1" i="1" dirty="0" smtClean="0">
                <a:solidFill>
                  <a:schemeClr val="tx1">
                    <a:lumMod val="75000"/>
                    <a:lumOff val="25000"/>
                  </a:schemeClr>
                </a:solidFill>
                <a:latin typeface="Century Gothic" pitchFamily="34" charset="0"/>
              </a:rPr>
              <a:t>listbox</a:t>
            </a:r>
            <a:r>
              <a:rPr lang="en-US" sz="1700"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right click </a:t>
            </a:r>
            <a:r>
              <a:rPr lang="en-US" sz="1700" dirty="0" smtClean="0">
                <a:solidFill>
                  <a:schemeClr val="tx1">
                    <a:lumMod val="75000"/>
                    <a:lumOff val="25000"/>
                  </a:schemeClr>
                </a:solidFill>
                <a:latin typeface="Century Gothic" pitchFamily="34" charset="0"/>
              </a:rPr>
              <a:t>on the </a:t>
            </a:r>
            <a:r>
              <a:rPr lang="en-US" sz="1700" b="1" i="1" dirty="0" smtClean="0">
                <a:solidFill>
                  <a:schemeClr val="tx1">
                    <a:lumMod val="75000"/>
                    <a:lumOff val="25000"/>
                  </a:schemeClr>
                </a:solidFill>
                <a:latin typeface="Century Gothic" pitchFamily="34" charset="0"/>
              </a:rPr>
              <a:t>listbox </a:t>
            </a:r>
            <a:r>
              <a:rPr lang="en-US" sz="1700" dirty="0" smtClean="0">
                <a:solidFill>
                  <a:schemeClr val="tx1">
                    <a:lumMod val="75000"/>
                    <a:lumOff val="25000"/>
                  </a:schemeClr>
                </a:solidFill>
                <a:latin typeface="Century Gothic" pitchFamily="34" charset="0"/>
              </a:rPr>
              <a:t>		(make sure design mode is selected) and click on 			</a:t>
            </a:r>
            <a:r>
              <a:rPr lang="en-US" sz="1700" b="1" i="1" dirty="0" smtClean="0">
                <a:solidFill>
                  <a:schemeClr val="tx1">
                    <a:lumMod val="75000"/>
                    <a:lumOff val="25000"/>
                  </a:schemeClr>
                </a:solidFill>
                <a:latin typeface="Century Gothic" pitchFamily="34" charset="0"/>
              </a:rPr>
              <a:t>Properties</a:t>
            </a:r>
            <a:r>
              <a:rPr lang="en-US" sz="1700" dirty="0" smtClean="0">
                <a:solidFill>
                  <a:schemeClr val="tx1">
                    <a:lumMod val="75000"/>
                    <a:lumOff val="25000"/>
                  </a:schemeClr>
                </a:solidFill>
                <a:latin typeface="Century Gothic" pitchFamily="34" charset="0"/>
              </a:rPr>
              <a:t>. Fill in </a:t>
            </a:r>
            <a:r>
              <a:rPr lang="en-US" sz="1700" b="1" i="1" dirty="0" smtClean="0">
                <a:solidFill>
                  <a:schemeClr val="tx1">
                    <a:lumMod val="75000"/>
                    <a:lumOff val="25000"/>
                  </a:schemeClr>
                </a:solidFill>
                <a:latin typeface="Century Gothic" pitchFamily="34" charset="0"/>
              </a:rPr>
              <a:t>D3</a:t>
            </a:r>
            <a:r>
              <a:rPr lang="en-US" sz="1700" dirty="0" smtClean="0">
                <a:solidFill>
                  <a:schemeClr val="tx1">
                    <a:lumMod val="75000"/>
                    <a:lumOff val="25000"/>
                  </a:schemeClr>
                </a:solidFill>
                <a:latin typeface="Century Gothic" pitchFamily="34" charset="0"/>
              </a:rPr>
              <a:t> for </a:t>
            </a:r>
            <a:r>
              <a:rPr lang="en-US" sz="1700" b="1" i="1" dirty="0" smtClean="0">
                <a:solidFill>
                  <a:schemeClr val="tx1">
                    <a:lumMod val="75000"/>
                    <a:lumOff val="25000"/>
                  </a:schemeClr>
                </a:solidFill>
                <a:latin typeface="Century Gothic" pitchFamily="34" charset="0"/>
              </a:rPr>
              <a:t>LinkedCell</a:t>
            </a:r>
            <a:r>
              <a:rPr lang="en-US" sz="1700" dirty="0" smtClean="0">
                <a:solidFill>
                  <a:schemeClr val="tx1">
                    <a:lumMod val="75000"/>
                    <a:lumOff val="25000"/>
                  </a:schemeClr>
                </a:solidFill>
                <a:latin typeface="Century Gothic" pitchFamily="34" charset="0"/>
              </a:rPr>
              <a:t>.</a:t>
            </a:r>
          </a:p>
        </p:txBody>
      </p:sp>
      <p:pic>
        <p:nvPicPr>
          <p:cNvPr id="128002" name="Picture 2" descr="Listbox LinkedCell"/>
          <p:cNvPicPr>
            <a:picLocks noChangeAspect="1" noChangeArrowheads="1"/>
          </p:cNvPicPr>
          <p:nvPr/>
        </p:nvPicPr>
        <p:blipFill>
          <a:blip r:embed="rId2"/>
          <a:srcRect/>
          <a:stretch>
            <a:fillRect/>
          </a:stretch>
        </p:blipFill>
        <p:spPr bwMode="auto">
          <a:xfrm>
            <a:off x="2438400" y="4343400"/>
            <a:ext cx="3111420" cy="2409826"/>
          </a:xfrm>
          <a:prstGeom prst="rect">
            <a:avLst/>
          </a:prstGeom>
          <a:noFill/>
        </p:spPr>
      </p:pic>
      <p:sp>
        <p:nvSpPr>
          <p:cNvPr id="6" name="Rectangle 5"/>
          <p:cNvSpPr/>
          <p:nvPr/>
        </p:nvSpPr>
        <p:spPr>
          <a:xfrm>
            <a:off x="5715000" y="4953000"/>
            <a:ext cx="2819400" cy="1138773"/>
          </a:xfrm>
          <a:prstGeom prst="rect">
            <a:avLst/>
          </a:prstGeom>
        </p:spPr>
        <p:txBody>
          <a:bodyPr wrap="square">
            <a:spAutoFit/>
          </a:bodyPr>
          <a:lstStyle/>
          <a:p>
            <a:r>
              <a:rPr lang="en-US" sz="1700" b="1" dirty="0" smtClean="0">
                <a:solidFill>
                  <a:schemeClr val="tx1">
                    <a:lumMod val="75000"/>
                    <a:lumOff val="25000"/>
                  </a:schemeClr>
                </a:solidFill>
                <a:latin typeface="Century Gothic" pitchFamily="34" charset="0"/>
              </a:rPr>
              <a:t>Note:</a:t>
            </a:r>
            <a:r>
              <a:rPr lang="en-US" sz="1700" dirty="0" smtClean="0">
                <a:solidFill>
                  <a:schemeClr val="tx1">
                    <a:lumMod val="75000"/>
                    <a:lumOff val="25000"/>
                  </a:schemeClr>
                </a:solidFill>
                <a:latin typeface="Century Gothic" pitchFamily="34" charset="0"/>
              </a:rPr>
              <a:t> also see the </a:t>
            </a:r>
            <a:r>
              <a:rPr lang="en-US" sz="1700" b="1" i="1" dirty="0" smtClean="0">
                <a:solidFill>
                  <a:schemeClr val="tx1">
                    <a:lumMod val="75000"/>
                    <a:lumOff val="25000"/>
                  </a:schemeClr>
                </a:solidFill>
                <a:latin typeface="Century Gothic" pitchFamily="34" charset="0"/>
              </a:rPr>
              <a:t>ListFillRange property</a:t>
            </a:r>
            <a:r>
              <a:rPr lang="en-US" sz="1700" dirty="0" smtClean="0">
                <a:solidFill>
                  <a:schemeClr val="tx1">
                    <a:lumMod val="75000"/>
                    <a:lumOff val="25000"/>
                  </a:schemeClr>
                </a:solidFill>
                <a:latin typeface="Century Gothic" pitchFamily="34" charset="0"/>
              </a:rPr>
              <a:t>, to </a:t>
            </a:r>
            <a:r>
              <a:rPr lang="en-US" sz="1700" b="1" i="1" dirty="0" smtClean="0">
                <a:solidFill>
                  <a:schemeClr val="tx1">
                    <a:lumMod val="75000"/>
                    <a:lumOff val="25000"/>
                  </a:schemeClr>
                </a:solidFill>
                <a:latin typeface="Century Gothic" pitchFamily="34" charset="0"/>
              </a:rPr>
              <a:t>fill</a:t>
            </a:r>
            <a:r>
              <a:rPr lang="en-US" sz="1700" dirty="0" smtClean="0">
                <a:solidFill>
                  <a:schemeClr val="tx1">
                    <a:lumMod val="75000"/>
                    <a:lumOff val="25000"/>
                  </a:schemeClr>
                </a:solidFill>
                <a:latin typeface="Century Gothic" pitchFamily="34" charset="0"/>
              </a:rPr>
              <a:t> a </a:t>
            </a:r>
            <a:r>
              <a:rPr lang="en-US" sz="1700" b="1" i="1" dirty="0" smtClean="0">
                <a:solidFill>
                  <a:schemeClr val="tx1">
                    <a:lumMod val="75000"/>
                    <a:lumOff val="25000"/>
                  </a:schemeClr>
                </a:solidFill>
                <a:latin typeface="Century Gothic" pitchFamily="34" charset="0"/>
              </a:rPr>
              <a:t>listbox</a:t>
            </a:r>
            <a:r>
              <a:rPr lang="en-US" sz="1700" dirty="0" smtClean="0">
                <a:solidFill>
                  <a:schemeClr val="tx1">
                    <a:lumMod val="75000"/>
                    <a:lumOff val="25000"/>
                  </a:schemeClr>
                </a:solidFill>
                <a:latin typeface="Century Gothic" pitchFamily="34" charset="0"/>
              </a:rPr>
              <a:t> with a </a:t>
            </a:r>
            <a:r>
              <a:rPr lang="en-US" sz="1700" b="1" i="1" dirty="0" smtClean="0">
                <a:solidFill>
                  <a:schemeClr val="tx1">
                    <a:lumMod val="75000"/>
                    <a:lumOff val="25000"/>
                  </a:schemeClr>
                </a:solidFill>
                <a:latin typeface="Century Gothic" pitchFamily="34" charset="0"/>
              </a:rPr>
              <a:t>range</a:t>
            </a:r>
            <a:r>
              <a:rPr lang="en-US" sz="1700" dirty="0" smtClean="0">
                <a:solidFill>
                  <a:schemeClr val="tx1">
                    <a:lumMod val="75000"/>
                    <a:lumOff val="25000"/>
                  </a:schemeClr>
                </a:solidFill>
                <a:latin typeface="Century Gothic" pitchFamily="34" charset="0"/>
              </a:rPr>
              <a:t> of </a:t>
            </a:r>
            <a:r>
              <a:rPr lang="en-US" sz="1700" b="1" i="1" dirty="0" smtClean="0">
                <a:solidFill>
                  <a:schemeClr val="tx1">
                    <a:lumMod val="75000"/>
                    <a:lumOff val="25000"/>
                  </a:schemeClr>
                </a:solidFill>
                <a:latin typeface="Century Gothic" pitchFamily="34" charset="0"/>
              </a:rPr>
              <a:t>cells</a:t>
            </a:r>
            <a:r>
              <a:rPr lang="en-US" sz="1700" dirty="0" smtClean="0">
                <a:solidFill>
                  <a:schemeClr val="tx1">
                    <a:lumMod val="75000"/>
                    <a:lumOff val="25000"/>
                  </a:schemeClr>
                </a:solidFill>
                <a:latin typeface="Century Gothic" pitchFamily="34" charset="0"/>
              </a:rPr>
              <a:t>.</a:t>
            </a:r>
            <a:endParaRPr lang="en-US" sz="1700" dirty="0">
              <a:solidFill>
                <a:schemeClr val="tx1">
                  <a:lumMod val="75000"/>
                  <a:lumOff val="25000"/>
                </a:schemeClr>
              </a:solidFill>
              <a:latin typeface="Century Gothic" pitchFamily="34" charset="0"/>
            </a:endParaRPr>
          </a:p>
        </p:txBody>
      </p:sp>
    </p:spTree>
  </p:cSld>
  <p:clrMapOvr>
    <a:masterClrMapping/>
  </p:clrMapOvr>
  <p:transition>
    <p:fade/>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4: Macro Controls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Listbox</a:t>
            </a:r>
          </a:p>
          <a:p>
            <a:pPr lvl="1">
              <a:buNone/>
            </a:pPr>
            <a:r>
              <a:rPr lang="en-US" sz="1700" dirty="0" smtClean="0">
                <a:solidFill>
                  <a:schemeClr val="tx1">
                    <a:lumMod val="75000"/>
                    <a:lumOff val="25000"/>
                  </a:schemeClr>
                </a:solidFill>
                <a:latin typeface="Century Gothic" pitchFamily="34" charset="0"/>
              </a:rPr>
              <a:t>		An </a:t>
            </a:r>
            <a:r>
              <a:rPr lang="en-US" sz="1700" b="1" i="1" dirty="0" smtClean="0">
                <a:solidFill>
                  <a:schemeClr val="tx1">
                    <a:lumMod val="75000"/>
                    <a:lumOff val="25000"/>
                  </a:schemeClr>
                </a:solidFill>
                <a:latin typeface="Century Gothic" pitchFamily="34" charset="0"/>
              </a:rPr>
              <a:t>Excel VBA listbox</a:t>
            </a:r>
            <a:r>
              <a:rPr lang="en-US" sz="1700" dirty="0" smtClean="0">
                <a:solidFill>
                  <a:schemeClr val="tx1">
                    <a:lumMod val="75000"/>
                    <a:lumOff val="25000"/>
                  </a:schemeClr>
                </a:solidFill>
                <a:latin typeface="Century Gothic" pitchFamily="34" charset="0"/>
              </a:rPr>
              <a:t>, is a </a:t>
            </a:r>
            <a:r>
              <a:rPr lang="en-US" sz="1700" b="1" i="1" dirty="0" smtClean="0">
                <a:solidFill>
                  <a:schemeClr val="tx1">
                    <a:lumMod val="75000"/>
                    <a:lumOff val="25000"/>
                  </a:schemeClr>
                </a:solidFill>
                <a:latin typeface="Century Gothic" pitchFamily="34" charset="0"/>
              </a:rPr>
              <a:t>drop down list </a:t>
            </a:r>
            <a:r>
              <a:rPr lang="en-US" sz="1700" dirty="0" smtClean="0">
                <a:solidFill>
                  <a:schemeClr val="tx1">
                    <a:lumMod val="75000"/>
                    <a:lumOff val="25000"/>
                  </a:schemeClr>
                </a:solidFill>
                <a:latin typeface="Century Gothic" pitchFamily="34" charset="0"/>
              </a:rPr>
              <a:t>from where the user can 	make a choice. Learn how to draw a </a:t>
            </a:r>
            <a:r>
              <a:rPr lang="en-US" sz="1700" b="1" i="1" dirty="0" smtClean="0">
                <a:solidFill>
                  <a:schemeClr val="tx1">
                    <a:lumMod val="75000"/>
                    <a:lumOff val="25000"/>
                  </a:schemeClr>
                </a:solidFill>
                <a:latin typeface="Century Gothic" pitchFamily="34" charset="0"/>
              </a:rPr>
              <a:t>listbox </a:t>
            </a:r>
            <a:r>
              <a:rPr lang="en-US" sz="1700" dirty="0" smtClean="0">
                <a:solidFill>
                  <a:schemeClr val="tx1">
                    <a:lumMod val="75000"/>
                    <a:lumOff val="25000"/>
                  </a:schemeClr>
                </a:solidFill>
                <a:latin typeface="Century Gothic" pitchFamily="34" charset="0"/>
              </a:rPr>
              <a:t>on your worksheet and 	how to add items to a </a:t>
            </a:r>
            <a:r>
              <a:rPr lang="en-US" sz="1700" b="1" i="1" dirty="0" smtClean="0">
                <a:solidFill>
                  <a:schemeClr val="tx1">
                    <a:lumMod val="75000"/>
                    <a:lumOff val="25000"/>
                  </a:schemeClr>
                </a:solidFill>
                <a:latin typeface="Century Gothic" pitchFamily="34" charset="0"/>
              </a:rPr>
              <a:t>listbox</a:t>
            </a:r>
            <a:r>
              <a:rPr lang="en-US" sz="1700" dirty="0" smtClean="0">
                <a:solidFill>
                  <a:schemeClr val="tx1">
                    <a:lumMod val="75000"/>
                    <a:lumOff val="25000"/>
                  </a:schemeClr>
                </a:solidFill>
                <a:latin typeface="Century Gothic" pitchFamily="34" charset="0"/>
              </a:rPr>
              <a:t>.</a:t>
            </a:r>
          </a:p>
          <a:p>
            <a:pPr lvl="1">
              <a:buNone/>
            </a:pPr>
            <a:r>
              <a:rPr lang="en-US" sz="1700" dirty="0" smtClean="0">
                <a:solidFill>
                  <a:schemeClr val="tx1">
                    <a:lumMod val="75000"/>
                    <a:lumOff val="25000"/>
                  </a:schemeClr>
                </a:solidFill>
                <a:latin typeface="Century Gothic" pitchFamily="34" charset="0"/>
              </a:rPr>
              <a:t>		</a:t>
            </a:r>
          </a:p>
          <a:p>
            <a:pPr lvl="1">
              <a:buNone/>
            </a:pPr>
            <a:r>
              <a:rPr lang="en-US" sz="1700" b="1" dirty="0" smtClean="0">
                <a:solidFill>
                  <a:schemeClr val="tx1">
                    <a:lumMod val="75000"/>
                    <a:lumOff val="25000"/>
                  </a:schemeClr>
                </a:solidFill>
                <a:latin typeface="Century Gothic" pitchFamily="34" charset="0"/>
              </a:rPr>
              <a:t>		</a:t>
            </a:r>
            <a:r>
              <a:rPr lang="en-US" sz="1800" b="1" dirty="0" smtClean="0">
                <a:solidFill>
                  <a:schemeClr val="tx1">
                    <a:lumMod val="75000"/>
                    <a:lumOff val="25000"/>
                  </a:schemeClr>
                </a:solidFill>
                <a:latin typeface="Century Gothic" pitchFamily="34" charset="0"/>
              </a:rPr>
              <a:t>2. Add items to Listbox</a:t>
            </a:r>
          </a:p>
          <a:p>
            <a:pPr>
              <a:buNone/>
            </a:pPr>
            <a:r>
              <a:rPr lang="en-US" sz="1800" dirty="0" smtClean="0">
                <a:solidFill>
                  <a:schemeClr val="tx1">
                    <a:lumMod val="75000"/>
                    <a:lumOff val="25000"/>
                  </a:schemeClr>
                </a:solidFill>
                <a:latin typeface="Century Gothic" pitchFamily="34" charset="0"/>
              </a:rPr>
              <a:t>			</a:t>
            </a:r>
          </a:p>
          <a:p>
            <a:pPr>
              <a:buNone/>
            </a:pPr>
            <a:r>
              <a:rPr lang="en-US" sz="1800"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c.</a:t>
            </a:r>
            <a:r>
              <a:rPr lang="en-US" sz="1700" dirty="0" smtClean="0">
                <a:solidFill>
                  <a:schemeClr val="tx1">
                    <a:lumMod val="75000"/>
                    <a:lumOff val="25000"/>
                  </a:schemeClr>
                </a:solidFill>
                <a:latin typeface="Century Gothic" pitchFamily="34" charset="0"/>
              </a:rPr>
              <a:t> Close </a:t>
            </a:r>
            <a:r>
              <a:rPr lang="en-US" sz="1700" b="1" i="1" dirty="0" smtClean="0">
                <a:solidFill>
                  <a:schemeClr val="tx1">
                    <a:lumMod val="75000"/>
                    <a:lumOff val="25000"/>
                  </a:schemeClr>
                </a:solidFill>
                <a:latin typeface="Century Gothic" pitchFamily="34" charset="0"/>
              </a:rPr>
              <a:t>Excel</a:t>
            </a:r>
            <a:r>
              <a:rPr lang="en-US" sz="1700" dirty="0" smtClean="0">
                <a:solidFill>
                  <a:schemeClr val="tx1">
                    <a:lumMod val="75000"/>
                    <a:lumOff val="25000"/>
                  </a:schemeClr>
                </a:solidFill>
                <a:latin typeface="Century Gothic" pitchFamily="34" charset="0"/>
              </a:rPr>
              <a:t> and </a:t>
            </a:r>
            <a:r>
              <a:rPr lang="en-US" sz="1700" b="1" i="1" dirty="0" smtClean="0">
                <a:solidFill>
                  <a:schemeClr val="tx1">
                    <a:lumMod val="75000"/>
                    <a:lumOff val="25000"/>
                  </a:schemeClr>
                </a:solidFill>
                <a:latin typeface="Century Gothic" pitchFamily="34" charset="0"/>
              </a:rPr>
              <a:t>reopen</a:t>
            </a:r>
            <a:r>
              <a:rPr lang="en-US" sz="1700" dirty="0" smtClean="0">
                <a:solidFill>
                  <a:schemeClr val="tx1">
                    <a:lumMod val="75000"/>
                    <a:lumOff val="25000"/>
                  </a:schemeClr>
                </a:solidFill>
                <a:latin typeface="Century Gothic" pitchFamily="34" charset="0"/>
              </a:rPr>
              <a:t> your </a:t>
            </a:r>
            <a:r>
              <a:rPr lang="en-US" sz="1700" b="1" i="1" dirty="0" smtClean="0">
                <a:solidFill>
                  <a:schemeClr val="tx1">
                    <a:lumMod val="75000"/>
                    <a:lumOff val="25000"/>
                  </a:schemeClr>
                </a:solidFill>
                <a:latin typeface="Century Gothic" pitchFamily="34" charset="0"/>
              </a:rPr>
              <a:t>Excel file.</a:t>
            </a:r>
          </a:p>
          <a:p>
            <a:pPr>
              <a:buNone/>
            </a:pPr>
            <a:r>
              <a:rPr lang="en-US" sz="1700" b="1" i="1" dirty="0" smtClean="0">
                <a:solidFill>
                  <a:schemeClr val="tx1">
                    <a:lumMod val="75000"/>
                    <a:lumOff val="25000"/>
                  </a:schemeClr>
                </a:solidFill>
                <a:latin typeface="Century Gothic" pitchFamily="34" charset="0"/>
              </a:rPr>
              <a:t>				</a:t>
            </a:r>
          </a:p>
          <a:p>
            <a:pPr>
              <a:buNone/>
            </a:pPr>
            <a:r>
              <a:rPr lang="en-US" sz="1700" b="1" i="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Result :</a:t>
            </a:r>
          </a:p>
        </p:txBody>
      </p:sp>
      <p:pic>
        <p:nvPicPr>
          <p:cNvPr id="129026" name="Picture 2" descr="Excel VBA Listbox Result"/>
          <p:cNvPicPr>
            <a:picLocks noChangeAspect="1" noChangeArrowheads="1"/>
          </p:cNvPicPr>
          <p:nvPr/>
        </p:nvPicPr>
        <p:blipFill>
          <a:blip r:embed="rId2"/>
          <a:srcRect/>
          <a:stretch>
            <a:fillRect/>
          </a:stretch>
        </p:blipFill>
        <p:spPr bwMode="auto">
          <a:xfrm>
            <a:off x="2362200" y="4410074"/>
            <a:ext cx="4791468" cy="1990726"/>
          </a:xfrm>
          <a:prstGeom prst="rect">
            <a:avLst/>
          </a:prstGeom>
          <a:noFill/>
        </p:spPr>
      </p:pic>
    </p:spTree>
  </p:cSld>
  <p:clrMapOvr>
    <a:masterClrMapping/>
  </p:clrMapOvr>
  <p:transition>
    <p:fade/>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4: Macro Controls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Listbox</a:t>
            </a:r>
          </a:p>
          <a:p>
            <a:pPr lvl="1">
              <a:buNone/>
            </a:pPr>
            <a:r>
              <a:rPr lang="en-US" sz="1700" dirty="0" smtClean="0">
                <a:solidFill>
                  <a:schemeClr val="tx1">
                    <a:lumMod val="75000"/>
                    <a:lumOff val="25000"/>
                  </a:schemeClr>
                </a:solidFill>
                <a:latin typeface="Century Gothic" pitchFamily="34" charset="0"/>
              </a:rPr>
              <a:t>		An </a:t>
            </a:r>
            <a:r>
              <a:rPr lang="en-US" sz="1700" b="1" i="1" dirty="0" smtClean="0">
                <a:solidFill>
                  <a:schemeClr val="tx1">
                    <a:lumMod val="75000"/>
                    <a:lumOff val="25000"/>
                  </a:schemeClr>
                </a:solidFill>
                <a:latin typeface="Century Gothic" pitchFamily="34" charset="0"/>
              </a:rPr>
              <a:t>Excel VBA listbox</a:t>
            </a:r>
            <a:r>
              <a:rPr lang="en-US" sz="1700" dirty="0" smtClean="0">
                <a:solidFill>
                  <a:schemeClr val="tx1">
                    <a:lumMod val="75000"/>
                    <a:lumOff val="25000"/>
                  </a:schemeClr>
                </a:solidFill>
                <a:latin typeface="Century Gothic" pitchFamily="34" charset="0"/>
              </a:rPr>
              <a:t>, is a </a:t>
            </a:r>
            <a:r>
              <a:rPr lang="en-US" sz="1700" b="1" i="1" dirty="0" smtClean="0">
                <a:solidFill>
                  <a:schemeClr val="tx1">
                    <a:lumMod val="75000"/>
                    <a:lumOff val="25000"/>
                  </a:schemeClr>
                </a:solidFill>
                <a:latin typeface="Century Gothic" pitchFamily="34" charset="0"/>
              </a:rPr>
              <a:t>drop down list </a:t>
            </a:r>
            <a:r>
              <a:rPr lang="en-US" sz="1700" dirty="0" smtClean="0">
                <a:solidFill>
                  <a:schemeClr val="tx1">
                    <a:lumMod val="75000"/>
                    <a:lumOff val="25000"/>
                  </a:schemeClr>
                </a:solidFill>
                <a:latin typeface="Century Gothic" pitchFamily="34" charset="0"/>
              </a:rPr>
              <a:t>from where the user can 	make a choice. Learn how to draw a </a:t>
            </a:r>
            <a:r>
              <a:rPr lang="en-US" sz="1700" b="1" i="1" dirty="0" smtClean="0">
                <a:solidFill>
                  <a:schemeClr val="tx1">
                    <a:lumMod val="75000"/>
                    <a:lumOff val="25000"/>
                  </a:schemeClr>
                </a:solidFill>
                <a:latin typeface="Century Gothic" pitchFamily="34" charset="0"/>
              </a:rPr>
              <a:t>listbox </a:t>
            </a:r>
            <a:r>
              <a:rPr lang="en-US" sz="1700" dirty="0" smtClean="0">
                <a:solidFill>
                  <a:schemeClr val="tx1">
                    <a:lumMod val="75000"/>
                    <a:lumOff val="25000"/>
                  </a:schemeClr>
                </a:solidFill>
                <a:latin typeface="Century Gothic" pitchFamily="34" charset="0"/>
              </a:rPr>
              <a:t>on your worksheet and 	how to add items to a </a:t>
            </a:r>
            <a:r>
              <a:rPr lang="en-US" sz="1700" b="1" i="1" dirty="0" smtClean="0">
                <a:solidFill>
                  <a:schemeClr val="tx1">
                    <a:lumMod val="75000"/>
                    <a:lumOff val="25000"/>
                  </a:schemeClr>
                </a:solidFill>
                <a:latin typeface="Century Gothic" pitchFamily="34" charset="0"/>
              </a:rPr>
              <a:t>listbox</a:t>
            </a:r>
            <a:r>
              <a:rPr lang="en-US" sz="1700" dirty="0" smtClean="0">
                <a:solidFill>
                  <a:schemeClr val="tx1">
                    <a:lumMod val="75000"/>
                    <a:lumOff val="25000"/>
                  </a:schemeClr>
                </a:solidFill>
                <a:latin typeface="Century Gothic" pitchFamily="34" charset="0"/>
              </a:rPr>
              <a:t>.</a:t>
            </a:r>
          </a:p>
          <a:p>
            <a:pPr lvl="1">
              <a:buNone/>
            </a:pPr>
            <a:r>
              <a:rPr lang="en-US" sz="1700" dirty="0" smtClean="0">
                <a:solidFill>
                  <a:schemeClr val="tx1">
                    <a:lumMod val="75000"/>
                    <a:lumOff val="25000"/>
                  </a:schemeClr>
                </a:solidFill>
                <a:latin typeface="Century Gothic" pitchFamily="34" charset="0"/>
              </a:rPr>
              <a:t>		</a:t>
            </a:r>
          </a:p>
          <a:p>
            <a:pPr lvl="1">
              <a:buNone/>
            </a:pPr>
            <a:r>
              <a:rPr lang="en-US" sz="1700" b="1" dirty="0" smtClean="0">
                <a:solidFill>
                  <a:schemeClr val="tx1">
                    <a:lumMod val="75000"/>
                    <a:lumOff val="25000"/>
                  </a:schemeClr>
                </a:solidFill>
                <a:latin typeface="Century Gothic" pitchFamily="34" charset="0"/>
              </a:rPr>
              <a:t>		</a:t>
            </a:r>
            <a:r>
              <a:rPr lang="en-US" sz="1800" b="1" dirty="0" smtClean="0">
                <a:solidFill>
                  <a:schemeClr val="tx1">
                    <a:lumMod val="75000"/>
                    <a:lumOff val="25000"/>
                  </a:schemeClr>
                </a:solidFill>
                <a:latin typeface="Century Gothic" pitchFamily="34" charset="0"/>
              </a:rPr>
              <a:t>2. Add items to Listbox</a:t>
            </a:r>
          </a:p>
          <a:p>
            <a:pPr>
              <a:buNone/>
            </a:pPr>
            <a:r>
              <a:rPr lang="en-US" sz="1800" dirty="0" smtClean="0">
                <a:solidFill>
                  <a:schemeClr val="tx1">
                    <a:lumMod val="75000"/>
                    <a:lumOff val="25000"/>
                  </a:schemeClr>
                </a:solidFill>
                <a:latin typeface="Century Gothic" pitchFamily="34" charset="0"/>
              </a:rPr>
              <a:t>			</a:t>
            </a:r>
          </a:p>
          <a:p>
            <a:pPr>
              <a:buNone/>
            </a:pPr>
            <a:r>
              <a:rPr lang="en-US" sz="1800"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d.</a:t>
            </a:r>
            <a:r>
              <a:rPr lang="en-US" sz="1700"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Note:</a:t>
            </a:r>
            <a:r>
              <a:rPr lang="en-US" sz="1700" dirty="0" smtClean="0">
                <a:solidFill>
                  <a:schemeClr val="tx1">
                    <a:lumMod val="75000"/>
                    <a:lumOff val="25000"/>
                  </a:schemeClr>
                </a:solidFill>
                <a:latin typeface="Century Gothic" pitchFamily="34" charset="0"/>
              </a:rPr>
              <a:t> if you use these code lines in your own code, 		outside the </a:t>
            </a:r>
            <a:r>
              <a:rPr lang="en-US" sz="1700" b="1" i="1" dirty="0" smtClean="0">
                <a:solidFill>
                  <a:schemeClr val="tx1">
                    <a:lumMod val="75000"/>
                    <a:lumOff val="25000"/>
                  </a:schemeClr>
                </a:solidFill>
                <a:latin typeface="Century Gothic" pitchFamily="34" charset="0"/>
              </a:rPr>
              <a:t>Workbook Open event</a:t>
            </a:r>
            <a:r>
              <a:rPr lang="en-US" sz="1700" dirty="0" smtClean="0">
                <a:solidFill>
                  <a:schemeClr val="tx1">
                    <a:lumMod val="75000"/>
                    <a:lumOff val="25000"/>
                  </a:schemeClr>
                </a:solidFill>
                <a:latin typeface="Century Gothic" pitchFamily="34" charset="0"/>
              </a:rPr>
              <a:t>, add the following code 		line at the start of your code.</a:t>
            </a:r>
            <a:endParaRPr lang="en-US" sz="1700" b="1" i="1" dirty="0" smtClean="0">
              <a:solidFill>
                <a:schemeClr val="tx1">
                  <a:lumMod val="75000"/>
                  <a:lumOff val="25000"/>
                </a:schemeClr>
              </a:solidFill>
              <a:latin typeface="Century Gothic" pitchFamily="34" charset="0"/>
            </a:endParaRPr>
          </a:p>
          <a:p>
            <a:pPr>
              <a:buNone/>
            </a:pPr>
            <a:r>
              <a:rPr lang="en-US" sz="1700" b="1" i="1" dirty="0" smtClean="0">
                <a:solidFill>
                  <a:schemeClr val="tx1">
                    <a:lumMod val="75000"/>
                    <a:lumOff val="25000"/>
                  </a:schemeClr>
                </a:solidFill>
                <a:latin typeface="Century Gothic" pitchFamily="34" charset="0"/>
              </a:rPr>
              <a:t>			</a:t>
            </a:r>
          </a:p>
          <a:p>
            <a:pPr>
              <a:buNone/>
            </a:pPr>
            <a:endParaRPr lang="en-US" sz="1700" b="1" i="1" dirty="0" smtClean="0">
              <a:solidFill>
                <a:schemeClr val="tx1">
                  <a:lumMod val="75000"/>
                  <a:lumOff val="25000"/>
                </a:schemeClr>
              </a:solidFill>
              <a:latin typeface="Century Gothic" pitchFamily="34" charset="0"/>
            </a:endParaRPr>
          </a:p>
          <a:p>
            <a:pPr>
              <a:buNone/>
            </a:pPr>
            <a:r>
              <a:rPr lang="en-US" sz="1700" b="1" i="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This way your items won't be added </a:t>
            </a:r>
            <a:r>
              <a:rPr lang="en-US" sz="1700" b="1" i="1" dirty="0" smtClean="0">
                <a:solidFill>
                  <a:schemeClr val="tx1">
                    <a:lumMod val="75000"/>
                    <a:lumOff val="25000"/>
                  </a:schemeClr>
                </a:solidFill>
                <a:latin typeface="Century Gothic" pitchFamily="34" charset="0"/>
              </a:rPr>
              <a:t>multiple times</a:t>
            </a:r>
            <a:r>
              <a:rPr lang="en-US" sz="1700" dirty="0" smtClean="0">
                <a:solidFill>
                  <a:schemeClr val="tx1">
                    <a:lumMod val="75000"/>
                    <a:lumOff val="25000"/>
                  </a:schemeClr>
                </a:solidFill>
                <a:latin typeface="Century Gothic" pitchFamily="34" charset="0"/>
              </a:rPr>
              <a:t>, when 		you </a:t>
            </a:r>
            <a:r>
              <a:rPr lang="en-US" sz="1700" b="1" i="1" dirty="0" smtClean="0">
                <a:solidFill>
                  <a:schemeClr val="tx1">
                    <a:lumMod val="75000"/>
                    <a:lumOff val="25000"/>
                  </a:schemeClr>
                </a:solidFill>
                <a:latin typeface="Century Gothic" pitchFamily="34" charset="0"/>
              </a:rPr>
              <a:t>execute</a:t>
            </a:r>
            <a:r>
              <a:rPr lang="en-US" sz="1700" dirty="0" smtClean="0">
                <a:solidFill>
                  <a:schemeClr val="tx1">
                    <a:lumMod val="75000"/>
                    <a:lumOff val="25000"/>
                  </a:schemeClr>
                </a:solidFill>
                <a:latin typeface="Century Gothic" pitchFamily="34" charset="0"/>
              </a:rPr>
              <a:t> your </a:t>
            </a:r>
            <a:r>
              <a:rPr lang="en-US" sz="1700" b="1" i="1" dirty="0" smtClean="0">
                <a:solidFill>
                  <a:schemeClr val="tx1">
                    <a:lumMod val="75000"/>
                    <a:lumOff val="25000"/>
                  </a:schemeClr>
                </a:solidFill>
                <a:latin typeface="Century Gothic" pitchFamily="34" charset="0"/>
              </a:rPr>
              <a:t>code </a:t>
            </a:r>
            <a:r>
              <a:rPr lang="en-US" sz="1700" dirty="0" smtClean="0">
                <a:solidFill>
                  <a:schemeClr val="tx1">
                    <a:lumMod val="75000"/>
                    <a:lumOff val="25000"/>
                  </a:schemeClr>
                </a:solidFill>
                <a:latin typeface="Century Gothic" pitchFamily="34" charset="0"/>
              </a:rPr>
              <a:t>more than once.</a:t>
            </a:r>
          </a:p>
          <a:p>
            <a:pPr>
              <a:buNone/>
            </a:pPr>
            <a:r>
              <a:rPr lang="en-US" sz="1700" dirty="0" smtClean="0">
                <a:solidFill>
                  <a:schemeClr val="tx1">
                    <a:lumMod val="75000"/>
                    <a:lumOff val="25000"/>
                  </a:schemeClr>
                </a:solidFill>
                <a:latin typeface="Century Gothic" pitchFamily="34" charset="0"/>
              </a:rPr>
              <a:t>			Although in some situations it can be useful to directly 		place a </a:t>
            </a:r>
            <a:r>
              <a:rPr lang="en-US" sz="1700" b="1" i="1" dirty="0" smtClean="0">
                <a:solidFill>
                  <a:schemeClr val="tx1">
                    <a:lumMod val="75000"/>
                    <a:lumOff val="25000"/>
                  </a:schemeClr>
                </a:solidFill>
                <a:latin typeface="Century Gothic" pitchFamily="34" charset="0"/>
              </a:rPr>
              <a:t>listbox</a:t>
            </a:r>
            <a:r>
              <a:rPr lang="en-US" sz="1700" dirty="0" smtClean="0">
                <a:solidFill>
                  <a:schemeClr val="tx1">
                    <a:lumMod val="75000"/>
                    <a:lumOff val="25000"/>
                  </a:schemeClr>
                </a:solidFill>
                <a:latin typeface="Century Gothic" pitchFamily="34" charset="0"/>
              </a:rPr>
              <a:t> on your </a:t>
            </a:r>
            <a:r>
              <a:rPr lang="en-US" sz="1700" b="1" i="1" dirty="0" smtClean="0">
                <a:solidFill>
                  <a:schemeClr val="tx1">
                    <a:lumMod val="75000"/>
                    <a:lumOff val="25000"/>
                  </a:schemeClr>
                </a:solidFill>
                <a:latin typeface="Century Gothic" pitchFamily="34" charset="0"/>
              </a:rPr>
              <a:t>worksheet</a:t>
            </a:r>
            <a:r>
              <a:rPr lang="en-US" sz="1700" dirty="0" smtClean="0">
                <a:solidFill>
                  <a:schemeClr val="tx1">
                    <a:lumMod val="75000"/>
                    <a:lumOff val="25000"/>
                  </a:schemeClr>
                </a:solidFill>
                <a:latin typeface="Century Gothic" pitchFamily="34" charset="0"/>
              </a:rPr>
              <a:t>, a </a:t>
            </a:r>
            <a:r>
              <a:rPr lang="en-US" sz="1700" b="1" i="1" dirty="0" smtClean="0">
                <a:solidFill>
                  <a:schemeClr val="tx1">
                    <a:lumMod val="75000"/>
                    <a:lumOff val="25000"/>
                  </a:schemeClr>
                </a:solidFill>
                <a:latin typeface="Century Gothic" pitchFamily="34" charset="0"/>
              </a:rPr>
              <a:t>listbox</a:t>
            </a:r>
            <a:r>
              <a:rPr lang="en-US" sz="1700" dirty="0" smtClean="0">
                <a:solidFill>
                  <a:schemeClr val="tx1">
                    <a:lumMod val="75000"/>
                    <a:lumOff val="25000"/>
                  </a:schemeClr>
                </a:solidFill>
                <a:latin typeface="Century Gothic" pitchFamily="34" charset="0"/>
              </a:rPr>
              <a:t> is particularly 		useful when placed on a </a:t>
            </a:r>
            <a:r>
              <a:rPr lang="en-US" sz="1700" b="1" i="1" dirty="0" smtClean="0">
                <a:solidFill>
                  <a:schemeClr val="tx1">
                    <a:lumMod val="75000"/>
                    <a:lumOff val="25000"/>
                  </a:schemeClr>
                </a:solidFill>
                <a:latin typeface="Century Gothic" pitchFamily="34" charset="0"/>
              </a:rPr>
              <a:t>Userform.</a:t>
            </a:r>
          </a:p>
          <a:p>
            <a:pPr>
              <a:buNone/>
            </a:pPr>
            <a:r>
              <a:rPr lang="en-US" sz="1700" b="1" i="1" dirty="0" smtClean="0">
                <a:solidFill>
                  <a:schemeClr val="tx1">
                    <a:lumMod val="75000"/>
                    <a:lumOff val="25000"/>
                  </a:schemeClr>
                </a:solidFill>
                <a:latin typeface="Century Gothic" pitchFamily="34" charset="0"/>
              </a:rPr>
              <a:t>	</a:t>
            </a:r>
          </a:p>
        </p:txBody>
      </p:sp>
      <p:sp>
        <p:nvSpPr>
          <p:cNvPr id="5" name="TextBox 4"/>
          <p:cNvSpPr txBox="1"/>
          <p:nvPr/>
        </p:nvSpPr>
        <p:spPr>
          <a:xfrm>
            <a:off x="2362200" y="4409182"/>
            <a:ext cx="6096000" cy="215444"/>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75000"/>
                    <a:lumOff val="25000"/>
                  </a:schemeClr>
                </a:solidFill>
                <a:latin typeface="Courier New" pitchFamily="49" charset="0"/>
                <a:cs typeface="Courier New" pitchFamily="49" charset="0"/>
              </a:rPr>
              <a:t> ListBox1.Clear</a:t>
            </a:r>
            <a:endParaRPr lang="en-US" sz="1700" dirty="0">
              <a:solidFill>
                <a:schemeClr val="tx1">
                  <a:lumMod val="75000"/>
                  <a:lumOff val="25000"/>
                </a:schemeClr>
              </a:solidFill>
              <a:latin typeface="Courier New" pitchFamily="49" charset="0"/>
              <a:cs typeface="Courier New" pitchFamily="49" charset="0"/>
            </a:endParaRPr>
          </a:p>
        </p:txBody>
      </p:sp>
    </p:spTree>
  </p:cSld>
  <p:clrMapOvr>
    <a:masterClrMapping/>
  </p:clrMapOvr>
  <p:transition>
    <p:fade/>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4: Macro Controls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Combobox</a:t>
            </a:r>
          </a:p>
          <a:p>
            <a:pPr lvl="1">
              <a:buNone/>
            </a:pPr>
            <a:r>
              <a:rPr lang="en-US" sz="1700" dirty="0" smtClean="0">
                <a:solidFill>
                  <a:schemeClr val="tx1">
                    <a:lumMod val="75000"/>
                    <a:lumOff val="25000"/>
                  </a:schemeClr>
                </a:solidFill>
                <a:latin typeface="Century Gothic" pitchFamily="34" charset="0"/>
              </a:rPr>
              <a:t>		 An </a:t>
            </a:r>
            <a:r>
              <a:rPr lang="en-US" sz="1700" b="1" i="1" dirty="0" smtClean="0">
                <a:solidFill>
                  <a:schemeClr val="tx1">
                    <a:lumMod val="75000"/>
                    <a:lumOff val="25000"/>
                  </a:schemeClr>
                </a:solidFill>
                <a:latin typeface="Century Gothic" pitchFamily="34" charset="0"/>
              </a:rPr>
              <a:t>Excel VBA combobox </a:t>
            </a:r>
            <a:r>
              <a:rPr lang="en-US" sz="1700" dirty="0" smtClean="0">
                <a:solidFill>
                  <a:schemeClr val="tx1">
                    <a:lumMod val="75000"/>
                    <a:lumOff val="25000"/>
                  </a:schemeClr>
                </a:solidFill>
                <a:latin typeface="Century Gothic" pitchFamily="34" charset="0"/>
              </a:rPr>
              <a:t>is a </a:t>
            </a:r>
            <a:r>
              <a:rPr lang="en-US" sz="1700" b="1" i="1" dirty="0" smtClean="0">
                <a:solidFill>
                  <a:schemeClr val="tx1">
                    <a:lumMod val="75000"/>
                    <a:lumOff val="25000"/>
                  </a:schemeClr>
                </a:solidFill>
                <a:latin typeface="Century Gothic" pitchFamily="34" charset="0"/>
              </a:rPr>
              <a:t>drop down list </a:t>
            </a:r>
            <a:r>
              <a:rPr lang="en-US" sz="1700" dirty="0" smtClean="0">
                <a:solidFill>
                  <a:schemeClr val="tx1">
                    <a:lumMod val="75000"/>
                    <a:lumOff val="25000"/>
                  </a:schemeClr>
                </a:solidFill>
                <a:latin typeface="Century Gothic" pitchFamily="34" charset="0"/>
              </a:rPr>
              <a:t>from where the user 	can make a choice. The difference between a </a:t>
            </a:r>
            <a:r>
              <a:rPr lang="en-US" sz="1700" b="1" i="1" dirty="0" smtClean="0">
                <a:solidFill>
                  <a:schemeClr val="tx1">
                    <a:lumMod val="75000"/>
                    <a:lumOff val="25000"/>
                  </a:schemeClr>
                </a:solidFill>
                <a:latin typeface="Century Gothic" pitchFamily="34" charset="0"/>
              </a:rPr>
              <a:t>listbox </a:t>
            </a:r>
            <a:r>
              <a:rPr lang="en-US" sz="1700" dirty="0" smtClean="0">
                <a:solidFill>
                  <a:schemeClr val="tx1">
                    <a:lumMod val="75000"/>
                    <a:lumOff val="25000"/>
                  </a:schemeClr>
                </a:solidFill>
                <a:latin typeface="Century Gothic" pitchFamily="34" charset="0"/>
              </a:rPr>
              <a:t>and a 	</a:t>
            </a:r>
            <a:r>
              <a:rPr lang="en-US" sz="1700" b="1" i="1" dirty="0" smtClean="0">
                <a:solidFill>
                  <a:schemeClr val="tx1">
                    <a:lumMod val="75000"/>
                    <a:lumOff val="25000"/>
                  </a:schemeClr>
                </a:solidFill>
                <a:latin typeface="Century Gothic" pitchFamily="34" charset="0"/>
              </a:rPr>
              <a:t>combobox</a:t>
            </a:r>
            <a:r>
              <a:rPr lang="en-US" sz="1700" dirty="0" smtClean="0">
                <a:solidFill>
                  <a:schemeClr val="tx1">
                    <a:lumMod val="75000"/>
                    <a:lumOff val="25000"/>
                  </a:schemeClr>
                </a:solidFill>
                <a:latin typeface="Century Gothic" pitchFamily="34" charset="0"/>
              </a:rPr>
              <a:t> is that with a </a:t>
            </a:r>
            <a:r>
              <a:rPr lang="en-US" sz="1700" b="1" i="1" dirty="0" smtClean="0">
                <a:solidFill>
                  <a:schemeClr val="tx1">
                    <a:lumMod val="75000"/>
                    <a:lumOff val="25000"/>
                  </a:schemeClr>
                </a:solidFill>
                <a:latin typeface="Century Gothic" pitchFamily="34" charset="0"/>
              </a:rPr>
              <a:t>combobox</a:t>
            </a:r>
            <a:r>
              <a:rPr lang="en-US" sz="1700" dirty="0" smtClean="0">
                <a:solidFill>
                  <a:schemeClr val="tx1">
                    <a:lumMod val="75000"/>
                    <a:lumOff val="25000"/>
                  </a:schemeClr>
                </a:solidFill>
                <a:latin typeface="Century Gothic" pitchFamily="34" charset="0"/>
              </a:rPr>
              <a:t> the user can also fill in his/her 	own choice if it is not included in the list. </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b="1" dirty="0" smtClean="0">
                <a:solidFill>
                  <a:schemeClr val="tx1">
                    <a:lumMod val="75000"/>
                    <a:lumOff val="25000"/>
                  </a:schemeClr>
                </a:solidFill>
                <a:latin typeface="Century Gothic" pitchFamily="34" charset="0"/>
              </a:rPr>
              <a:t>		</a:t>
            </a:r>
            <a:r>
              <a:rPr lang="en-US" sz="1800" b="1" dirty="0" smtClean="0">
                <a:solidFill>
                  <a:schemeClr val="tx1">
                    <a:lumMod val="75000"/>
                    <a:lumOff val="25000"/>
                  </a:schemeClr>
                </a:solidFill>
                <a:latin typeface="Century Gothic" pitchFamily="34" charset="0"/>
              </a:rPr>
              <a:t>1. Draw a combobox</a:t>
            </a:r>
          </a:p>
          <a:p>
            <a:pPr>
              <a:buNone/>
            </a:pPr>
            <a:r>
              <a:rPr lang="en-US" sz="1800" dirty="0" smtClean="0"/>
              <a:t>			</a:t>
            </a:r>
            <a:r>
              <a:rPr lang="en-US" sz="1700" b="1" i="1" dirty="0" smtClean="0">
                <a:solidFill>
                  <a:schemeClr val="tx1">
                    <a:lumMod val="75000"/>
                    <a:lumOff val="25000"/>
                  </a:schemeClr>
                </a:solidFill>
                <a:latin typeface="Century Gothic" pitchFamily="34" charset="0"/>
              </a:rPr>
              <a:t>Excel 201</a:t>
            </a:r>
            <a:r>
              <a:rPr lang="en-US" sz="1700" dirty="0" smtClean="0">
                <a:solidFill>
                  <a:schemeClr val="tx1">
                    <a:lumMod val="75000"/>
                    <a:lumOff val="25000"/>
                  </a:schemeClr>
                </a:solidFill>
                <a:latin typeface="Century Gothic" pitchFamily="34" charset="0"/>
              </a:rPr>
              <a:t>0 and </a:t>
            </a:r>
            <a:r>
              <a:rPr lang="en-US" sz="1700" b="1" i="1" dirty="0" smtClean="0">
                <a:solidFill>
                  <a:schemeClr val="tx1">
                    <a:lumMod val="75000"/>
                    <a:lumOff val="25000"/>
                  </a:schemeClr>
                </a:solidFill>
                <a:latin typeface="Century Gothic" pitchFamily="34" charset="0"/>
              </a:rPr>
              <a:t>Excel 2007 </a:t>
            </a:r>
            <a:r>
              <a:rPr lang="en-US" sz="1700" dirty="0" smtClean="0">
                <a:solidFill>
                  <a:schemeClr val="tx1">
                    <a:lumMod val="75000"/>
                    <a:lumOff val="25000"/>
                  </a:schemeClr>
                </a:solidFill>
                <a:latin typeface="Century Gothic" pitchFamily="34" charset="0"/>
              </a:rPr>
              <a:t>users. </a:t>
            </a:r>
            <a:r>
              <a:rPr lang="en-US" sz="1700" b="1" i="1" dirty="0" smtClean="0">
                <a:solidFill>
                  <a:schemeClr val="tx1">
                    <a:lumMod val="75000"/>
                    <a:lumOff val="25000"/>
                  </a:schemeClr>
                </a:solidFill>
                <a:latin typeface="Century Gothic" pitchFamily="34" charset="0"/>
              </a:rPr>
              <a:t>Click</a:t>
            </a:r>
            <a:r>
              <a:rPr lang="en-US" sz="1700" dirty="0" smtClean="0">
                <a:solidFill>
                  <a:schemeClr val="tx1">
                    <a:lumMod val="75000"/>
                    <a:lumOff val="25000"/>
                  </a:schemeClr>
                </a:solidFill>
                <a:latin typeface="Century Gothic" pitchFamily="34" charset="0"/>
              </a:rPr>
              <a:t> on </a:t>
            </a:r>
            <a:r>
              <a:rPr lang="en-US" sz="1700" b="1" i="1" dirty="0" smtClean="0">
                <a:solidFill>
                  <a:schemeClr val="tx1">
                    <a:lumMod val="75000"/>
                    <a:lumOff val="25000"/>
                  </a:schemeClr>
                </a:solidFill>
                <a:latin typeface="Century Gothic" pitchFamily="34" charset="0"/>
              </a:rPr>
              <a:t>Insert</a:t>
            </a:r>
            <a:r>
              <a:rPr lang="en-US" sz="1700" dirty="0" smtClean="0">
                <a:solidFill>
                  <a:schemeClr val="tx1">
                    <a:lumMod val="75000"/>
                    <a:lumOff val="25000"/>
                  </a:schemeClr>
                </a:solidFill>
                <a:latin typeface="Century Gothic" pitchFamily="34" charset="0"/>
              </a:rPr>
              <a:t> from the 		</a:t>
            </a:r>
            <a:r>
              <a:rPr lang="en-US" sz="1700" b="1" i="1" dirty="0" smtClean="0">
                <a:solidFill>
                  <a:schemeClr val="tx1">
                    <a:lumMod val="75000"/>
                    <a:lumOff val="25000"/>
                  </a:schemeClr>
                </a:solidFill>
                <a:latin typeface="Century Gothic" pitchFamily="34" charset="0"/>
              </a:rPr>
              <a:t>Developer tab </a:t>
            </a:r>
            <a:r>
              <a:rPr lang="en-US" sz="1700" dirty="0" smtClean="0">
                <a:solidFill>
                  <a:schemeClr val="tx1">
                    <a:lumMod val="75000"/>
                    <a:lumOff val="25000"/>
                  </a:schemeClr>
                </a:solidFill>
                <a:latin typeface="Century Gothic" pitchFamily="34" charset="0"/>
              </a:rPr>
              <a:t>and then click on </a:t>
            </a:r>
            <a:r>
              <a:rPr lang="en-US" sz="1700" b="1" i="1" dirty="0" smtClean="0">
                <a:solidFill>
                  <a:schemeClr val="tx1">
                    <a:lumMod val="75000"/>
                    <a:lumOff val="25000"/>
                  </a:schemeClr>
                </a:solidFill>
                <a:latin typeface="Century Gothic" pitchFamily="34" charset="0"/>
              </a:rPr>
              <a:t>Combo Box </a:t>
            </a:r>
            <a:r>
              <a:rPr lang="en-US" sz="1700" dirty="0" smtClean="0">
                <a:solidFill>
                  <a:schemeClr val="tx1">
                    <a:lumMod val="75000"/>
                    <a:lumOff val="25000"/>
                  </a:schemeClr>
                </a:solidFill>
                <a:latin typeface="Century Gothic" pitchFamily="34" charset="0"/>
              </a:rPr>
              <a:t>in the 			</a:t>
            </a:r>
            <a:r>
              <a:rPr lang="en-US" sz="1700" b="1" i="1" dirty="0" smtClean="0">
                <a:solidFill>
                  <a:schemeClr val="tx1">
                    <a:lumMod val="75000"/>
                    <a:lumOff val="25000"/>
                  </a:schemeClr>
                </a:solidFill>
                <a:latin typeface="Century Gothic" pitchFamily="34" charset="0"/>
              </a:rPr>
              <a:t>ActiveX 	Controls </a:t>
            </a:r>
            <a:r>
              <a:rPr lang="en-US" sz="1700" dirty="0" smtClean="0">
                <a:solidFill>
                  <a:schemeClr val="tx1">
                    <a:lumMod val="75000"/>
                    <a:lumOff val="25000"/>
                  </a:schemeClr>
                </a:solidFill>
                <a:latin typeface="Century Gothic" pitchFamily="34" charset="0"/>
              </a:rPr>
              <a:t>section. 	</a:t>
            </a:r>
          </a:p>
        </p:txBody>
      </p:sp>
      <p:pic>
        <p:nvPicPr>
          <p:cNvPr id="130050" name="Picture 2" descr="Create an Excel VBA Combobox in Excel 2010 or Excel 2007"/>
          <p:cNvPicPr>
            <a:picLocks noChangeAspect="1" noChangeArrowheads="1"/>
          </p:cNvPicPr>
          <p:nvPr/>
        </p:nvPicPr>
        <p:blipFill>
          <a:blip r:embed="rId2"/>
          <a:srcRect/>
          <a:stretch>
            <a:fillRect/>
          </a:stretch>
        </p:blipFill>
        <p:spPr bwMode="auto">
          <a:xfrm>
            <a:off x="2362200" y="4267200"/>
            <a:ext cx="5753100" cy="2466975"/>
          </a:xfrm>
          <a:prstGeom prst="rect">
            <a:avLst/>
          </a:prstGeom>
          <a:noFill/>
        </p:spPr>
      </p:pic>
    </p:spTree>
  </p:cSld>
  <p:clrMapOvr>
    <a:masterClrMapping/>
  </p:clrMapOvr>
  <p:transition>
    <p:fade/>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4: Macro Controls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Combobox</a:t>
            </a:r>
          </a:p>
          <a:p>
            <a:pPr lvl="1">
              <a:buNone/>
            </a:pPr>
            <a:r>
              <a:rPr lang="en-US" sz="1700" dirty="0" smtClean="0">
                <a:solidFill>
                  <a:schemeClr val="tx1">
                    <a:lumMod val="75000"/>
                    <a:lumOff val="25000"/>
                  </a:schemeClr>
                </a:solidFill>
                <a:latin typeface="Century Gothic" pitchFamily="34" charset="0"/>
              </a:rPr>
              <a:t>		 An </a:t>
            </a:r>
            <a:r>
              <a:rPr lang="en-US" sz="1700" b="1" i="1" dirty="0" smtClean="0">
                <a:solidFill>
                  <a:schemeClr val="tx1">
                    <a:lumMod val="75000"/>
                    <a:lumOff val="25000"/>
                  </a:schemeClr>
                </a:solidFill>
                <a:latin typeface="Century Gothic" pitchFamily="34" charset="0"/>
              </a:rPr>
              <a:t>Excel VBA combobox </a:t>
            </a:r>
            <a:r>
              <a:rPr lang="en-US" sz="1700" dirty="0" smtClean="0">
                <a:solidFill>
                  <a:schemeClr val="tx1">
                    <a:lumMod val="75000"/>
                    <a:lumOff val="25000"/>
                  </a:schemeClr>
                </a:solidFill>
                <a:latin typeface="Century Gothic" pitchFamily="34" charset="0"/>
              </a:rPr>
              <a:t>is a </a:t>
            </a:r>
            <a:r>
              <a:rPr lang="en-US" sz="1700" b="1" i="1" dirty="0" smtClean="0">
                <a:solidFill>
                  <a:schemeClr val="tx1">
                    <a:lumMod val="75000"/>
                    <a:lumOff val="25000"/>
                  </a:schemeClr>
                </a:solidFill>
                <a:latin typeface="Century Gothic" pitchFamily="34" charset="0"/>
              </a:rPr>
              <a:t>drop down list </a:t>
            </a:r>
            <a:r>
              <a:rPr lang="en-US" sz="1700" dirty="0" smtClean="0">
                <a:solidFill>
                  <a:schemeClr val="tx1">
                    <a:lumMod val="75000"/>
                    <a:lumOff val="25000"/>
                  </a:schemeClr>
                </a:solidFill>
                <a:latin typeface="Century Gothic" pitchFamily="34" charset="0"/>
              </a:rPr>
              <a:t>from where the user 	can make a choice. The difference between a </a:t>
            </a:r>
            <a:r>
              <a:rPr lang="en-US" sz="1700" b="1" i="1" dirty="0" smtClean="0">
                <a:solidFill>
                  <a:schemeClr val="tx1">
                    <a:lumMod val="75000"/>
                    <a:lumOff val="25000"/>
                  </a:schemeClr>
                </a:solidFill>
                <a:latin typeface="Century Gothic" pitchFamily="34" charset="0"/>
              </a:rPr>
              <a:t>listbox </a:t>
            </a:r>
            <a:r>
              <a:rPr lang="en-US" sz="1700" dirty="0" smtClean="0">
                <a:solidFill>
                  <a:schemeClr val="tx1">
                    <a:lumMod val="75000"/>
                    <a:lumOff val="25000"/>
                  </a:schemeClr>
                </a:solidFill>
                <a:latin typeface="Century Gothic" pitchFamily="34" charset="0"/>
              </a:rPr>
              <a:t>and a 	</a:t>
            </a:r>
            <a:r>
              <a:rPr lang="en-US" sz="1700" b="1" i="1" dirty="0" smtClean="0">
                <a:solidFill>
                  <a:schemeClr val="tx1">
                    <a:lumMod val="75000"/>
                    <a:lumOff val="25000"/>
                  </a:schemeClr>
                </a:solidFill>
                <a:latin typeface="Century Gothic" pitchFamily="34" charset="0"/>
              </a:rPr>
              <a:t>combobox</a:t>
            </a:r>
            <a:r>
              <a:rPr lang="en-US" sz="1700" dirty="0" smtClean="0">
                <a:solidFill>
                  <a:schemeClr val="tx1">
                    <a:lumMod val="75000"/>
                    <a:lumOff val="25000"/>
                  </a:schemeClr>
                </a:solidFill>
                <a:latin typeface="Century Gothic" pitchFamily="34" charset="0"/>
              </a:rPr>
              <a:t> is that with a </a:t>
            </a:r>
            <a:r>
              <a:rPr lang="en-US" sz="1700" b="1" i="1" dirty="0" smtClean="0">
                <a:solidFill>
                  <a:schemeClr val="tx1">
                    <a:lumMod val="75000"/>
                    <a:lumOff val="25000"/>
                  </a:schemeClr>
                </a:solidFill>
                <a:latin typeface="Century Gothic" pitchFamily="34" charset="0"/>
              </a:rPr>
              <a:t>combobox</a:t>
            </a:r>
            <a:r>
              <a:rPr lang="en-US" sz="1700" dirty="0" smtClean="0">
                <a:solidFill>
                  <a:schemeClr val="tx1">
                    <a:lumMod val="75000"/>
                    <a:lumOff val="25000"/>
                  </a:schemeClr>
                </a:solidFill>
                <a:latin typeface="Century Gothic" pitchFamily="34" charset="0"/>
              </a:rPr>
              <a:t> the user can also fill in his/her 	own choice if it is not included in the list. </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b="1" dirty="0" smtClean="0">
                <a:solidFill>
                  <a:schemeClr val="tx1">
                    <a:lumMod val="75000"/>
                    <a:lumOff val="25000"/>
                  </a:schemeClr>
                </a:solidFill>
                <a:latin typeface="Century Gothic" pitchFamily="34" charset="0"/>
              </a:rPr>
              <a:t>		</a:t>
            </a:r>
            <a:r>
              <a:rPr lang="en-US" sz="1800" b="1" dirty="0" smtClean="0">
                <a:solidFill>
                  <a:schemeClr val="tx1">
                    <a:lumMod val="75000"/>
                    <a:lumOff val="25000"/>
                  </a:schemeClr>
                </a:solidFill>
                <a:latin typeface="Century Gothic" pitchFamily="34" charset="0"/>
              </a:rPr>
              <a:t>1. Draw a combobox</a:t>
            </a:r>
          </a:p>
          <a:p>
            <a:pPr>
              <a:buNone/>
            </a:pPr>
            <a:r>
              <a:rPr lang="en-US" sz="1800" dirty="0" smtClean="0"/>
              <a:t>			</a:t>
            </a:r>
          </a:p>
          <a:p>
            <a:pPr>
              <a:buNone/>
            </a:pPr>
            <a:r>
              <a:rPr lang="en-US" sz="1800" b="1" i="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a.</a:t>
            </a:r>
            <a:r>
              <a:rPr lang="en-US" sz="1700"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Draw</a:t>
            </a:r>
            <a:r>
              <a:rPr lang="en-US" sz="1700" dirty="0" smtClean="0">
                <a:solidFill>
                  <a:schemeClr val="tx1">
                    <a:lumMod val="75000"/>
                    <a:lumOff val="25000"/>
                  </a:schemeClr>
                </a:solidFill>
                <a:latin typeface="Century Gothic" pitchFamily="34" charset="0"/>
              </a:rPr>
              <a:t> a </a:t>
            </a:r>
            <a:r>
              <a:rPr lang="en-US" sz="1700" b="1" i="1" dirty="0" smtClean="0">
                <a:solidFill>
                  <a:schemeClr val="tx1">
                    <a:lumMod val="75000"/>
                    <a:lumOff val="25000"/>
                  </a:schemeClr>
                </a:solidFill>
                <a:latin typeface="Century Gothic" pitchFamily="34" charset="0"/>
              </a:rPr>
              <a:t>combobox</a:t>
            </a:r>
            <a:r>
              <a:rPr lang="en-US" sz="1700" dirty="0" smtClean="0">
                <a:solidFill>
                  <a:schemeClr val="tx1">
                    <a:lumMod val="75000"/>
                    <a:lumOff val="25000"/>
                  </a:schemeClr>
                </a:solidFill>
                <a:latin typeface="Century Gothic" pitchFamily="34" charset="0"/>
              </a:rPr>
              <a:t> on your </a:t>
            </a:r>
            <a:r>
              <a:rPr lang="en-US" sz="1700" b="1" i="1" dirty="0" smtClean="0">
                <a:solidFill>
                  <a:schemeClr val="tx1">
                    <a:lumMod val="75000"/>
                    <a:lumOff val="25000"/>
                  </a:schemeClr>
                </a:solidFill>
                <a:latin typeface="Century Gothic" pitchFamily="34" charset="0"/>
              </a:rPr>
              <a:t>worksheet</a:t>
            </a:r>
            <a:r>
              <a:rPr lang="en-US" sz="1700" dirty="0" smtClean="0">
                <a:solidFill>
                  <a:schemeClr val="tx1">
                    <a:lumMod val="75000"/>
                    <a:lumOff val="25000"/>
                  </a:schemeClr>
                </a:solidFill>
                <a:latin typeface="Century Gothic" pitchFamily="34" charset="0"/>
              </a:rPr>
              <a:t>.</a:t>
            </a:r>
          </a:p>
        </p:txBody>
      </p:sp>
      <p:pic>
        <p:nvPicPr>
          <p:cNvPr id="132098" name="Picture 2" descr="Draw a Combobox on your Worksheet"/>
          <p:cNvPicPr>
            <a:picLocks noChangeAspect="1" noChangeArrowheads="1"/>
          </p:cNvPicPr>
          <p:nvPr/>
        </p:nvPicPr>
        <p:blipFill>
          <a:blip r:embed="rId2"/>
          <a:srcRect/>
          <a:stretch>
            <a:fillRect/>
          </a:stretch>
        </p:blipFill>
        <p:spPr bwMode="auto">
          <a:xfrm>
            <a:off x="2438400" y="4267200"/>
            <a:ext cx="5833872" cy="1676400"/>
          </a:xfrm>
          <a:prstGeom prst="rect">
            <a:avLst/>
          </a:prstGeom>
          <a:noFill/>
        </p:spPr>
      </p:pic>
    </p:spTree>
  </p:cSld>
  <p:clrMapOvr>
    <a:masterClrMapping/>
  </p:clrMapOvr>
  <p:transition>
    <p:fade/>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4: Macro Controls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Combobox</a:t>
            </a:r>
          </a:p>
          <a:p>
            <a:pPr lvl="1">
              <a:buNone/>
            </a:pPr>
            <a:r>
              <a:rPr lang="en-US" sz="1700" dirty="0" smtClean="0">
                <a:solidFill>
                  <a:schemeClr val="tx1">
                    <a:lumMod val="75000"/>
                    <a:lumOff val="25000"/>
                  </a:schemeClr>
                </a:solidFill>
                <a:latin typeface="Century Gothic" pitchFamily="34" charset="0"/>
              </a:rPr>
              <a:t>		 An </a:t>
            </a:r>
            <a:r>
              <a:rPr lang="en-US" sz="1700" b="1" i="1" dirty="0" smtClean="0">
                <a:solidFill>
                  <a:schemeClr val="tx1">
                    <a:lumMod val="75000"/>
                    <a:lumOff val="25000"/>
                  </a:schemeClr>
                </a:solidFill>
                <a:latin typeface="Century Gothic" pitchFamily="34" charset="0"/>
              </a:rPr>
              <a:t>Excel VBA combobox </a:t>
            </a:r>
            <a:r>
              <a:rPr lang="en-US" sz="1700" dirty="0" smtClean="0">
                <a:solidFill>
                  <a:schemeClr val="tx1">
                    <a:lumMod val="75000"/>
                    <a:lumOff val="25000"/>
                  </a:schemeClr>
                </a:solidFill>
                <a:latin typeface="Century Gothic" pitchFamily="34" charset="0"/>
              </a:rPr>
              <a:t>is a </a:t>
            </a:r>
            <a:r>
              <a:rPr lang="en-US" sz="1700" b="1" i="1" dirty="0" smtClean="0">
                <a:solidFill>
                  <a:schemeClr val="tx1">
                    <a:lumMod val="75000"/>
                    <a:lumOff val="25000"/>
                  </a:schemeClr>
                </a:solidFill>
                <a:latin typeface="Century Gothic" pitchFamily="34" charset="0"/>
              </a:rPr>
              <a:t>drop down list </a:t>
            </a:r>
            <a:r>
              <a:rPr lang="en-US" sz="1700" dirty="0" smtClean="0">
                <a:solidFill>
                  <a:schemeClr val="tx1">
                    <a:lumMod val="75000"/>
                    <a:lumOff val="25000"/>
                  </a:schemeClr>
                </a:solidFill>
                <a:latin typeface="Century Gothic" pitchFamily="34" charset="0"/>
              </a:rPr>
              <a:t>from where the user 	can make a choice. The difference between a </a:t>
            </a:r>
            <a:r>
              <a:rPr lang="en-US" sz="1700" b="1" i="1" dirty="0" smtClean="0">
                <a:solidFill>
                  <a:schemeClr val="tx1">
                    <a:lumMod val="75000"/>
                    <a:lumOff val="25000"/>
                  </a:schemeClr>
                </a:solidFill>
                <a:latin typeface="Century Gothic" pitchFamily="34" charset="0"/>
              </a:rPr>
              <a:t>listbox </a:t>
            </a:r>
            <a:r>
              <a:rPr lang="en-US" sz="1700" dirty="0" smtClean="0">
                <a:solidFill>
                  <a:schemeClr val="tx1">
                    <a:lumMod val="75000"/>
                    <a:lumOff val="25000"/>
                  </a:schemeClr>
                </a:solidFill>
                <a:latin typeface="Century Gothic" pitchFamily="34" charset="0"/>
              </a:rPr>
              <a:t>and a 	</a:t>
            </a:r>
            <a:r>
              <a:rPr lang="en-US" sz="1700" b="1" i="1" dirty="0" smtClean="0">
                <a:solidFill>
                  <a:schemeClr val="tx1">
                    <a:lumMod val="75000"/>
                    <a:lumOff val="25000"/>
                  </a:schemeClr>
                </a:solidFill>
                <a:latin typeface="Century Gothic" pitchFamily="34" charset="0"/>
              </a:rPr>
              <a:t>combobox</a:t>
            </a:r>
            <a:r>
              <a:rPr lang="en-US" sz="1700" dirty="0" smtClean="0">
                <a:solidFill>
                  <a:schemeClr val="tx1">
                    <a:lumMod val="75000"/>
                    <a:lumOff val="25000"/>
                  </a:schemeClr>
                </a:solidFill>
                <a:latin typeface="Century Gothic" pitchFamily="34" charset="0"/>
              </a:rPr>
              <a:t> is that with a </a:t>
            </a:r>
            <a:r>
              <a:rPr lang="en-US" sz="1700" b="1" i="1" dirty="0" smtClean="0">
                <a:solidFill>
                  <a:schemeClr val="tx1">
                    <a:lumMod val="75000"/>
                    <a:lumOff val="25000"/>
                  </a:schemeClr>
                </a:solidFill>
                <a:latin typeface="Century Gothic" pitchFamily="34" charset="0"/>
              </a:rPr>
              <a:t>combobox</a:t>
            </a:r>
            <a:r>
              <a:rPr lang="en-US" sz="1700" dirty="0" smtClean="0">
                <a:solidFill>
                  <a:schemeClr val="tx1">
                    <a:lumMod val="75000"/>
                    <a:lumOff val="25000"/>
                  </a:schemeClr>
                </a:solidFill>
                <a:latin typeface="Century Gothic" pitchFamily="34" charset="0"/>
              </a:rPr>
              <a:t> the user can also fill in his/her 	own choice if it is not included in the list. </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b="1" dirty="0" smtClean="0">
                <a:solidFill>
                  <a:schemeClr val="tx1">
                    <a:lumMod val="75000"/>
                    <a:lumOff val="25000"/>
                  </a:schemeClr>
                </a:solidFill>
                <a:latin typeface="Century Gothic" pitchFamily="34" charset="0"/>
              </a:rPr>
              <a:t>		</a:t>
            </a:r>
            <a:r>
              <a:rPr lang="en-US" sz="1800" b="1" dirty="0" smtClean="0">
                <a:solidFill>
                  <a:schemeClr val="tx1">
                    <a:lumMod val="75000"/>
                    <a:lumOff val="25000"/>
                  </a:schemeClr>
                </a:solidFill>
                <a:latin typeface="Century Gothic" pitchFamily="34" charset="0"/>
              </a:rPr>
              <a:t>2. Add items to combobox</a:t>
            </a:r>
          </a:p>
          <a:p>
            <a:pPr>
              <a:buNone/>
            </a:pPr>
            <a:r>
              <a:rPr lang="en-US" sz="1800" dirty="0" smtClean="0"/>
              <a:t>			</a:t>
            </a:r>
          </a:p>
          <a:p>
            <a:pPr>
              <a:buNone/>
            </a:pPr>
            <a:r>
              <a:rPr lang="en-US" sz="1800" b="1" i="1"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a.</a:t>
            </a:r>
            <a:r>
              <a:rPr lang="en-US" sz="1700" dirty="0" smtClean="0">
                <a:solidFill>
                  <a:schemeClr val="tx1">
                    <a:lumMod val="75000"/>
                    <a:lumOff val="25000"/>
                  </a:schemeClr>
                </a:solidFill>
                <a:latin typeface="Century Gothic" pitchFamily="34" charset="0"/>
              </a:rPr>
              <a:t> Add the following code lines to the </a:t>
            </a:r>
            <a:r>
              <a:rPr lang="en-US" sz="1700" b="1" i="1" dirty="0" smtClean="0">
                <a:solidFill>
                  <a:schemeClr val="tx1">
                    <a:lumMod val="75000"/>
                    <a:lumOff val="25000"/>
                  </a:schemeClr>
                </a:solidFill>
                <a:latin typeface="Century Gothic" pitchFamily="34" charset="0"/>
              </a:rPr>
              <a:t>Workbook open 		event</a:t>
            </a:r>
            <a:r>
              <a:rPr lang="en-US" sz="1700" dirty="0" smtClean="0">
                <a:solidFill>
                  <a:schemeClr val="tx1">
                    <a:lumMod val="75000"/>
                    <a:lumOff val="25000"/>
                  </a:schemeClr>
                </a:solidFill>
                <a:latin typeface="Century Gothic" pitchFamily="34" charset="0"/>
              </a:rPr>
              <a:t> (or add them to your own code).</a:t>
            </a:r>
          </a:p>
          <a:p>
            <a:pPr>
              <a:buNone/>
            </a:pPr>
            <a:endParaRPr lang="en-US" sz="1700" dirty="0" smtClean="0">
              <a:solidFill>
                <a:schemeClr val="tx1">
                  <a:lumMod val="75000"/>
                  <a:lumOff val="25000"/>
                </a:schemeClr>
              </a:solidFill>
              <a:latin typeface="Century Gothic" pitchFamily="34" charset="0"/>
            </a:endParaRPr>
          </a:p>
          <a:p>
            <a:pPr>
              <a:buNone/>
            </a:pPr>
            <a:endParaRPr lang="en-US" sz="1700" dirty="0" smtClean="0">
              <a:solidFill>
                <a:schemeClr val="tx1">
                  <a:lumMod val="75000"/>
                  <a:lumOff val="25000"/>
                </a:schemeClr>
              </a:solidFill>
              <a:latin typeface="Century Gothic" pitchFamily="34" charset="0"/>
            </a:endParaRPr>
          </a:p>
          <a:p>
            <a:pPr>
              <a:buNone/>
            </a:pPr>
            <a:endParaRPr lang="en-US" sz="1700" dirty="0" smtClean="0">
              <a:solidFill>
                <a:schemeClr val="tx1">
                  <a:lumMod val="75000"/>
                  <a:lumOff val="25000"/>
                </a:schemeClr>
              </a:solidFill>
              <a:latin typeface="Century Gothic" pitchFamily="34" charset="0"/>
            </a:endParaRPr>
          </a:p>
          <a:p>
            <a:pPr>
              <a:buNone/>
            </a:pPr>
            <a:endParaRPr lang="en-US" sz="1700" dirty="0" smtClean="0">
              <a:solidFill>
                <a:schemeClr val="tx1">
                  <a:lumMod val="75000"/>
                  <a:lumOff val="25000"/>
                </a:schemeClr>
              </a:solidFill>
              <a:latin typeface="Century Gothic" pitchFamily="34" charset="0"/>
            </a:endParaRPr>
          </a:p>
          <a:p>
            <a:pPr>
              <a:buNone/>
            </a:pPr>
            <a:endParaRPr lang="en-US" sz="1700" dirty="0" smtClean="0">
              <a:solidFill>
                <a:schemeClr val="tx1">
                  <a:lumMod val="75000"/>
                  <a:lumOff val="25000"/>
                </a:schemeClr>
              </a:solidFill>
              <a:latin typeface="Century Gothic" pitchFamily="34" charset="0"/>
            </a:endParaRPr>
          </a:p>
          <a:p>
            <a:pPr>
              <a:buNone/>
            </a:pPr>
            <a:r>
              <a:rPr lang="en-US" sz="1700"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Note:</a:t>
            </a:r>
            <a:r>
              <a:rPr lang="en-US" sz="1700" dirty="0" smtClean="0">
                <a:solidFill>
                  <a:schemeClr val="tx1">
                    <a:lumMod val="75000"/>
                    <a:lumOff val="25000"/>
                  </a:schemeClr>
                </a:solidFill>
                <a:latin typeface="Century Gothic" pitchFamily="34" charset="0"/>
              </a:rPr>
              <a:t> use </a:t>
            </a:r>
            <a:r>
              <a:rPr lang="en-US" sz="1700" b="1" i="1" dirty="0" smtClean="0">
                <a:solidFill>
                  <a:schemeClr val="tx1">
                    <a:lumMod val="75000"/>
                    <a:lumOff val="25000"/>
                  </a:schemeClr>
                </a:solidFill>
                <a:latin typeface="Century Gothic" pitchFamily="34" charset="0"/>
              </a:rPr>
              <a:t>Sheet2</a:t>
            </a:r>
            <a:r>
              <a:rPr lang="en-US" sz="1700" dirty="0" smtClean="0">
                <a:solidFill>
                  <a:schemeClr val="tx1">
                    <a:lumMod val="75000"/>
                    <a:lumOff val="25000"/>
                  </a:schemeClr>
                </a:solidFill>
                <a:latin typeface="Century Gothic" pitchFamily="34" charset="0"/>
              </a:rPr>
              <a:t> if your </a:t>
            </a:r>
            <a:r>
              <a:rPr lang="en-US" sz="1700" b="1" i="1" dirty="0" smtClean="0">
                <a:solidFill>
                  <a:schemeClr val="tx1">
                    <a:lumMod val="75000"/>
                    <a:lumOff val="25000"/>
                  </a:schemeClr>
                </a:solidFill>
                <a:latin typeface="Century Gothic" pitchFamily="34" charset="0"/>
              </a:rPr>
              <a:t>combobox</a:t>
            </a:r>
            <a:r>
              <a:rPr lang="en-US" sz="1700" dirty="0" smtClean="0">
                <a:solidFill>
                  <a:schemeClr val="tx1">
                    <a:lumMod val="75000"/>
                    <a:lumOff val="25000"/>
                  </a:schemeClr>
                </a:solidFill>
                <a:latin typeface="Century Gothic" pitchFamily="34" charset="0"/>
              </a:rPr>
              <a:t> is located on the 		second worksheet.</a:t>
            </a:r>
          </a:p>
        </p:txBody>
      </p:sp>
      <p:sp>
        <p:nvSpPr>
          <p:cNvPr id="5" name="TextBox 4"/>
          <p:cNvSpPr txBox="1"/>
          <p:nvPr/>
        </p:nvSpPr>
        <p:spPr>
          <a:xfrm>
            <a:off x="2362200" y="4409182"/>
            <a:ext cx="6096000" cy="1077218"/>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With</a:t>
            </a:r>
            <a:r>
              <a:rPr lang="en-US" sz="1400" dirty="0" smtClean="0">
                <a:solidFill>
                  <a:schemeClr val="tx1">
                    <a:lumMod val="75000"/>
                    <a:lumOff val="25000"/>
                  </a:schemeClr>
                </a:solidFill>
                <a:latin typeface="Courier New" pitchFamily="49" charset="0"/>
                <a:cs typeface="Courier New" pitchFamily="49" charset="0"/>
              </a:rPr>
              <a:t> Sheet1.ComboBox1</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.AddItem "Paris"</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.AddItem "New York"</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.AddItem "London"</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End</a:t>
            </a:r>
            <a:r>
              <a:rPr lang="en-US" sz="1400" dirty="0" smtClean="0">
                <a:solidFill>
                  <a:schemeClr val="tx1">
                    <a:lumMod val="75000"/>
                    <a:lumOff val="25000"/>
                  </a:schemeClr>
                </a:solidFill>
                <a:latin typeface="Courier New" pitchFamily="49" charset="0"/>
                <a:cs typeface="Courier New" pitchFamily="49" charset="0"/>
              </a:rPr>
              <a:t> With</a:t>
            </a:r>
            <a:endParaRPr lang="en-US" sz="1700" dirty="0">
              <a:solidFill>
                <a:schemeClr val="tx1">
                  <a:lumMod val="75000"/>
                  <a:lumOff val="25000"/>
                </a:schemeClr>
              </a:solidFill>
              <a:latin typeface="Courier New" pitchFamily="49" charset="0"/>
              <a:cs typeface="Courier New" pitchFamily="49" charset="0"/>
            </a:endParaRPr>
          </a:p>
        </p:txBody>
      </p:sp>
    </p:spTree>
  </p:cSld>
  <p:clrMapOvr>
    <a:masterClrMapping/>
  </p:clrMapOvr>
  <p:transition>
    <p:fade/>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4: Macro Controls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Combobox</a:t>
            </a:r>
          </a:p>
          <a:p>
            <a:pPr lvl="1">
              <a:buNone/>
            </a:pPr>
            <a:r>
              <a:rPr lang="en-US" sz="1700" dirty="0" smtClean="0">
                <a:solidFill>
                  <a:schemeClr val="tx1">
                    <a:lumMod val="75000"/>
                    <a:lumOff val="25000"/>
                  </a:schemeClr>
                </a:solidFill>
                <a:latin typeface="Century Gothic" pitchFamily="34" charset="0"/>
              </a:rPr>
              <a:t>		 An </a:t>
            </a:r>
            <a:r>
              <a:rPr lang="en-US" sz="1700" b="1" i="1" dirty="0" smtClean="0">
                <a:solidFill>
                  <a:schemeClr val="tx1">
                    <a:lumMod val="75000"/>
                    <a:lumOff val="25000"/>
                  </a:schemeClr>
                </a:solidFill>
                <a:latin typeface="Century Gothic" pitchFamily="34" charset="0"/>
              </a:rPr>
              <a:t>Excel VBA combobox </a:t>
            </a:r>
            <a:r>
              <a:rPr lang="en-US" sz="1700" dirty="0" smtClean="0">
                <a:solidFill>
                  <a:schemeClr val="tx1">
                    <a:lumMod val="75000"/>
                    <a:lumOff val="25000"/>
                  </a:schemeClr>
                </a:solidFill>
                <a:latin typeface="Century Gothic" pitchFamily="34" charset="0"/>
              </a:rPr>
              <a:t>is a </a:t>
            </a:r>
            <a:r>
              <a:rPr lang="en-US" sz="1700" b="1" i="1" dirty="0" smtClean="0">
                <a:solidFill>
                  <a:schemeClr val="tx1">
                    <a:lumMod val="75000"/>
                    <a:lumOff val="25000"/>
                  </a:schemeClr>
                </a:solidFill>
                <a:latin typeface="Century Gothic" pitchFamily="34" charset="0"/>
              </a:rPr>
              <a:t>drop down list </a:t>
            </a:r>
            <a:r>
              <a:rPr lang="en-US" sz="1700" dirty="0" smtClean="0">
                <a:solidFill>
                  <a:schemeClr val="tx1">
                    <a:lumMod val="75000"/>
                    <a:lumOff val="25000"/>
                  </a:schemeClr>
                </a:solidFill>
                <a:latin typeface="Century Gothic" pitchFamily="34" charset="0"/>
              </a:rPr>
              <a:t>from where the user 	can make a choice. The difference between a </a:t>
            </a:r>
            <a:r>
              <a:rPr lang="en-US" sz="1700" b="1" i="1" dirty="0" smtClean="0">
                <a:solidFill>
                  <a:schemeClr val="tx1">
                    <a:lumMod val="75000"/>
                    <a:lumOff val="25000"/>
                  </a:schemeClr>
                </a:solidFill>
                <a:latin typeface="Century Gothic" pitchFamily="34" charset="0"/>
              </a:rPr>
              <a:t>listbox </a:t>
            </a:r>
            <a:r>
              <a:rPr lang="en-US" sz="1700" dirty="0" smtClean="0">
                <a:solidFill>
                  <a:schemeClr val="tx1">
                    <a:lumMod val="75000"/>
                    <a:lumOff val="25000"/>
                  </a:schemeClr>
                </a:solidFill>
                <a:latin typeface="Century Gothic" pitchFamily="34" charset="0"/>
              </a:rPr>
              <a:t>and a 	</a:t>
            </a:r>
            <a:r>
              <a:rPr lang="en-US" sz="1700" b="1" i="1" dirty="0" smtClean="0">
                <a:solidFill>
                  <a:schemeClr val="tx1">
                    <a:lumMod val="75000"/>
                    <a:lumOff val="25000"/>
                  </a:schemeClr>
                </a:solidFill>
                <a:latin typeface="Century Gothic" pitchFamily="34" charset="0"/>
              </a:rPr>
              <a:t>combobox</a:t>
            </a:r>
            <a:r>
              <a:rPr lang="en-US" sz="1700" dirty="0" smtClean="0">
                <a:solidFill>
                  <a:schemeClr val="tx1">
                    <a:lumMod val="75000"/>
                    <a:lumOff val="25000"/>
                  </a:schemeClr>
                </a:solidFill>
                <a:latin typeface="Century Gothic" pitchFamily="34" charset="0"/>
              </a:rPr>
              <a:t> is that with a </a:t>
            </a:r>
            <a:r>
              <a:rPr lang="en-US" sz="1700" b="1" i="1" dirty="0" smtClean="0">
                <a:solidFill>
                  <a:schemeClr val="tx1">
                    <a:lumMod val="75000"/>
                    <a:lumOff val="25000"/>
                  </a:schemeClr>
                </a:solidFill>
                <a:latin typeface="Century Gothic" pitchFamily="34" charset="0"/>
              </a:rPr>
              <a:t>combobox</a:t>
            </a:r>
            <a:r>
              <a:rPr lang="en-US" sz="1700" dirty="0" smtClean="0">
                <a:solidFill>
                  <a:schemeClr val="tx1">
                    <a:lumMod val="75000"/>
                    <a:lumOff val="25000"/>
                  </a:schemeClr>
                </a:solidFill>
                <a:latin typeface="Century Gothic" pitchFamily="34" charset="0"/>
              </a:rPr>
              <a:t> the user can also fill in his/her 	own choice if it is not included in the list. </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b="1" dirty="0" smtClean="0">
                <a:solidFill>
                  <a:schemeClr val="tx1">
                    <a:lumMod val="75000"/>
                    <a:lumOff val="25000"/>
                  </a:schemeClr>
                </a:solidFill>
                <a:latin typeface="Century Gothic" pitchFamily="34" charset="0"/>
              </a:rPr>
              <a:t>		</a:t>
            </a:r>
            <a:r>
              <a:rPr lang="en-US" sz="1800" b="1" dirty="0" smtClean="0">
                <a:solidFill>
                  <a:schemeClr val="tx1">
                    <a:lumMod val="75000"/>
                    <a:lumOff val="25000"/>
                  </a:schemeClr>
                </a:solidFill>
                <a:latin typeface="Century Gothic" pitchFamily="34" charset="0"/>
              </a:rPr>
              <a:t>2. Add items to combobox</a:t>
            </a:r>
          </a:p>
          <a:p>
            <a:pPr>
              <a:buNone/>
            </a:pPr>
            <a:r>
              <a:rPr lang="en-US" sz="1800" dirty="0" smtClean="0"/>
              <a:t>			</a:t>
            </a:r>
          </a:p>
          <a:p>
            <a:pPr>
              <a:buNone/>
            </a:pPr>
            <a:r>
              <a:rPr lang="en-US" sz="1800" b="1" i="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 Result :</a:t>
            </a:r>
          </a:p>
        </p:txBody>
      </p:sp>
      <p:pic>
        <p:nvPicPr>
          <p:cNvPr id="133122" name="Picture 2" descr="Add Code to the Workbook Open Event"/>
          <p:cNvPicPr>
            <a:picLocks noChangeAspect="1" noChangeArrowheads="1"/>
          </p:cNvPicPr>
          <p:nvPr/>
        </p:nvPicPr>
        <p:blipFill>
          <a:blip r:embed="rId2"/>
          <a:srcRect/>
          <a:stretch>
            <a:fillRect/>
          </a:stretch>
        </p:blipFill>
        <p:spPr bwMode="auto">
          <a:xfrm>
            <a:off x="2438400" y="4038600"/>
            <a:ext cx="4858922" cy="2743200"/>
          </a:xfrm>
          <a:prstGeom prst="rect">
            <a:avLst/>
          </a:prstGeom>
          <a:noFill/>
        </p:spPr>
      </p:pic>
    </p:spTree>
  </p:cSld>
  <p:clrMapOvr>
    <a:masterClrMapping/>
  </p:clrMapOvr>
  <p:transition>
    <p:fade/>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4: Macro Controls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Combobox</a:t>
            </a:r>
          </a:p>
          <a:p>
            <a:pPr lvl="1">
              <a:buNone/>
            </a:pPr>
            <a:r>
              <a:rPr lang="en-US" sz="1700" dirty="0" smtClean="0">
                <a:solidFill>
                  <a:schemeClr val="tx1">
                    <a:lumMod val="75000"/>
                    <a:lumOff val="25000"/>
                  </a:schemeClr>
                </a:solidFill>
                <a:latin typeface="Century Gothic" pitchFamily="34" charset="0"/>
              </a:rPr>
              <a:t>		 An </a:t>
            </a:r>
            <a:r>
              <a:rPr lang="en-US" sz="1700" b="1" i="1" dirty="0" smtClean="0">
                <a:solidFill>
                  <a:schemeClr val="tx1">
                    <a:lumMod val="75000"/>
                    <a:lumOff val="25000"/>
                  </a:schemeClr>
                </a:solidFill>
                <a:latin typeface="Century Gothic" pitchFamily="34" charset="0"/>
              </a:rPr>
              <a:t>Excel VBA combobox </a:t>
            </a:r>
            <a:r>
              <a:rPr lang="en-US" sz="1700" dirty="0" smtClean="0">
                <a:solidFill>
                  <a:schemeClr val="tx1">
                    <a:lumMod val="75000"/>
                    <a:lumOff val="25000"/>
                  </a:schemeClr>
                </a:solidFill>
                <a:latin typeface="Century Gothic" pitchFamily="34" charset="0"/>
              </a:rPr>
              <a:t>is a </a:t>
            </a:r>
            <a:r>
              <a:rPr lang="en-US" sz="1700" b="1" i="1" dirty="0" smtClean="0">
                <a:solidFill>
                  <a:schemeClr val="tx1">
                    <a:lumMod val="75000"/>
                    <a:lumOff val="25000"/>
                  </a:schemeClr>
                </a:solidFill>
                <a:latin typeface="Century Gothic" pitchFamily="34" charset="0"/>
              </a:rPr>
              <a:t>drop down list </a:t>
            </a:r>
            <a:r>
              <a:rPr lang="en-US" sz="1700" dirty="0" smtClean="0">
                <a:solidFill>
                  <a:schemeClr val="tx1">
                    <a:lumMod val="75000"/>
                    <a:lumOff val="25000"/>
                  </a:schemeClr>
                </a:solidFill>
                <a:latin typeface="Century Gothic" pitchFamily="34" charset="0"/>
              </a:rPr>
              <a:t>from where the user 	can make a choice. The difference between a </a:t>
            </a:r>
            <a:r>
              <a:rPr lang="en-US" sz="1700" b="1" i="1" dirty="0" smtClean="0">
                <a:solidFill>
                  <a:schemeClr val="tx1">
                    <a:lumMod val="75000"/>
                    <a:lumOff val="25000"/>
                  </a:schemeClr>
                </a:solidFill>
                <a:latin typeface="Century Gothic" pitchFamily="34" charset="0"/>
              </a:rPr>
              <a:t>listbox </a:t>
            </a:r>
            <a:r>
              <a:rPr lang="en-US" sz="1700" dirty="0" smtClean="0">
                <a:solidFill>
                  <a:schemeClr val="tx1">
                    <a:lumMod val="75000"/>
                    <a:lumOff val="25000"/>
                  </a:schemeClr>
                </a:solidFill>
                <a:latin typeface="Century Gothic" pitchFamily="34" charset="0"/>
              </a:rPr>
              <a:t>and a 	</a:t>
            </a:r>
            <a:r>
              <a:rPr lang="en-US" sz="1700" b="1" i="1" dirty="0" smtClean="0">
                <a:solidFill>
                  <a:schemeClr val="tx1">
                    <a:lumMod val="75000"/>
                    <a:lumOff val="25000"/>
                  </a:schemeClr>
                </a:solidFill>
                <a:latin typeface="Century Gothic" pitchFamily="34" charset="0"/>
              </a:rPr>
              <a:t>combobox</a:t>
            </a:r>
            <a:r>
              <a:rPr lang="en-US" sz="1700" dirty="0" smtClean="0">
                <a:solidFill>
                  <a:schemeClr val="tx1">
                    <a:lumMod val="75000"/>
                    <a:lumOff val="25000"/>
                  </a:schemeClr>
                </a:solidFill>
                <a:latin typeface="Century Gothic" pitchFamily="34" charset="0"/>
              </a:rPr>
              <a:t> is that with a </a:t>
            </a:r>
            <a:r>
              <a:rPr lang="en-US" sz="1700" b="1" i="1" dirty="0" smtClean="0">
                <a:solidFill>
                  <a:schemeClr val="tx1">
                    <a:lumMod val="75000"/>
                    <a:lumOff val="25000"/>
                  </a:schemeClr>
                </a:solidFill>
                <a:latin typeface="Century Gothic" pitchFamily="34" charset="0"/>
              </a:rPr>
              <a:t>combobox</a:t>
            </a:r>
            <a:r>
              <a:rPr lang="en-US" sz="1700" dirty="0" smtClean="0">
                <a:solidFill>
                  <a:schemeClr val="tx1">
                    <a:lumMod val="75000"/>
                    <a:lumOff val="25000"/>
                  </a:schemeClr>
                </a:solidFill>
                <a:latin typeface="Century Gothic" pitchFamily="34" charset="0"/>
              </a:rPr>
              <a:t> the user can also fill in his/her 	own choice if it is not included in the list. </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b="1" dirty="0" smtClean="0">
                <a:solidFill>
                  <a:schemeClr val="tx1">
                    <a:lumMod val="75000"/>
                    <a:lumOff val="25000"/>
                  </a:schemeClr>
                </a:solidFill>
                <a:latin typeface="Century Gothic" pitchFamily="34" charset="0"/>
              </a:rPr>
              <a:t>		</a:t>
            </a:r>
            <a:r>
              <a:rPr lang="en-US" sz="1800" b="1" dirty="0" smtClean="0">
                <a:solidFill>
                  <a:schemeClr val="tx1">
                    <a:lumMod val="75000"/>
                    <a:lumOff val="25000"/>
                  </a:schemeClr>
                </a:solidFill>
                <a:latin typeface="Century Gothic" pitchFamily="34" charset="0"/>
              </a:rPr>
              <a:t>2. Add items to combobox</a:t>
            </a:r>
          </a:p>
          <a:p>
            <a:pPr>
              <a:buNone/>
            </a:pPr>
            <a:r>
              <a:rPr lang="en-US" sz="1800" dirty="0" smtClean="0"/>
              <a:t>			</a:t>
            </a:r>
          </a:p>
          <a:p>
            <a:pPr>
              <a:buNone/>
            </a:pPr>
            <a:r>
              <a:rPr lang="en-US" sz="1800" b="1" i="1" dirty="0" smtClean="0">
                <a:solidFill>
                  <a:schemeClr val="tx1">
                    <a:lumMod val="75000"/>
                    <a:lumOff val="25000"/>
                  </a:schemeClr>
                </a:solidFill>
                <a:latin typeface="Century Gothic" pitchFamily="34" charset="0"/>
              </a:rPr>
              <a:t>			</a:t>
            </a:r>
            <a:r>
              <a:rPr lang="en-US" sz="1800" b="1" dirty="0" smtClean="0">
                <a:solidFill>
                  <a:schemeClr val="tx1">
                    <a:lumMod val="75000"/>
                    <a:lumOff val="25000"/>
                  </a:schemeClr>
                </a:solidFill>
                <a:latin typeface="Century Gothic" pitchFamily="34" charset="0"/>
              </a:rPr>
              <a:t>b. </a:t>
            </a:r>
            <a:r>
              <a:rPr lang="en-US" sz="1700" dirty="0" smtClean="0">
                <a:solidFill>
                  <a:schemeClr val="tx1">
                    <a:lumMod val="75000"/>
                    <a:lumOff val="25000"/>
                  </a:schemeClr>
                </a:solidFill>
                <a:latin typeface="Century Gothic" pitchFamily="34" charset="0"/>
              </a:rPr>
              <a:t>To </a:t>
            </a:r>
            <a:r>
              <a:rPr lang="en-US" sz="1700" b="1" i="1" dirty="0" smtClean="0">
                <a:solidFill>
                  <a:schemeClr val="tx1">
                    <a:lumMod val="75000"/>
                    <a:lumOff val="25000"/>
                  </a:schemeClr>
                </a:solidFill>
                <a:latin typeface="Century Gothic" pitchFamily="34" charset="0"/>
              </a:rPr>
              <a:t>link</a:t>
            </a:r>
            <a:r>
              <a:rPr lang="en-US" sz="1700" dirty="0" smtClean="0">
                <a:solidFill>
                  <a:schemeClr val="tx1">
                    <a:lumMod val="75000"/>
                    <a:lumOff val="25000"/>
                  </a:schemeClr>
                </a:solidFill>
                <a:latin typeface="Century Gothic" pitchFamily="34" charset="0"/>
              </a:rPr>
              <a:t> a </a:t>
            </a:r>
            <a:r>
              <a:rPr lang="en-US" sz="1700" b="1" i="1" dirty="0" smtClean="0">
                <a:solidFill>
                  <a:schemeClr val="tx1">
                    <a:lumMod val="75000"/>
                    <a:lumOff val="25000"/>
                  </a:schemeClr>
                </a:solidFill>
                <a:latin typeface="Century Gothic" pitchFamily="34" charset="0"/>
              </a:rPr>
              <a:t>cell</a:t>
            </a:r>
            <a:r>
              <a:rPr lang="en-US" sz="1700" dirty="0" smtClean="0">
                <a:solidFill>
                  <a:schemeClr val="tx1">
                    <a:lumMod val="75000"/>
                    <a:lumOff val="25000"/>
                  </a:schemeClr>
                </a:solidFill>
                <a:latin typeface="Century Gothic" pitchFamily="34" charset="0"/>
              </a:rPr>
              <a:t> to the </a:t>
            </a:r>
            <a:r>
              <a:rPr lang="en-US" sz="1700" b="1" i="1" dirty="0" smtClean="0">
                <a:solidFill>
                  <a:schemeClr val="tx1">
                    <a:lumMod val="75000"/>
                    <a:lumOff val="25000"/>
                  </a:schemeClr>
                </a:solidFill>
                <a:latin typeface="Century Gothic" pitchFamily="34" charset="0"/>
              </a:rPr>
              <a:t>combobox</a:t>
            </a:r>
            <a:r>
              <a:rPr lang="en-US" sz="1700"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right click </a:t>
            </a:r>
            <a:r>
              <a:rPr lang="en-US" sz="1700" dirty="0" smtClean="0">
                <a:solidFill>
                  <a:schemeClr val="tx1">
                    <a:lumMod val="75000"/>
                    <a:lumOff val="25000"/>
                  </a:schemeClr>
                </a:solidFill>
                <a:latin typeface="Century Gothic" pitchFamily="34" charset="0"/>
              </a:rPr>
              <a:t>on the 			</a:t>
            </a:r>
            <a:r>
              <a:rPr lang="en-US" sz="1700" b="1" i="1" dirty="0" smtClean="0">
                <a:solidFill>
                  <a:schemeClr val="tx1">
                    <a:lumMod val="75000"/>
                    <a:lumOff val="25000"/>
                  </a:schemeClr>
                </a:solidFill>
                <a:latin typeface="Century Gothic" pitchFamily="34" charset="0"/>
              </a:rPr>
              <a:t>combobox</a:t>
            </a:r>
            <a:r>
              <a:rPr lang="en-US" sz="1700" dirty="0" smtClean="0">
                <a:solidFill>
                  <a:schemeClr val="tx1">
                    <a:lumMod val="75000"/>
                    <a:lumOff val="25000"/>
                  </a:schemeClr>
                </a:solidFill>
                <a:latin typeface="Century Gothic" pitchFamily="34" charset="0"/>
              </a:rPr>
              <a:t> (make sure design mode is selected) and click 		on Properties. Fill in </a:t>
            </a:r>
            <a:r>
              <a:rPr lang="en-US" sz="1700" b="1" i="1" dirty="0" smtClean="0">
                <a:solidFill>
                  <a:schemeClr val="tx1">
                    <a:lumMod val="75000"/>
                    <a:lumOff val="25000"/>
                  </a:schemeClr>
                </a:solidFill>
                <a:latin typeface="Century Gothic" pitchFamily="34" charset="0"/>
              </a:rPr>
              <a:t>E2</a:t>
            </a:r>
            <a:r>
              <a:rPr lang="en-US" sz="1700" dirty="0" smtClean="0">
                <a:solidFill>
                  <a:schemeClr val="tx1">
                    <a:lumMod val="75000"/>
                    <a:lumOff val="25000"/>
                  </a:schemeClr>
                </a:solidFill>
                <a:latin typeface="Century Gothic" pitchFamily="34" charset="0"/>
              </a:rPr>
              <a:t> for </a:t>
            </a:r>
            <a:r>
              <a:rPr lang="en-US" sz="1700" b="1" i="1" dirty="0" smtClean="0">
                <a:solidFill>
                  <a:schemeClr val="tx1">
                    <a:lumMod val="75000"/>
                    <a:lumOff val="25000"/>
                  </a:schemeClr>
                </a:solidFill>
                <a:latin typeface="Century Gothic" pitchFamily="34" charset="0"/>
              </a:rPr>
              <a:t>LinkedCell.</a:t>
            </a:r>
          </a:p>
        </p:txBody>
      </p:sp>
      <p:pic>
        <p:nvPicPr>
          <p:cNvPr id="135170" name="Picture 2" descr="Combobox LinkedCell"/>
          <p:cNvPicPr>
            <a:picLocks noChangeAspect="1" noChangeArrowheads="1"/>
          </p:cNvPicPr>
          <p:nvPr/>
        </p:nvPicPr>
        <p:blipFill>
          <a:blip r:embed="rId2"/>
          <a:srcRect/>
          <a:stretch>
            <a:fillRect/>
          </a:stretch>
        </p:blipFill>
        <p:spPr bwMode="auto">
          <a:xfrm>
            <a:off x="2438400" y="4524374"/>
            <a:ext cx="2914650" cy="2257426"/>
          </a:xfrm>
          <a:prstGeom prst="rect">
            <a:avLst/>
          </a:prstGeom>
          <a:noFill/>
        </p:spPr>
      </p:pic>
      <p:sp>
        <p:nvSpPr>
          <p:cNvPr id="6" name="Rectangle 5"/>
          <p:cNvSpPr/>
          <p:nvPr/>
        </p:nvSpPr>
        <p:spPr>
          <a:xfrm>
            <a:off x="5562600" y="5029200"/>
            <a:ext cx="3124200" cy="1138773"/>
          </a:xfrm>
          <a:prstGeom prst="rect">
            <a:avLst/>
          </a:prstGeom>
        </p:spPr>
        <p:txBody>
          <a:bodyPr wrap="square">
            <a:spAutoFit/>
          </a:bodyPr>
          <a:lstStyle/>
          <a:p>
            <a:r>
              <a:rPr lang="en-US" sz="1700" b="1" dirty="0" smtClean="0">
                <a:solidFill>
                  <a:schemeClr val="tx1">
                    <a:lumMod val="75000"/>
                    <a:lumOff val="25000"/>
                  </a:schemeClr>
                </a:solidFill>
                <a:latin typeface="Century Gothic" pitchFamily="34" charset="0"/>
              </a:rPr>
              <a:t>Note: </a:t>
            </a:r>
            <a:r>
              <a:rPr lang="en-US" sz="1700" dirty="0" smtClean="0">
                <a:solidFill>
                  <a:schemeClr val="tx1">
                    <a:lumMod val="75000"/>
                    <a:lumOff val="25000"/>
                  </a:schemeClr>
                </a:solidFill>
                <a:latin typeface="Century Gothic" pitchFamily="34" charset="0"/>
              </a:rPr>
              <a:t>also see the </a:t>
            </a:r>
            <a:r>
              <a:rPr lang="en-US" sz="1700" b="1" i="1" dirty="0" smtClean="0">
                <a:solidFill>
                  <a:schemeClr val="tx1">
                    <a:lumMod val="75000"/>
                    <a:lumOff val="25000"/>
                  </a:schemeClr>
                </a:solidFill>
                <a:latin typeface="Century Gothic" pitchFamily="34" charset="0"/>
              </a:rPr>
              <a:t>ListFillRange property</a:t>
            </a:r>
            <a:r>
              <a:rPr lang="en-US" sz="1700" dirty="0" smtClean="0">
                <a:solidFill>
                  <a:schemeClr val="tx1">
                    <a:lumMod val="75000"/>
                    <a:lumOff val="25000"/>
                  </a:schemeClr>
                </a:solidFill>
                <a:latin typeface="Century Gothic" pitchFamily="34" charset="0"/>
              </a:rPr>
              <a:t>, to fill a combobox with a range of cells.</a:t>
            </a:r>
            <a:endParaRPr lang="en-US" sz="1700" dirty="0">
              <a:solidFill>
                <a:schemeClr val="tx1">
                  <a:lumMod val="75000"/>
                  <a:lumOff val="25000"/>
                </a:schemeClr>
              </a:solidFill>
              <a:latin typeface="Century Gothic" pitchFamily="34" charset="0"/>
            </a:endParaRPr>
          </a:p>
        </p:txBody>
      </p:sp>
    </p:spTree>
  </p:cSld>
  <p:clrMapOvr>
    <a:masterClrMapping/>
  </p:clrMapOvr>
  <p:transition>
    <p:fade/>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4: Macro Controls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Combobox</a:t>
            </a:r>
          </a:p>
          <a:p>
            <a:pPr lvl="1">
              <a:buNone/>
            </a:pPr>
            <a:r>
              <a:rPr lang="en-US" sz="1700" dirty="0" smtClean="0">
                <a:solidFill>
                  <a:schemeClr val="tx1">
                    <a:lumMod val="75000"/>
                    <a:lumOff val="25000"/>
                  </a:schemeClr>
                </a:solidFill>
                <a:latin typeface="Century Gothic" pitchFamily="34" charset="0"/>
              </a:rPr>
              <a:t>		 An </a:t>
            </a:r>
            <a:r>
              <a:rPr lang="en-US" sz="1700" b="1" i="1" dirty="0" smtClean="0">
                <a:solidFill>
                  <a:schemeClr val="tx1">
                    <a:lumMod val="75000"/>
                    <a:lumOff val="25000"/>
                  </a:schemeClr>
                </a:solidFill>
                <a:latin typeface="Century Gothic" pitchFamily="34" charset="0"/>
              </a:rPr>
              <a:t>Excel VBA combobox </a:t>
            </a:r>
            <a:r>
              <a:rPr lang="en-US" sz="1700" dirty="0" smtClean="0">
                <a:solidFill>
                  <a:schemeClr val="tx1">
                    <a:lumMod val="75000"/>
                    <a:lumOff val="25000"/>
                  </a:schemeClr>
                </a:solidFill>
                <a:latin typeface="Century Gothic" pitchFamily="34" charset="0"/>
              </a:rPr>
              <a:t>is a </a:t>
            </a:r>
            <a:r>
              <a:rPr lang="en-US" sz="1700" b="1" i="1" dirty="0" smtClean="0">
                <a:solidFill>
                  <a:schemeClr val="tx1">
                    <a:lumMod val="75000"/>
                    <a:lumOff val="25000"/>
                  </a:schemeClr>
                </a:solidFill>
                <a:latin typeface="Century Gothic" pitchFamily="34" charset="0"/>
              </a:rPr>
              <a:t>drop down list </a:t>
            </a:r>
            <a:r>
              <a:rPr lang="en-US" sz="1700" dirty="0" smtClean="0">
                <a:solidFill>
                  <a:schemeClr val="tx1">
                    <a:lumMod val="75000"/>
                    <a:lumOff val="25000"/>
                  </a:schemeClr>
                </a:solidFill>
                <a:latin typeface="Century Gothic" pitchFamily="34" charset="0"/>
              </a:rPr>
              <a:t>from where the user 	can make a choice. The difference between a </a:t>
            </a:r>
            <a:r>
              <a:rPr lang="en-US" sz="1700" b="1" i="1" dirty="0" smtClean="0">
                <a:solidFill>
                  <a:schemeClr val="tx1">
                    <a:lumMod val="75000"/>
                    <a:lumOff val="25000"/>
                  </a:schemeClr>
                </a:solidFill>
                <a:latin typeface="Century Gothic" pitchFamily="34" charset="0"/>
              </a:rPr>
              <a:t>listbox </a:t>
            </a:r>
            <a:r>
              <a:rPr lang="en-US" sz="1700" dirty="0" smtClean="0">
                <a:solidFill>
                  <a:schemeClr val="tx1">
                    <a:lumMod val="75000"/>
                    <a:lumOff val="25000"/>
                  </a:schemeClr>
                </a:solidFill>
                <a:latin typeface="Century Gothic" pitchFamily="34" charset="0"/>
              </a:rPr>
              <a:t>and a 	</a:t>
            </a:r>
            <a:r>
              <a:rPr lang="en-US" sz="1700" b="1" i="1" dirty="0" smtClean="0">
                <a:solidFill>
                  <a:schemeClr val="tx1">
                    <a:lumMod val="75000"/>
                    <a:lumOff val="25000"/>
                  </a:schemeClr>
                </a:solidFill>
                <a:latin typeface="Century Gothic" pitchFamily="34" charset="0"/>
              </a:rPr>
              <a:t>combobox</a:t>
            </a:r>
            <a:r>
              <a:rPr lang="en-US" sz="1700" dirty="0" smtClean="0">
                <a:solidFill>
                  <a:schemeClr val="tx1">
                    <a:lumMod val="75000"/>
                    <a:lumOff val="25000"/>
                  </a:schemeClr>
                </a:solidFill>
                <a:latin typeface="Century Gothic" pitchFamily="34" charset="0"/>
              </a:rPr>
              <a:t> is that with a </a:t>
            </a:r>
            <a:r>
              <a:rPr lang="en-US" sz="1700" b="1" i="1" dirty="0" smtClean="0">
                <a:solidFill>
                  <a:schemeClr val="tx1">
                    <a:lumMod val="75000"/>
                    <a:lumOff val="25000"/>
                  </a:schemeClr>
                </a:solidFill>
                <a:latin typeface="Century Gothic" pitchFamily="34" charset="0"/>
              </a:rPr>
              <a:t>combobox</a:t>
            </a:r>
            <a:r>
              <a:rPr lang="en-US" sz="1700" dirty="0" smtClean="0">
                <a:solidFill>
                  <a:schemeClr val="tx1">
                    <a:lumMod val="75000"/>
                    <a:lumOff val="25000"/>
                  </a:schemeClr>
                </a:solidFill>
                <a:latin typeface="Century Gothic" pitchFamily="34" charset="0"/>
              </a:rPr>
              <a:t> the user can also fill in his/her 	own choice if it is not included in the list. </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b="1" dirty="0" smtClean="0">
                <a:solidFill>
                  <a:schemeClr val="tx1">
                    <a:lumMod val="75000"/>
                    <a:lumOff val="25000"/>
                  </a:schemeClr>
                </a:solidFill>
                <a:latin typeface="Century Gothic" pitchFamily="34" charset="0"/>
              </a:rPr>
              <a:t>		</a:t>
            </a:r>
            <a:r>
              <a:rPr lang="en-US" sz="1800" b="1" dirty="0" smtClean="0">
                <a:solidFill>
                  <a:schemeClr val="tx1">
                    <a:lumMod val="75000"/>
                    <a:lumOff val="25000"/>
                  </a:schemeClr>
                </a:solidFill>
                <a:latin typeface="Century Gothic" pitchFamily="34" charset="0"/>
              </a:rPr>
              <a:t>2. Add items to combobox</a:t>
            </a:r>
          </a:p>
          <a:p>
            <a:pPr>
              <a:buNone/>
            </a:pPr>
            <a:r>
              <a:rPr lang="en-US" sz="1800" dirty="0" smtClean="0"/>
              <a:t>			</a:t>
            </a:r>
          </a:p>
          <a:p>
            <a:pPr>
              <a:buNone/>
            </a:pPr>
            <a:r>
              <a:rPr lang="en-US" sz="1800" b="1" i="1"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c.</a:t>
            </a:r>
            <a:r>
              <a:rPr lang="en-US" sz="1700"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Close Excel </a:t>
            </a:r>
            <a:r>
              <a:rPr lang="en-US" sz="1700" dirty="0" smtClean="0">
                <a:solidFill>
                  <a:schemeClr val="tx1">
                    <a:lumMod val="75000"/>
                    <a:lumOff val="25000"/>
                  </a:schemeClr>
                </a:solidFill>
                <a:latin typeface="Century Gothic" pitchFamily="34" charset="0"/>
              </a:rPr>
              <a:t>and </a:t>
            </a:r>
            <a:r>
              <a:rPr lang="en-US" sz="1700" b="1" i="1" dirty="0" smtClean="0">
                <a:solidFill>
                  <a:schemeClr val="tx1">
                    <a:lumMod val="75000"/>
                    <a:lumOff val="25000"/>
                  </a:schemeClr>
                </a:solidFill>
                <a:latin typeface="Century Gothic" pitchFamily="34" charset="0"/>
              </a:rPr>
              <a:t>reopen</a:t>
            </a:r>
            <a:r>
              <a:rPr lang="en-US" sz="1700" dirty="0" smtClean="0">
                <a:solidFill>
                  <a:schemeClr val="tx1">
                    <a:lumMod val="75000"/>
                    <a:lumOff val="25000"/>
                  </a:schemeClr>
                </a:solidFill>
                <a:latin typeface="Century Gothic" pitchFamily="34" charset="0"/>
              </a:rPr>
              <a:t> your </a:t>
            </a:r>
            <a:r>
              <a:rPr lang="en-US" sz="1700" b="1" i="1" dirty="0" smtClean="0">
                <a:solidFill>
                  <a:schemeClr val="tx1">
                    <a:lumMod val="75000"/>
                    <a:lumOff val="25000"/>
                  </a:schemeClr>
                </a:solidFill>
                <a:latin typeface="Century Gothic" pitchFamily="34" charset="0"/>
              </a:rPr>
              <a:t>Excel file</a:t>
            </a:r>
            <a:r>
              <a:rPr lang="en-US" sz="1700" dirty="0" smtClean="0">
                <a:solidFill>
                  <a:schemeClr val="tx1">
                    <a:lumMod val="75000"/>
                    <a:lumOff val="25000"/>
                  </a:schemeClr>
                </a:solidFill>
                <a:latin typeface="Century Gothic" pitchFamily="34" charset="0"/>
              </a:rPr>
              <a:t>.</a:t>
            </a:r>
          </a:p>
          <a:p>
            <a:pPr>
              <a:buNone/>
            </a:pPr>
            <a:r>
              <a:rPr lang="en-US" sz="1700" b="1" i="1"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d. </a:t>
            </a:r>
            <a:r>
              <a:rPr lang="en-US" sz="1700" dirty="0" smtClean="0">
                <a:solidFill>
                  <a:schemeClr val="tx1">
                    <a:lumMod val="75000"/>
                    <a:lumOff val="25000"/>
                  </a:schemeClr>
                </a:solidFill>
                <a:latin typeface="Century Gothic" pitchFamily="34" charset="0"/>
              </a:rPr>
              <a:t>Choose an item from the </a:t>
            </a:r>
            <a:r>
              <a:rPr lang="en-US" sz="1700" b="1" i="1" dirty="0" smtClean="0">
                <a:solidFill>
                  <a:schemeClr val="tx1">
                    <a:lumMod val="75000"/>
                    <a:lumOff val="25000"/>
                  </a:schemeClr>
                </a:solidFill>
                <a:latin typeface="Century Gothic" pitchFamily="34" charset="0"/>
              </a:rPr>
              <a:t>combobox</a:t>
            </a:r>
            <a:r>
              <a:rPr lang="en-US" sz="1700" dirty="0" smtClean="0">
                <a:solidFill>
                  <a:schemeClr val="tx1">
                    <a:lumMod val="75000"/>
                    <a:lumOff val="25000"/>
                  </a:schemeClr>
                </a:solidFill>
                <a:latin typeface="Century Gothic" pitchFamily="34" charset="0"/>
              </a:rPr>
              <a:t> or fill in your own 		choice.</a:t>
            </a:r>
          </a:p>
          <a:p>
            <a:pPr>
              <a:buNone/>
            </a:pPr>
            <a:endParaRPr lang="en-US" sz="1700" b="1" dirty="0" smtClean="0">
              <a:solidFill>
                <a:schemeClr val="tx1">
                  <a:lumMod val="75000"/>
                  <a:lumOff val="25000"/>
                </a:schemeClr>
              </a:solidFill>
              <a:latin typeface="Century Gothic" pitchFamily="34" charset="0"/>
            </a:endParaRPr>
          </a:p>
          <a:p>
            <a:pPr>
              <a:buNone/>
            </a:pPr>
            <a:endParaRPr lang="en-US" sz="1700" b="1" dirty="0" smtClean="0">
              <a:solidFill>
                <a:schemeClr val="tx1">
                  <a:lumMod val="75000"/>
                  <a:lumOff val="25000"/>
                </a:schemeClr>
              </a:solidFill>
              <a:latin typeface="Century Gothic" pitchFamily="34" charset="0"/>
            </a:endParaRPr>
          </a:p>
          <a:p>
            <a:pPr>
              <a:buNone/>
            </a:pPr>
            <a:r>
              <a:rPr lang="en-US" sz="1700" b="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Result :</a:t>
            </a:r>
          </a:p>
        </p:txBody>
      </p:sp>
      <p:pic>
        <p:nvPicPr>
          <p:cNvPr id="136194" name="Picture 2" descr="Excel VBA Combobox Result"/>
          <p:cNvPicPr>
            <a:picLocks noChangeAspect="1" noChangeArrowheads="1"/>
          </p:cNvPicPr>
          <p:nvPr/>
        </p:nvPicPr>
        <p:blipFill>
          <a:blip r:embed="rId2"/>
          <a:srcRect/>
          <a:stretch>
            <a:fillRect/>
          </a:stretch>
        </p:blipFill>
        <p:spPr bwMode="auto">
          <a:xfrm>
            <a:off x="3429000" y="4648200"/>
            <a:ext cx="5022270" cy="1905000"/>
          </a:xfrm>
          <a:prstGeom prst="rect">
            <a:avLst/>
          </a:prstGeom>
          <a:noFill/>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1: About Macro</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65000"/>
                    <a:lumOff val="35000"/>
                  </a:schemeClr>
                </a:solidFill>
                <a:latin typeface="Century Gothic" pitchFamily="34" charset="0"/>
                <a:cs typeface="Courier New" pitchFamily="49" charset="0"/>
              </a:rPr>
              <a:t>Excel Macro Recorder</a:t>
            </a:r>
          </a:p>
          <a:p>
            <a:pPr lvl="1">
              <a:buNone/>
            </a:pPr>
            <a:r>
              <a:rPr lang="en-US" sz="1800" dirty="0" smtClean="0">
                <a:latin typeface="Century Gothic" pitchFamily="34" charset="0"/>
              </a:rPr>
              <a:t>	</a:t>
            </a:r>
            <a:r>
              <a:rPr lang="en-US" sz="1700" dirty="0" smtClean="0">
                <a:latin typeface="Century Gothic" pitchFamily="34" charset="0"/>
              </a:rPr>
              <a:t>	</a:t>
            </a:r>
            <a:r>
              <a:rPr lang="en-US" sz="1700" dirty="0" smtClean="0">
                <a:solidFill>
                  <a:schemeClr val="tx1">
                    <a:lumMod val="65000"/>
                    <a:lumOff val="35000"/>
                  </a:schemeClr>
                </a:solidFill>
                <a:latin typeface="Century Gothic" pitchFamily="34" charset="0"/>
              </a:rPr>
              <a:t>The Macro Recorder, a very useful tool included in </a:t>
            </a:r>
            <a:r>
              <a:rPr lang="en-US" sz="1700" b="1" dirty="0" smtClean="0">
                <a:solidFill>
                  <a:schemeClr val="tx1">
                    <a:lumMod val="65000"/>
                    <a:lumOff val="35000"/>
                  </a:schemeClr>
                </a:solidFill>
                <a:latin typeface="Century Gothic" pitchFamily="34" charset="0"/>
              </a:rPr>
              <a:t>Excel VBA</a:t>
            </a:r>
            <a:r>
              <a:rPr lang="en-US" sz="1700" dirty="0" smtClean="0">
                <a:solidFill>
                  <a:schemeClr val="tx1">
                    <a:lumMod val="65000"/>
                    <a:lumOff val="35000"/>
                  </a:schemeClr>
                </a:solidFill>
                <a:latin typeface="Century Gothic" pitchFamily="34" charset="0"/>
              </a:rPr>
              <a:t>, 	records every task you perform with Excel. This is good news if you 	want to automate repetitive tasks. All you have to do is record a 	specific task once. Next, you can execute the task over and over 	with the click of a button. This can save you a lot of time! The Macro 	Recorder is also a great help when you don't know how to program 	a specific task in Excel VBA. Simply open the Visual Basic Editor after 	recording the task to see how it can be programmed.</a:t>
            </a:r>
          </a:p>
          <a:p>
            <a:pPr lvl="1">
              <a:buNone/>
            </a:pPr>
            <a:r>
              <a:rPr lang="en-US" sz="1700" dirty="0" smtClean="0">
                <a:solidFill>
                  <a:schemeClr val="tx1">
                    <a:lumMod val="65000"/>
                    <a:lumOff val="35000"/>
                  </a:schemeClr>
                </a:solidFill>
                <a:latin typeface="Century Gothic" pitchFamily="34" charset="0"/>
              </a:rPr>
              <a:t>		</a:t>
            </a:r>
          </a:p>
          <a:p>
            <a:pPr lvl="1">
              <a:buNone/>
            </a:pPr>
            <a:r>
              <a:rPr lang="en-US" sz="1700" dirty="0" smtClean="0">
                <a:solidFill>
                  <a:schemeClr val="tx1">
                    <a:lumMod val="65000"/>
                    <a:lumOff val="35000"/>
                  </a:schemeClr>
                </a:solidFill>
                <a:latin typeface="Century Gothic" pitchFamily="34" charset="0"/>
              </a:rPr>
              <a:t>		</a:t>
            </a:r>
            <a:r>
              <a:rPr lang="en-US" sz="1800" b="1" dirty="0" smtClean="0">
                <a:solidFill>
                  <a:schemeClr val="tx1">
                    <a:lumMod val="65000"/>
                    <a:lumOff val="35000"/>
                  </a:schemeClr>
                </a:solidFill>
                <a:latin typeface="Century Gothic" pitchFamily="34" charset="0"/>
              </a:rPr>
              <a:t>Edit the Macro</a:t>
            </a:r>
          </a:p>
          <a:p>
            <a:pPr marL="914400" lvl="1" indent="0">
              <a:buNone/>
            </a:pPr>
            <a:r>
              <a:rPr lang="en-US" sz="1700" dirty="0" smtClean="0">
                <a:solidFill>
                  <a:schemeClr val="tx1">
                    <a:lumMod val="65000"/>
                    <a:lumOff val="35000"/>
                  </a:schemeClr>
                </a:solidFill>
                <a:latin typeface="Century Gothic" pitchFamily="34" charset="0"/>
              </a:rPr>
              <a:t>There are two ways to take a look at the just-recorded macro in the Visual Basic Editor. </a:t>
            </a:r>
            <a:endParaRPr lang="en-US" sz="1700" i="1" dirty="0" smtClean="0">
              <a:solidFill>
                <a:schemeClr val="tx1">
                  <a:lumMod val="65000"/>
                  <a:lumOff val="35000"/>
                </a:schemeClr>
              </a:solidFill>
              <a:latin typeface="Century Gothic" pitchFamily="34" charset="0"/>
            </a:endParaRPr>
          </a:p>
          <a:p>
            <a:pPr marL="1257300" lvl="1" indent="-342900">
              <a:buNone/>
            </a:pPr>
            <a:r>
              <a:rPr lang="en-US" sz="1700" dirty="0" smtClean="0">
                <a:solidFill>
                  <a:schemeClr val="tx1">
                    <a:lumMod val="65000"/>
                    <a:lumOff val="35000"/>
                  </a:schemeClr>
                </a:solidFill>
                <a:latin typeface="Century Gothic" pitchFamily="34" charset="0"/>
              </a:rPr>
              <a:t>	1.	 Click on </a:t>
            </a:r>
            <a:r>
              <a:rPr lang="en-US" sz="1700" b="1" i="1" dirty="0" smtClean="0">
                <a:solidFill>
                  <a:schemeClr val="tx1">
                    <a:lumMod val="65000"/>
                    <a:lumOff val="35000"/>
                  </a:schemeClr>
                </a:solidFill>
                <a:latin typeface="Century Gothic" pitchFamily="34" charset="0"/>
              </a:rPr>
              <a:t>Macros</a:t>
            </a:r>
            <a:r>
              <a:rPr lang="en-US" sz="1700" dirty="0" smtClean="0">
                <a:solidFill>
                  <a:schemeClr val="tx1">
                    <a:lumMod val="65000"/>
                    <a:lumOff val="35000"/>
                  </a:schemeClr>
                </a:solidFill>
                <a:latin typeface="Century Gothic" pitchFamily="34" charset="0"/>
              </a:rPr>
              <a:t> from the </a:t>
            </a:r>
            <a:r>
              <a:rPr lang="en-US" sz="1700" b="1" i="1" dirty="0" smtClean="0">
                <a:solidFill>
                  <a:schemeClr val="tx1">
                    <a:lumMod val="65000"/>
                    <a:lumOff val="35000"/>
                  </a:schemeClr>
                </a:solidFill>
                <a:latin typeface="Century Gothic" pitchFamily="34" charset="0"/>
              </a:rPr>
              <a:t>Developer tab</a:t>
            </a:r>
            <a:r>
              <a:rPr lang="en-US" sz="1700" i="1" dirty="0" smtClean="0">
                <a:solidFill>
                  <a:schemeClr val="tx1">
                    <a:lumMod val="65000"/>
                    <a:lumOff val="35000"/>
                  </a:schemeClr>
                </a:solidFill>
                <a:latin typeface="Century Gothic" pitchFamily="34" charset="0"/>
              </a:rPr>
              <a:t> </a:t>
            </a:r>
            <a:r>
              <a:rPr lang="en-US" sz="1700" dirty="0" smtClean="0">
                <a:solidFill>
                  <a:schemeClr val="tx1">
                    <a:lumMod val="65000"/>
                    <a:lumOff val="35000"/>
                  </a:schemeClr>
                </a:solidFill>
                <a:latin typeface="Century Gothic" pitchFamily="34" charset="0"/>
              </a:rPr>
              <a:t>and then click on 	</a:t>
            </a:r>
            <a:r>
              <a:rPr lang="en-US" sz="1700" b="1" i="1" dirty="0" smtClean="0">
                <a:solidFill>
                  <a:schemeClr val="tx1">
                    <a:lumMod val="65000"/>
                    <a:lumOff val="35000"/>
                  </a:schemeClr>
                </a:solidFill>
                <a:latin typeface="Century Gothic" pitchFamily="34" charset="0"/>
              </a:rPr>
              <a:t>Edit</a:t>
            </a:r>
            <a:r>
              <a:rPr lang="en-US" sz="1700" i="1" dirty="0" smtClean="0">
                <a:solidFill>
                  <a:schemeClr val="tx1">
                    <a:lumMod val="65000"/>
                    <a:lumOff val="35000"/>
                  </a:schemeClr>
                </a:solidFill>
                <a:latin typeface="Century Gothic" pitchFamily="34" charset="0"/>
              </a:rPr>
              <a:t>. </a:t>
            </a:r>
            <a:endParaRPr lang="en-US" sz="1700" b="1" i="1" dirty="0" smtClean="0">
              <a:solidFill>
                <a:schemeClr val="tx1">
                  <a:lumMod val="65000"/>
                  <a:lumOff val="35000"/>
                </a:schemeClr>
              </a:solidFill>
              <a:latin typeface="Century Gothic" pitchFamily="34" charset="0"/>
            </a:endParaRPr>
          </a:p>
          <a:p>
            <a:pPr marL="1257300" lvl="1" indent="-342900">
              <a:buNone/>
            </a:pPr>
            <a:r>
              <a:rPr lang="en-US" sz="1700" dirty="0" smtClean="0">
                <a:solidFill>
                  <a:schemeClr val="tx1">
                    <a:lumMod val="65000"/>
                    <a:lumOff val="35000"/>
                  </a:schemeClr>
                </a:solidFill>
                <a:latin typeface="Century Gothic" pitchFamily="34" charset="0"/>
              </a:rPr>
              <a:t>	2.	 Click on </a:t>
            </a:r>
            <a:r>
              <a:rPr lang="en-US" sz="1700" b="1" i="1" dirty="0" smtClean="0">
                <a:solidFill>
                  <a:schemeClr val="tx1">
                    <a:lumMod val="65000"/>
                    <a:lumOff val="35000"/>
                  </a:schemeClr>
                </a:solidFill>
                <a:latin typeface="Century Gothic" pitchFamily="34" charset="0"/>
              </a:rPr>
              <a:t>Visual Basic </a:t>
            </a:r>
            <a:r>
              <a:rPr lang="en-US" sz="1700" dirty="0" smtClean="0">
                <a:solidFill>
                  <a:schemeClr val="tx1">
                    <a:lumMod val="65000"/>
                    <a:lumOff val="35000"/>
                  </a:schemeClr>
                </a:solidFill>
                <a:latin typeface="Century Gothic" pitchFamily="34" charset="0"/>
              </a:rPr>
              <a:t>from the Developer tab or press 	</a:t>
            </a:r>
            <a:r>
              <a:rPr lang="en-US" sz="1700" b="1" i="1" dirty="0" smtClean="0">
                <a:solidFill>
                  <a:schemeClr val="tx1">
                    <a:lumMod val="65000"/>
                    <a:lumOff val="35000"/>
                  </a:schemeClr>
                </a:solidFill>
                <a:latin typeface="Century Gothic" pitchFamily="34" charset="0"/>
              </a:rPr>
              <a:t>Alt + F11</a:t>
            </a:r>
            <a:r>
              <a:rPr lang="en-US" sz="1700" dirty="0" smtClean="0">
                <a:solidFill>
                  <a:schemeClr val="tx1">
                    <a:lumMod val="65000"/>
                    <a:lumOff val="35000"/>
                  </a:schemeClr>
                </a:solidFill>
                <a:latin typeface="Century Gothic" pitchFamily="34" charset="0"/>
              </a:rPr>
              <a:t>.		</a:t>
            </a:r>
          </a:p>
          <a:p>
            <a:pPr marL="1257300" lvl="1" indent="-342900">
              <a:buNone/>
            </a:pPr>
            <a:r>
              <a:rPr lang="en-US" sz="1700" dirty="0" smtClean="0">
                <a:solidFill>
                  <a:schemeClr val="tx1">
                    <a:lumMod val="65000"/>
                    <a:lumOff val="35000"/>
                  </a:schemeClr>
                </a:solidFill>
                <a:latin typeface="Century Gothic" pitchFamily="34" charset="0"/>
              </a:rPr>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10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10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4: Macro Controls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Combobox</a:t>
            </a:r>
          </a:p>
          <a:p>
            <a:pPr lvl="1">
              <a:buNone/>
            </a:pPr>
            <a:r>
              <a:rPr lang="en-US" sz="1700" dirty="0" smtClean="0">
                <a:solidFill>
                  <a:schemeClr val="tx1">
                    <a:lumMod val="75000"/>
                    <a:lumOff val="25000"/>
                  </a:schemeClr>
                </a:solidFill>
                <a:latin typeface="Century Gothic" pitchFamily="34" charset="0"/>
              </a:rPr>
              <a:t>		 An </a:t>
            </a:r>
            <a:r>
              <a:rPr lang="en-US" sz="1700" b="1" i="1" dirty="0" smtClean="0">
                <a:solidFill>
                  <a:schemeClr val="tx1">
                    <a:lumMod val="75000"/>
                    <a:lumOff val="25000"/>
                  </a:schemeClr>
                </a:solidFill>
                <a:latin typeface="Century Gothic" pitchFamily="34" charset="0"/>
              </a:rPr>
              <a:t>Excel VBA combobox </a:t>
            </a:r>
            <a:r>
              <a:rPr lang="en-US" sz="1700" dirty="0" smtClean="0">
                <a:solidFill>
                  <a:schemeClr val="tx1">
                    <a:lumMod val="75000"/>
                    <a:lumOff val="25000"/>
                  </a:schemeClr>
                </a:solidFill>
                <a:latin typeface="Century Gothic" pitchFamily="34" charset="0"/>
              </a:rPr>
              <a:t>is a </a:t>
            </a:r>
            <a:r>
              <a:rPr lang="en-US" sz="1700" b="1" i="1" dirty="0" smtClean="0">
                <a:solidFill>
                  <a:schemeClr val="tx1">
                    <a:lumMod val="75000"/>
                    <a:lumOff val="25000"/>
                  </a:schemeClr>
                </a:solidFill>
                <a:latin typeface="Century Gothic" pitchFamily="34" charset="0"/>
              </a:rPr>
              <a:t>drop down list </a:t>
            </a:r>
            <a:r>
              <a:rPr lang="en-US" sz="1700" dirty="0" smtClean="0">
                <a:solidFill>
                  <a:schemeClr val="tx1">
                    <a:lumMod val="75000"/>
                    <a:lumOff val="25000"/>
                  </a:schemeClr>
                </a:solidFill>
                <a:latin typeface="Century Gothic" pitchFamily="34" charset="0"/>
              </a:rPr>
              <a:t>from where the user 	can make a choice. The difference between a </a:t>
            </a:r>
            <a:r>
              <a:rPr lang="en-US" sz="1700" b="1" i="1" dirty="0" smtClean="0">
                <a:solidFill>
                  <a:schemeClr val="tx1">
                    <a:lumMod val="75000"/>
                    <a:lumOff val="25000"/>
                  </a:schemeClr>
                </a:solidFill>
                <a:latin typeface="Century Gothic" pitchFamily="34" charset="0"/>
              </a:rPr>
              <a:t>listbox </a:t>
            </a:r>
            <a:r>
              <a:rPr lang="en-US" sz="1700" dirty="0" smtClean="0">
                <a:solidFill>
                  <a:schemeClr val="tx1">
                    <a:lumMod val="75000"/>
                    <a:lumOff val="25000"/>
                  </a:schemeClr>
                </a:solidFill>
                <a:latin typeface="Century Gothic" pitchFamily="34" charset="0"/>
              </a:rPr>
              <a:t>and a 	</a:t>
            </a:r>
            <a:r>
              <a:rPr lang="en-US" sz="1700" b="1" i="1" dirty="0" smtClean="0">
                <a:solidFill>
                  <a:schemeClr val="tx1">
                    <a:lumMod val="75000"/>
                    <a:lumOff val="25000"/>
                  </a:schemeClr>
                </a:solidFill>
                <a:latin typeface="Century Gothic" pitchFamily="34" charset="0"/>
              </a:rPr>
              <a:t>combobox</a:t>
            </a:r>
            <a:r>
              <a:rPr lang="en-US" sz="1700" dirty="0" smtClean="0">
                <a:solidFill>
                  <a:schemeClr val="tx1">
                    <a:lumMod val="75000"/>
                    <a:lumOff val="25000"/>
                  </a:schemeClr>
                </a:solidFill>
                <a:latin typeface="Century Gothic" pitchFamily="34" charset="0"/>
              </a:rPr>
              <a:t> is that with a </a:t>
            </a:r>
            <a:r>
              <a:rPr lang="en-US" sz="1700" b="1" i="1" dirty="0" smtClean="0">
                <a:solidFill>
                  <a:schemeClr val="tx1">
                    <a:lumMod val="75000"/>
                    <a:lumOff val="25000"/>
                  </a:schemeClr>
                </a:solidFill>
                <a:latin typeface="Century Gothic" pitchFamily="34" charset="0"/>
              </a:rPr>
              <a:t>combobox</a:t>
            </a:r>
            <a:r>
              <a:rPr lang="en-US" sz="1700" dirty="0" smtClean="0">
                <a:solidFill>
                  <a:schemeClr val="tx1">
                    <a:lumMod val="75000"/>
                    <a:lumOff val="25000"/>
                  </a:schemeClr>
                </a:solidFill>
                <a:latin typeface="Century Gothic" pitchFamily="34" charset="0"/>
              </a:rPr>
              <a:t> the user can also fill in his/her 	own choice if it is not included in the list. </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b="1" dirty="0" smtClean="0">
                <a:solidFill>
                  <a:schemeClr val="tx1">
                    <a:lumMod val="75000"/>
                    <a:lumOff val="25000"/>
                  </a:schemeClr>
                </a:solidFill>
                <a:latin typeface="Century Gothic" pitchFamily="34" charset="0"/>
              </a:rPr>
              <a:t>		</a:t>
            </a:r>
            <a:r>
              <a:rPr lang="en-US" sz="1800" b="1" dirty="0" smtClean="0">
                <a:solidFill>
                  <a:schemeClr val="tx1">
                    <a:lumMod val="75000"/>
                    <a:lumOff val="25000"/>
                  </a:schemeClr>
                </a:solidFill>
                <a:latin typeface="Century Gothic" pitchFamily="34" charset="0"/>
              </a:rPr>
              <a:t>2. Add items to combobox</a:t>
            </a:r>
          </a:p>
          <a:p>
            <a:pPr>
              <a:buNone/>
            </a:pPr>
            <a:r>
              <a:rPr lang="en-US" sz="1800" dirty="0" smtClean="0"/>
              <a:t>			</a:t>
            </a:r>
          </a:p>
          <a:p>
            <a:pPr>
              <a:buNone/>
            </a:pPr>
            <a:r>
              <a:rPr lang="en-US" sz="1800" b="1" i="1"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e.</a:t>
            </a:r>
            <a:r>
              <a:rPr lang="en-US" sz="1700"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Note:</a:t>
            </a:r>
            <a:r>
              <a:rPr lang="en-US" sz="1700" dirty="0" smtClean="0">
                <a:solidFill>
                  <a:schemeClr val="tx1">
                    <a:lumMod val="75000"/>
                    <a:lumOff val="25000"/>
                  </a:schemeClr>
                </a:solidFill>
                <a:latin typeface="Century Gothic" pitchFamily="34" charset="0"/>
              </a:rPr>
              <a:t> if you use these code lines in your own code, 		outside the </a:t>
            </a:r>
            <a:r>
              <a:rPr lang="en-US" sz="1700" b="1" i="1" dirty="0" smtClean="0">
                <a:solidFill>
                  <a:schemeClr val="tx1">
                    <a:lumMod val="75000"/>
                    <a:lumOff val="25000"/>
                  </a:schemeClr>
                </a:solidFill>
                <a:latin typeface="Century Gothic" pitchFamily="34" charset="0"/>
              </a:rPr>
              <a:t>Workbook</a:t>
            </a:r>
            <a:r>
              <a:rPr lang="en-US" sz="1700" dirty="0" smtClean="0">
                <a:solidFill>
                  <a:schemeClr val="tx1">
                    <a:lumMod val="75000"/>
                    <a:lumOff val="25000"/>
                  </a:schemeClr>
                </a:solidFill>
                <a:latin typeface="Century Gothic" pitchFamily="34" charset="0"/>
              </a:rPr>
              <a:t> Open </a:t>
            </a:r>
            <a:r>
              <a:rPr lang="en-US" sz="1700" b="1" i="1" dirty="0" smtClean="0">
                <a:solidFill>
                  <a:schemeClr val="tx1">
                    <a:lumMod val="75000"/>
                    <a:lumOff val="25000"/>
                  </a:schemeClr>
                </a:solidFill>
                <a:latin typeface="Century Gothic" pitchFamily="34" charset="0"/>
              </a:rPr>
              <a:t>event</a:t>
            </a:r>
            <a:r>
              <a:rPr lang="en-US" sz="1700" dirty="0" smtClean="0">
                <a:solidFill>
                  <a:schemeClr val="tx1">
                    <a:lumMod val="75000"/>
                    <a:lumOff val="25000"/>
                  </a:schemeClr>
                </a:solidFill>
                <a:latin typeface="Century Gothic" pitchFamily="34" charset="0"/>
              </a:rPr>
              <a:t>, add the following 		code line at the start of your code.</a:t>
            </a:r>
          </a:p>
          <a:p>
            <a:pPr>
              <a:buNone/>
            </a:pPr>
            <a:endParaRPr lang="en-US" sz="1700" dirty="0" smtClean="0">
              <a:solidFill>
                <a:schemeClr val="tx1">
                  <a:lumMod val="75000"/>
                  <a:lumOff val="25000"/>
                </a:schemeClr>
              </a:solidFill>
              <a:latin typeface="Century Gothic" pitchFamily="34" charset="0"/>
            </a:endParaRPr>
          </a:p>
          <a:p>
            <a:pPr>
              <a:buNone/>
            </a:pPr>
            <a:r>
              <a:rPr lang="en-US" sz="1700" b="1" i="1" dirty="0" smtClean="0">
                <a:solidFill>
                  <a:schemeClr val="tx1">
                    <a:lumMod val="75000"/>
                    <a:lumOff val="25000"/>
                  </a:schemeClr>
                </a:solidFill>
                <a:latin typeface="Century Gothic" pitchFamily="34" charset="0"/>
              </a:rPr>
              <a:t>			</a:t>
            </a:r>
          </a:p>
          <a:p>
            <a:pPr>
              <a:buNone/>
            </a:pPr>
            <a:r>
              <a:rPr lang="en-US" sz="1700" b="1" i="1" dirty="0" smtClean="0">
                <a:solidFill>
                  <a:schemeClr val="tx1">
                    <a:lumMod val="75000"/>
                    <a:lumOff val="25000"/>
                  </a:schemeClr>
                </a:solidFill>
                <a:latin typeface="Century Gothic" pitchFamily="34" charset="0"/>
              </a:rPr>
              <a:t>			</a:t>
            </a:r>
            <a:r>
              <a:rPr lang="en-US" sz="1700" dirty="0" smtClean="0">
                <a:latin typeface="Century Gothic" pitchFamily="34" charset="0"/>
              </a:rPr>
              <a:t>This way your items won't be added multiple times, when 		you execute your code more than once.</a:t>
            </a:r>
          </a:p>
          <a:p>
            <a:pPr>
              <a:buNone/>
            </a:pPr>
            <a:endParaRPr lang="en-US" sz="1700" dirty="0" smtClean="0">
              <a:solidFill>
                <a:schemeClr val="tx1">
                  <a:lumMod val="75000"/>
                  <a:lumOff val="25000"/>
                </a:schemeClr>
              </a:solidFill>
              <a:latin typeface="Century Gothic" pitchFamily="34" charset="0"/>
            </a:endParaRPr>
          </a:p>
          <a:p>
            <a:pPr>
              <a:buNone/>
            </a:pPr>
            <a:r>
              <a:rPr lang="en-US" sz="1700" dirty="0" smtClean="0">
                <a:solidFill>
                  <a:schemeClr val="tx1">
                    <a:lumMod val="75000"/>
                    <a:lumOff val="25000"/>
                  </a:schemeClr>
                </a:solidFill>
                <a:latin typeface="Century Gothic" pitchFamily="34" charset="0"/>
              </a:rPr>
              <a:t>			</a:t>
            </a:r>
            <a:endParaRPr lang="en-US" sz="1700" b="1" dirty="0" smtClean="0">
              <a:solidFill>
                <a:schemeClr val="tx1">
                  <a:lumMod val="75000"/>
                  <a:lumOff val="25000"/>
                </a:schemeClr>
              </a:solidFill>
              <a:latin typeface="Century Gothic" pitchFamily="34" charset="0"/>
            </a:endParaRPr>
          </a:p>
        </p:txBody>
      </p:sp>
      <p:sp>
        <p:nvSpPr>
          <p:cNvPr id="5" name="TextBox 4"/>
          <p:cNvSpPr txBox="1"/>
          <p:nvPr/>
        </p:nvSpPr>
        <p:spPr>
          <a:xfrm>
            <a:off x="2362200" y="4661356"/>
            <a:ext cx="6096000" cy="215444"/>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75000"/>
                    <a:lumOff val="25000"/>
                  </a:schemeClr>
                </a:solidFill>
                <a:latin typeface="Courier New" pitchFamily="49" charset="0"/>
                <a:cs typeface="Courier New" pitchFamily="49" charset="0"/>
              </a:rPr>
              <a:t> ComboBox1.Clear</a:t>
            </a:r>
            <a:endParaRPr lang="en-US" sz="1700" dirty="0">
              <a:solidFill>
                <a:schemeClr val="tx1">
                  <a:lumMod val="75000"/>
                  <a:lumOff val="25000"/>
                </a:schemeClr>
              </a:solidFill>
              <a:latin typeface="Courier New" pitchFamily="49" charset="0"/>
              <a:cs typeface="Courier New" pitchFamily="49" charset="0"/>
            </a:endParaRPr>
          </a:p>
        </p:txBody>
      </p:sp>
    </p:spTree>
  </p:cSld>
  <p:clrMapOvr>
    <a:masterClrMapping/>
  </p:clrMapOvr>
  <p:transition>
    <p:fade/>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4: Macro Controls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Combobox</a:t>
            </a:r>
          </a:p>
          <a:p>
            <a:pPr lvl="1">
              <a:buNone/>
            </a:pPr>
            <a:r>
              <a:rPr lang="en-US" sz="1700" dirty="0" smtClean="0">
                <a:solidFill>
                  <a:schemeClr val="tx1">
                    <a:lumMod val="75000"/>
                    <a:lumOff val="25000"/>
                  </a:schemeClr>
                </a:solidFill>
                <a:latin typeface="Century Gothic" pitchFamily="34" charset="0"/>
              </a:rPr>
              <a:t>		 An </a:t>
            </a:r>
            <a:r>
              <a:rPr lang="en-US" sz="1700" b="1" i="1" dirty="0" smtClean="0">
                <a:solidFill>
                  <a:schemeClr val="tx1">
                    <a:lumMod val="75000"/>
                    <a:lumOff val="25000"/>
                  </a:schemeClr>
                </a:solidFill>
                <a:latin typeface="Century Gothic" pitchFamily="34" charset="0"/>
              </a:rPr>
              <a:t>Excel VBA combobox </a:t>
            </a:r>
            <a:r>
              <a:rPr lang="en-US" sz="1700" dirty="0" smtClean="0">
                <a:solidFill>
                  <a:schemeClr val="tx1">
                    <a:lumMod val="75000"/>
                    <a:lumOff val="25000"/>
                  </a:schemeClr>
                </a:solidFill>
                <a:latin typeface="Century Gothic" pitchFamily="34" charset="0"/>
              </a:rPr>
              <a:t>is a </a:t>
            </a:r>
            <a:r>
              <a:rPr lang="en-US" sz="1700" b="1" i="1" dirty="0" smtClean="0">
                <a:solidFill>
                  <a:schemeClr val="tx1">
                    <a:lumMod val="75000"/>
                    <a:lumOff val="25000"/>
                  </a:schemeClr>
                </a:solidFill>
                <a:latin typeface="Century Gothic" pitchFamily="34" charset="0"/>
              </a:rPr>
              <a:t>drop down list </a:t>
            </a:r>
            <a:r>
              <a:rPr lang="en-US" sz="1700" dirty="0" smtClean="0">
                <a:solidFill>
                  <a:schemeClr val="tx1">
                    <a:lumMod val="75000"/>
                    <a:lumOff val="25000"/>
                  </a:schemeClr>
                </a:solidFill>
                <a:latin typeface="Century Gothic" pitchFamily="34" charset="0"/>
              </a:rPr>
              <a:t>from where the user 	can make a choice. The difference between a </a:t>
            </a:r>
            <a:r>
              <a:rPr lang="en-US" sz="1700" b="1" i="1" dirty="0" smtClean="0">
                <a:solidFill>
                  <a:schemeClr val="tx1">
                    <a:lumMod val="75000"/>
                    <a:lumOff val="25000"/>
                  </a:schemeClr>
                </a:solidFill>
                <a:latin typeface="Century Gothic" pitchFamily="34" charset="0"/>
              </a:rPr>
              <a:t>listbox </a:t>
            </a:r>
            <a:r>
              <a:rPr lang="en-US" sz="1700" dirty="0" smtClean="0">
                <a:solidFill>
                  <a:schemeClr val="tx1">
                    <a:lumMod val="75000"/>
                    <a:lumOff val="25000"/>
                  </a:schemeClr>
                </a:solidFill>
                <a:latin typeface="Century Gothic" pitchFamily="34" charset="0"/>
              </a:rPr>
              <a:t>and a 	</a:t>
            </a:r>
            <a:r>
              <a:rPr lang="en-US" sz="1700" b="1" i="1" dirty="0" smtClean="0">
                <a:solidFill>
                  <a:schemeClr val="tx1">
                    <a:lumMod val="75000"/>
                    <a:lumOff val="25000"/>
                  </a:schemeClr>
                </a:solidFill>
                <a:latin typeface="Century Gothic" pitchFamily="34" charset="0"/>
              </a:rPr>
              <a:t>combobox</a:t>
            </a:r>
            <a:r>
              <a:rPr lang="en-US" sz="1700" dirty="0" smtClean="0">
                <a:solidFill>
                  <a:schemeClr val="tx1">
                    <a:lumMod val="75000"/>
                    <a:lumOff val="25000"/>
                  </a:schemeClr>
                </a:solidFill>
                <a:latin typeface="Century Gothic" pitchFamily="34" charset="0"/>
              </a:rPr>
              <a:t> is that with a </a:t>
            </a:r>
            <a:r>
              <a:rPr lang="en-US" sz="1700" b="1" i="1" dirty="0" smtClean="0">
                <a:solidFill>
                  <a:schemeClr val="tx1">
                    <a:lumMod val="75000"/>
                    <a:lumOff val="25000"/>
                  </a:schemeClr>
                </a:solidFill>
                <a:latin typeface="Century Gothic" pitchFamily="34" charset="0"/>
              </a:rPr>
              <a:t>combobox</a:t>
            </a:r>
            <a:r>
              <a:rPr lang="en-US" sz="1700" dirty="0" smtClean="0">
                <a:solidFill>
                  <a:schemeClr val="tx1">
                    <a:lumMod val="75000"/>
                    <a:lumOff val="25000"/>
                  </a:schemeClr>
                </a:solidFill>
                <a:latin typeface="Century Gothic" pitchFamily="34" charset="0"/>
              </a:rPr>
              <a:t> the user can also fill in his/her 	own choice if it is not included in the list. </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b="1" dirty="0" smtClean="0">
                <a:solidFill>
                  <a:schemeClr val="tx1">
                    <a:lumMod val="75000"/>
                    <a:lumOff val="25000"/>
                  </a:schemeClr>
                </a:solidFill>
                <a:latin typeface="Century Gothic" pitchFamily="34" charset="0"/>
              </a:rPr>
              <a:t>		</a:t>
            </a:r>
            <a:r>
              <a:rPr lang="en-US" sz="1800" b="1" dirty="0" smtClean="0">
                <a:solidFill>
                  <a:schemeClr val="tx1">
                    <a:lumMod val="75000"/>
                    <a:lumOff val="25000"/>
                  </a:schemeClr>
                </a:solidFill>
                <a:latin typeface="Century Gothic" pitchFamily="34" charset="0"/>
              </a:rPr>
              <a:t>2. Add items to combobox</a:t>
            </a:r>
          </a:p>
          <a:p>
            <a:pPr>
              <a:buNone/>
            </a:pPr>
            <a:r>
              <a:rPr lang="en-US" sz="1800" dirty="0" smtClean="0"/>
              <a:t>			</a:t>
            </a:r>
            <a:endParaRPr lang="en-US" sz="1700" dirty="0" smtClean="0">
              <a:solidFill>
                <a:schemeClr val="tx1">
                  <a:lumMod val="75000"/>
                  <a:lumOff val="25000"/>
                </a:schemeClr>
              </a:solidFill>
              <a:latin typeface="Century Gothic" pitchFamily="34" charset="0"/>
            </a:endParaRPr>
          </a:p>
          <a:p>
            <a:pPr>
              <a:buNone/>
            </a:pPr>
            <a:r>
              <a:rPr lang="en-US" sz="1700"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f. </a:t>
            </a:r>
            <a:r>
              <a:rPr lang="en-US" sz="1700" dirty="0" smtClean="0">
                <a:solidFill>
                  <a:schemeClr val="tx1">
                    <a:lumMod val="75000"/>
                    <a:lumOff val="25000"/>
                  </a:schemeClr>
                </a:solidFill>
                <a:latin typeface="Century Gothic" pitchFamily="34" charset="0"/>
              </a:rPr>
              <a:t>The previous code line doesn't clear your own choice. 		Add the following code line to achieve this.</a:t>
            </a:r>
          </a:p>
          <a:p>
            <a:pPr>
              <a:buNone/>
            </a:pPr>
            <a:endParaRPr lang="en-US" sz="1700" b="1" dirty="0" smtClean="0">
              <a:solidFill>
                <a:schemeClr val="tx1">
                  <a:lumMod val="75000"/>
                  <a:lumOff val="25000"/>
                </a:schemeClr>
              </a:solidFill>
              <a:latin typeface="Century Gothic" pitchFamily="34" charset="0"/>
            </a:endParaRPr>
          </a:p>
          <a:p>
            <a:pPr>
              <a:buNone/>
            </a:pPr>
            <a:endParaRPr lang="en-US" sz="1700" b="1" dirty="0" smtClean="0">
              <a:solidFill>
                <a:schemeClr val="tx1">
                  <a:lumMod val="75000"/>
                  <a:lumOff val="25000"/>
                </a:schemeClr>
              </a:solidFill>
              <a:latin typeface="Century Gothic" pitchFamily="34" charset="0"/>
            </a:endParaRPr>
          </a:p>
          <a:p>
            <a:pPr>
              <a:buNone/>
            </a:pPr>
            <a:r>
              <a:rPr lang="en-US" sz="1700" b="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Although in some situations it can be useful to directly 		place a 	</a:t>
            </a:r>
            <a:r>
              <a:rPr lang="en-US" sz="1700" b="1" i="1" dirty="0" smtClean="0">
                <a:solidFill>
                  <a:schemeClr val="tx1">
                    <a:lumMod val="75000"/>
                    <a:lumOff val="25000"/>
                  </a:schemeClr>
                </a:solidFill>
                <a:latin typeface="Century Gothic" pitchFamily="34" charset="0"/>
              </a:rPr>
              <a:t>combobox</a:t>
            </a:r>
            <a:r>
              <a:rPr lang="en-US" sz="1700" dirty="0" smtClean="0">
                <a:solidFill>
                  <a:schemeClr val="tx1">
                    <a:lumMod val="75000"/>
                    <a:lumOff val="25000"/>
                  </a:schemeClr>
                </a:solidFill>
                <a:latin typeface="Century Gothic" pitchFamily="34" charset="0"/>
              </a:rPr>
              <a:t> on your </a:t>
            </a:r>
            <a:r>
              <a:rPr lang="en-US" sz="1700" b="1" i="1" dirty="0" smtClean="0">
                <a:solidFill>
                  <a:schemeClr val="tx1">
                    <a:lumMod val="75000"/>
                    <a:lumOff val="25000"/>
                  </a:schemeClr>
                </a:solidFill>
                <a:latin typeface="Century Gothic" pitchFamily="34" charset="0"/>
              </a:rPr>
              <a:t>worksheet</a:t>
            </a:r>
            <a:r>
              <a:rPr lang="en-US" sz="1700" dirty="0" smtClean="0">
                <a:solidFill>
                  <a:schemeClr val="tx1">
                    <a:lumMod val="75000"/>
                    <a:lumOff val="25000"/>
                  </a:schemeClr>
                </a:solidFill>
                <a:latin typeface="Century Gothic" pitchFamily="34" charset="0"/>
              </a:rPr>
              <a:t>, a </a:t>
            </a:r>
            <a:r>
              <a:rPr lang="en-US" sz="1700" b="1" i="1" dirty="0" smtClean="0">
                <a:solidFill>
                  <a:schemeClr val="tx1">
                    <a:lumMod val="75000"/>
                    <a:lumOff val="25000"/>
                  </a:schemeClr>
                </a:solidFill>
                <a:latin typeface="Century Gothic" pitchFamily="34" charset="0"/>
              </a:rPr>
              <a:t>combobox</a:t>
            </a:r>
            <a:r>
              <a:rPr lang="en-US" sz="1700" dirty="0" smtClean="0">
                <a:solidFill>
                  <a:schemeClr val="tx1">
                    <a:lumMod val="75000"/>
                    <a:lumOff val="25000"/>
                  </a:schemeClr>
                </a:solidFill>
                <a:latin typeface="Century Gothic" pitchFamily="34" charset="0"/>
              </a:rPr>
              <a:t> is 		particularly useful when placed on a </a:t>
            </a:r>
            <a:r>
              <a:rPr lang="en-US" sz="1700" b="1" i="1" dirty="0" smtClean="0">
                <a:solidFill>
                  <a:schemeClr val="tx1">
                    <a:lumMod val="75000"/>
                    <a:lumOff val="25000"/>
                  </a:schemeClr>
                </a:solidFill>
                <a:latin typeface="Century Gothic" pitchFamily="34" charset="0"/>
              </a:rPr>
              <a:t>Userform</a:t>
            </a:r>
            <a:r>
              <a:rPr lang="en-US" sz="1700" dirty="0" smtClean="0">
                <a:solidFill>
                  <a:schemeClr val="tx1">
                    <a:lumMod val="75000"/>
                    <a:lumOff val="25000"/>
                  </a:schemeClr>
                </a:solidFill>
                <a:latin typeface="Century Gothic" pitchFamily="34" charset="0"/>
              </a:rPr>
              <a:t>.</a:t>
            </a:r>
          </a:p>
        </p:txBody>
      </p:sp>
      <p:sp>
        <p:nvSpPr>
          <p:cNvPr id="6" name="TextBox 5"/>
          <p:cNvSpPr txBox="1"/>
          <p:nvPr/>
        </p:nvSpPr>
        <p:spPr>
          <a:xfrm>
            <a:off x="2362200" y="4343400"/>
            <a:ext cx="6096000" cy="215444"/>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75000"/>
                    <a:lumOff val="25000"/>
                  </a:schemeClr>
                </a:solidFill>
                <a:latin typeface="Courier New" pitchFamily="49" charset="0"/>
                <a:cs typeface="Courier New" pitchFamily="49" charset="0"/>
              </a:rPr>
              <a:t> ComboBox1.Value = “”</a:t>
            </a:r>
            <a:endParaRPr lang="en-US" sz="1700" dirty="0">
              <a:solidFill>
                <a:schemeClr val="tx1">
                  <a:lumMod val="75000"/>
                  <a:lumOff val="25000"/>
                </a:schemeClr>
              </a:solidFill>
              <a:latin typeface="Courier New" pitchFamily="49" charset="0"/>
              <a:cs typeface="Courier New" pitchFamily="49" charset="0"/>
            </a:endParaRPr>
          </a:p>
        </p:txBody>
      </p:sp>
    </p:spTree>
  </p:cSld>
  <p:clrMapOvr>
    <a:masterClrMapping/>
  </p:clrMapOvr>
  <p:transition>
    <p:fade/>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4: Macro Controls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Checkbox</a:t>
            </a:r>
          </a:p>
          <a:p>
            <a:pPr lvl="1">
              <a:buNone/>
            </a:pPr>
            <a:r>
              <a:rPr lang="en-US" sz="1700" dirty="0" smtClean="0">
                <a:solidFill>
                  <a:schemeClr val="tx1">
                    <a:lumMod val="75000"/>
                    <a:lumOff val="25000"/>
                  </a:schemeClr>
                </a:solidFill>
                <a:latin typeface="Century Gothic" pitchFamily="34" charset="0"/>
              </a:rPr>
              <a:t>		 An </a:t>
            </a:r>
            <a:r>
              <a:rPr lang="en-US" sz="1700" b="1" i="1" dirty="0" smtClean="0">
                <a:solidFill>
                  <a:schemeClr val="tx1">
                    <a:lumMod val="75000"/>
                    <a:lumOff val="25000"/>
                  </a:schemeClr>
                </a:solidFill>
                <a:latin typeface="Century Gothic" pitchFamily="34" charset="0"/>
              </a:rPr>
              <a:t>Excel VBA checkbox </a:t>
            </a:r>
            <a:r>
              <a:rPr lang="en-US" sz="1700" dirty="0" smtClean="0">
                <a:solidFill>
                  <a:schemeClr val="tx1">
                    <a:lumMod val="75000"/>
                    <a:lumOff val="25000"/>
                  </a:schemeClr>
                </a:solidFill>
                <a:latin typeface="Century Gothic" pitchFamily="34" charset="0"/>
              </a:rPr>
              <a:t>is a field which can be checked to store 	information. Learn how to draw a </a:t>
            </a:r>
            <a:r>
              <a:rPr lang="en-US" sz="1700" b="1" i="1" dirty="0" smtClean="0">
                <a:solidFill>
                  <a:schemeClr val="tx1">
                    <a:lumMod val="75000"/>
                    <a:lumOff val="25000"/>
                  </a:schemeClr>
                </a:solidFill>
                <a:latin typeface="Century Gothic" pitchFamily="34" charset="0"/>
              </a:rPr>
              <a:t>checkbox</a:t>
            </a:r>
            <a:r>
              <a:rPr lang="en-US" sz="1700" dirty="0" smtClean="0">
                <a:solidFill>
                  <a:schemeClr val="tx1">
                    <a:lumMod val="75000"/>
                    <a:lumOff val="25000"/>
                  </a:schemeClr>
                </a:solidFill>
                <a:latin typeface="Century Gothic" pitchFamily="34" charset="0"/>
              </a:rPr>
              <a:t> on your </a:t>
            </a:r>
            <a:r>
              <a:rPr lang="en-US" sz="1700" b="1" i="1" dirty="0" smtClean="0">
                <a:solidFill>
                  <a:schemeClr val="tx1">
                    <a:lumMod val="75000"/>
                    <a:lumOff val="25000"/>
                  </a:schemeClr>
                </a:solidFill>
                <a:latin typeface="Century Gothic" pitchFamily="34" charset="0"/>
              </a:rPr>
              <a:t>worksheet</a:t>
            </a:r>
            <a:r>
              <a:rPr lang="en-US" sz="1700" dirty="0" smtClean="0">
                <a:solidFill>
                  <a:schemeClr val="tx1">
                    <a:lumMod val="75000"/>
                    <a:lumOff val="25000"/>
                  </a:schemeClr>
                </a:solidFill>
                <a:latin typeface="Century Gothic" pitchFamily="34" charset="0"/>
              </a:rPr>
              <a:t> and 	how to refer to a </a:t>
            </a:r>
            <a:r>
              <a:rPr lang="en-US" sz="1700" b="1" i="1" dirty="0" smtClean="0">
                <a:solidFill>
                  <a:schemeClr val="tx1">
                    <a:lumMod val="75000"/>
                    <a:lumOff val="25000"/>
                  </a:schemeClr>
                </a:solidFill>
                <a:latin typeface="Century Gothic" pitchFamily="34" charset="0"/>
              </a:rPr>
              <a:t>checkbox</a:t>
            </a:r>
            <a:r>
              <a:rPr lang="en-US" sz="1700" dirty="0" smtClean="0">
                <a:solidFill>
                  <a:schemeClr val="tx1">
                    <a:lumMod val="75000"/>
                    <a:lumOff val="25000"/>
                  </a:schemeClr>
                </a:solidFill>
                <a:latin typeface="Century Gothic" pitchFamily="34" charset="0"/>
              </a:rPr>
              <a:t> in your code.</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b="1" dirty="0" smtClean="0">
                <a:solidFill>
                  <a:schemeClr val="tx1">
                    <a:lumMod val="75000"/>
                    <a:lumOff val="25000"/>
                  </a:schemeClr>
                </a:solidFill>
                <a:latin typeface="Century Gothic" pitchFamily="34" charset="0"/>
              </a:rPr>
              <a:t>		</a:t>
            </a:r>
            <a:r>
              <a:rPr lang="en-US" sz="1800" b="1" dirty="0" smtClean="0">
                <a:solidFill>
                  <a:schemeClr val="tx1">
                    <a:lumMod val="75000"/>
                    <a:lumOff val="25000"/>
                  </a:schemeClr>
                </a:solidFill>
                <a:latin typeface="Century Gothic" pitchFamily="34" charset="0"/>
              </a:rPr>
              <a:t>1. Draw a checkbox</a:t>
            </a:r>
          </a:p>
          <a:p>
            <a:pPr>
              <a:buNone/>
            </a:pPr>
            <a:r>
              <a:rPr lang="en-US" sz="1800" dirty="0" smtClean="0"/>
              <a:t>			</a:t>
            </a:r>
            <a:r>
              <a:rPr lang="en-US" sz="1700" b="1" i="1" dirty="0" smtClean="0">
                <a:solidFill>
                  <a:schemeClr val="tx1">
                    <a:lumMod val="75000"/>
                    <a:lumOff val="25000"/>
                  </a:schemeClr>
                </a:solidFill>
                <a:latin typeface="Century Gothic" pitchFamily="34" charset="0"/>
              </a:rPr>
              <a:t>Excel 2010 </a:t>
            </a:r>
            <a:r>
              <a:rPr lang="en-US" sz="1700" dirty="0" smtClean="0">
                <a:solidFill>
                  <a:schemeClr val="tx1">
                    <a:lumMod val="75000"/>
                    <a:lumOff val="25000"/>
                  </a:schemeClr>
                </a:solidFill>
                <a:latin typeface="Century Gothic" pitchFamily="34" charset="0"/>
              </a:rPr>
              <a:t>and </a:t>
            </a:r>
            <a:r>
              <a:rPr lang="en-US" sz="1700" b="1" i="1" dirty="0" smtClean="0">
                <a:solidFill>
                  <a:schemeClr val="tx1">
                    <a:lumMod val="75000"/>
                    <a:lumOff val="25000"/>
                  </a:schemeClr>
                </a:solidFill>
                <a:latin typeface="Century Gothic" pitchFamily="34" charset="0"/>
              </a:rPr>
              <a:t>Excel 2007 </a:t>
            </a:r>
            <a:r>
              <a:rPr lang="en-US" sz="1700" dirty="0" smtClean="0">
                <a:solidFill>
                  <a:schemeClr val="tx1">
                    <a:lumMod val="75000"/>
                    <a:lumOff val="25000"/>
                  </a:schemeClr>
                </a:solidFill>
                <a:latin typeface="Century Gothic" pitchFamily="34" charset="0"/>
              </a:rPr>
              <a:t>users. </a:t>
            </a:r>
            <a:r>
              <a:rPr lang="en-US" sz="1700" b="1" i="1" dirty="0" smtClean="0">
                <a:solidFill>
                  <a:schemeClr val="tx1">
                    <a:lumMod val="75000"/>
                    <a:lumOff val="25000"/>
                  </a:schemeClr>
                </a:solidFill>
                <a:latin typeface="Century Gothic" pitchFamily="34" charset="0"/>
              </a:rPr>
              <a:t>Click</a:t>
            </a:r>
            <a:r>
              <a:rPr lang="en-US" sz="1700" dirty="0" smtClean="0">
                <a:solidFill>
                  <a:schemeClr val="tx1">
                    <a:lumMod val="75000"/>
                    <a:lumOff val="25000"/>
                  </a:schemeClr>
                </a:solidFill>
                <a:latin typeface="Century Gothic" pitchFamily="34" charset="0"/>
              </a:rPr>
              <a:t> on Insert from the 		</a:t>
            </a:r>
            <a:r>
              <a:rPr lang="en-US" sz="1700" b="1" i="1" dirty="0" smtClean="0">
                <a:solidFill>
                  <a:schemeClr val="tx1">
                    <a:lumMod val="75000"/>
                    <a:lumOff val="25000"/>
                  </a:schemeClr>
                </a:solidFill>
                <a:latin typeface="Century Gothic" pitchFamily="34" charset="0"/>
              </a:rPr>
              <a:t>Developer tab </a:t>
            </a:r>
            <a:r>
              <a:rPr lang="en-US" sz="1700" dirty="0" smtClean="0">
                <a:solidFill>
                  <a:schemeClr val="tx1">
                    <a:lumMod val="75000"/>
                    <a:lumOff val="25000"/>
                  </a:schemeClr>
                </a:solidFill>
                <a:latin typeface="Century Gothic" pitchFamily="34" charset="0"/>
              </a:rPr>
              <a:t>and then click on </a:t>
            </a:r>
            <a:r>
              <a:rPr lang="en-US" sz="1700" b="1" i="1" dirty="0" smtClean="0">
                <a:solidFill>
                  <a:schemeClr val="tx1">
                    <a:lumMod val="75000"/>
                    <a:lumOff val="25000"/>
                  </a:schemeClr>
                </a:solidFill>
                <a:latin typeface="Century Gothic" pitchFamily="34" charset="0"/>
              </a:rPr>
              <a:t>Check Box </a:t>
            </a:r>
            <a:r>
              <a:rPr lang="en-US" sz="1700" dirty="0" smtClean="0">
                <a:solidFill>
                  <a:schemeClr val="tx1">
                    <a:lumMod val="75000"/>
                    <a:lumOff val="25000"/>
                  </a:schemeClr>
                </a:solidFill>
                <a:latin typeface="Century Gothic" pitchFamily="34" charset="0"/>
              </a:rPr>
              <a:t>in the </a:t>
            </a:r>
            <a:r>
              <a:rPr lang="en-US" sz="1700" b="1" i="1" dirty="0" smtClean="0">
                <a:solidFill>
                  <a:schemeClr val="tx1">
                    <a:lumMod val="75000"/>
                    <a:lumOff val="25000"/>
                  </a:schemeClr>
                </a:solidFill>
                <a:latin typeface="Century Gothic" pitchFamily="34" charset="0"/>
              </a:rPr>
              <a:t>ActiveX 		Controls</a:t>
            </a:r>
            <a:r>
              <a:rPr lang="en-US" sz="1700" dirty="0" smtClean="0">
                <a:solidFill>
                  <a:schemeClr val="tx1">
                    <a:lumMod val="75000"/>
                    <a:lumOff val="25000"/>
                  </a:schemeClr>
                </a:solidFill>
                <a:latin typeface="Century Gothic" pitchFamily="34" charset="0"/>
              </a:rPr>
              <a:t> section.</a:t>
            </a:r>
          </a:p>
        </p:txBody>
      </p:sp>
      <p:pic>
        <p:nvPicPr>
          <p:cNvPr id="137218" name="Picture 2" descr="Create an Excel VBA Checkbox in Excel 2010 or Excel 2007"/>
          <p:cNvPicPr>
            <a:picLocks noChangeAspect="1" noChangeArrowheads="1"/>
          </p:cNvPicPr>
          <p:nvPr/>
        </p:nvPicPr>
        <p:blipFill>
          <a:blip r:embed="rId2"/>
          <a:srcRect/>
          <a:stretch>
            <a:fillRect/>
          </a:stretch>
        </p:blipFill>
        <p:spPr bwMode="auto">
          <a:xfrm>
            <a:off x="2362200" y="4038600"/>
            <a:ext cx="6219568" cy="2667000"/>
          </a:xfrm>
          <a:prstGeom prst="rect">
            <a:avLst/>
          </a:prstGeom>
          <a:noFill/>
        </p:spPr>
      </p:pic>
    </p:spTree>
  </p:cSld>
  <p:clrMapOvr>
    <a:masterClrMapping/>
  </p:clrMapOvr>
  <p:transition>
    <p:fade/>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4: Macro Controls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Checkbox</a:t>
            </a:r>
          </a:p>
          <a:p>
            <a:pPr lvl="1">
              <a:buNone/>
            </a:pPr>
            <a:r>
              <a:rPr lang="en-US" sz="1700" dirty="0" smtClean="0">
                <a:solidFill>
                  <a:schemeClr val="tx1">
                    <a:lumMod val="75000"/>
                    <a:lumOff val="25000"/>
                  </a:schemeClr>
                </a:solidFill>
                <a:latin typeface="Century Gothic" pitchFamily="34" charset="0"/>
              </a:rPr>
              <a:t>		 An </a:t>
            </a:r>
            <a:r>
              <a:rPr lang="en-US" sz="1700" b="1" i="1" dirty="0" smtClean="0">
                <a:solidFill>
                  <a:schemeClr val="tx1">
                    <a:lumMod val="75000"/>
                    <a:lumOff val="25000"/>
                  </a:schemeClr>
                </a:solidFill>
                <a:latin typeface="Century Gothic" pitchFamily="34" charset="0"/>
              </a:rPr>
              <a:t>Excel VBA checkbox </a:t>
            </a:r>
            <a:r>
              <a:rPr lang="en-US" sz="1700" dirty="0" smtClean="0">
                <a:solidFill>
                  <a:schemeClr val="tx1">
                    <a:lumMod val="75000"/>
                    <a:lumOff val="25000"/>
                  </a:schemeClr>
                </a:solidFill>
                <a:latin typeface="Century Gothic" pitchFamily="34" charset="0"/>
              </a:rPr>
              <a:t>is a field which can be checked to store 	information. Learn how to draw a </a:t>
            </a:r>
            <a:r>
              <a:rPr lang="en-US" sz="1700" b="1" i="1" dirty="0" smtClean="0">
                <a:solidFill>
                  <a:schemeClr val="tx1">
                    <a:lumMod val="75000"/>
                    <a:lumOff val="25000"/>
                  </a:schemeClr>
                </a:solidFill>
                <a:latin typeface="Century Gothic" pitchFamily="34" charset="0"/>
              </a:rPr>
              <a:t>checkbox</a:t>
            </a:r>
            <a:r>
              <a:rPr lang="en-US" sz="1700" dirty="0" smtClean="0">
                <a:solidFill>
                  <a:schemeClr val="tx1">
                    <a:lumMod val="75000"/>
                    <a:lumOff val="25000"/>
                  </a:schemeClr>
                </a:solidFill>
                <a:latin typeface="Century Gothic" pitchFamily="34" charset="0"/>
              </a:rPr>
              <a:t> on your </a:t>
            </a:r>
            <a:r>
              <a:rPr lang="en-US" sz="1700" b="1" i="1" dirty="0" smtClean="0">
                <a:solidFill>
                  <a:schemeClr val="tx1">
                    <a:lumMod val="75000"/>
                    <a:lumOff val="25000"/>
                  </a:schemeClr>
                </a:solidFill>
                <a:latin typeface="Century Gothic" pitchFamily="34" charset="0"/>
              </a:rPr>
              <a:t>worksheet</a:t>
            </a:r>
            <a:r>
              <a:rPr lang="en-US" sz="1700" dirty="0" smtClean="0">
                <a:solidFill>
                  <a:schemeClr val="tx1">
                    <a:lumMod val="75000"/>
                    <a:lumOff val="25000"/>
                  </a:schemeClr>
                </a:solidFill>
                <a:latin typeface="Century Gothic" pitchFamily="34" charset="0"/>
              </a:rPr>
              <a:t> and 	how to refer to a </a:t>
            </a:r>
            <a:r>
              <a:rPr lang="en-US" sz="1700" b="1" i="1" dirty="0" smtClean="0">
                <a:solidFill>
                  <a:schemeClr val="tx1">
                    <a:lumMod val="75000"/>
                    <a:lumOff val="25000"/>
                  </a:schemeClr>
                </a:solidFill>
                <a:latin typeface="Century Gothic" pitchFamily="34" charset="0"/>
              </a:rPr>
              <a:t>checkbox</a:t>
            </a:r>
            <a:r>
              <a:rPr lang="en-US" sz="1700" dirty="0" smtClean="0">
                <a:solidFill>
                  <a:schemeClr val="tx1">
                    <a:lumMod val="75000"/>
                    <a:lumOff val="25000"/>
                  </a:schemeClr>
                </a:solidFill>
                <a:latin typeface="Century Gothic" pitchFamily="34" charset="0"/>
              </a:rPr>
              <a:t> in your code.</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b="1" dirty="0" smtClean="0">
                <a:solidFill>
                  <a:schemeClr val="tx1">
                    <a:lumMod val="75000"/>
                    <a:lumOff val="25000"/>
                  </a:schemeClr>
                </a:solidFill>
                <a:latin typeface="Century Gothic" pitchFamily="34" charset="0"/>
              </a:rPr>
              <a:t>		</a:t>
            </a:r>
            <a:r>
              <a:rPr lang="en-US" sz="1800" b="1" dirty="0" smtClean="0">
                <a:solidFill>
                  <a:schemeClr val="tx1">
                    <a:lumMod val="75000"/>
                    <a:lumOff val="25000"/>
                  </a:schemeClr>
                </a:solidFill>
                <a:latin typeface="Century Gothic" pitchFamily="34" charset="0"/>
              </a:rPr>
              <a:t>1. Draw a checkbox</a:t>
            </a:r>
          </a:p>
          <a:p>
            <a:pPr>
              <a:buNone/>
            </a:pPr>
            <a:r>
              <a:rPr lang="en-US" sz="1800" dirty="0" smtClean="0"/>
              <a:t>			</a:t>
            </a:r>
            <a:endParaRPr lang="en-US" sz="1700" b="1" i="1" dirty="0" smtClean="0">
              <a:solidFill>
                <a:schemeClr val="tx1">
                  <a:lumMod val="75000"/>
                  <a:lumOff val="25000"/>
                </a:schemeClr>
              </a:solidFill>
              <a:latin typeface="Century Gothic" pitchFamily="34" charset="0"/>
            </a:endParaRPr>
          </a:p>
          <a:p>
            <a:pPr>
              <a:buNone/>
            </a:pPr>
            <a:r>
              <a:rPr lang="en-US" sz="1700" b="1" i="1"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a. </a:t>
            </a:r>
            <a:r>
              <a:rPr lang="en-US" sz="1700" dirty="0" smtClean="0">
                <a:solidFill>
                  <a:schemeClr val="tx1">
                    <a:lumMod val="75000"/>
                    <a:lumOff val="25000"/>
                  </a:schemeClr>
                </a:solidFill>
                <a:latin typeface="Century Gothic" pitchFamily="34" charset="0"/>
              </a:rPr>
              <a:t>Draw a </a:t>
            </a:r>
            <a:r>
              <a:rPr lang="en-US" sz="1700" b="1" dirty="0" smtClean="0">
                <a:solidFill>
                  <a:schemeClr val="tx1">
                    <a:lumMod val="75000"/>
                    <a:lumOff val="25000"/>
                  </a:schemeClr>
                </a:solidFill>
                <a:latin typeface="Century Gothic" pitchFamily="34" charset="0"/>
              </a:rPr>
              <a:t>checkbox</a:t>
            </a:r>
            <a:r>
              <a:rPr lang="en-US" sz="1700" dirty="0" smtClean="0">
                <a:solidFill>
                  <a:schemeClr val="tx1">
                    <a:lumMod val="75000"/>
                    <a:lumOff val="25000"/>
                  </a:schemeClr>
                </a:solidFill>
                <a:latin typeface="Century Gothic" pitchFamily="34" charset="0"/>
              </a:rPr>
              <a:t> on your worksheet. </a:t>
            </a:r>
          </a:p>
        </p:txBody>
      </p:sp>
      <p:pic>
        <p:nvPicPr>
          <p:cNvPr id="140290" name="Picture 2" descr="Excel VBA Checkbox Example"/>
          <p:cNvPicPr>
            <a:picLocks noChangeAspect="1" noChangeArrowheads="1"/>
          </p:cNvPicPr>
          <p:nvPr/>
        </p:nvPicPr>
        <p:blipFill>
          <a:blip r:embed="rId2"/>
          <a:srcRect/>
          <a:stretch>
            <a:fillRect/>
          </a:stretch>
        </p:blipFill>
        <p:spPr bwMode="auto">
          <a:xfrm>
            <a:off x="2362200" y="3962400"/>
            <a:ext cx="4299467" cy="1676400"/>
          </a:xfrm>
          <a:prstGeom prst="rect">
            <a:avLst/>
          </a:prstGeom>
          <a:noFill/>
        </p:spPr>
      </p:pic>
    </p:spTree>
  </p:cSld>
  <p:clrMapOvr>
    <a:masterClrMapping/>
  </p:clrMapOvr>
  <p:transition>
    <p:fade/>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4: Macro Controls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Checkbox</a:t>
            </a:r>
          </a:p>
          <a:p>
            <a:pPr lvl="1">
              <a:buNone/>
            </a:pPr>
            <a:r>
              <a:rPr lang="en-US" sz="1700" dirty="0" smtClean="0">
                <a:solidFill>
                  <a:schemeClr val="tx1">
                    <a:lumMod val="75000"/>
                    <a:lumOff val="25000"/>
                  </a:schemeClr>
                </a:solidFill>
                <a:latin typeface="Century Gothic" pitchFamily="34" charset="0"/>
              </a:rPr>
              <a:t>		 An </a:t>
            </a:r>
            <a:r>
              <a:rPr lang="en-US" sz="1700" b="1" i="1" dirty="0" smtClean="0">
                <a:solidFill>
                  <a:schemeClr val="tx1">
                    <a:lumMod val="75000"/>
                    <a:lumOff val="25000"/>
                  </a:schemeClr>
                </a:solidFill>
                <a:latin typeface="Century Gothic" pitchFamily="34" charset="0"/>
              </a:rPr>
              <a:t>Excel VBA checkbox </a:t>
            </a:r>
            <a:r>
              <a:rPr lang="en-US" sz="1700" dirty="0" smtClean="0">
                <a:solidFill>
                  <a:schemeClr val="tx1">
                    <a:lumMod val="75000"/>
                    <a:lumOff val="25000"/>
                  </a:schemeClr>
                </a:solidFill>
                <a:latin typeface="Century Gothic" pitchFamily="34" charset="0"/>
              </a:rPr>
              <a:t>is a field which can be checked to store 	information. Learn how to draw a </a:t>
            </a:r>
            <a:r>
              <a:rPr lang="en-US" sz="1700" b="1" i="1" dirty="0" smtClean="0">
                <a:solidFill>
                  <a:schemeClr val="tx1">
                    <a:lumMod val="75000"/>
                    <a:lumOff val="25000"/>
                  </a:schemeClr>
                </a:solidFill>
                <a:latin typeface="Century Gothic" pitchFamily="34" charset="0"/>
              </a:rPr>
              <a:t>checkbox</a:t>
            </a:r>
            <a:r>
              <a:rPr lang="en-US" sz="1700" dirty="0" smtClean="0">
                <a:solidFill>
                  <a:schemeClr val="tx1">
                    <a:lumMod val="75000"/>
                    <a:lumOff val="25000"/>
                  </a:schemeClr>
                </a:solidFill>
                <a:latin typeface="Century Gothic" pitchFamily="34" charset="0"/>
              </a:rPr>
              <a:t> on your </a:t>
            </a:r>
            <a:r>
              <a:rPr lang="en-US" sz="1700" b="1" i="1" dirty="0" smtClean="0">
                <a:solidFill>
                  <a:schemeClr val="tx1">
                    <a:lumMod val="75000"/>
                    <a:lumOff val="25000"/>
                  </a:schemeClr>
                </a:solidFill>
                <a:latin typeface="Century Gothic" pitchFamily="34" charset="0"/>
              </a:rPr>
              <a:t>worksheet</a:t>
            </a:r>
            <a:r>
              <a:rPr lang="en-US" sz="1700" dirty="0" smtClean="0">
                <a:solidFill>
                  <a:schemeClr val="tx1">
                    <a:lumMod val="75000"/>
                    <a:lumOff val="25000"/>
                  </a:schemeClr>
                </a:solidFill>
                <a:latin typeface="Century Gothic" pitchFamily="34" charset="0"/>
              </a:rPr>
              <a:t> and 	how to refer to a </a:t>
            </a:r>
            <a:r>
              <a:rPr lang="en-US" sz="1700" b="1" i="1" dirty="0" smtClean="0">
                <a:solidFill>
                  <a:schemeClr val="tx1">
                    <a:lumMod val="75000"/>
                    <a:lumOff val="25000"/>
                  </a:schemeClr>
                </a:solidFill>
                <a:latin typeface="Century Gothic" pitchFamily="34" charset="0"/>
              </a:rPr>
              <a:t>checkbox</a:t>
            </a:r>
            <a:r>
              <a:rPr lang="en-US" sz="1700" dirty="0" smtClean="0">
                <a:solidFill>
                  <a:schemeClr val="tx1">
                    <a:lumMod val="75000"/>
                    <a:lumOff val="25000"/>
                  </a:schemeClr>
                </a:solidFill>
                <a:latin typeface="Century Gothic" pitchFamily="34" charset="0"/>
              </a:rPr>
              <a:t> in your code.</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b="1" dirty="0" smtClean="0">
                <a:solidFill>
                  <a:schemeClr val="tx1">
                    <a:lumMod val="75000"/>
                    <a:lumOff val="25000"/>
                  </a:schemeClr>
                </a:solidFill>
                <a:latin typeface="Century Gothic" pitchFamily="34" charset="0"/>
              </a:rPr>
              <a:t>		</a:t>
            </a:r>
            <a:r>
              <a:rPr lang="en-US" sz="1800" b="1" dirty="0" smtClean="0">
                <a:solidFill>
                  <a:schemeClr val="tx1">
                    <a:lumMod val="75000"/>
                    <a:lumOff val="25000"/>
                  </a:schemeClr>
                </a:solidFill>
                <a:latin typeface="Century Gothic" pitchFamily="34" charset="0"/>
              </a:rPr>
              <a:t>1. Draw a checkbox</a:t>
            </a:r>
          </a:p>
          <a:p>
            <a:pPr>
              <a:buNone/>
            </a:pPr>
            <a:r>
              <a:rPr lang="en-US" sz="1800" dirty="0" smtClean="0"/>
              <a:t>			</a:t>
            </a:r>
            <a:endParaRPr lang="en-US" sz="1700" b="1" i="1" dirty="0" smtClean="0">
              <a:solidFill>
                <a:schemeClr val="tx1">
                  <a:lumMod val="75000"/>
                  <a:lumOff val="25000"/>
                </a:schemeClr>
              </a:solidFill>
              <a:latin typeface="Century Gothic" pitchFamily="34" charset="0"/>
            </a:endParaRPr>
          </a:p>
          <a:p>
            <a:pPr>
              <a:buNone/>
            </a:pPr>
            <a:r>
              <a:rPr lang="en-US" sz="1700" b="1" i="1"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a. </a:t>
            </a:r>
            <a:r>
              <a:rPr lang="en-US" sz="1700" b="1" i="1" dirty="0" smtClean="0">
                <a:solidFill>
                  <a:schemeClr val="tx1">
                    <a:lumMod val="75000"/>
                    <a:lumOff val="25000"/>
                  </a:schemeClr>
                </a:solidFill>
                <a:latin typeface="Century Gothic" pitchFamily="34" charset="0"/>
              </a:rPr>
              <a:t>Right click </a:t>
            </a:r>
            <a:r>
              <a:rPr lang="en-US" sz="1700" dirty="0" smtClean="0">
                <a:solidFill>
                  <a:schemeClr val="tx1">
                    <a:lumMod val="75000"/>
                    <a:lumOff val="25000"/>
                  </a:schemeClr>
                </a:solidFill>
                <a:latin typeface="Century Gothic" pitchFamily="34" charset="0"/>
              </a:rPr>
              <a:t>on the </a:t>
            </a:r>
            <a:r>
              <a:rPr lang="en-US" sz="1700" b="1" i="1" dirty="0" smtClean="0">
                <a:solidFill>
                  <a:schemeClr val="tx1">
                    <a:lumMod val="75000"/>
                    <a:lumOff val="25000"/>
                  </a:schemeClr>
                </a:solidFill>
                <a:latin typeface="Century Gothic" pitchFamily="34" charset="0"/>
              </a:rPr>
              <a:t>checkbox</a:t>
            </a:r>
            <a:r>
              <a:rPr lang="en-US" sz="1700"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Click</a:t>
            </a:r>
            <a:r>
              <a:rPr lang="en-US" sz="1700" dirty="0" smtClean="0">
                <a:solidFill>
                  <a:schemeClr val="tx1">
                    <a:lumMod val="75000"/>
                    <a:lumOff val="25000"/>
                  </a:schemeClr>
                </a:solidFill>
                <a:latin typeface="Century Gothic" pitchFamily="34" charset="0"/>
              </a:rPr>
              <a:t> on </a:t>
            </a:r>
            <a:r>
              <a:rPr lang="en-US" sz="1700" b="1" i="1" dirty="0" smtClean="0">
                <a:solidFill>
                  <a:schemeClr val="tx1">
                    <a:lumMod val="75000"/>
                    <a:lumOff val="25000"/>
                  </a:schemeClr>
                </a:solidFill>
                <a:latin typeface="Century Gothic" pitchFamily="34" charset="0"/>
              </a:rPr>
              <a:t>View Code</a:t>
            </a:r>
            <a:r>
              <a:rPr lang="en-US" sz="1700" dirty="0" smtClean="0">
                <a:solidFill>
                  <a:schemeClr val="tx1">
                    <a:lumMod val="75000"/>
                    <a:lumOff val="25000"/>
                  </a:schemeClr>
                </a:solidFill>
                <a:latin typeface="Century Gothic" pitchFamily="34" charset="0"/>
              </a:rPr>
              <a:t>. Add 		the following code lines:</a:t>
            </a:r>
          </a:p>
          <a:p>
            <a:pPr>
              <a:buNone/>
            </a:pPr>
            <a:endParaRPr lang="en-US" sz="1700" dirty="0" smtClean="0">
              <a:solidFill>
                <a:schemeClr val="tx1">
                  <a:lumMod val="75000"/>
                  <a:lumOff val="25000"/>
                </a:schemeClr>
              </a:solidFill>
              <a:latin typeface="Century Gothic" pitchFamily="34" charset="0"/>
            </a:endParaRPr>
          </a:p>
          <a:p>
            <a:pPr>
              <a:buNone/>
            </a:pPr>
            <a:r>
              <a:rPr lang="en-US" sz="1700"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c.</a:t>
            </a:r>
            <a:r>
              <a:rPr lang="en-US" sz="1700" dirty="0" smtClean="0">
                <a:solidFill>
                  <a:schemeClr val="tx1">
                    <a:lumMod val="75000"/>
                    <a:lumOff val="25000"/>
                  </a:schemeClr>
                </a:solidFill>
                <a:latin typeface="Century Gothic" pitchFamily="34" charset="0"/>
              </a:rPr>
              <a:t> You can change the </a:t>
            </a:r>
            <a:r>
              <a:rPr lang="en-US" sz="1700" b="1" i="1" dirty="0" smtClean="0">
                <a:solidFill>
                  <a:schemeClr val="tx1">
                    <a:lumMod val="75000"/>
                    <a:lumOff val="25000"/>
                  </a:schemeClr>
                </a:solidFill>
                <a:latin typeface="Century Gothic" pitchFamily="34" charset="0"/>
              </a:rPr>
              <a:t>name</a:t>
            </a:r>
            <a:r>
              <a:rPr lang="en-US" sz="1700" dirty="0" smtClean="0">
                <a:solidFill>
                  <a:schemeClr val="tx1">
                    <a:lumMod val="75000"/>
                    <a:lumOff val="25000"/>
                  </a:schemeClr>
                </a:solidFill>
                <a:latin typeface="Century Gothic" pitchFamily="34" charset="0"/>
              </a:rPr>
              <a:t> of the </a:t>
            </a:r>
            <a:r>
              <a:rPr lang="en-US" sz="1700" b="1" i="1" dirty="0" smtClean="0">
                <a:solidFill>
                  <a:schemeClr val="tx1">
                    <a:lumMod val="75000"/>
                    <a:lumOff val="25000"/>
                  </a:schemeClr>
                </a:solidFill>
                <a:latin typeface="Century Gothic" pitchFamily="34" charset="0"/>
              </a:rPr>
              <a:t>checkbox</a:t>
            </a:r>
            <a:r>
              <a:rPr lang="en-US" sz="1700" dirty="0" smtClean="0">
                <a:solidFill>
                  <a:schemeClr val="tx1">
                    <a:lumMod val="75000"/>
                    <a:lumOff val="25000"/>
                  </a:schemeClr>
                </a:solidFill>
                <a:latin typeface="Century Gothic" pitchFamily="34" charset="0"/>
              </a:rPr>
              <a:t> by </a:t>
            </a:r>
            <a:r>
              <a:rPr lang="en-US" sz="1700" b="1" i="1" dirty="0" smtClean="0">
                <a:solidFill>
                  <a:schemeClr val="tx1">
                    <a:lumMod val="75000"/>
                    <a:lumOff val="25000"/>
                  </a:schemeClr>
                </a:solidFill>
                <a:latin typeface="Century Gothic" pitchFamily="34" charset="0"/>
              </a:rPr>
              <a:t>right 		clicking</a:t>
            </a:r>
            <a:r>
              <a:rPr lang="en-US" sz="1700" dirty="0" smtClean="0">
                <a:solidFill>
                  <a:schemeClr val="tx1">
                    <a:lumMod val="75000"/>
                    <a:lumOff val="25000"/>
                  </a:schemeClr>
                </a:solidFill>
                <a:latin typeface="Century Gothic" pitchFamily="34" charset="0"/>
              </a:rPr>
              <a:t> on the </a:t>
            </a:r>
            <a:r>
              <a:rPr lang="en-US" sz="1700" b="1" i="1" dirty="0" smtClean="0">
                <a:solidFill>
                  <a:schemeClr val="tx1">
                    <a:lumMod val="75000"/>
                    <a:lumOff val="25000"/>
                  </a:schemeClr>
                </a:solidFill>
                <a:latin typeface="Century Gothic" pitchFamily="34" charset="0"/>
              </a:rPr>
              <a:t>checkbox</a:t>
            </a:r>
            <a:r>
              <a:rPr lang="en-US" sz="1700" dirty="0" smtClean="0">
                <a:solidFill>
                  <a:schemeClr val="tx1">
                    <a:lumMod val="75000"/>
                    <a:lumOff val="25000"/>
                  </a:schemeClr>
                </a:solidFill>
                <a:latin typeface="Century Gothic" pitchFamily="34" charset="0"/>
              </a:rPr>
              <a:t> and then </a:t>
            </a:r>
            <a:r>
              <a:rPr lang="en-US" sz="1700" b="1" i="1" dirty="0" smtClean="0">
                <a:solidFill>
                  <a:schemeClr val="tx1">
                    <a:lumMod val="75000"/>
                    <a:lumOff val="25000"/>
                  </a:schemeClr>
                </a:solidFill>
                <a:latin typeface="Century Gothic" pitchFamily="34" charset="0"/>
              </a:rPr>
              <a:t>clicking</a:t>
            </a:r>
            <a:r>
              <a:rPr lang="en-US" sz="1700" dirty="0" smtClean="0">
                <a:solidFill>
                  <a:schemeClr val="tx1">
                    <a:lumMod val="75000"/>
                    <a:lumOff val="25000"/>
                  </a:schemeClr>
                </a:solidFill>
                <a:latin typeface="Century Gothic" pitchFamily="34" charset="0"/>
              </a:rPr>
              <a:t> on </a:t>
            </a:r>
            <a:r>
              <a:rPr lang="en-US" sz="1700" b="1" i="1" dirty="0" smtClean="0">
                <a:solidFill>
                  <a:schemeClr val="tx1">
                    <a:lumMod val="75000"/>
                    <a:lumOff val="25000"/>
                  </a:schemeClr>
                </a:solidFill>
                <a:latin typeface="Century Gothic" pitchFamily="34" charset="0"/>
              </a:rPr>
              <a:t>Properties</a:t>
            </a:r>
            <a:r>
              <a:rPr lang="en-US" sz="1700" dirty="0" smtClean="0">
                <a:solidFill>
                  <a:schemeClr val="tx1">
                    <a:lumMod val="75000"/>
                    <a:lumOff val="25000"/>
                  </a:schemeClr>
                </a:solidFill>
                <a:latin typeface="Century Gothic" pitchFamily="34" charset="0"/>
              </a:rPr>
              <a:t> 		and </a:t>
            </a:r>
            <a:r>
              <a:rPr lang="en-US" sz="1700" b="1" i="1" dirty="0" smtClean="0">
                <a:solidFill>
                  <a:schemeClr val="tx1">
                    <a:lumMod val="75000"/>
                    <a:lumOff val="25000"/>
                  </a:schemeClr>
                </a:solidFill>
                <a:latin typeface="Century Gothic" pitchFamily="34" charset="0"/>
              </a:rPr>
              <a:t>Name</a:t>
            </a:r>
            <a:r>
              <a:rPr lang="en-US" sz="1700" dirty="0" smtClean="0">
                <a:solidFill>
                  <a:schemeClr val="tx1">
                    <a:lumMod val="75000"/>
                    <a:lumOff val="25000"/>
                  </a:schemeClr>
                </a:solidFill>
                <a:latin typeface="Century Gothic" pitchFamily="34" charset="0"/>
              </a:rPr>
              <a:t>. For now, we will leave </a:t>
            </a:r>
            <a:r>
              <a:rPr lang="en-US" sz="1700" b="1" i="1" dirty="0" smtClean="0">
                <a:solidFill>
                  <a:schemeClr val="tx1">
                    <a:lumMod val="75000"/>
                    <a:lumOff val="25000"/>
                  </a:schemeClr>
                </a:solidFill>
                <a:latin typeface="Century Gothic" pitchFamily="34" charset="0"/>
              </a:rPr>
              <a:t>Checkbox1</a:t>
            </a:r>
            <a:r>
              <a:rPr lang="en-US" sz="1700" dirty="0" smtClean="0">
                <a:solidFill>
                  <a:schemeClr val="tx1">
                    <a:lumMod val="75000"/>
                    <a:lumOff val="25000"/>
                  </a:schemeClr>
                </a:solidFill>
                <a:latin typeface="Century Gothic" pitchFamily="34" charset="0"/>
              </a:rPr>
              <a:t> as the </a:t>
            </a:r>
            <a:r>
              <a:rPr lang="en-US" sz="1700" b="1" i="1" dirty="0" smtClean="0">
                <a:solidFill>
                  <a:schemeClr val="tx1">
                    <a:lumMod val="75000"/>
                    <a:lumOff val="25000"/>
                  </a:schemeClr>
                </a:solidFill>
                <a:latin typeface="Century Gothic" pitchFamily="34" charset="0"/>
              </a:rPr>
              <a:t>name</a:t>
            </a:r>
            <a:r>
              <a:rPr lang="en-US" sz="1700" dirty="0" smtClean="0">
                <a:solidFill>
                  <a:schemeClr val="tx1">
                    <a:lumMod val="75000"/>
                    <a:lumOff val="25000"/>
                  </a:schemeClr>
                </a:solidFill>
                <a:latin typeface="Century Gothic" pitchFamily="34" charset="0"/>
              </a:rPr>
              <a:t> 		of the </a:t>
            </a:r>
            <a:r>
              <a:rPr lang="en-US" sz="1700" b="1" i="1" dirty="0" smtClean="0">
                <a:solidFill>
                  <a:schemeClr val="tx1">
                    <a:lumMod val="75000"/>
                    <a:lumOff val="25000"/>
                  </a:schemeClr>
                </a:solidFill>
                <a:latin typeface="Century Gothic" pitchFamily="34" charset="0"/>
              </a:rPr>
              <a:t>checkbox</a:t>
            </a:r>
            <a:r>
              <a:rPr lang="en-US" sz="1700" dirty="0" smtClean="0">
                <a:solidFill>
                  <a:schemeClr val="tx1">
                    <a:lumMod val="75000"/>
                    <a:lumOff val="25000"/>
                  </a:schemeClr>
                </a:solidFill>
                <a:latin typeface="Century Gothic" pitchFamily="34" charset="0"/>
              </a:rPr>
              <a:t>.</a:t>
            </a:r>
          </a:p>
        </p:txBody>
      </p:sp>
    </p:spTree>
  </p:cSld>
  <p:clrMapOvr>
    <a:masterClrMapping/>
  </p:clrMapOvr>
  <p:transition>
    <p:fade/>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4: Macro Controls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Checkbox</a:t>
            </a:r>
          </a:p>
          <a:p>
            <a:pPr lvl="1">
              <a:buNone/>
            </a:pPr>
            <a:r>
              <a:rPr lang="en-US" sz="1700" dirty="0" smtClean="0">
                <a:solidFill>
                  <a:schemeClr val="tx1">
                    <a:lumMod val="75000"/>
                    <a:lumOff val="25000"/>
                  </a:schemeClr>
                </a:solidFill>
                <a:latin typeface="Century Gothic" pitchFamily="34" charset="0"/>
              </a:rPr>
              <a:t>		 An </a:t>
            </a:r>
            <a:r>
              <a:rPr lang="en-US" sz="1700" b="1" i="1" dirty="0" smtClean="0">
                <a:solidFill>
                  <a:schemeClr val="tx1">
                    <a:lumMod val="75000"/>
                    <a:lumOff val="25000"/>
                  </a:schemeClr>
                </a:solidFill>
                <a:latin typeface="Century Gothic" pitchFamily="34" charset="0"/>
              </a:rPr>
              <a:t>Excel VBA checkbox </a:t>
            </a:r>
            <a:r>
              <a:rPr lang="en-US" sz="1700" dirty="0" smtClean="0">
                <a:solidFill>
                  <a:schemeClr val="tx1">
                    <a:lumMod val="75000"/>
                    <a:lumOff val="25000"/>
                  </a:schemeClr>
                </a:solidFill>
                <a:latin typeface="Century Gothic" pitchFamily="34" charset="0"/>
              </a:rPr>
              <a:t>is a field which can be checked to store 	information. Learn how to draw a </a:t>
            </a:r>
            <a:r>
              <a:rPr lang="en-US" sz="1700" b="1" i="1" dirty="0" smtClean="0">
                <a:solidFill>
                  <a:schemeClr val="tx1">
                    <a:lumMod val="75000"/>
                    <a:lumOff val="25000"/>
                  </a:schemeClr>
                </a:solidFill>
                <a:latin typeface="Century Gothic" pitchFamily="34" charset="0"/>
              </a:rPr>
              <a:t>checkbox</a:t>
            </a:r>
            <a:r>
              <a:rPr lang="en-US" sz="1700" dirty="0" smtClean="0">
                <a:solidFill>
                  <a:schemeClr val="tx1">
                    <a:lumMod val="75000"/>
                    <a:lumOff val="25000"/>
                  </a:schemeClr>
                </a:solidFill>
                <a:latin typeface="Century Gothic" pitchFamily="34" charset="0"/>
              </a:rPr>
              <a:t> on your </a:t>
            </a:r>
            <a:r>
              <a:rPr lang="en-US" sz="1700" b="1" i="1" dirty="0" smtClean="0">
                <a:solidFill>
                  <a:schemeClr val="tx1">
                    <a:lumMod val="75000"/>
                    <a:lumOff val="25000"/>
                  </a:schemeClr>
                </a:solidFill>
                <a:latin typeface="Century Gothic" pitchFamily="34" charset="0"/>
              </a:rPr>
              <a:t>worksheet</a:t>
            </a:r>
            <a:r>
              <a:rPr lang="en-US" sz="1700" dirty="0" smtClean="0">
                <a:solidFill>
                  <a:schemeClr val="tx1">
                    <a:lumMod val="75000"/>
                    <a:lumOff val="25000"/>
                  </a:schemeClr>
                </a:solidFill>
                <a:latin typeface="Century Gothic" pitchFamily="34" charset="0"/>
              </a:rPr>
              <a:t> and 	how to refer to a </a:t>
            </a:r>
            <a:r>
              <a:rPr lang="en-US" sz="1700" b="1" i="1" dirty="0" smtClean="0">
                <a:solidFill>
                  <a:schemeClr val="tx1">
                    <a:lumMod val="75000"/>
                    <a:lumOff val="25000"/>
                  </a:schemeClr>
                </a:solidFill>
                <a:latin typeface="Century Gothic" pitchFamily="34" charset="0"/>
              </a:rPr>
              <a:t>checkbox</a:t>
            </a:r>
            <a:r>
              <a:rPr lang="en-US" sz="1700" dirty="0" smtClean="0">
                <a:solidFill>
                  <a:schemeClr val="tx1">
                    <a:lumMod val="75000"/>
                    <a:lumOff val="25000"/>
                  </a:schemeClr>
                </a:solidFill>
                <a:latin typeface="Century Gothic" pitchFamily="34" charset="0"/>
              </a:rPr>
              <a:t> in your code.</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b="1" dirty="0" smtClean="0">
                <a:solidFill>
                  <a:schemeClr val="tx1">
                    <a:lumMod val="75000"/>
                    <a:lumOff val="25000"/>
                  </a:schemeClr>
                </a:solidFill>
                <a:latin typeface="Century Gothic" pitchFamily="34" charset="0"/>
              </a:rPr>
              <a:t>		</a:t>
            </a:r>
            <a:r>
              <a:rPr lang="en-US" sz="1800" b="1" dirty="0" smtClean="0">
                <a:solidFill>
                  <a:schemeClr val="tx1">
                    <a:lumMod val="75000"/>
                    <a:lumOff val="25000"/>
                  </a:schemeClr>
                </a:solidFill>
                <a:latin typeface="Century Gothic" pitchFamily="34" charset="0"/>
              </a:rPr>
              <a:t>2. Refer to checkbox in your code</a:t>
            </a:r>
          </a:p>
          <a:p>
            <a:pPr>
              <a:buNone/>
            </a:pPr>
            <a:r>
              <a:rPr lang="en-US" sz="1800" dirty="0" smtClean="0"/>
              <a:t>			</a:t>
            </a:r>
            <a:endParaRPr lang="en-US" sz="1700" b="1" i="1" dirty="0" smtClean="0">
              <a:solidFill>
                <a:schemeClr val="tx1">
                  <a:lumMod val="75000"/>
                  <a:lumOff val="25000"/>
                </a:schemeClr>
              </a:solidFill>
              <a:latin typeface="Century Gothic" pitchFamily="34" charset="0"/>
            </a:endParaRPr>
          </a:p>
          <a:p>
            <a:pPr>
              <a:buNone/>
            </a:pPr>
            <a:r>
              <a:rPr lang="en-US" sz="1700" b="1" i="1"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a. </a:t>
            </a:r>
            <a:r>
              <a:rPr lang="en-US" sz="1700" dirty="0" smtClean="0">
                <a:solidFill>
                  <a:schemeClr val="tx1">
                    <a:lumMod val="75000"/>
                    <a:lumOff val="25000"/>
                  </a:schemeClr>
                </a:solidFill>
                <a:latin typeface="Century Gothic" pitchFamily="34" charset="0"/>
              </a:rPr>
              <a:t>You can change the </a:t>
            </a:r>
            <a:r>
              <a:rPr lang="en-US" sz="1700" b="1" i="1" dirty="0" smtClean="0">
                <a:solidFill>
                  <a:schemeClr val="tx1">
                    <a:lumMod val="75000"/>
                    <a:lumOff val="25000"/>
                  </a:schemeClr>
                </a:solidFill>
                <a:latin typeface="Century Gothic" pitchFamily="34" charset="0"/>
              </a:rPr>
              <a:t>caption</a:t>
            </a:r>
            <a:r>
              <a:rPr lang="en-US" sz="1700" dirty="0" smtClean="0">
                <a:solidFill>
                  <a:schemeClr val="tx1">
                    <a:lumMod val="75000"/>
                    <a:lumOff val="25000"/>
                  </a:schemeClr>
                </a:solidFill>
                <a:latin typeface="Century Gothic" pitchFamily="34" charset="0"/>
              </a:rPr>
              <a:t> of the </a:t>
            </a:r>
            <a:r>
              <a:rPr lang="en-US" sz="1700" b="1" i="1" dirty="0" smtClean="0">
                <a:solidFill>
                  <a:schemeClr val="tx1">
                    <a:lumMod val="75000"/>
                    <a:lumOff val="25000"/>
                  </a:schemeClr>
                </a:solidFill>
                <a:latin typeface="Century Gothic" pitchFamily="34" charset="0"/>
              </a:rPr>
              <a:t>checkbox</a:t>
            </a:r>
            <a:r>
              <a:rPr lang="en-US" sz="1700" dirty="0" smtClean="0">
                <a:solidFill>
                  <a:schemeClr val="tx1">
                    <a:lumMod val="75000"/>
                    <a:lumOff val="25000"/>
                  </a:schemeClr>
                </a:solidFill>
                <a:latin typeface="Century Gothic" pitchFamily="34" charset="0"/>
              </a:rPr>
              <a:t> by </a:t>
            </a:r>
            <a:r>
              <a:rPr lang="en-US" sz="1700" b="1" i="1" dirty="0" smtClean="0">
                <a:solidFill>
                  <a:schemeClr val="tx1">
                    <a:lumMod val="75000"/>
                    <a:lumOff val="25000"/>
                  </a:schemeClr>
                </a:solidFill>
                <a:latin typeface="Century Gothic" pitchFamily="34" charset="0"/>
              </a:rPr>
              <a:t>right 		clicking</a:t>
            </a:r>
            <a:r>
              <a:rPr lang="en-US" sz="1700" dirty="0" smtClean="0">
                <a:solidFill>
                  <a:schemeClr val="tx1">
                    <a:lumMod val="75000"/>
                    <a:lumOff val="25000"/>
                  </a:schemeClr>
                </a:solidFill>
                <a:latin typeface="Century Gothic" pitchFamily="34" charset="0"/>
              </a:rPr>
              <a:t> on the </a:t>
            </a:r>
            <a:r>
              <a:rPr lang="en-US" sz="1700" b="1" i="1" dirty="0" smtClean="0">
                <a:solidFill>
                  <a:schemeClr val="tx1">
                    <a:lumMod val="75000"/>
                    <a:lumOff val="25000"/>
                  </a:schemeClr>
                </a:solidFill>
                <a:latin typeface="Century Gothic" pitchFamily="34" charset="0"/>
              </a:rPr>
              <a:t>checkbox</a:t>
            </a:r>
            <a:r>
              <a:rPr lang="en-US" sz="1700" dirty="0" smtClean="0">
                <a:solidFill>
                  <a:schemeClr val="tx1">
                    <a:lumMod val="75000"/>
                    <a:lumOff val="25000"/>
                  </a:schemeClr>
                </a:solidFill>
                <a:latin typeface="Century Gothic" pitchFamily="34" charset="0"/>
              </a:rPr>
              <a:t> and then </a:t>
            </a:r>
            <a:r>
              <a:rPr lang="en-US" sz="1700" b="1" i="1" dirty="0" smtClean="0">
                <a:solidFill>
                  <a:schemeClr val="tx1">
                    <a:lumMod val="75000"/>
                    <a:lumOff val="25000"/>
                  </a:schemeClr>
                </a:solidFill>
                <a:latin typeface="Century Gothic" pitchFamily="34" charset="0"/>
              </a:rPr>
              <a:t>clicking</a:t>
            </a:r>
            <a:r>
              <a:rPr lang="en-US" sz="1700" dirty="0" smtClean="0">
                <a:solidFill>
                  <a:schemeClr val="tx1">
                    <a:lumMod val="75000"/>
                    <a:lumOff val="25000"/>
                  </a:schemeClr>
                </a:solidFill>
                <a:latin typeface="Century Gothic" pitchFamily="34" charset="0"/>
              </a:rPr>
              <a:t> on </a:t>
            </a:r>
            <a:r>
              <a:rPr lang="en-US" sz="1700" b="1" i="1" dirty="0" smtClean="0">
                <a:solidFill>
                  <a:schemeClr val="tx1">
                    <a:lumMod val="75000"/>
                    <a:lumOff val="25000"/>
                  </a:schemeClr>
                </a:solidFill>
                <a:latin typeface="Century Gothic" pitchFamily="34" charset="0"/>
              </a:rPr>
              <a:t>Properties</a:t>
            </a:r>
            <a:r>
              <a:rPr lang="en-US" sz="1700" dirty="0" smtClean="0">
                <a:solidFill>
                  <a:schemeClr val="tx1">
                    <a:lumMod val="75000"/>
                    <a:lumOff val="25000"/>
                  </a:schemeClr>
                </a:solidFill>
                <a:latin typeface="Century Gothic" pitchFamily="34" charset="0"/>
              </a:rPr>
              <a:t> 		and </a:t>
            </a:r>
            <a:r>
              <a:rPr lang="en-US" sz="1700" b="1" i="1" dirty="0" smtClean="0">
                <a:solidFill>
                  <a:schemeClr val="tx1">
                    <a:lumMod val="75000"/>
                    <a:lumOff val="25000"/>
                  </a:schemeClr>
                </a:solidFill>
                <a:latin typeface="Century Gothic" pitchFamily="34" charset="0"/>
              </a:rPr>
              <a:t>Caption</a:t>
            </a:r>
            <a:r>
              <a:rPr lang="en-US" sz="1700" dirty="0" smtClean="0">
                <a:solidFill>
                  <a:schemeClr val="tx1">
                    <a:lumMod val="75000"/>
                    <a:lumOff val="25000"/>
                  </a:schemeClr>
                </a:solidFill>
                <a:latin typeface="Century Gothic" pitchFamily="34" charset="0"/>
              </a:rPr>
              <a:t> (make sure Design Mode is selected). </a:t>
            </a:r>
          </a:p>
          <a:p>
            <a:pPr>
              <a:buNone/>
            </a:pPr>
            <a:endParaRPr lang="en-US" sz="1700" dirty="0" smtClean="0">
              <a:solidFill>
                <a:schemeClr val="tx1">
                  <a:lumMod val="75000"/>
                  <a:lumOff val="25000"/>
                </a:schemeClr>
              </a:solidFill>
              <a:latin typeface="Century Gothic" pitchFamily="34" charset="0"/>
            </a:endParaRPr>
          </a:p>
          <a:p>
            <a:pPr>
              <a:buNone/>
            </a:pPr>
            <a:r>
              <a:rPr lang="en-US" sz="1700" dirty="0" smtClean="0">
                <a:solidFill>
                  <a:schemeClr val="tx1">
                    <a:lumMod val="75000"/>
                    <a:lumOff val="25000"/>
                  </a:schemeClr>
                </a:solidFill>
                <a:latin typeface="Century Gothic" pitchFamily="34" charset="0"/>
              </a:rPr>
              <a:t>		</a:t>
            </a:r>
          </a:p>
        </p:txBody>
      </p:sp>
      <p:sp>
        <p:nvSpPr>
          <p:cNvPr id="4" name="TextBox 3"/>
          <p:cNvSpPr txBox="1"/>
          <p:nvPr/>
        </p:nvSpPr>
        <p:spPr>
          <a:xfrm>
            <a:off x="2362200" y="4498538"/>
            <a:ext cx="6096000" cy="1292662"/>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Private Sub</a:t>
            </a:r>
            <a:r>
              <a:rPr lang="en-US" sz="1400" dirty="0" smtClean="0">
                <a:solidFill>
                  <a:schemeClr val="tx1">
                    <a:lumMod val="75000"/>
                    <a:lumOff val="25000"/>
                  </a:schemeClr>
                </a:solidFill>
                <a:latin typeface="Courier New" pitchFamily="49" charset="0"/>
                <a:cs typeface="Courier New" pitchFamily="49" charset="0"/>
              </a:rPr>
              <a:t> CheckBox1_Click()</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If</a:t>
            </a:r>
            <a:r>
              <a:rPr lang="en-US" sz="1400" dirty="0" smtClean="0">
                <a:solidFill>
                  <a:schemeClr val="tx1">
                    <a:lumMod val="75000"/>
                    <a:lumOff val="25000"/>
                  </a:schemeClr>
                </a:solidFill>
                <a:latin typeface="Courier New" pitchFamily="49" charset="0"/>
                <a:cs typeface="Courier New" pitchFamily="49" charset="0"/>
              </a:rPr>
              <a:t> CheckBox1.Value = </a:t>
            </a:r>
            <a:r>
              <a:rPr lang="en-US" sz="1400" dirty="0" smtClean="0">
                <a:solidFill>
                  <a:schemeClr val="accent2">
                    <a:lumMod val="75000"/>
                  </a:schemeClr>
                </a:solidFill>
                <a:latin typeface="Courier New" pitchFamily="49" charset="0"/>
                <a:cs typeface="Courier New" pitchFamily="49" charset="0"/>
              </a:rPr>
              <a:t>True Then </a:t>
            </a:r>
            <a:r>
              <a:rPr lang="en-US" sz="1400" dirty="0" smtClean="0">
                <a:solidFill>
                  <a:schemeClr val="tx1">
                    <a:lumMod val="75000"/>
                    <a:lumOff val="25000"/>
                  </a:schemeClr>
                </a:solidFill>
                <a:latin typeface="Courier New" pitchFamily="49" charset="0"/>
                <a:cs typeface="Courier New" pitchFamily="49" charset="0"/>
              </a:rPr>
              <a:t>Range("C2").Value = 1</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If</a:t>
            </a:r>
            <a:r>
              <a:rPr lang="en-US" sz="1400" dirty="0" smtClean="0">
                <a:solidFill>
                  <a:schemeClr val="tx1">
                    <a:lumMod val="75000"/>
                    <a:lumOff val="25000"/>
                  </a:schemeClr>
                </a:solidFill>
                <a:latin typeface="Courier New" pitchFamily="49" charset="0"/>
                <a:cs typeface="Courier New" pitchFamily="49" charset="0"/>
              </a:rPr>
              <a:t> CheckBox1.Value = </a:t>
            </a:r>
            <a:r>
              <a:rPr lang="en-US" sz="1400" dirty="0" smtClean="0">
                <a:solidFill>
                  <a:schemeClr val="accent2">
                    <a:lumMod val="75000"/>
                  </a:schemeClr>
                </a:solidFill>
                <a:latin typeface="Courier New" pitchFamily="49" charset="0"/>
                <a:cs typeface="Courier New" pitchFamily="49" charset="0"/>
              </a:rPr>
              <a:t>False Then </a:t>
            </a:r>
            <a:r>
              <a:rPr lang="en-US" sz="1400" dirty="0" smtClean="0">
                <a:solidFill>
                  <a:schemeClr val="tx1">
                    <a:lumMod val="75000"/>
                    <a:lumOff val="25000"/>
                  </a:schemeClr>
                </a:solidFill>
                <a:latin typeface="Courier New" pitchFamily="49" charset="0"/>
                <a:cs typeface="Courier New" pitchFamily="49" charset="0"/>
              </a:rPr>
              <a:t>Range("C2").Value = 0</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End Sub</a:t>
            </a:r>
            <a:endParaRPr lang="en-US" sz="1700" dirty="0">
              <a:solidFill>
                <a:schemeClr val="accent2">
                  <a:lumMod val="75000"/>
                </a:schemeClr>
              </a:solidFill>
              <a:latin typeface="Courier New" pitchFamily="49" charset="0"/>
              <a:cs typeface="Courier New" pitchFamily="49" charset="0"/>
            </a:endParaRPr>
          </a:p>
        </p:txBody>
      </p:sp>
    </p:spTree>
  </p:cSld>
  <p:clrMapOvr>
    <a:masterClrMapping/>
  </p:clrMapOvr>
  <p:transition>
    <p:fade/>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4: Macro Controls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lnSpcReduction="10000"/>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Checkbox</a:t>
            </a:r>
          </a:p>
          <a:p>
            <a:pPr lvl="1">
              <a:buNone/>
            </a:pPr>
            <a:r>
              <a:rPr lang="en-US" sz="1700" dirty="0" smtClean="0">
                <a:solidFill>
                  <a:schemeClr val="tx1">
                    <a:lumMod val="75000"/>
                    <a:lumOff val="25000"/>
                  </a:schemeClr>
                </a:solidFill>
                <a:latin typeface="Century Gothic" pitchFamily="34" charset="0"/>
              </a:rPr>
              <a:t>		 An </a:t>
            </a:r>
            <a:r>
              <a:rPr lang="en-US" sz="1700" b="1" i="1" dirty="0" smtClean="0">
                <a:solidFill>
                  <a:schemeClr val="tx1">
                    <a:lumMod val="75000"/>
                    <a:lumOff val="25000"/>
                  </a:schemeClr>
                </a:solidFill>
                <a:latin typeface="Century Gothic" pitchFamily="34" charset="0"/>
              </a:rPr>
              <a:t>Excel VBA checkbox </a:t>
            </a:r>
            <a:r>
              <a:rPr lang="en-US" sz="1700" dirty="0" smtClean="0">
                <a:solidFill>
                  <a:schemeClr val="tx1">
                    <a:lumMod val="75000"/>
                    <a:lumOff val="25000"/>
                  </a:schemeClr>
                </a:solidFill>
                <a:latin typeface="Century Gothic" pitchFamily="34" charset="0"/>
              </a:rPr>
              <a:t>is a field which can be checked to store 	information. Learn how to draw a </a:t>
            </a:r>
            <a:r>
              <a:rPr lang="en-US" sz="1700" b="1" i="1" dirty="0" smtClean="0">
                <a:solidFill>
                  <a:schemeClr val="tx1">
                    <a:lumMod val="75000"/>
                    <a:lumOff val="25000"/>
                  </a:schemeClr>
                </a:solidFill>
                <a:latin typeface="Century Gothic" pitchFamily="34" charset="0"/>
              </a:rPr>
              <a:t>checkbox</a:t>
            </a:r>
            <a:r>
              <a:rPr lang="en-US" sz="1700" dirty="0" smtClean="0">
                <a:solidFill>
                  <a:schemeClr val="tx1">
                    <a:lumMod val="75000"/>
                    <a:lumOff val="25000"/>
                  </a:schemeClr>
                </a:solidFill>
                <a:latin typeface="Century Gothic" pitchFamily="34" charset="0"/>
              </a:rPr>
              <a:t> on your </a:t>
            </a:r>
            <a:r>
              <a:rPr lang="en-US" sz="1700" b="1" i="1" dirty="0" smtClean="0">
                <a:solidFill>
                  <a:schemeClr val="tx1">
                    <a:lumMod val="75000"/>
                    <a:lumOff val="25000"/>
                  </a:schemeClr>
                </a:solidFill>
                <a:latin typeface="Century Gothic" pitchFamily="34" charset="0"/>
              </a:rPr>
              <a:t>worksheet</a:t>
            </a:r>
            <a:r>
              <a:rPr lang="en-US" sz="1700" dirty="0" smtClean="0">
                <a:solidFill>
                  <a:schemeClr val="tx1">
                    <a:lumMod val="75000"/>
                    <a:lumOff val="25000"/>
                  </a:schemeClr>
                </a:solidFill>
                <a:latin typeface="Century Gothic" pitchFamily="34" charset="0"/>
              </a:rPr>
              <a:t> and 	how to refer to a </a:t>
            </a:r>
            <a:r>
              <a:rPr lang="en-US" sz="1700" b="1" i="1" dirty="0" smtClean="0">
                <a:solidFill>
                  <a:schemeClr val="tx1">
                    <a:lumMod val="75000"/>
                    <a:lumOff val="25000"/>
                  </a:schemeClr>
                </a:solidFill>
                <a:latin typeface="Century Gothic" pitchFamily="34" charset="0"/>
              </a:rPr>
              <a:t>checkbox</a:t>
            </a:r>
            <a:r>
              <a:rPr lang="en-US" sz="1700" dirty="0" smtClean="0">
                <a:solidFill>
                  <a:schemeClr val="tx1">
                    <a:lumMod val="75000"/>
                    <a:lumOff val="25000"/>
                  </a:schemeClr>
                </a:solidFill>
                <a:latin typeface="Century Gothic" pitchFamily="34" charset="0"/>
              </a:rPr>
              <a:t> in your code.</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b="1" dirty="0" smtClean="0">
                <a:solidFill>
                  <a:schemeClr val="tx1">
                    <a:lumMod val="75000"/>
                    <a:lumOff val="25000"/>
                  </a:schemeClr>
                </a:solidFill>
                <a:latin typeface="Century Gothic" pitchFamily="34" charset="0"/>
              </a:rPr>
              <a:t>		</a:t>
            </a:r>
            <a:r>
              <a:rPr lang="en-US" sz="1800" b="1" dirty="0" smtClean="0">
                <a:solidFill>
                  <a:schemeClr val="tx1">
                    <a:lumMod val="75000"/>
                    <a:lumOff val="25000"/>
                  </a:schemeClr>
                </a:solidFill>
                <a:latin typeface="Century Gothic" pitchFamily="34" charset="0"/>
              </a:rPr>
              <a:t>2. Refer to checkbox in your code</a:t>
            </a:r>
          </a:p>
          <a:p>
            <a:pPr>
              <a:buNone/>
            </a:pPr>
            <a:r>
              <a:rPr lang="en-US" sz="1800" dirty="0" smtClean="0"/>
              <a:t>			</a:t>
            </a:r>
            <a:endParaRPr lang="en-US" sz="1700" b="1" i="1" dirty="0" smtClean="0">
              <a:solidFill>
                <a:schemeClr val="tx1">
                  <a:lumMod val="75000"/>
                  <a:lumOff val="25000"/>
                </a:schemeClr>
              </a:solidFill>
              <a:latin typeface="Century Gothic" pitchFamily="34" charset="0"/>
            </a:endParaRPr>
          </a:p>
          <a:p>
            <a:pPr>
              <a:buNone/>
            </a:pPr>
            <a:r>
              <a:rPr lang="en-US" sz="1700" b="1" i="1"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b. </a:t>
            </a:r>
            <a:r>
              <a:rPr lang="en-US" sz="1700" dirty="0" smtClean="0">
                <a:solidFill>
                  <a:schemeClr val="tx1">
                    <a:lumMod val="75000"/>
                    <a:lumOff val="25000"/>
                  </a:schemeClr>
                </a:solidFill>
                <a:latin typeface="Century Gothic" pitchFamily="34" charset="0"/>
              </a:rPr>
              <a:t>Exit the </a:t>
            </a:r>
            <a:r>
              <a:rPr lang="en-US" sz="1700" b="1" i="1" dirty="0" smtClean="0">
                <a:solidFill>
                  <a:schemeClr val="tx1">
                    <a:lumMod val="75000"/>
                    <a:lumOff val="25000"/>
                  </a:schemeClr>
                </a:solidFill>
                <a:latin typeface="Century Gothic" pitchFamily="34" charset="0"/>
              </a:rPr>
              <a:t>Visual Basic Editor </a:t>
            </a:r>
            <a:r>
              <a:rPr lang="en-US" sz="1700" dirty="0" smtClean="0">
                <a:solidFill>
                  <a:schemeClr val="tx1">
                    <a:lumMod val="75000"/>
                    <a:lumOff val="25000"/>
                  </a:schemeClr>
                </a:solidFill>
                <a:latin typeface="Century Gothic" pitchFamily="34" charset="0"/>
              </a:rPr>
              <a:t>and check the </a:t>
            </a:r>
            <a:r>
              <a:rPr lang="en-US" sz="1700" b="1" i="1" dirty="0" smtClean="0">
                <a:solidFill>
                  <a:schemeClr val="tx1">
                    <a:lumMod val="75000"/>
                    <a:lumOff val="25000"/>
                  </a:schemeClr>
                </a:solidFill>
                <a:latin typeface="Century Gothic" pitchFamily="34" charset="0"/>
              </a:rPr>
              <a:t>checkbox</a:t>
            </a:r>
            <a:r>
              <a:rPr lang="en-US" sz="1700" dirty="0" smtClean="0">
                <a:solidFill>
                  <a:schemeClr val="tx1">
                    <a:lumMod val="75000"/>
                    <a:lumOff val="25000"/>
                  </a:schemeClr>
                </a:solidFill>
                <a:latin typeface="Century Gothic" pitchFamily="34" charset="0"/>
              </a:rPr>
              <a:t>.</a:t>
            </a:r>
          </a:p>
          <a:p>
            <a:pPr>
              <a:buNone/>
            </a:pPr>
            <a:endParaRPr lang="en-US" sz="1700" dirty="0" smtClean="0">
              <a:solidFill>
                <a:schemeClr val="tx1">
                  <a:lumMod val="75000"/>
                  <a:lumOff val="25000"/>
                </a:schemeClr>
              </a:solidFill>
              <a:latin typeface="Century Gothic" pitchFamily="34" charset="0"/>
            </a:endParaRPr>
          </a:p>
          <a:p>
            <a:pPr>
              <a:buNone/>
            </a:pPr>
            <a:r>
              <a:rPr lang="en-US" sz="1700" dirty="0" smtClean="0">
                <a:solidFill>
                  <a:schemeClr val="tx1">
                    <a:lumMod val="75000"/>
                    <a:lumOff val="25000"/>
                  </a:schemeClr>
                </a:solidFill>
                <a:latin typeface="Century Gothic" pitchFamily="34" charset="0"/>
              </a:rPr>
              <a:t>			Result :</a:t>
            </a:r>
          </a:p>
          <a:p>
            <a:pPr>
              <a:buNone/>
            </a:pPr>
            <a:endParaRPr lang="en-US" sz="1700" dirty="0" smtClean="0">
              <a:solidFill>
                <a:schemeClr val="tx1">
                  <a:lumMod val="75000"/>
                  <a:lumOff val="25000"/>
                </a:schemeClr>
              </a:solidFill>
              <a:latin typeface="Century Gothic" pitchFamily="34" charset="0"/>
            </a:endParaRPr>
          </a:p>
          <a:p>
            <a:pPr>
              <a:buNone/>
            </a:pPr>
            <a:endParaRPr lang="en-US" sz="1700" dirty="0" smtClean="0">
              <a:solidFill>
                <a:schemeClr val="tx1">
                  <a:lumMod val="75000"/>
                  <a:lumOff val="25000"/>
                </a:schemeClr>
              </a:solidFill>
              <a:latin typeface="Century Gothic" pitchFamily="34" charset="0"/>
            </a:endParaRPr>
          </a:p>
          <a:p>
            <a:pPr>
              <a:buNone/>
            </a:pPr>
            <a:endParaRPr lang="en-US" sz="1700" dirty="0" smtClean="0">
              <a:solidFill>
                <a:schemeClr val="tx1">
                  <a:lumMod val="75000"/>
                  <a:lumOff val="25000"/>
                </a:schemeClr>
              </a:solidFill>
              <a:latin typeface="Century Gothic" pitchFamily="34" charset="0"/>
            </a:endParaRPr>
          </a:p>
          <a:p>
            <a:pPr>
              <a:buNone/>
            </a:pPr>
            <a:endParaRPr lang="en-US" sz="1700" dirty="0" smtClean="0">
              <a:solidFill>
                <a:schemeClr val="tx1">
                  <a:lumMod val="75000"/>
                  <a:lumOff val="25000"/>
                </a:schemeClr>
              </a:solidFill>
              <a:latin typeface="Century Gothic" pitchFamily="34" charset="0"/>
            </a:endParaRPr>
          </a:p>
          <a:p>
            <a:pPr>
              <a:buNone/>
            </a:pPr>
            <a:r>
              <a:rPr lang="en-US" sz="1700" dirty="0" smtClean="0">
                <a:solidFill>
                  <a:schemeClr val="tx1">
                    <a:lumMod val="75000"/>
                    <a:lumOff val="25000"/>
                  </a:schemeClr>
                </a:solidFill>
                <a:latin typeface="Century Gothic" pitchFamily="34" charset="0"/>
              </a:rPr>
              <a:t>			</a:t>
            </a:r>
          </a:p>
          <a:p>
            <a:pPr>
              <a:buNone/>
            </a:pPr>
            <a:r>
              <a:rPr lang="en-US" sz="1700" dirty="0" smtClean="0">
                <a:solidFill>
                  <a:schemeClr val="tx1">
                    <a:lumMod val="75000"/>
                    <a:lumOff val="25000"/>
                  </a:schemeClr>
                </a:solidFill>
                <a:latin typeface="Century Gothic" pitchFamily="34" charset="0"/>
              </a:rPr>
              <a:t>			Although in some situations it can be useful to directly 		place a </a:t>
            </a:r>
            <a:r>
              <a:rPr lang="en-US" sz="1700" b="1" i="1" dirty="0" smtClean="0">
                <a:solidFill>
                  <a:schemeClr val="tx1">
                    <a:lumMod val="75000"/>
                    <a:lumOff val="25000"/>
                  </a:schemeClr>
                </a:solidFill>
                <a:latin typeface="Century Gothic" pitchFamily="34" charset="0"/>
              </a:rPr>
              <a:t>checkbox</a:t>
            </a:r>
            <a:r>
              <a:rPr lang="en-US" sz="1700" dirty="0" smtClean="0">
                <a:solidFill>
                  <a:schemeClr val="tx1">
                    <a:lumMod val="75000"/>
                    <a:lumOff val="25000"/>
                  </a:schemeClr>
                </a:solidFill>
                <a:latin typeface="Century Gothic" pitchFamily="34" charset="0"/>
              </a:rPr>
              <a:t> on your </a:t>
            </a:r>
            <a:r>
              <a:rPr lang="en-US" sz="1700" b="1" i="1" dirty="0" smtClean="0">
                <a:solidFill>
                  <a:schemeClr val="tx1">
                    <a:lumMod val="75000"/>
                    <a:lumOff val="25000"/>
                  </a:schemeClr>
                </a:solidFill>
                <a:latin typeface="Century Gothic" pitchFamily="34" charset="0"/>
              </a:rPr>
              <a:t>worksheet</a:t>
            </a:r>
            <a:r>
              <a:rPr lang="en-US" sz="1700" dirty="0" smtClean="0">
                <a:solidFill>
                  <a:schemeClr val="tx1">
                    <a:lumMod val="75000"/>
                    <a:lumOff val="25000"/>
                  </a:schemeClr>
                </a:solidFill>
                <a:latin typeface="Century Gothic" pitchFamily="34" charset="0"/>
              </a:rPr>
              <a:t>, a </a:t>
            </a:r>
            <a:r>
              <a:rPr lang="en-US" sz="1700" b="1" i="1" dirty="0" smtClean="0">
                <a:solidFill>
                  <a:schemeClr val="tx1">
                    <a:lumMod val="75000"/>
                    <a:lumOff val="25000"/>
                  </a:schemeClr>
                </a:solidFill>
                <a:latin typeface="Century Gothic" pitchFamily="34" charset="0"/>
              </a:rPr>
              <a:t>checkbox</a:t>
            </a:r>
            <a:r>
              <a:rPr lang="en-US" sz="1700" dirty="0" smtClean="0">
                <a:solidFill>
                  <a:schemeClr val="tx1">
                    <a:lumMod val="75000"/>
                    <a:lumOff val="25000"/>
                  </a:schemeClr>
                </a:solidFill>
                <a:latin typeface="Century Gothic" pitchFamily="34" charset="0"/>
              </a:rPr>
              <a:t> is 		particularly useful when placed on a </a:t>
            </a:r>
            <a:r>
              <a:rPr lang="en-US" sz="1700" b="1" i="1" dirty="0" smtClean="0">
                <a:solidFill>
                  <a:schemeClr val="tx1">
                    <a:lumMod val="75000"/>
                    <a:lumOff val="25000"/>
                  </a:schemeClr>
                </a:solidFill>
                <a:latin typeface="Century Gothic" pitchFamily="34" charset="0"/>
              </a:rPr>
              <a:t>Userform</a:t>
            </a:r>
            <a:r>
              <a:rPr lang="en-US" sz="1700" dirty="0" smtClean="0">
                <a:solidFill>
                  <a:schemeClr val="tx1">
                    <a:lumMod val="75000"/>
                    <a:lumOff val="25000"/>
                  </a:schemeClr>
                </a:solidFill>
                <a:latin typeface="Century Gothic" pitchFamily="34" charset="0"/>
              </a:rPr>
              <a:t>.</a:t>
            </a:r>
          </a:p>
          <a:p>
            <a:pPr>
              <a:buNone/>
            </a:pPr>
            <a:endParaRPr lang="en-US" sz="1700" dirty="0" smtClean="0">
              <a:solidFill>
                <a:schemeClr val="tx1">
                  <a:lumMod val="75000"/>
                  <a:lumOff val="25000"/>
                </a:schemeClr>
              </a:solidFill>
              <a:latin typeface="Century Gothic" pitchFamily="34" charset="0"/>
            </a:endParaRPr>
          </a:p>
          <a:p>
            <a:pPr>
              <a:buNone/>
            </a:pPr>
            <a:r>
              <a:rPr lang="en-US" sz="1700" dirty="0" smtClean="0">
                <a:solidFill>
                  <a:schemeClr val="tx1">
                    <a:lumMod val="75000"/>
                    <a:lumOff val="25000"/>
                  </a:schemeClr>
                </a:solidFill>
                <a:latin typeface="Century Gothic" pitchFamily="34" charset="0"/>
              </a:rPr>
              <a:t>		</a:t>
            </a:r>
          </a:p>
        </p:txBody>
      </p:sp>
      <p:pic>
        <p:nvPicPr>
          <p:cNvPr id="141314" name="Picture 2" descr="Checked"/>
          <p:cNvPicPr>
            <a:picLocks noChangeAspect="1" noChangeArrowheads="1"/>
          </p:cNvPicPr>
          <p:nvPr/>
        </p:nvPicPr>
        <p:blipFill>
          <a:blip r:embed="rId2"/>
          <a:srcRect/>
          <a:stretch>
            <a:fillRect/>
          </a:stretch>
        </p:blipFill>
        <p:spPr bwMode="auto">
          <a:xfrm>
            <a:off x="2438399" y="4114800"/>
            <a:ext cx="2736025" cy="1066800"/>
          </a:xfrm>
          <a:prstGeom prst="rect">
            <a:avLst/>
          </a:prstGeom>
          <a:noFill/>
        </p:spPr>
      </p:pic>
      <p:pic>
        <p:nvPicPr>
          <p:cNvPr id="141316" name="Picture 4" descr="Unchecked"/>
          <p:cNvPicPr>
            <a:picLocks noChangeAspect="1" noChangeArrowheads="1"/>
          </p:cNvPicPr>
          <p:nvPr/>
        </p:nvPicPr>
        <p:blipFill>
          <a:blip r:embed="rId3"/>
          <a:srcRect/>
          <a:stretch>
            <a:fillRect/>
          </a:stretch>
        </p:blipFill>
        <p:spPr bwMode="auto">
          <a:xfrm>
            <a:off x="5257799" y="4114800"/>
            <a:ext cx="2819401" cy="1099309"/>
          </a:xfrm>
          <a:prstGeom prst="rect">
            <a:avLst/>
          </a:prstGeom>
          <a:noFill/>
        </p:spPr>
      </p:pic>
    </p:spTree>
  </p:cSld>
  <p:clrMapOvr>
    <a:masterClrMapping/>
  </p:clrMapOvr>
  <p:transition>
    <p:fade/>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4: Macro Controls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Option Button</a:t>
            </a:r>
          </a:p>
          <a:p>
            <a:pPr lvl="1">
              <a:buNone/>
            </a:pPr>
            <a:r>
              <a:rPr lang="en-US" sz="1700"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Excel VBA option buttons</a:t>
            </a:r>
            <a:r>
              <a:rPr lang="en-US" sz="1700" i="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are the same as </a:t>
            </a:r>
            <a:r>
              <a:rPr lang="en-US" sz="1700" b="1" i="1" dirty="0" smtClean="0">
                <a:solidFill>
                  <a:schemeClr val="tx1">
                    <a:lumMod val="75000"/>
                    <a:lumOff val="25000"/>
                  </a:schemeClr>
                </a:solidFill>
                <a:latin typeface="Century Gothic" pitchFamily="34" charset="0"/>
              </a:rPr>
              <a:t>checkboxes</a:t>
            </a:r>
            <a:r>
              <a:rPr lang="en-US" sz="1700" dirty="0" smtClean="0">
                <a:solidFill>
                  <a:schemeClr val="tx1">
                    <a:lumMod val="75000"/>
                    <a:lumOff val="25000"/>
                  </a:schemeClr>
                </a:solidFill>
                <a:latin typeface="Century Gothic" pitchFamily="34" charset="0"/>
              </a:rPr>
              <a:t> except that 	</a:t>
            </a:r>
            <a:r>
              <a:rPr lang="en-US" sz="1700" b="1" i="1" dirty="0" smtClean="0">
                <a:solidFill>
                  <a:schemeClr val="tx1">
                    <a:lumMod val="75000"/>
                    <a:lumOff val="25000"/>
                  </a:schemeClr>
                </a:solidFill>
                <a:latin typeface="Century Gothic" pitchFamily="34" charset="0"/>
              </a:rPr>
              <a:t>option buttons </a:t>
            </a:r>
            <a:r>
              <a:rPr lang="en-US" sz="1700" dirty="0" smtClean="0">
                <a:solidFill>
                  <a:schemeClr val="tx1">
                    <a:lumMod val="75000"/>
                    <a:lumOff val="25000"/>
                  </a:schemeClr>
                </a:solidFill>
                <a:latin typeface="Century Gothic" pitchFamily="34" charset="0"/>
              </a:rPr>
              <a:t>are dependent on each other while </a:t>
            </a:r>
            <a:r>
              <a:rPr lang="en-US" sz="1700" b="1" i="1" dirty="0" smtClean="0">
                <a:solidFill>
                  <a:schemeClr val="tx1">
                    <a:lumMod val="75000"/>
                    <a:lumOff val="25000"/>
                  </a:schemeClr>
                </a:solidFill>
                <a:latin typeface="Century Gothic" pitchFamily="34" charset="0"/>
              </a:rPr>
              <a:t>checkboxes</a:t>
            </a:r>
            <a:r>
              <a:rPr lang="en-US" sz="1700" dirty="0" smtClean="0">
                <a:solidFill>
                  <a:schemeClr val="tx1">
                    <a:lumMod val="75000"/>
                    <a:lumOff val="25000"/>
                  </a:schemeClr>
                </a:solidFill>
                <a:latin typeface="Century Gothic" pitchFamily="34" charset="0"/>
              </a:rPr>
              <a:t> are 	not. This means that when you </a:t>
            </a:r>
            <a:r>
              <a:rPr lang="en-US" sz="1700" b="1" i="1" dirty="0" smtClean="0">
                <a:solidFill>
                  <a:schemeClr val="tx1">
                    <a:lumMod val="75000"/>
                    <a:lumOff val="25000"/>
                  </a:schemeClr>
                </a:solidFill>
                <a:latin typeface="Century Gothic" pitchFamily="34" charset="0"/>
              </a:rPr>
              <a:t>check</a:t>
            </a:r>
            <a:r>
              <a:rPr lang="en-US" sz="1700" dirty="0" smtClean="0">
                <a:solidFill>
                  <a:schemeClr val="tx1">
                    <a:lumMod val="75000"/>
                    <a:lumOff val="25000"/>
                  </a:schemeClr>
                </a:solidFill>
                <a:latin typeface="Century Gothic" pitchFamily="34" charset="0"/>
              </a:rPr>
              <a:t> one </a:t>
            </a:r>
            <a:r>
              <a:rPr lang="en-US" sz="1700" b="1" i="1" dirty="0" smtClean="0">
                <a:solidFill>
                  <a:schemeClr val="tx1">
                    <a:lumMod val="75000"/>
                    <a:lumOff val="25000"/>
                  </a:schemeClr>
                </a:solidFill>
                <a:latin typeface="Century Gothic" pitchFamily="34" charset="0"/>
              </a:rPr>
              <a:t>option button </a:t>
            </a:r>
            <a:r>
              <a:rPr lang="en-US" sz="1700" dirty="0" smtClean="0">
                <a:solidFill>
                  <a:schemeClr val="tx1">
                    <a:lumMod val="75000"/>
                    <a:lumOff val="25000"/>
                  </a:schemeClr>
                </a:solidFill>
                <a:latin typeface="Century Gothic" pitchFamily="34" charset="0"/>
              </a:rPr>
              <a:t>the other 	</a:t>
            </a:r>
            <a:r>
              <a:rPr lang="en-US" sz="1700" b="1" i="1" dirty="0" smtClean="0">
                <a:solidFill>
                  <a:schemeClr val="tx1">
                    <a:lumMod val="75000"/>
                    <a:lumOff val="25000"/>
                  </a:schemeClr>
                </a:solidFill>
                <a:latin typeface="Century Gothic" pitchFamily="34" charset="0"/>
              </a:rPr>
              <a:t>option button </a:t>
            </a:r>
            <a:r>
              <a:rPr lang="en-US" sz="1700" dirty="0" smtClean="0">
                <a:solidFill>
                  <a:schemeClr val="tx1">
                    <a:lumMod val="75000"/>
                    <a:lumOff val="25000"/>
                  </a:schemeClr>
                </a:solidFill>
                <a:latin typeface="Century Gothic" pitchFamily="34" charset="0"/>
              </a:rPr>
              <a:t>will automatically </a:t>
            </a:r>
            <a:r>
              <a:rPr lang="en-US" sz="1700" b="1" i="1" dirty="0" smtClean="0">
                <a:solidFill>
                  <a:schemeClr val="tx1">
                    <a:lumMod val="75000"/>
                    <a:lumOff val="25000"/>
                  </a:schemeClr>
                </a:solidFill>
                <a:latin typeface="Century Gothic" pitchFamily="34" charset="0"/>
              </a:rPr>
              <a:t>uncheck.</a:t>
            </a:r>
          </a:p>
          <a:p>
            <a:pPr lvl="1">
              <a:buNone/>
            </a:pPr>
            <a:endParaRPr lang="en-US" sz="1700" b="1" i="1" dirty="0" smtClean="0">
              <a:solidFill>
                <a:schemeClr val="tx1">
                  <a:lumMod val="75000"/>
                  <a:lumOff val="25000"/>
                </a:schemeClr>
              </a:solidFill>
              <a:latin typeface="Century Gothic" pitchFamily="34" charset="0"/>
            </a:endParaRPr>
          </a:p>
          <a:p>
            <a:pPr lvl="1">
              <a:buNone/>
            </a:pPr>
            <a:r>
              <a:rPr lang="en-US" sz="1700" b="1" i="1"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1.  </a:t>
            </a:r>
            <a:r>
              <a:rPr lang="en-US" sz="1800" b="1" dirty="0" smtClean="0">
                <a:solidFill>
                  <a:schemeClr val="tx1">
                    <a:lumMod val="75000"/>
                    <a:lumOff val="25000"/>
                  </a:schemeClr>
                </a:solidFill>
                <a:latin typeface="Century Gothic" pitchFamily="34" charset="0"/>
              </a:rPr>
              <a:t>Draw on Option Button</a:t>
            </a:r>
          </a:p>
          <a:p>
            <a:pPr lvl="1">
              <a:buNone/>
            </a:pPr>
            <a:r>
              <a:rPr lang="en-US" sz="1700" b="1"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Excel 2010 </a:t>
            </a:r>
            <a:r>
              <a:rPr lang="en-US" sz="1700" dirty="0" smtClean="0">
                <a:solidFill>
                  <a:schemeClr val="tx1">
                    <a:lumMod val="75000"/>
                    <a:lumOff val="25000"/>
                  </a:schemeClr>
                </a:solidFill>
                <a:latin typeface="Century Gothic" pitchFamily="34" charset="0"/>
              </a:rPr>
              <a:t>and </a:t>
            </a:r>
            <a:r>
              <a:rPr lang="en-US" sz="1700" b="1" i="1" dirty="0" smtClean="0">
                <a:solidFill>
                  <a:schemeClr val="tx1">
                    <a:lumMod val="75000"/>
                    <a:lumOff val="25000"/>
                  </a:schemeClr>
                </a:solidFill>
                <a:latin typeface="Century Gothic" pitchFamily="34" charset="0"/>
              </a:rPr>
              <a:t>Excel 2007 </a:t>
            </a:r>
            <a:r>
              <a:rPr lang="en-US" sz="1700" dirty="0" smtClean="0">
                <a:solidFill>
                  <a:schemeClr val="tx1">
                    <a:lumMod val="75000"/>
                    <a:lumOff val="25000"/>
                  </a:schemeClr>
                </a:solidFill>
                <a:latin typeface="Century Gothic" pitchFamily="34" charset="0"/>
              </a:rPr>
              <a:t>users. </a:t>
            </a:r>
            <a:r>
              <a:rPr lang="en-US" sz="1700" b="1" i="1" dirty="0" smtClean="0">
                <a:solidFill>
                  <a:schemeClr val="tx1">
                    <a:lumMod val="75000"/>
                    <a:lumOff val="25000"/>
                  </a:schemeClr>
                </a:solidFill>
                <a:latin typeface="Century Gothic" pitchFamily="34" charset="0"/>
              </a:rPr>
              <a:t>Click</a:t>
            </a:r>
            <a:r>
              <a:rPr lang="en-US" sz="1700" dirty="0" smtClean="0">
                <a:solidFill>
                  <a:schemeClr val="tx1">
                    <a:lumMod val="75000"/>
                    <a:lumOff val="25000"/>
                  </a:schemeClr>
                </a:solidFill>
                <a:latin typeface="Century Gothic" pitchFamily="34" charset="0"/>
              </a:rPr>
              <a:t> on </a:t>
            </a:r>
            <a:r>
              <a:rPr lang="en-US" sz="1700" b="1" i="1" dirty="0" smtClean="0">
                <a:solidFill>
                  <a:schemeClr val="tx1">
                    <a:lumMod val="75000"/>
                    <a:lumOff val="25000"/>
                  </a:schemeClr>
                </a:solidFill>
                <a:latin typeface="Century Gothic" pitchFamily="34" charset="0"/>
              </a:rPr>
              <a:t>Insert</a:t>
            </a:r>
            <a:r>
              <a:rPr lang="en-US" sz="1700" dirty="0" smtClean="0">
                <a:solidFill>
                  <a:schemeClr val="tx1">
                    <a:lumMod val="75000"/>
                    <a:lumOff val="25000"/>
                  </a:schemeClr>
                </a:solidFill>
                <a:latin typeface="Century Gothic" pitchFamily="34" charset="0"/>
              </a:rPr>
              <a:t> from the 		</a:t>
            </a:r>
            <a:r>
              <a:rPr lang="en-US" sz="1700" b="1" i="1" dirty="0" smtClean="0">
                <a:solidFill>
                  <a:schemeClr val="tx1">
                    <a:lumMod val="75000"/>
                    <a:lumOff val="25000"/>
                  </a:schemeClr>
                </a:solidFill>
                <a:latin typeface="Century Gothic" pitchFamily="34" charset="0"/>
              </a:rPr>
              <a:t>Developer tab </a:t>
            </a:r>
            <a:r>
              <a:rPr lang="en-US" sz="1700" dirty="0" smtClean="0">
                <a:solidFill>
                  <a:schemeClr val="tx1">
                    <a:lumMod val="75000"/>
                    <a:lumOff val="25000"/>
                  </a:schemeClr>
                </a:solidFill>
                <a:latin typeface="Century Gothic" pitchFamily="34" charset="0"/>
              </a:rPr>
              <a:t>and then click on </a:t>
            </a:r>
            <a:r>
              <a:rPr lang="en-US" sz="1700" b="1" i="1" dirty="0" smtClean="0">
                <a:solidFill>
                  <a:schemeClr val="tx1">
                    <a:lumMod val="75000"/>
                    <a:lumOff val="25000"/>
                  </a:schemeClr>
                </a:solidFill>
                <a:latin typeface="Century Gothic" pitchFamily="34" charset="0"/>
              </a:rPr>
              <a:t>Option Button </a:t>
            </a:r>
            <a:r>
              <a:rPr lang="en-US" sz="1700" dirty="0" smtClean="0">
                <a:solidFill>
                  <a:schemeClr val="tx1">
                    <a:lumMod val="75000"/>
                    <a:lumOff val="25000"/>
                  </a:schemeClr>
                </a:solidFill>
                <a:latin typeface="Century Gothic" pitchFamily="34" charset="0"/>
              </a:rPr>
              <a:t>in the 		</a:t>
            </a:r>
            <a:r>
              <a:rPr lang="en-US" sz="1700" b="1" i="1" dirty="0" smtClean="0">
                <a:solidFill>
                  <a:schemeClr val="tx1">
                    <a:lumMod val="75000"/>
                    <a:lumOff val="25000"/>
                  </a:schemeClr>
                </a:solidFill>
                <a:latin typeface="Century Gothic" pitchFamily="34" charset="0"/>
              </a:rPr>
              <a:t>ActiveX Controls </a:t>
            </a:r>
            <a:r>
              <a:rPr lang="en-US" sz="1700" dirty="0" smtClean="0">
                <a:solidFill>
                  <a:schemeClr val="tx1">
                    <a:lumMod val="75000"/>
                    <a:lumOff val="25000"/>
                  </a:schemeClr>
                </a:solidFill>
                <a:latin typeface="Century Gothic" pitchFamily="34" charset="0"/>
              </a:rPr>
              <a:t>section.</a:t>
            </a:r>
            <a:endParaRPr lang="en-US" sz="1700" b="1" dirty="0" smtClean="0">
              <a:solidFill>
                <a:schemeClr val="tx1">
                  <a:lumMod val="75000"/>
                  <a:lumOff val="25000"/>
                </a:schemeClr>
              </a:solidFill>
              <a:latin typeface="Century Gothic" pitchFamily="34" charset="0"/>
            </a:endParaRPr>
          </a:p>
          <a:p>
            <a:pPr lvl="1">
              <a:buNone/>
            </a:pPr>
            <a:endParaRPr lang="en-US" sz="1700" dirty="0" smtClean="0">
              <a:solidFill>
                <a:schemeClr val="tx1">
                  <a:lumMod val="75000"/>
                  <a:lumOff val="25000"/>
                </a:schemeClr>
              </a:solidFill>
              <a:latin typeface="Century Gothic" pitchFamily="34" charset="0"/>
            </a:endParaRPr>
          </a:p>
          <a:p>
            <a:pPr>
              <a:buNone/>
            </a:pPr>
            <a:endParaRPr lang="en-US" sz="1700" dirty="0" smtClean="0">
              <a:solidFill>
                <a:schemeClr val="tx1">
                  <a:lumMod val="75000"/>
                  <a:lumOff val="25000"/>
                </a:schemeClr>
              </a:solidFill>
              <a:latin typeface="Century Gothic" pitchFamily="34" charset="0"/>
            </a:endParaRPr>
          </a:p>
          <a:p>
            <a:pPr>
              <a:buNone/>
            </a:pPr>
            <a:r>
              <a:rPr lang="en-US" sz="1700" dirty="0" smtClean="0">
                <a:solidFill>
                  <a:schemeClr val="tx1">
                    <a:lumMod val="75000"/>
                    <a:lumOff val="25000"/>
                  </a:schemeClr>
                </a:solidFill>
                <a:latin typeface="Century Gothic" pitchFamily="34" charset="0"/>
              </a:rPr>
              <a:t>		</a:t>
            </a:r>
          </a:p>
        </p:txBody>
      </p:sp>
      <p:pic>
        <p:nvPicPr>
          <p:cNvPr id="144386" name="Picture 2" descr="Create Excel VBA Option Buttons in Excel 2010 or Excel 2007"/>
          <p:cNvPicPr>
            <a:picLocks noChangeAspect="1" noChangeArrowheads="1"/>
          </p:cNvPicPr>
          <p:nvPr/>
        </p:nvPicPr>
        <p:blipFill>
          <a:blip r:embed="rId2"/>
          <a:srcRect/>
          <a:stretch>
            <a:fillRect/>
          </a:stretch>
        </p:blipFill>
        <p:spPr bwMode="auto">
          <a:xfrm>
            <a:off x="2400300" y="4114800"/>
            <a:ext cx="5753100" cy="2657476"/>
          </a:xfrm>
          <a:prstGeom prst="rect">
            <a:avLst/>
          </a:prstGeom>
          <a:noFill/>
        </p:spPr>
      </p:pic>
    </p:spTree>
  </p:cSld>
  <p:clrMapOvr>
    <a:masterClrMapping/>
  </p:clrMapOvr>
  <p:transition>
    <p:fade/>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4: Macro Controls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Option Button</a:t>
            </a:r>
          </a:p>
          <a:p>
            <a:pPr lvl="1">
              <a:buNone/>
            </a:pPr>
            <a:r>
              <a:rPr lang="en-US" sz="1700"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Excel VBA option buttons</a:t>
            </a:r>
            <a:r>
              <a:rPr lang="en-US" sz="1700" i="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are the same as </a:t>
            </a:r>
            <a:r>
              <a:rPr lang="en-US" sz="1700" b="1" i="1" dirty="0" smtClean="0">
                <a:solidFill>
                  <a:schemeClr val="tx1">
                    <a:lumMod val="75000"/>
                    <a:lumOff val="25000"/>
                  </a:schemeClr>
                </a:solidFill>
                <a:latin typeface="Century Gothic" pitchFamily="34" charset="0"/>
              </a:rPr>
              <a:t>checkboxes</a:t>
            </a:r>
            <a:r>
              <a:rPr lang="en-US" sz="1700" dirty="0" smtClean="0">
                <a:solidFill>
                  <a:schemeClr val="tx1">
                    <a:lumMod val="75000"/>
                    <a:lumOff val="25000"/>
                  </a:schemeClr>
                </a:solidFill>
                <a:latin typeface="Century Gothic" pitchFamily="34" charset="0"/>
              </a:rPr>
              <a:t> except that 	</a:t>
            </a:r>
            <a:r>
              <a:rPr lang="en-US" sz="1700" b="1" i="1" dirty="0" smtClean="0">
                <a:solidFill>
                  <a:schemeClr val="tx1">
                    <a:lumMod val="75000"/>
                    <a:lumOff val="25000"/>
                  </a:schemeClr>
                </a:solidFill>
                <a:latin typeface="Century Gothic" pitchFamily="34" charset="0"/>
              </a:rPr>
              <a:t>option buttons </a:t>
            </a:r>
            <a:r>
              <a:rPr lang="en-US" sz="1700" dirty="0" smtClean="0">
                <a:solidFill>
                  <a:schemeClr val="tx1">
                    <a:lumMod val="75000"/>
                    <a:lumOff val="25000"/>
                  </a:schemeClr>
                </a:solidFill>
                <a:latin typeface="Century Gothic" pitchFamily="34" charset="0"/>
              </a:rPr>
              <a:t>are dependent on each other while </a:t>
            </a:r>
            <a:r>
              <a:rPr lang="en-US" sz="1700" b="1" i="1" dirty="0" smtClean="0">
                <a:solidFill>
                  <a:schemeClr val="tx1">
                    <a:lumMod val="75000"/>
                    <a:lumOff val="25000"/>
                  </a:schemeClr>
                </a:solidFill>
                <a:latin typeface="Century Gothic" pitchFamily="34" charset="0"/>
              </a:rPr>
              <a:t>checkboxes</a:t>
            </a:r>
            <a:r>
              <a:rPr lang="en-US" sz="1700" dirty="0" smtClean="0">
                <a:solidFill>
                  <a:schemeClr val="tx1">
                    <a:lumMod val="75000"/>
                    <a:lumOff val="25000"/>
                  </a:schemeClr>
                </a:solidFill>
                <a:latin typeface="Century Gothic" pitchFamily="34" charset="0"/>
              </a:rPr>
              <a:t> are 	not. This means that when you </a:t>
            </a:r>
            <a:r>
              <a:rPr lang="en-US" sz="1700" b="1" i="1" dirty="0" smtClean="0">
                <a:solidFill>
                  <a:schemeClr val="tx1">
                    <a:lumMod val="75000"/>
                    <a:lumOff val="25000"/>
                  </a:schemeClr>
                </a:solidFill>
                <a:latin typeface="Century Gothic" pitchFamily="34" charset="0"/>
              </a:rPr>
              <a:t>check</a:t>
            </a:r>
            <a:r>
              <a:rPr lang="en-US" sz="1700" dirty="0" smtClean="0">
                <a:solidFill>
                  <a:schemeClr val="tx1">
                    <a:lumMod val="75000"/>
                    <a:lumOff val="25000"/>
                  </a:schemeClr>
                </a:solidFill>
                <a:latin typeface="Century Gothic" pitchFamily="34" charset="0"/>
              </a:rPr>
              <a:t> one </a:t>
            </a:r>
            <a:r>
              <a:rPr lang="en-US" sz="1700" b="1" i="1" dirty="0" smtClean="0">
                <a:solidFill>
                  <a:schemeClr val="tx1">
                    <a:lumMod val="75000"/>
                    <a:lumOff val="25000"/>
                  </a:schemeClr>
                </a:solidFill>
                <a:latin typeface="Century Gothic" pitchFamily="34" charset="0"/>
              </a:rPr>
              <a:t>option button </a:t>
            </a:r>
            <a:r>
              <a:rPr lang="en-US" sz="1700" dirty="0" smtClean="0">
                <a:solidFill>
                  <a:schemeClr val="tx1">
                    <a:lumMod val="75000"/>
                    <a:lumOff val="25000"/>
                  </a:schemeClr>
                </a:solidFill>
                <a:latin typeface="Century Gothic" pitchFamily="34" charset="0"/>
              </a:rPr>
              <a:t>the other 	</a:t>
            </a:r>
            <a:r>
              <a:rPr lang="en-US" sz="1700" b="1" i="1" dirty="0" smtClean="0">
                <a:solidFill>
                  <a:schemeClr val="tx1">
                    <a:lumMod val="75000"/>
                    <a:lumOff val="25000"/>
                  </a:schemeClr>
                </a:solidFill>
                <a:latin typeface="Century Gothic" pitchFamily="34" charset="0"/>
              </a:rPr>
              <a:t>option button </a:t>
            </a:r>
            <a:r>
              <a:rPr lang="en-US" sz="1700" dirty="0" smtClean="0">
                <a:solidFill>
                  <a:schemeClr val="tx1">
                    <a:lumMod val="75000"/>
                    <a:lumOff val="25000"/>
                  </a:schemeClr>
                </a:solidFill>
                <a:latin typeface="Century Gothic" pitchFamily="34" charset="0"/>
              </a:rPr>
              <a:t>will automatically </a:t>
            </a:r>
            <a:r>
              <a:rPr lang="en-US" sz="1700" b="1" i="1" dirty="0" smtClean="0">
                <a:solidFill>
                  <a:schemeClr val="tx1">
                    <a:lumMod val="75000"/>
                    <a:lumOff val="25000"/>
                  </a:schemeClr>
                </a:solidFill>
                <a:latin typeface="Century Gothic" pitchFamily="34" charset="0"/>
              </a:rPr>
              <a:t>uncheck.</a:t>
            </a:r>
          </a:p>
          <a:p>
            <a:pPr lvl="1">
              <a:buNone/>
            </a:pPr>
            <a:endParaRPr lang="en-US" sz="1700" b="1" i="1" dirty="0" smtClean="0">
              <a:solidFill>
                <a:schemeClr val="tx1">
                  <a:lumMod val="75000"/>
                  <a:lumOff val="25000"/>
                </a:schemeClr>
              </a:solidFill>
              <a:latin typeface="Century Gothic" pitchFamily="34" charset="0"/>
            </a:endParaRPr>
          </a:p>
          <a:p>
            <a:pPr lvl="1">
              <a:buNone/>
            </a:pPr>
            <a:r>
              <a:rPr lang="en-US" sz="1700" b="1" i="1"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1.  </a:t>
            </a:r>
            <a:r>
              <a:rPr lang="en-US" sz="1800" b="1" dirty="0" smtClean="0">
                <a:solidFill>
                  <a:schemeClr val="tx1">
                    <a:lumMod val="75000"/>
                    <a:lumOff val="25000"/>
                  </a:schemeClr>
                </a:solidFill>
                <a:latin typeface="Century Gothic" pitchFamily="34" charset="0"/>
              </a:rPr>
              <a:t>Draw on Option Button</a:t>
            </a:r>
          </a:p>
          <a:p>
            <a:pPr lvl="1">
              <a:buNone/>
            </a:pPr>
            <a:r>
              <a:rPr lang="en-US" sz="1700" b="1" dirty="0" smtClean="0">
                <a:solidFill>
                  <a:schemeClr val="tx1">
                    <a:lumMod val="75000"/>
                    <a:lumOff val="25000"/>
                  </a:schemeClr>
                </a:solidFill>
                <a:latin typeface="Century Gothic" pitchFamily="34" charset="0"/>
              </a:rPr>
              <a:t>			</a:t>
            </a:r>
          </a:p>
          <a:p>
            <a:pPr lvl="1">
              <a:buNone/>
            </a:pPr>
            <a:r>
              <a:rPr lang="en-US" sz="1700" b="1" i="1"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a. </a:t>
            </a:r>
            <a:r>
              <a:rPr lang="en-US" sz="1700" dirty="0" smtClean="0">
                <a:solidFill>
                  <a:schemeClr val="tx1">
                    <a:lumMod val="75000"/>
                    <a:lumOff val="25000"/>
                  </a:schemeClr>
                </a:solidFill>
                <a:latin typeface="Century Gothic" pitchFamily="34" charset="0"/>
              </a:rPr>
              <a:t>Draw two </a:t>
            </a:r>
            <a:r>
              <a:rPr lang="en-US" sz="1700" b="1" i="1" dirty="0" smtClean="0">
                <a:solidFill>
                  <a:schemeClr val="tx1">
                    <a:lumMod val="75000"/>
                    <a:lumOff val="25000"/>
                  </a:schemeClr>
                </a:solidFill>
                <a:latin typeface="Century Gothic" pitchFamily="34" charset="0"/>
              </a:rPr>
              <a:t>option buttons </a:t>
            </a:r>
            <a:r>
              <a:rPr lang="en-US" sz="1700" dirty="0" smtClean="0">
                <a:solidFill>
                  <a:schemeClr val="tx1">
                    <a:lumMod val="75000"/>
                    <a:lumOff val="25000"/>
                  </a:schemeClr>
                </a:solidFill>
                <a:latin typeface="Century Gothic" pitchFamily="34" charset="0"/>
              </a:rPr>
              <a:t>on your worksheet. </a:t>
            </a:r>
            <a:endParaRPr lang="en-US" sz="1700" b="1" dirty="0" smtClean="0">
              <a:solidFill>
                <a:schemeClr val="tx1">
                  <a:lumMod val="75000"/>
                  <a:lumOff val="25000"/>
                </a:schemeClr>
              </a:solidFill>
              <a:latin typeface="Century Gothic" pitchFamily="34" charset="0"/>
            </a:endParaRPr>
          </a:p>
          <a:p>
            <a:pPr lvl="1">
              <a:buNone/>
            </a:pPr>
            <a:endParaRPr lang="en-US" sz="1700" dirty="0" smtClean="0">
              <a:solidFill>
                <a:schemeClr val="tx1">
                  <a:lumMod val="75000"/>
                  <a:lumOff val="25000"/>
                </a:schemeClr>
              </a:solidFill>
              <a:latin typeface="Century Gothic" pitchFamily="34" charset="0"/>
            </a:endParaRPr>
          </a:p>
          <a:p>
            <a:pPr>
              <a:buNone/>
            </a:pPr>
            <a:endParaRPr lang="en-US" sz="1700" dirty="0" smtClean="0">
              <a:solidFill>
                <a:schemeClr val="tx1">
                  <a:lumMod val="75000"/>
                  <a:lumOff val="25000"/>
                </a:schemeClr>
              </a:solidFill>
              <a:latin typeface="Century Gothic" pitchFamily="34" charset="0"/>
            </a:endParaRPr>
          </a:p>
          <a:p>
            <a:pPr>
              <a:buNone/>
            </a:pPr>
            <a:r>
              <a:rPr lang="en-US" sz="1700" dirty="0" smtClean="0">
                <a:solidFill>
                  <a:schemeClr val="tx1">
                    <a:lumMod val="75000"/>
                    <a:lumOff val="25000"/>
                  </a:schemeClr>
                </a:solidFill>
                <a:latin typeface="Century Gothic" pitchFamily="34" charset="0"/>
              </a:rPr>
              <a:t>		</a:t>
            </a:r>
          </a:p>
        </p:txBody>
      </p:sp>
      <p:pic>
        <p:nvPicPr>
          <p:cNvPr id="145410" name="Picture 2" descr="Excel VBA Option Buttons Example"/>
          <p:cNvPicPr>
            <a:picLocks noChangeAspect="1" noChangeArrowheads="1"/>
          </p:cNvPicPr>
          <p:nvPr/>
        </p:nvPicPr>
        <p:blipFill>
          <a:blip r:embed="rId2"/>
          <a:srcRect/>
          <a:stretch>
            <a:fillRect/>
          </a:stretch>
        </p:blipFill>
        <p:spPr bwMode="auto">
          <a:xfrm>
            <a:off x="2438400" y="4114800"/>
            <a:ext cx="3781958" cy="1676400"/>
          </a:xfrm>
          <a:prstGeom prst="rect">
            <a:avLst/>
          </a:prstGeom>
          <a:noFill/>
        </p:spPr>
      </p:pic>
    </p:spTree>
  </p:cSld>
  <p:clrMapOvr>
    <a:masterClrMapping/>
  </p:clrMapOvr>
  <p:transition>
    <p:fade/>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4: Macro Controls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Option Button</a:t>
            </a:r>
          </a:p>
          <a:p>
            <a:pPr lvl="1">
              <a:buNone/>
            </a:pPr>
            <a:r>
              <a:rPr lang="en-US" sz="1700"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Excel VBA option buttons</a:t>
            </a:r>
            <a:r>
              <a:rPr lang="en-US" sz="1700" i="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are the same as </a:t>
            </a:r>
            <a:r>
              <a:rPr lang="en-US" sz="1700" b="1" i="1" dirty="0" smtClean="0">
                <a:solidFill>
                  <a:schemeClr val="tx1">
                    <a:lumMod val="75000"/>
                    <a:lumOff val="25000"/>
                  </a:schemeClr>
                </a:solidFill>
                <a:latin typeface="Century Gothic" pitchFamily="34" charset="0"/>
              </a:rPr>
              <a:t>checkboxes</a:t>
            </a:r>
            <a:r>
              <a:rPr lang="en-US" sz="1700" dirty="0" smtClean="0">
                <a:solidFill>
                  <a:schemeClr val="tx1">
                    <a:lumMod val="75000"/>
                    <a:lumOff val="25000"/>
                  </a:schemeClr>
                </a:solidFill>
                <a:latin typeface="Century Gothic" pitchFamily="34" charset="0"/>
              </a:rPr>
              <a:t> except that 	</a:t>
            </a:r>
            <a:r>
              <a:rPr lang="en-US" sz="1700" b="1" i="1" dirty="0" smtClean="0">
                <a:solidFill>
                  <a:schemeClr val="tx1">
                    <a:lumMod val="75000"/>
                    <a:lumOff val="25000"/>
                  </a:schemeClr>
                </a:solidFill>
                <a:latin typeface="Century Gothic" pitchFamily="34" charset="0"/>
              </a:rPr>
              <a:t>option buttons </a:t>
            </a:r>
            <a:r>
              <a:rPr lang="en-US" sz="1700" dirty="0" smtClean="0">
                <a:solidFill>
                  <a:schemeClr val="tx1">
                    <a:lumMod val="75000"/>
                    <a:lumOff val="25000"/>
                  </a:schemeClr>
                </a:solidFill>
                <a:latin typeface="Century Gothic" pitchFamily="34" charset="0"/>
              </a:rPr>
              <a:t>are dependent on each other while </a:t>
            </a:r>
            <a:r>
              <a:rPr lang="en-US" sz="1700" b="1" i="1" dirty="0" smtClean="0">
                <a:solidFill>
                  <a:schemeClr val="tx1">
                    <a:lumMod val="75000"/>
                    <a:lumOff val="25000"/>
                  </a:schemeClr>
                </a:solidFill>
                <a:latin typeface="Century Gothic" pitchFamily="34" charset="0"/>
              </a:rPr>
              <a:t>checkboxes</a:t>
            </a:r>
            <a:r>
              <a:rPr lang="en-US" sz="1700" dirty="0" smtClean="0">
                <a:solidFill>
                  <a:schemeClr val="tx1">
                    <a:lumMod val="75000"/>
                    <a:lumOff val="25000"/>
                  </a:schemeClr>
                </a:solidFill>
                <a:latin typeface="Century Gothic" pitchFamily="34" charset="0"/>
              </a:rPr>
              <a:t> are 	not. This means that when you </a:t>
            </a:r>
            <a:r>
              <a:rPr lang="en-US" sz="1700" b="1" i="1" dirty="0" smtClean="0">
                <a:solidFill>
                  <a:schemeClr val="tx1">
                    <a:lumMod val="75000"/>
                    <a:lumOff val="25000"/>
                  </a:schemeClr>
                </a:solidFill>
                <a:latin typeface="Century Gothic" pitchFamily="34" charset="0"/>
              </a:rPr>
              <a:t>check</a:t>
            </a:r>
            <a:r>
              <a:rPr lang="en-US" sz="1700" dirty="0" smtClean="0">
                <a:solidFill>
                  <a:schemeClr val="tx1">
                    <a:lumMod val="75000"/>
                    <a:lumOff val="25000"/>
                  </a:schemeClr>
                </a:solidFill>
                <a:latin typeface="Century Gothic" pitchFamily="34" charset="0"/>
              </a:rPr>
              <a:t> one </a:t>
            </a:r>
            <a:r>
              <a:rPr lang="en-US" sz="1700" b="1" i="1" dirty="0" smtClean="0">
                <a:solidFill>
                  <a:schemeClr val="tx1">
                    <a:lumMod val="75000"/>
                    <a:lumOff val="25000"/>
                  </a:schemeClr>
                </a:solidFill>
                <a:latin typeface="Century Gothic" pitchFamily="34" charset="0"/>
              </a:rPr>
              <a:t>option button </a:t>
            </a:r>
            <a:r>
              <a:rPr lang="en-US" sz="1700" dirty="0" smtClean="0">
                <a:solidFill>
                  <a:schemeClr val="tx1">
                    <a:lumMod val="75000"/>
                    <a:lumOff val="25000"/>
                  </a:schemeClr>
                </a:solidFill>
                <a:latin typeface="Century Gothic" pitchFamily="34" charset="0"/>
              </a:rPr>
              <a:t>the other 	</a:t>
            </a:r>
            <a:r>
              <a:rPr lang="en-US" sz="1700" b="1" i="1" dirty="0" smtClean="0">
                <a:solidFill>
                  <a:schemeClr val="tx1">
                    <a:lumMod val="75000"/>
                    <a:lumOff val="25000"/>
                  </a:schemeClr>
                </a:solidFill>
                <a:latin typeface="Century Gothic" pitchFamily="34" charset="0"/>
              </a:rPr>
              <a:t>option button </a:t>
            </a:r>
            <a:r>
              <a:rPr lang="en-US" sz="1700" dirty="0" smtClean="0">
                <a:solidFill>
                  <a:schemeClr val="tx1">
                    <a:lumMod val="75000"/>
                    <a:lumOff val="25000"/>
                  </a:schemeClr>
                </a:solidFill>
                <a:latin typeface="Century Gothic" pitchFamily="34" charset="0"/>
              </a:rPr>
              <a:t>will automatically </a:t>
            </a:r>
            <a:r>
              <a:rPr lang="en-US" sz="1700" b="1" i="1" dirty="0" smtClean="0">
                <a:solidFill>
                  <a:schemeClr val="tx1">
                    <a:lumMod val="75000"/>
                    <a:lumOff val="25000"/>
                  </a:schemeClr>
                </a:solidFill>
                <a:latin typeface="Century Gothic" pitchFamily="34" charset="0"/>
              </a:rPr>
              <a:t>uncheck.</a:t>
            </a:r>
          </a:p>
          <a:p>
            <a:pPr lvl="1">
              <a:buNone/>
            </a:pPr>
            <a:endParaRPr lang="en-US" sz="1700" b="1" i="1" dirty="0" smtClean="0">
              <a:solidFill>
                <a:schemeClr val="tx1">
                  <a:lumMod val="75000"/>
                  <a:lumOff val="25000"/>
                </a:schemeClr>
              </a:solidFill>
              <a:latin typeface="Century Gothic" pitchFamily="34" charset="0"/>
            </a:endParaRPr>
          </a:p>
          <a:p>
            <a:pPr lvl="1">
              <a:buNone/>
            </a:pPr>
            <a:r>
              <a:rPr lang="en-US" sz="1700" b="1" i="1"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1.  </a:t>
            </a:r>
            <a:r>
              <a:rPr lang="en-US" sz="1800" b="1" dirty="0" smtClean="0">
                <a:solidFill>
                  <a:schemeClr val="tx1">
                    <a:lumMod val="75000"/>
                    <a:lumOff val="25000"/>
                  </a:schemeClr>
                </a:solidFill>
                <a:latin typeface="Century Gothic" pitchFamily="34" charset="0"/>
              </a:rPr>
              <a:t>Draw on Option Button</a:t>
            </a:r>
          </a:p>
          <a:p>
            <a:pPr lvl="1">
              <a:buNone/>
            </a:pPr>
            <a:r>
              <a:rPr lang="en-US" sz="1700" b="1" dirty="0" smtClean="0">
                <a:solidFill>
                  <a:schemeClr val="tx1">
                    <a:lumMod val="75000"/>
                    <a:lumOff val="25000"/>
                  </a:schemeClr>
                </a:solidFill>
                <a:latin typeface="Century Gothic" pitchFamily="34" charset="0"/>
              </a:rPr>
              <a:t>			</a:t>
            </a:r>
          </a:p>
          <a:p>
            <a:pPr lvl="1">
              <a:buNone/>
            </a:pPr>
            <a:r>
              <a:rPr lang="en-US" sz="1700" b="1" i="1"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a. </a:t>
            </a:r>
            <a:r>
              <a:rPr lang="en-US" sz="1700" dirty="0" smtClean="0">
                <a:solidFill>
                  <a:schemeClr val="tx1">
                    <a:lumMod val="75000"/>
                    <a:lumOff val="25000"/>
                  </a:schemeClr>
                </a:solidFill>
                <a:latin typeface="Century Gothic" pitchFamily="34" charset="0"/>
              </a:rPr>
              <a:t>You can change the </a:t>
            </a:r>
            <a:r>
              <a:rPr lang="en-US" sz="1700" b="1" i="1" dirty="0" smtClean="0">
                <a:solidFill>
                  <a:schemeClr val="tx1">
                    <a:lumMod val="75000"/>
                    <a:lumOff val="25000"/>
                  </a:schemeClr>
                </a:solidFill>
                <a:latin typeface="Century Gothic" pitchFamily="34" charset="0"/>
              </a:rPr>
              <a:t>captions</a:t>
            </a:r>
            <a:r>
              <a:rPr lang="en-US" sz="1700" dirty="0" smtClean="0">
                <a:solidFill>
                  <a:schemeClr val="tx1">
                    <a:lumMod val="75000"/>
                    <a:lumOff val="25000"/>
                  </a:schemeClr>
                </a:solidFill>
                <a:latin typeface="Century Gothic" pitchFamily="34" charset="0"/>
              </a:rPr>
              <a:t> of the </a:t>
            </a:r>
            <a:r>
              <a:rPr lang="en-US" sz="1700" b="1" i="1" dirty="0" smtClean="0">
                <a:solidFill>
                  <a:schemeClr val="tx1">
                    <a:lumMod val="75000"/>
                    <a:lumOff val="25000"/>
                  </a:schemeClr>
                </a:solidFill>
                <a:latin typeface="Century Gothic" pitchFamily="34" charset="0"/>
              </a:rPr>
              <a:t>option buttons </a:t>
            </a:r>
            <a:r>
              <a:rPr lang="en-US" sz="1700" dirty="0" smtClean="0">
                <a:solidFill>
                  <a:schemeClr val="tx1">
                    <a:lumMod val="75000"/>
                    <a:lumOff val="25000"/>
                  </a:schemeClr>
                </a:solidFill>
                <a:latin typeface="Century Gothic" pitchFamily="34" charset="0"/>
              </a:rPr>
              <a:t>by 		</a:t>
            </a:r>
            <a:r>
              <a:rPr lang="en-US" sz="1700" b="1" i="1" dirty="0" smtClean="0">
                <a:solidFill>
                  <a:schemeClr val="tx1">
                    <a:lumMod val="75000"/>
                    <a:lumOff val="25000"/>
                  </a:schemeClr>
                </a:solidFill>
                <a:latin typeface="Century Gothic" pitchFamily="34" charset="0"/>
              </a:rPr>
              <a:t>right clicking </a:t>
            </a:r>
            <a:r>
              <a:rPr lang="en-US" sz="1700" dirty="0" smtClean="0">
                <a:solidFill>
                  <a:schemeClr val="tx1">
                    <a:lumMod val="75000"/>
                    <a:lumOff val="25000"/>
                  </a:schemeClr>
                </a:solidFill>
                <a:latin typeface="Century Gothic" pitchFamily="34" charset="0"/>
              </a:rPr>
              <a:t>on the </a:t>
            </a:r>
            <a:r>
              <a:rPr lang="en-US" sz="1700" b="1" i="1" dirty="0" smtClean="0">
                <a:solidFill>
                  <a:schemeClr val="tx1">
                    <a:lumMod val="75000"/>
                    <a:lumOff val="25000"/>
                  </a:schemeClr>
                </a:solidFill>
                <a:latin typeface="Century Gothic" pitchFamily="34" charset="0"/>
              </a:rPr>
              <a:t>option button </a:t>
            </a:r>
            <a:r>
              <a:rPr lang="en-US" sz="1700" dirty="0" smtClean="0">
                <a:solidFill>
                  <a:schemeClr val="tx1">
                    <a:lumMod val="75000"/>
                    <a:lumOff val="25000"/>
                  </a:schemeClr>
                </a:solidFill>
                <a:latin typeface="Century Gothic" pitchFamily="34" charset="0"/>
              </a:rPr>
              <a:t>and then </a:t>
            </a:r>
            <a:r>
              <a:rPr lang="en-US" sz="1700" b="1" i="1" dirty="0" smtClean="0">
                <a:solidFill>
                  <a:schemeClr val="tx1">
                    <a:lumMod val="75000"/>
                    <a:lumOff val="25000"/>
                  </a:schemeClr>
                </a:solidFill>
                <a:latin typeface="Century Gothic" pitchFamily="34" charset="0"/>
              </a:rPr>
              <a:t>clicking</a:t>
            </a:r>
            <a:r>
              <a:rPr lang="en-US" sz="1700" dirty="0" smtClean="0">
                <a:solidFill>
                  <a:schemeClr val="tx1">
                    <a:lumMod val="75000"/>
                    <a:lumOff val="25000"/>
                  </a:schemeClr>
                </a:solidFill>
                <a:latin typeface="Century Gothic" pitchFamily="34" charset="0"/>
              </a:rPr>
              <a:t> on 		</a:t>
            </a:r>
            <a:r>
              <a:rPr lang="en-US" sz="1700" b="1" i="1" dirty="0" smtClean="0">
                <a:solidFill>
                  <a:schemeClr val="tx1">
                    <a:lumMod val="75000"/>
                    <a:lumOff val="25000"/>
                  </a:schemeClr>
                </a:solidFill>
                <a:latin typeface="Century Gothic" pitchFamily="34" charset="0"/>
              </a:rPr>
              <a:t>Properties </a:t>
            </a:r>
            <a:r>
              <a:rPr lang="en-US" sz="1700" dirty="0" smtClean="0">
                <a:solidFill>
                  <a:schemeClr val="tx1">
                    <a:lumMod val="75000"/>
                    <a:lumOff val="25000"/>
                  </a:schemeClr>
                </a:solidFill>
                <a:latin typeface="Century Gothic" pitchFamily="34" charset="0"/>
              </a:rPr>
              <a:t>and </a:t>
            </a:r>
            <a:r>
              <a:rPr lang="en-US" sz="1700" b="1" i="1" dirty="0" smtClean="0">
                <a:solidFill>
                  <a:schemeClr val="tx1">
                    <a:lumMod val="75000"/>
                    <a:lumOff val="25000"/>
                  </a:schemeClr>
                </a:solidFill>
                <a:latin typeface="Century Gothic" pitchFamily="34" charset="0"/>
              </a:rPr>
              <a:t>Caption</a:t>
            </a:r>
            <a:r>
              <a:rPr lang="en-US" sz="1700" dirty="0" smtClean="0">
                <a:solidFill>
                  <a:schemeClr val="tx1">
                    <a:lumMod val="75000"/>
                    <a:lumOff val="25000"/>
                  </a:schemeClr>
                </a:solidFill>
                <a:latin typeface="Century Gothic" pitchFamily="34" charset="0"/>
              </a:rPr>
              <a:t> (make sure Design Mode is 			selected). </a:t>
            </a:r>
          </a:p>
          <a:p>
            <a:pPr lvl="1">
              <a:buNone/>
            </a:pPr>
            <a:endParaRPr lang="en-US" sz="1800" b="1" dirty="0" smtClean="0">
              <a:solidFill>
                <a:schemeClr val="tx1">
                  <a:lumMod val="75000"/>
                  <a:lumOff val="25000"/>
                </a:schemeClr>
              </a:solidFill>
              <a:latin typeface="Century Gothic" pitchFamily="34" charset="0"/>
            </a:endParaRPr>
          </a:p>
          <a:p>
            <a:pPr lvl="1">
              <a:buNone/>
            </a:pPr>
            <a:r>
              <a:rPr lang="en-US" sz="1800" b="1"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b. </a:t>
            </a:r>
            <a:r>
              <a:rPr lang="en-US" sz="1700" dirty="0" smtClean="0">
                <a:solidFill>
                  <a:schemeClr val="tx1">
                    <a:lumMod val="75000"/>
                    <a:lumOff val="25000"/>
                  </a:schemeClr>
                </a:solidFill>
                <a:latin typeface="Century Gothic" pitchFamily="34" charset="0"/>
              </a:rPr>
              <a:t>You can change the </a:t>
            </a:r>
            <a:r>
              <a:rPr lang="en-US" sz="1700" b="1" i="1" dirty="0" smtClean="0">
                <a:solidFill>
                  <a:schemeClr val="tx1">
                    <a:lumMod val="75000"/>
                    <a:lumOff val="25000"/>
                  </a:schemeClr>
                </a:solidFill>
                <a:latin typeface="Century Gothic" pitchFamily="34" charset="0"/>
              </a:rPr>
              <a:t>name</a:t>
            </a:r>
            <a:r>
              <a:rPr lang="en-US" sz="1700" dirty="0" smtClean="0">
                <a:solidFill>
                  <a:schemeClr val="tx1">
                    <a:lumMod val="75000"/>
                    <a:lumOff val="25000"/>
                  </a:schemeClr>
                </a:solidFill>
                <a:latin typeface="Century Gothic" pitchFamily="34" charset="0"/>
              </a:rPr>
              <a:t> of the </a:t>
            </a:r>
            <a:r>
              <a:rPr lang="en-US" sz="1700" b="1" i="1" dirty="0" smtClean="0">
                <a:solidFill>
                  <a:schemeClr val="tx1">
                    <a:lumMod val="75000"/>
                    <a:lumOff val="25000"/>
                  </a:schemeClr>
                </a:solidFill>
                <a:latin typeface="Century Gothic" pitchFamily="34" charset="0"/>
              </a:rPr>
              <a:t>option button </a:t>
            </a:r>
            <a:r>
              <a:rPr lang="en-US" sz="1700" dirty="0" smtClean="0">
                <a:solidFill>
                  <a:schemeClr val="tx1">
                    <a:lumMod val="75000"/>
                    <a:lumOff val="25000"/>
                  </a:schemeClr>
                </a:solidFill>
                <a:latin typeface="Century Gothic" pitchFamily="34" charset="0"/>
              </a:rPr>
              <a:t>by </a:t>
            </a:r>
            <a:r>
              <a:rPr lang="en-US" sz="1700" b="1" i="1" dirty="0" smtClean="0">
                <a:solidFill>
                  <a:schemeClr val="tx1">
                    <a:lumMod val="75000"/>
                    <a:lumOff val="25000"/>
                  </a:schemeClr>
                </a:solidFill>
                <a:latin typeface="Century Gothic" pitchFamily="34" charset="0"/>
              </a:rPr>
              <a:t>right 		clicking</a:t>
            </a:r>
            <a:r>
              <a:rPr lang="en-US" sz="1700" dirty="0" smtClean="0">
                <a:solidFill>
                  <a:schemeClr val="tx1">
                    <a:lumMod val="75000"/>
                    <a:lumOff val="25000"/>
                  </a:schemeClr>
                </a:solidFill>
                <a:latin typeface="Century Gothic" pitchFamily="34" charset="0"/>
              </a:rPr>
              <a:t> on the </a:t>
            </a:r>
            <a:r>
              <a:rPr lang="en-US" sz="1700" b="1" i="1" dirty="0" smtClean="0">
                <a:solidFill>
                  <a:schemeClr val="tx1">
                    <a:lumMod val="75000"/>
                    <a:lumOff val="25000"/>
                  </a:schemeClr>
                </a:solidFill>
                <a:latin typeface="Century Gothic" pitchFamily="34" charset="0"/>
              </a:rPr>
              <a:t>option button </a:t>
            </a:r>
            <a:r>
              <a:rPr lang="en-US" sz="1700" dirty="0" smtClean="0">
                <a:solidFill>
                  <a:schemeClr val="tx1">
                    <a:lumMod val="75000"/>
                    <a:lumOff val="25000"/>
                  </a:schemeClr>
                </a:solidFill>
                <a:latin typeface="Century Gothic" pitchFamily="34" charset="0"/>
              </a:rPr>
              <a:t>and then </a:t>
            </a:r>
            <a:r>
              <a:rPr lang="en-US" sz="1700" b="1" i="1" dirty="0" smtClean="0">
                <a:solidFill>
                  <a:schemeClr val="tx1">
                    <a:lumMod val="75000"/>
                    <a:lumOff val="25000"/>
                  </a:schemeClr>
                </a:solidFill>
                <a:latin typeface="Century Gothic" pitchFamily="34" charset="0"/>
              </a:rPr>
              <a:t>clicking</a:t>
            </a:r>
            <a:r>
              <a:rPr lang="en-US" sz="1700" dirty="0" smtClean="0">
                <a:solidFill>
                  <a:schemeClr val="tx1">
                    <a:lumMod val="75000"/>
                    <a:lumOff val="25000"/>
                  </a:schemeClr>
                </a:solidFill>
                <a:latin typeface="Century Gothic" pitchFamily="34" charset="0"/>
              </a:rPr>
              <a:t> on 			</a:t>
            </a:r>
            <a:r>
              <a:rPr lang="en-US" sz="1700" b="1" i="1" dirty="0" smtClean="0">
                <a:solidFill>
                  <a:schemeClr val="tx1">
                    <a:lumMod val="75000"/>
                    <a:lumOff val="25000"/>
                  </a:schemeClr>
                </a:solidFill>
                <a:latin typeface="Century Gothic" pitchFamily="34" charset="0"/>
              </a:rPr>
              <a:t>Properties</a:t>
            </a:r>
            <a:r>
              <a:rPr lang="en-US" sz="1700" dirty="0" smtClean="0">
                <a:solidFill>
                  <a:schemeClr val="tx1">
                    <a:lumMod val="75000"/>
                    <a:lumOff val="25000"/>
                  </a:schemeClr>
                </a:solidFill>
                <a:latin typeface="Century Gothic" pitchFamily="34" charset="0"/>
              </a:rPr>
              <a:t> and </a:t>
            </a:r>
            <a:r>
              <a:rPr lang="en-US" sz="1700" b="1" i="1" dirty="0" smtClean="0">
                <a:solidFill>
                  <a:schemeClr val="tx1">
                    <a:lumMod val="75000"/>
                    <a:lumOff val="25000"/>
                  </a:schemeClr>
                </a:solidFill>
                <a:latin typeface="Century Gothic" pitchFamily="34" charset="0"/>
              </a:rPr>
              <a:t>Name</a:t>
            </a:r>
            <a:r>
              <a:rPr lang="en-US" sz="1700" dirty="0" smtClean="0">
                <a:solidFill>
                  <a:schemeClr val="tx1">
                    <a:lumMod val="75000"/>
                    <a:lumOff val="25000"/>
                  </a:schemeClr>
                </a:solidFill>
                <a:latin typeface="Century Gothic" pitchFamily="34" charset="0"/>
              </a:rPr>
              <a:t>. For now we will leave </a:t>
            </a:r>
            <a:r>
              <a:rPr lang="en-US" sz="1700" b="1" i="1" dirty="0" smtClean="0">
                <a:solidFill>
                  <a:schemeClr val="tx1">
                    <a:lumMod val="75000"/>
                    <a:lumOff val="25000"/>
                  </a:schemeClr>
                </a:solidFill>
                <a:latin typeface="Century Gothic" pitchFamily="34" charset="0"/>
              </a:rPr>
              <a:t>OptionButton1</a:t>
            </a:r>
            <a:r>
              <a:rPr lang="en-US" sz="1700" dirty="0" smtClean="0">
                <a:solidFill>
                  <a:schemeClr val="tx1">
                    <a:lumMod val="75000"/>
                    <a:lumOff val="25000"/>
                  </a:schemeClr>
                </a:solidFill>
                <a:latin typeface="Century Gothic" pitchFamily="34" charset="0"/>
              </a:rPr>
              <a:t> 		and </a:t>
            </a:r>
            <a:r>
              <a:rPr lang="en-US" sz="1700" b="1" i="1" dirty="0" smtClean="0">
                <a:solidFill>
                  <a:schemeClr val="tx1">
                    <a:lumMod val="75000"/>
                    <a:lumOff val="25000"/>
                  </a:schemeClr>
                </a:solidFill>
                <a:latin typeface="Century Gothic" pitchFamily="34" charset="0"/>
              </a:rPr>
              <a:t>OptionButton2</a:t>
            </a:r>
            <a:r>
              <a:rPr lang="en-US" sz="1700" dirty="0" smtClean="0">
                <a:solidFill>
                  <a:schemeClr val="tx1">
                    <a:lumMod val="75000"/>
                    <a:lumOff val="25000"/>
                  </a:schemeClr>
                </a:solidFill>
                <a:latin typeface="Century Gothic" pitchFamily="34" charset="0"/>
              </a:rPr>
              <a:t> as the names of the </a:t>
            </a:r>
            <a:r>
              <a:rPr lang="en-US" sz="1700" b="1" i="1" dirty="0" smtClean="0">
                <a:solidFill>
                  <a:schemeClr val="tx1">
                    <a:lumMod val="75000"/>
                    <a:lumOff val="25000"/>
                  </a:schemeClr>
                </a:solidFill>
                <a:latin typeface="Century Gothic" pitchFamily="34" charset="0"/>
              </a:rPr>
              <a:t>option buttons</a:t>
            </a:r>
            <a:r>
              <a:rPr lang="en-US" sz="1700" dirty="0" smtClean="0">
                <a:solidFill>
                  <a:schemeClr val="tx1">
                    <a:lumMod val="75000"/>
                    <a:lumOff val="25000"/>
                  </a:schemeClr>
                </a:solidFill>
                <a:latin typeface="Century Gothic" pitchFamily="34" charset="0"/>
              </a:rPr>
              <a:t>.</a:t>
            </a: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1: About Macro</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65000"/>
                    <a:lumOff val="35000"/>
                  </a:schemeClr>
                </a:solidFill>
                <a:latin typeface="Century Gothic" pitchFamily="34" charset="0"/>
                <a:cs typeface="Courier New" pitchFamily="49" charset="0"/>
              </a:rPr>
              <a:t>Excel Macro Recorder</a:t>
            </a:r>
          </a:p>
          <a:p>
            <a:pPr lvl="1">
              <a:buNone/>
            </a:pPr>
            <a:r>
              <a:rPr lang="en-US" sz="1800" dirty="0" smtClean="0">
                <a:latin typeface="Century Gothic" pitchFamily="34" charset="0"/>
              </a:rPr>
              <a:t>	</a:t>
            </a:r>
            <a:r>
              <a:rPr lang="en-US" sz="1700" dirty="0" smtClean="0">
                <a:latin typeface="Century Gothic" pitchFamily="34" charset="0"/>
              </a:rPr>
              <a:t>	</a:t>
            </a:r>
            <a:r>
              <a:rPr lang="en-US" sz="1700" dirty="0" smtClean="0">
                <a:solidFill>
                  <a:schemeClr val="tx1">
                    <a:lumMod val="65000"/>
                    <a:lumOff val="35000"/>
                  </a:schemeClr>
                </a:solidFill>
                <a:latin typeface="Century Gothic" pitchFamily="34" charset="0"/>
              </a:rPr>
              <a:t>The Macro Recorder, a very useful tool included in </a:t>
            </a:r>
            <a:r>
              <a:rPr lang="en-US" sz="1700" b="1" dirty="0" smtClean="0">
                <a:solidFill>
                  <a:schemeClr val="tx1">
                    <a:lumMod val="65000"/>
                    <a:lumOff val="35000"/>
                  </a:schemeClr>
                </a:solidFill>
                <a:latin typeface="Century Gothic" pitchFamily="34" charset="0"/>
              </a:rPr>
              <a:t>Excel VBA</a:t>
            </a:r>
            <a:r>
              <a:rPr lang="en-US" sz="1700" dirty="0" smtClean="0">
                <a:solidFill>
                  <a:schemeClr val="tx1">
                    <a:lumMod val="65000"/>
                    <a:lumOff val="35000"/>
                  </a:schemeClr>
                </a:solidFill>
                <a:latin typeface="Century Gothic" pitchFamily="34" charset="0"/>
              </a:rPr>
              <a:t>, 	records every task you perform with Excel. This is good news if you 	want to automate repetitive tasks. All you have to do is record a 	specific task once. Next, you can execute the task over and over 	with the click of a button. This can save you a lot of time! The Macro 	Recorder is also a great help when you don't know how to program 	a specific task in Excel VBA. Simply open the Visual Basic Editor after 	recording the task to see how it can be programmed.</a:t>
            </a:r>
          </a:p>
          <a:p>
            <a:pPr lvl="1">
              <a:buNone/>
            </a:pPr>
            <a:r>
              <a:rPr lang="en-US" sz="1700" dirty="0" smtClean="0">
                <a:solidFill>
                  <a:schemeClr val="tx1">
                    <a:lumMod val="65000"/>
                    <a:lumOff val="35000"/>
                  </a:schemeClr>
                </a:solidFill>
                <a:latin typeface="Century Gothic" pitchFamily="34" charset="0"/>
              </a:rPr>
              <a:t>		</a:t>
            </a:r>
          </a:p>
          <a:p>
            <a:pPr lvl="1">
              <a:buNone/>
            </a:pPr>
            <a:r>
              <a:rPr lang="en-US" sz="1700" dirty="0" smtClean="0">
                <a:solidFill>
                  <a:schemeClr val="tx1">
                    <a:lumMod val="65000"/>
                    <a:lumOff val="35000"/>
                  </a:schemeClr>
                </a:solidFill>
                <a:latin typeface="Century Gothic" pitchFamily="34" charset="0"/>
              </a:rPr>
              <a:t>		</a:t>
            </a:r>
            <a:r>
              <a:rPr lang="en-US" sz="1800" b="1" dirty="0" smtClean="0">
                <a:solidFill>
                  <a:schemeClr val="tx1">
                    <a:lumMod val="65000"/>
                    <a:lumOff val="35000"/>
                  </a:schemeClr>
                </a:solidFill>
                <a:latin typeface="Century Gothic" pitchFamily="34" charset="0"/>
              </a:rPr>
              <a:t>Edit the Macro</a:t>
            </a:r>
          </a:p>
          <a:p>
            <a:pPr marL="914400" lvl="1" indent="0">
              <a:buNone/>
            </a:pPr>
            <a:r>
              <a:rPr lang="en-US" sz="1700" dirty="0" smtClean="0">
                <a:solidFill>
                  <a:schemeClr val="tx1">
                    <a:lumMod val="65000"/>
                    <a:lumOff val="35000"/>
                  </a:schemeClr>
                </a:solidFill>
                <a:latin typeface="Century Gothic" pitchFamily="34" charset="0"/>
              </a:rPr>
              <a:t>Our macro has been placed into a module called </a:t>
            </a:r>
            <a:r>
              <a:rPr lang="en-US" sz="1700" b="1" i="1" dirty="0" smtClean="0">
                <a:solidFill>
                  <a:schemeClr val="tx1">
                    <a:lumMod val="65000"/>
                    <a:lumOff val="35000"/>
                  </a:schemeClr>
                </a:solidFill>
                <a:latin typeface="Century Gothic" pitchFamily="34" charset="0"/>
              </a:rPr>
              <a:t>Module1</a:t>
            </a:r>
            <a:r>
              <a:rPr lang="en-US" sz="1700" dirty="0" smtClean="0">
                <a:solidFill>
                  <a:schemeClr val="tx1">
                    <a:lumMod val="65000"/>
                    <a:lumOff val="35000"/>
                  </a:schemeClr>
                </a:solidFill>
                <a:latin typeface="Century Gothic" pitchFamily="34" charset="0"/>
              </a:rPr>
              <a:t>. Code placed into a module is available to the whole workbook, while code placed on a sheet is only available for that particular sheet.	</a:t>
            </a:r>
          </a:p>
          <a:p>
            <a:pPr marL="1257300" lvl="1" indent="-342900">
              <a:buNone/>
            </a:pPr>
            <a:r>
              <a:rPr lang="en-US" sz="1700" dirty="0" smtClean="0">
                <a:solidFill>
                  <a:schemeClr val="tx1">
                    <a:lumMod val="65000"/>
                    <a:lumOff val="35000"/>
                  </a:schemeClr>
                </a:solidFill>
                <a:latin typeface="Century Gothic" pitchFamily="34" charset="0"/>
              </a:rPr>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4: Macro Controls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Option Button</a:t>
            </a:r>
          </a:p>
          <a:p>
            <a:pPr lvl="1">
              <a:buNone/>
            </a:pPr>
            <a:r>
              <a:rPr lang="en-US" sz="1700"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Excel VBA option buttons</a:t>
            </a:r>
            <a:r>
              <a:rPr lang="en-US" sz="1700" i="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are the same as </a:t>
            </a:r>
            <a:r>
              <a:rPr lang="en-US" sz="1700" b="1" i="1" dirty="0" smtClean="0">
                <a:solidFill>
                  <a:schemeClr val="tx1">
                    <a:lumMod val="75000"/>
                    <a:lumOff val="25000"/>
                  </a:schemeClr>
                </a:solidFill>
                <a:latin typeface="Century Gothic" pitchFamily="34" charset="0"/>
              </a:rPr>
              <a:t>checkboxes</a:t>
            </a:r>
            <a:r>
              <a:rPr lang="en-US" sz="1700" dirty="0" smtClean="0">
                <a:solidFill>
                  <a:schemeClr val="tx1">
                    <a:lumMod val="75000"/>
                    <a:lumOff val="25000"/>
                  </a:schemeClr>
                </a:solidFill>
                <a:latin typeface="Century Gothic" pitchFamily="34" charset="0"/>
              </a:rPr>
              <a:t> except that 	</a:t>
            </a:r>
            <a:r>
              <a:rPr lang="en-US" sz="1700" b="1" i="1" dirty="0" smtClean="0">
                <a:solidFill>
                  <a:schemeClr val="tx1">
                    <a:lumMod val="75000"/>
                    <a:lumOff val="25000"/>
                  </a:schemeClr>
                </a:solidFill>
                <a:latin typeface="Century Gothic" pitchFamily="34" charset="0"/>
              </a:rPr>
              <a:t>option buttons </a:t>
            </a:r>
            <a:r>
              <a:rPr lang="en-US" sz="1700" dirty="0" smtClean="0">
                <a:solidFill>
                  <a:schemeClr val="tx1">
                    <a:lumMod val="75000"/>
                    <a:lumOff val="25000"/>
                  </a:schemeClr>
                </a:solidFill>
                <a:latin typeface="Century Gothic" pitchFamily="34" charset="0"/>
              </a:rPr>
              <a:t>are dependent on each other while </a:t>
            </a:r>
            <a:r>
              <a:rPr lang="en-US" sz="1700" b="1" i="1" dirty="0" smtClean="0">
                <a:solidFill>
                  <a:schemeClr val="tx1">
                    <a:lumMod val="75000"/>
                    <a:lumOff val="25000"/>
                  </a:schemeClr>
                </a:solidFill>
                <a:latin typeface="Century Gothic" pitchFamily="34" charset="0"/>
              </a:rPr>
              <a:t>checkboxes</a:t>
            </a:r>
            <a:r>
              <a:rPr lang="en-US" sz="1700" dirty="0" smtClean="0">
                <a:solidFill>
                  <a:schemeClr val="tx1">
                    <a:lumMod val="75000"/>
                    <a:lumOff val="25000"/>
                  </a:schemeClr>
                </a:solidFill>
                <a:latin typeface="Century Gothic" pitchFamily="34" charset="0"/>
              </a:rPr>
              <a:t> are 	not. This means that when you </a:t>
            </a:r>
            <a:r>
              <a:rPr lang="en-US" sz="1700" b="1" i="1" dirty="0" smtClean="0">
                <a:solidFill>
                  <a:schemeClr val="tx1">
                    <a:lumMod val="75000"/>
                    <a:lumOff val="25000"/>
                  </a:schemeClr>
                </a:solidFill>
                <a:latin typeface="Century Gothic" pitchFamily="34" charset="0"/>
              </a:rPr>
              <a:t>check</a:t>
            </a:r>
            <a:r>
              <a:rPr lang="en-US" sz="1700" dirty="0" smtClean="0">
                <a:solidFill>
                  <a:schemeClr val="tx1">
                    <a:lumMod val="75000"/>
                    <a:lumOff val="25000"/>
                  </a:schemeClr>
                </a:solidFill>
                <a:latin typeface="Century Gothic" pitchFamily="34" charset="0"/>
              </a:rPr>
              <a:t> one </a:t>
            </a:r>
            <a:r>
              <a:rPr lang="en-US" sz="1700" b="1" i="1" dirty="0" smtClean="0">
                <a:solidFill>
                  <a:schemeClr val="tx1">
                    <a:lumMod val="75000"/>
                    <a:lumOff val="25000"/>
                  </a:schemeClr>
                </a:solidFill>
                <a:latin typeface="Century Gothic" pitchFamily="34" charset="0"/>
              </a:rPr>
              <a:t>option button </a:t>
            </a:r>
            <a:r>
              <a:rPr lang="en-US" sz="1700" dirty="0" smtClean="0">
                <a:solidFill>
                  <a:schemeClr val="tx1">
                    <a:lumMod val="75000"/>
                    <a:lumOff val="25000"/>
                  </a:schemeClr>
                </a:solidFill>
                <a:latin typeface="Century Gothic" pitchFamily="34" charset="0"/>
              </a:rPr>
              <a:t>the other 	</a:t>
            </a:r>
            <a:r>
              <a:rPr lang="en-US" sz="1700" b="1" i="1" dirty="0" smtClean="0">
                <a:solidFill>
                  <a:schemeClr val="tx1">
                    <a:lumMod val="75000"/>
                    <a:lumOff val="25000"/>
                  </a:schemeClr>
                </a:solidFill>
                <a:latin typeface="Century Gothic" pitchFamily="34" charset="0"/>
              </a:rPr>
              <a:t>option button </a:t>
            </a:r>
            <a:r>
              <a:rPr lang="en-US" sz="1700" dirty="0" smtClean="0">
                <a:solidFill>
                  <a:schemeClr val="tx1">
                    <a:lumMod val="75000"/>
                    <a:lumOff val="25000"/>
                  </a:schemeClr>
                </a:solidFill>
                <a:latin typeface="Century Gothic" pitchFamily="34" charset="0"/>
              </a:rPr>
              <a:t>will automatically </a:t>
            </a:r>
            <a:r>
              <a:rPr lang="en-US" sz="1700" b="1" i="1" dirty="0" smtClean="0">
                <a:solidFill>
                  <a:schemeClr val="tx1">
                    <a:lumMod val="75000"/>
                    <a:lumOff val="25000"/>
                  </a:schemeClr>
                </a:solidFill>
                <a:latin typeface="Century Gothic" pitchFamily="34" charset="0"/>
              </a:rPr>
              <a:t>uncheck.</a:t>
            </a:r>
          </a:p>
          <a:p>
            <a:pPr lvl="1">
              <a:buNone/>
            </a:pPr>
            <a:endParaRPr lang="en-US" sz="1700" b="1" i="1" dirty="0" smtClean="0">
              <a:solidFill>
                <a:schemeClr val="tx1">
                  <a:lumMod val="75000"/>
                  <a:lumOff val="25000"/>
                </a:schemeClr>
              </a:solidFill>
              <a:latin typeface="Century Gothic" pitchFamily="34" charset="0"/>
            </a:endParaRPr>
          </a:p>
          <a:p>
            <a:pPr lvl="1">
              <a:buNone/>
            </a:pPr>
            <a:r>
              <a:rPr lang="en-US" sz="1700" b="1" i="1"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2. </a:t>
            </a:r>
            <a:r>
              <a:rPr lang="en-US" sz="1800" b="1" dirty="0" smtClean="0">
                <a:solidFill>
                  <a:schemeClr val="tx1">
                    <a:lumMod val="75000"/>
                    <a:lumOff val="25000"/>
                  </a:schemeClr>
                </a:solidFill>
                <a:latin typeface="Century Gothic" pitchFamily="34" charset="0"/>
              </a:rPr>
              <a:t>Refer to Option Button in your Code</a:t>
            </a:r>
          </a:p>
          <a:p>
            <a:pPr lvl="1">
              <a:buNone/>
            </a:pPr>
            <a:r>
              <a:rPr lang="en-US" sz="1700" b="1" dirty="0" smtClean="0">
                <a:solidFill>
                  <a:schemeClr val="tx1">
                    <a:lumMod val="75000"/>
                    <a:lumOff val="25000"/>
                  </a:schemeClr>
                </a:solidFill>
                <a:latin typeface="Century Gothic" pitchFamily="34" charset="0"/>
              </a:rPr>
              <a:t>			</a:t>
            </a:r>
          </a:p>
          <a:p>
            <a:pPr lvl="1">
              <a:buNone/>
            </a:pPr>
            <a:r>
              <a:rPr lang="en-US" sz="1700" b="1" i="1"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a. </a:t>
            </a:r>
            <a:r>
              <a:rPr lang="en-US" sz="1700" b="1" i="1" dirty="0" smtClean="0">
                <a:solidFill>
                  <a:schemeClr val="tx1">
                    <a:lumMod val="75000"/>
                    <a:lumOff val="25000"/>
                  </a:schemeClr>
                </a:solidFill>
                <a:latin typeface="Century Gothic" pitchFamily="34" charset="0"/>
              </a:rPr>
              <a:t>Right click</a:t>
            </a:r>
            <a:r>
              <a:rPr lang="en-US" sz="1700" dirty="0" smtClean="0">
                <a:solidFill>
                  <a:schemeClr val="tx1">
                    <a:lumMod val="75000"/>
                    <a:lumOff val="25000"/>
                  </a:schemeClr>
                </a:solidFill>
                <a:latin typeface="Century Gothic" pitchFamily="34" charset="0"/>
              </a:rPr>
              <a:t> on the first </a:t>
            </a:r>
            <a:r>
              <a:rPr lang="en-US" sz="1700" b="1" i="1" dirty="0" smtClean="0">
                <a:solidFill>
                  <a:schemeClr val="tx1">
                    <a:lumMod val="75000"/>
                    <a:lumOff val="25000"/>
                  </a:schemeClr>
                </a:solidFill>
                <a:latin typeface="Century Gothic" pitchFamily="34" charset="0"/>
              </a:rPr>
              <a:t>option button</a:t>
            </a:r>
            <a:r>
              <a:rPr lang="en-US" sz="1700"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Click</a:t>
            </a:r>
            <a:r>
              <a:rPr lang="en-US" sz="1700" dirty="0" smtClean="0">
                <a:solidFill>
                  <a:schemeClr val="tx1">
                    <a:lumMod val="75000"/>
                    <a:lumOff val="25000"/>
                  </a:schemeClr>
                </a:solidFill>
                <a:latin typeface="Century Gothic" pitchFamily="34" charset="0"/>
              </a:rPr>
              <a:t> on </a:t>
            </a:r>
            <a:r>
              <a:rPr lang="en-US" sz="1700" b="1" i="1" dirty="0" smtClean="0">
                <a:solidFill>
                  <a:schemeClr val="tx1">
                    <a:lumMod val="75000"/>
                    <a:lumOff val="25000"/>
                  </a:schemeClr>
                </a:solidFill>
                <a:latin typeface="Century Gothic" pitchFamily="34" charset="0"/>
              </a:rPr>
              <a:t>View Code</a:t>
            </a:r>
            <a:r>
              <a:rPr lang="en-US" sz="1700" dirty="0" smtClean="0">
                <a:solidFill>
                  <a:schemeClr val="tx1">
                    <a:lumMod val="75000"/>
                    <a:lumOff val="25000"/>
                  </a:schemeClr>
                </a:solidFill>
                <a:latin typeface="Century Gothic" pitchFamily="34" charset="0"/>
              </a:rPr>
              <a:t>. 		Add the following code line:</a:t>
            </a:r>
          </a:p>
          <a:p>
            <a:pPr lvl="1">
              <a:buNone/>
            </a:pPr>
            <a:endParaRPr lang="en-US" sz="1800" b="1" dirty="0" smtClean="0">
              <a:solidFill>
                <a:schemeClr val="tx1">
                  <a:lumMod val="75000"/>
                  <a:lumOff val="25000"/>
                </a:schemeClr>
              </a:solidFill>
              <a:latin typeface="Century Gothic" pitchFamily="34" charset="0"/>
            </a:endParaRPr>
          </a:p>
          <a:p>
            <a:pPr lvl="1">
              <a:buNone/>
            </a:pPr>
            <a:r>
              <a:rPr lang="en-US" sz="1800" b="1" dirty="0" smtClean="0">
                <a:solidFill>
                  <a:schemeClr val="tx1">
                    <a:lumMod val="75000"/>
                    <a:lumOff val="25000"/>
                  </a:schemeClr>
                </a:solidFill>
                <a:latin typeface="Century Gothic" pitchFamily="34" charset="0"/>
              </a:rPr>
              <a:t>			</a:t>
            </a:r>
          </a:p>
        </p:txBody>
      </p:sp>
      <p:sp>
        <p:nvSpPr>
          <p:cNvPr id="4" name="TextBox 3"/>
          <p:cNvSpPr txBox="1"/>
          <p:nvPr/>
        </p:nvSpPr>
        <p:spPr>
          <a:xfrm>
            <a:off x="2362200" y="4409182"/>
            <a:ext cx="6248400" cy="1077218"/>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Private Sub</a:t>
            </a:r>
            <a:r>
              <a:rPr lang="en-US" sz="1400" dirty="0" smtClean="0">
                <a:solidFill>
                  <a:schemeClr val="tx1">
                    <a:lumMod val="75000"/>
                    <a:lumOff val="25000"/>
                  </a:schemeClr>
                </a:solidFill>
                <a:latin typeface="Courier New" pitchFamily="49" charset="0"/>
                <a:cs typeface="Courier New" pitchFamily="49" charset="0"/>
              </a:rPr>
              <a:t> OptionButton1_Click()</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If</a:t>
            </a:r>
            <a:r>
              <a:rPr lang="en-US" sz="1400" dirty="0" smtClean="0">
                <a:solidFill>
                  <a:schemeClr val="tx1">
                    <a:lumMod val="75000"/>
                    <a:lumOff val="25000"/>
                  </a:schemeClr>
                </a:solidFill>
                <a:latin typeface="Courier New" pitchFamily="49" charset="0"/>
                <a:cs typeface="Courier New" pitchFamily="49" charset="0"/>
              </a:rPr>
              <a:t> OptionButton1.Value = </a:t>
            </a:r>
            <a:r>
              <a:rPr lang="en-US" sz="1400" dirty="0" smtClean="0">
                <a:solidFill>
                  <a:schemeClr val="accent2">
                    <a:lumMod val="75000"/>
                  </a:schemeClr>
                </a:solidFill>
                <a:latin typeface="Courier New" pitchFamily="49" charset="0"/>
                <a:cs typeface="Courier New" pitchFamily="49" charset="0"/>
              </a:rPr>
              <a:t>True Then </a:t>
            </a:r>
            <a:r>
              <a:rPr lang="en-US" sz="1400" dirty="0" smtClean="0">
                <a:solidFill>
                  <a:schemeClr val="tx1">
                    <a:lumMod val="75000"/>
                    <a:lumOff val="25000"/>
                  </a:schemeClr>
                </a:solidFill>
                <a:latin typeface="Courier New" pitchFamily="49" charset="0"/>
                <a:cs typeface="Courier New" pitchFamily="49" charset="0"/>
              </a:rPr>
              <a:t>Range("D3").Value = 30</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End Sub</a:t>
            </a:r>
            <a:endParaRPr lang="en-US" sz="1700" dirty="0">
              <a:solidFill>
                <a:schemeClr val="accent2">
                  <a:lumMod val="75000"/>
                </a:schemeClr>
              </a:solidFill>
              <a:latin typeface="Courier New" pitchFamily="49" charset="0"/>
              <a:cs typeface="Courier New" pitchFamily="49" charset="0"/>
            </a:endParaRPr>
          </a:p>
        </p:txBody>
      </p:sp>
    </p:spTree>
  </p:cSld>
  <p:clrMapOvr>
    <a:masterClrMapping/>
  </p:clrMapOvr>
  <p:transition>
    <p:fade/>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4: Macro Controls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Option Button</a:t>
            </a:r>
          </a:p>
          <a:p>
            <a:pPr lvl="1">
              <a:buNone/>
            </a:pPr>
            <a:r>
              <a:rPr lang="en-US" sz="1700"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Excel VBA option buttons</a:t>
            </a:r>
            <a:r>
              <a:rPr lang="en-US" sz="1700" i="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are the same as </a:t>
            </a:r>
            <a:r>
              <a:rPr lang="en-US" sz="1700" b="1" i="1" dirty="0" smtClean="0">
                <a:solidFill>
                  <a:schemeClr val="tx1">
                    <a:lumMod val="75000"/>
                    <a:lumOff val="25000"/>
                  </a:schemeClr>
                </a:solidFill>
                <a:latin typeface="Century Gothic" pitchFamily="34" charset="0"/>
              </a:rPr>
              <a:t>checkboxes</a:t>
            </a:r>
            <a:r>
              <a:rPr lang="en-US" sz="1700" dirty="0" smtClean="0">
                <a:solidFill>
                  <a:schemeClr val="tx1">
                    <a:lumMod val="75000"/>
                    <a:lumOff val="25000"/>
                  </a:schemeClr>
                </a:solidFill>
                <a:latin typeface="Century Gothic" pitchFamily="34" charset="0"/>
              </a:rPr>
              <a:t> except that 	</a:t>
            </a:r>
            <a:r>
              <a:rPr lang="en-US" sz="1700" b="1" i="1" dirty="0" smtClean="0">
                <a:solidFill>
                  <a:schemeClr val="tx1">
                    <a:lumMod val="75000"/>
                    <a:lumOff val="25000"/>
                  </a:schemeClr>
                </a:solidFill>
                <a:latin typeface="Century Gothic" pitchFamily="34" charset="0"/>
              </a:rPr>
              <a:t>option buttons </a:t>
            </a:r>
            <a:r>
              <a:rPr lang="en-US" sz="1700" dirty="0" smtClean="0">
                <a:solidFill>
                  <a:schemeClr val="tx1">
                    <a:lumMod val="75000"/>
                    <a:lumOff val="25000"/>
                  </a:schemeClr>
                </a:solidFill>
                <a:latin typeface="Century Gothic" pitchFamily="34" charset="0"/>
              </a:rPr>
              <a:t>are dependent on each other while </a:t>
            </a:r>
            <a:r>
              <a:rPr lang="en-US" sz="1700" b="1" i="1" dirty="0" smtClean="0">
                <a:solidFill>
                  <a:schemeClr val="tx1">
                    <a:lumMod val="75000"/>
                    <a:lumOff val="25000"/>
                  </a:schemeClr>
                </a:solidFill>
                <a:latin typeface="Century Gothic" pitchFamily="34" charset="0"/>
              </a:rPr>
              <a:t>checkboxes</a:t>
            </a:r>
            <a:r>
              <a:rPr lang="en-US" sz="1700" dirty="0" smtClean="0">
                <a:solidFill>
                  <a:schemeClr val="tx1">
                    <a:lumMod val="75000"/>
                    <a:lumOff val="25000"/>
                  </a:schemeClr>
                </a:solidFill>
                <a:latin typeface="Century Gothic" pitchFamily="34" charset="0"/>
              </a:rPr>
              <a:t> are 	not. This means that when you </a:t>
            </a:r>
            <a:r>
              <a:rPr lang="en-US" sz="1700" b="1" i="1" dirty="0" smtClean="0">
                <a:solidFill>
                  <a:schemeClr val="tx1">
                    <a:lumMod val="75000"/>
                    <a:lumOff val="25000"/>
                  </a:schemeClr>
                </a:solidFill>
                <a:latin typeface="Century Gothic" pitchFamily="34" charset="0"/>
              </a:rPr>
              <a:t>check</a:t>
            </a:r>
            <a:r>
              <a:rPr lang="en-US" sz="1700" dirty="0" smtClean="0">
                <a:solidFill>
                  <a:schemeClr val="tx1">
                    <a:lumMod val="75000"/>
                    <a:lumOff val="25000"/>
                  </a:schemeClr>
                </a:solidFill>
                <a:latin typeface="Century Gothic" pitchFamily="34" charset="0"/>
              </a:rPr>
              <a:t> one </a:t>
            </a:r>
            <a:r>
              <a:rPr lang="en-US" sz="1700" b="1" i="1" dirty="0" smtClean="0">
                <a:solidFill>
                  <a:schemeClr val="tx1">
                    <a:lumMod val="75000"/>
                    <a:lumOff val="25000"/>
                  </a:schemeClr>
                </a:solidFill>
                <a:latin typeface="Century Gothic" pitchFamily="34" charset="0"/>
              </a:rPr>
              <a:t>option button </a:t>
            </a:r>
            <a:r>
              <a:rPr lang="en-US" sz="1700" dirty="0" smtClean="0">
                <a:solidFill>
                  <a:schemeClr val="tx1">
                    <a:lumMod val="75000"/>
                    <a:lumOff val="25000"/>
                  </a:schemeClr>
                </a:solidFill>
                <a:latin typeface="Century Gothic" pitchFamily="34" charset="0"/>
              </a:rPr>
              <a:t>the other 	</a:t>
            </a:r>
            <a:r>
              <a:rPr lang="en-US" sz="1700" b="1" i="1" dirty="0" smtClean="0">
                <a:solidFill>
                  <a:schemeClr val="tx1">
                    <a:lumMod val="75000"/>
                    <a:lumOff val="25000"/>
                  </a:schemeClr>
                </a:solidFill>
                <a:latin typeface="Century Gothic" pitchFamily="34" charset="0"/>
              </a:rPr>
              <a:t>option button </a:t>
            </a:r>
            <a:r>
              <a:rPr lang="en-US" sz="1700" dirty="0" smtClean="0">
                <a:solidFill>
                  <a:schemeClr val="tx1">
                    <a:lumMod val="75000"/>
                    <a:lumOff val="25000"/>
                  </a:schemeClr>
                </a:solidFill>
                <a:latin typeface="Century Gothic" pitchFamily="34" charset="0"/>
              </a:rPr>
              <a:t>will automatically </a:t>
            </a:r>
            <a:r>
              <a:rPr lang="en-US" sz="1700" b="1" i="1" dirty="0" smtClean="0">
                <a:solidFill>
                  <a:schemeClr val="tx1">
                    <a:lumMod val="75000"/>
                    <a:lumOff val="25000"/>
                  </a:schemeClr>
                </a:solidFill>
                <a:latin typeface="Century Gothic" pitchFamily="34" charset="0"/>
              </a:rPr>
              <a:t>uncheck.</a:t>
            </a:r>
          </a:p>
          <a:p>
            <a:pPr lvl="1">
              <a:buNone/>
            </a:pPr>
            <a:endParaRPr lang="en-US" sz="1700" b="1" i="1" dirty="0" smtClean="0">
              <a:solidFill>
                <a:schemeClr val="tx1">
                  <a:lumMod val="75000"/>
                  <a:lumOff val="25000"/>
                </a:schemeClr>
              </a:solidFill>
              <a:latin typeface="Century Gothic" pitchFamily="34" charset="0"/>
            </a:endParaRPr>
          </a:p>
          <a:p>
            <a:pPr lvl="1">
              <a:buNone/>
            </a:pPr>
            <a:r>
              <a:rPr lang="en-US" sz="1700" b="1" i="1"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2. </a:t>
            </a:r>
            <a:r>
              <a:rPr lang="en-US" sz="1800" b="1" dirty="0" smtClean="0">
                <a:solidFill>
                  <a:schemeClr val="tx1">
                    <a:lumMod val="75000"/>
                    <a:lumOff val="25000"/>
                  </a:schemeClr>
                </a:solidFill>
                <a:latin typeface="Century Gothic" pitchFamily="34" charset="0"/>
              </a:rPr>
              <a:t>Refer to Option Button in your Code</a:t>
            </a:r>
          </a:p>
          <a:p>
            <a:pPr lvl="1">
              <a:buNone/>
            </a:pPr>
            <a:r>
              <a:rPr lang="en-US" sz="1800" b="1" dirty="0" smtClean="0">
                <a:solidFill>
                  <a:schemeClr val="tx1">
                    <a:lumMod val="75000"/>
                    <a:lumOff val="25000"/>
                  </a:schemeClr>
                </a:solidFill>
                <a:latin typeface="Century Gothic" pitchFamily="34" charset="0"/>
              </a:rPr>
              <a:t>			</a:t>
            </a:r>
          </a:p>
          <a:p>
            <a:pPr lvl="1">
              <a:buNone/>
            </a:pPr>
            <a:r>
              <a:rPr lang="en-US" sz="1700" b="1" dirty="0" smtClean="0">
                <a:solidFill>
                  <a:schemeClr val="tx1">
                    <a:lumMod val="75000"/>
                    <a:lumOff val="25000"/>
                  </a:schemeClr>
                </a:solidFill>
                <a:latin typeface="Century Gothic" pitchFamily="34" charset="0"/>
              </a:rPr>
              <a:t>			b. </a:t>
            </a:r>
            <a:r>
              <a:rPr lang="en-US" sz="1700" b="1" i="1" dirty="0" smtClean="0">
                <a:solidFill>
                  <a:schemeClr val="tx1">
                    <a:lumMod val="75000"/>
                    <a:lumOff val="25000"/>
                  </a:schemeClr>
                </a:solidFill>
                <a:latin typeface="Century Gothic" pitchFamily="34" charset="0"/>
              </a:rPr>
              <a:t>Right click </a:t>
            </a:r>
            <a:r>
              <a:rPr lang="en-US" sz="1700" dirty="0" smtClean="0">
                <a:solidFill>
                  <a:schemeClr val="tx1">
                    <a:lumMod val="75000"/>
                    <a:lumOff val="25000"/>
                  </a:schemeClr>
                </a:solidFill>
                <a:latin typeface="Century Gothic" pitchFamily="34" charset="0"/>
              </a:rPr>
              <a:t>on the second </a:t>
            </a:r>
            <a:r>
              <a:rPr lang="en-US" sz="1700" b="1" i="1" dirty="0" smtClean="0">
                <a:solidFill>
                  <a:schemeClr val="tx1">
                    <a:lumMod val="75000"/>
                    <a:lumOff val="25000"/>
                  </a:schemeClr>
                </a:solidFill>
                <a:latin typeface="Century Gothic" pitchFamily="34" charset="0"/>
              </a:rPr>
              <a:t>option button</a:t>
            </a:r>
            <a:r>
              <a:rPr lang="en-US" sz="1700"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Click</a:t>
            </a:r>
            <a:r>
              <a:rPr lang="en-US" sz="1700" dirty="0" smtClean="0">
                <a:solidFill>
                  <a:schemeClr val="tx1">
                    <a:lumMod val="75000"/>
                    <a:lumOff val="25000"/>
                  </a:schemeClr>
                </a:solidFill>
                <a:latin typeface="Century Gothic" pitchFamily="34" charset="0"/>
              </a:rPr>
              <a:t> on </a:t>
            </a:r>
            <a:r>
              <a:rPr lang="en-US" sz="1700" b="1" i="1" dirty="0" smtClean="0">
                <a:solidFill>
                  <a:schemeClr val="tx1">
                    <a:lumMod val="75000"/>
                    <a:lumOff val="25000"/>
                  </a:schemeClr>
                </a:solidFill>
                <a:latin typeface="Century Gothic" pitchFamily="34" charset="0"/>
              </a:rPr>
              <a:t>View 		Code</a:t>
            </a:r>
            <a:r>
              <a:rPr lang="en-US" sz="1700" dirty="0" smtClean="0">
                <a:solidFill>
                  <a:schemeClr val="tx1">
                    <a:lumMod val="75000"/>
                    <a:lumOff val="25000"/>
                  </a:schemeClr>
                </a:solidFill>
                <a:latin typeface="Century Gothic" pitchFamily="34" charset="0"/>
              </a:rPr>
              <a:t>. Add the following code line:</a:t>
            </a:r>
            <a:r>
              <a:rPr lang="en-US" sz="1800" dirty="0" smtClean="0"/>
              <a:t/>
            </a:r>
            <a:br>
              <a:rPr lang="en-US" sz="1800" dirty="0" smtClean="0"/>
            </a:br>
            <a:endParaRPr lang="en-US" sz="1700" dirty="0" smtClean="0">
              <a:solidFill>
                <a:schemeClr val="tx1">
                  <a:lumMod val="75000"/>
                  <a:lumOff val="25000"/>
                </a:schemeClr>
              </a:solidFill>
              <a:latin typeface="Century Gothic" pitchFamily="34" charset="0"/>
            </a:endParaRPr>
          </a:p>
        </p:txBody>
      </p:sp>
      <p:sp>
        <p:nvSpPr>
          <p:cNvPr id="4" name="TextBox 3"/>
          <p:cNvSpPr txBox="1"/>
          <p:nvPr/>
        </p:nvSpPr>
        <p:spPr>
          <a:xfrm>
            <a:off x="2362200" y="4409182"/>
            <a:ext cx="6248400" cy="1077218"/>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Private Sub </a:t>
            </a:r>
            <a:r>
              <a:rPr lang="en-US" sz="1400" dirty="0" smtClean="0">
                <a:solidFill>
                  <a:schemeClr val="tx1">
                    <a:lumMod val="75000"/>
                    <a:lumOff val="25000"/>
                  </a:schemeClr>
                </a:solidFill>
                <a:latin typeface="Courier New" pitchFamily="49" charset="0"/>
                <a:cs typeface="Courier New" pitchFamily="49" charset="0"/>
              </a:rPr>
              <a:t>OptionButton2_Click()</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If</a:t>
            </a:r>
            <a:r>
              <a:rPr lang="en-US" sz="1400" dirty="0" smtClean="0">
                <a:solidFill>
                  <a:schemeClr val="tx1">
                    <a:lumMod val="75000"/>
                    <a:lumOff val="25000"/>
                  </a:schemeClr>
                </a:solidFill>
                <a:latin typeface="Courier New" pitchFamily="49" charset="0"/>
                <a:cs typeface="Courier New" pitchFamily="49" charset="0"/>
              </a:rPr>
              <a:t> OptionButton2.Value = </a:t>
            </a:r>
            <a:r>
              <a:rPr lang="en-US" sz="1400" dirty="0" smtClean="0">
                <a:solidFill>
                  <a:schemeClr val="accent2">
                    <a:lumMod val="75000"/>
                  </a:schemeClr>
                </a:solidFill>
                <a:latin typeface="Courier New" pitchFamily="49" charset="0"/>
                <a:cs typeface="Courier New" pitchFamily="49" charset="0"/>
              </a:rPr>
              <a:t>True Then </a:t>
            </a:r>
            <a:r>
              <a:rPr lang="en-US" sz="1400" dirty="0" smtClean="0">
                <a:solidFill>
                  <a:schemeClr val="tx1">
                    <a:lumMod val="75000"/>
                    <a:lumOff val="25000"/>
                  </a:schemeClr>
                </a:solidFill>
                <a:latin typeface="Courier New" pitchFamily="49" charset="0"/>
                <a:cs typeface="Courier New" pitchFamily="49" charset="0"/>
              </a:rPr>
              <a:t>Range("D3").Value = 50</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End Sub</a:t>
            </a:r>
            <a:endParaRPr lang="en-US" sz="1700" dirty="0">
              <a:solidFill>
                <a:schemeClr val="accent2">
                  <a:lumMod val="75000"/>
                </a:schemeClr>
              </a:solidFill>
              <a:latin typeface="Courier New" pitchFamily="49" charset="0"/>
              <a:cs typeface="Courier New" pitchFamily="49" charset="0"/>
            </a:endParaRPr>
          </a:p>
        </p:txBody>
      </p:sp>
    </p:spTree>
  </p:cSld>
  <p:clrMapOvr>
    <a:masterClrMapping/>
  </p:clrMapOvr>
  <p:transition>
    <p:fade/>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4: Macro Controls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Option Button</a:t>
            </a:r>
          </a:p>
          <a:p>
            <a:pPr lvl="1">
              <a:buNone/>
            </a:pPr>
            <a:r>
              <a:rPr lang="en-US" sz="1700"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Excel VBA option buttons</a:t>
            </a:r>
            <a:r>
              <a:rPr lang="en-US" sz="1700" i="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are the same as </a:t>
            </a:r>
            <a:r>
              <a:rPr lang="en-US" sz="1700" b="1" i="1" dirty="0" smtClean="0">
                <a:solidFill>
                  <a:schemeClr val="tx1">
                    <a:lumMod val="75000"/>
                    <a:lumOff val="25000"/>
                  </a:schemeClr>
                </a:solidFill>
                <a:latin typeface="Century Gothic" pitchFamily="34" charset="0"/>
              </a:rPr>
              <a:t>checkboxes</a:t>
            </a:r>
            <a:r>
              <a:rPr lang="en-US" sz="1700" dirty="0" smtClean="0">
                <a:solidFill>
                  <a:schemeClr val="tx1">
                    <a:lumMod val="75000"/>
                    <a:lumOff val="25000"/>
                  </a:schemeClr>
                </a:solidFill>
                <a:latin typeface="Century Gothic" pitchFamily="34" charset="0"/>
              </a:rPr>
              <a:t> except that 	</a:t>
            </a:r>
            <a:r>
              <a:rPr lang="en-US" sz="1700" b="1" i="1" dirty="0" smtClean="0">
                <a:solidFill>
                  <a:schemeClr val="tx1">
                    <a:lumMod val="75000"/>
                    <a:lumOff val="25000"/>
                  </a:schemeClr>
                </a:solidFill>
                <a:latin typeface="Century Gothic" pitchFamily="34" charset="0"/>
              </a:rPr>
              <a:t>option buttons </a:t>
            </a:r>
            <a:r>
              <a:rPr lang="en-US" sz="1700" dirty="0" smtClean="0">
                <a:solidFill>
                  <a:schemeClr val="tx1">
                    <a:lumMod val="75000"/>
                    <a:lumOff val="25000"/>
                  </a:schemeClr>
                </a:solidFill>
                <a:latin typeface="Century Gothic" pitchFamily="34" charset="0"/>
              </a:rPr>
              <a:t>are dependent on each other while </a:t>
            </a:r>
            <a:r>
              <a:rPr lang="en-US" sz="1700" b="1" i="1" dirty="0" smtClean="0">
                <a:solidFill>
                  <a:schemeClr val="tx1">
                    <a:lumMod val="75000"/>
                    <a:lumOff val="25000"/>
                  </a:schemeClr>
                </a:solidFill>
                <a:latin typeface="Century Gothic" pitchFamily="34" charset="0"/>
              </a:rPr>
              <a:t>checkboxes</a:t>
            </a:r>
            <a:r>
              <a:rPr lang="en-US" sz="1700" dirty="0" smtClean="0">
                <a:solidFill>
                  <a:schemeClr val="tx1">
                    <a:lumMod val="75000"/>
                    <a:lumOff val="25000"/>
                  </a:schemeClr>
                </a:solidFill>
                <a:latin typeface="Century Gothic" pitchFamily="34" charset="0"/>
              </a:rPr>
              <a:t> are 	not. This means that when you </a:t>
            </a:r>
            <a:r>
              <a:rPr lang="en-US" sz="1700" b="1" i="1" dirty="0" smtClean="0">
                <a:solidFill>
                  <a:schemeClr val="tx1">
                    <a:lumMod val="75000"/>
                    <a:lumOff val="25000"/>
                  </a:schemeClr>
                </a:solidFill>
                <a:latin typeface="Century Gothic" pitchFamily="34" charset="0"/>
              </a:rPr>
              <a:t>check</a:t>
            </a:r>
            <a:r>
              <a:rPr lang="en-US" sz="1700" dirty="0" smtClean="0">
                <a:solidFill>
                  <a:schemeClr val="tx1">
                    <a:lumMod val="75000"/>
                    <a:lumOff val="25000"/>
                  </a:schemeClr>
                </a:solidFill>
                <a:latin typeface="Century Gothic" pitchFamily="34" charset="0"/>
              </a:rPr>
              <a:t> one </a:t>
            </a:r>
            <a:r>
              <a:rPr lang="en-US" sz="1700" b="1" i="1" dirty="0" smtClean="0">
                <a:solidFill>
                  <a:schemeClr val="tx1">
                    <a:lumMod val="75000"/>
                    <a:lumOff val="25000"/>
                  </a:schemeClr>
                </a:solidFill>
                <a:latin typeface="Century Gothic" pitchFamily="34" charset="0"/>
              </a:rPr>
              <a:t>option button </a:t>
            </a:r>
            <a:r>
              <a:rPr lang="en-US" sz="1700" dirty="0" smtClean="0">
                <a:solidFill>
                  <a:schemeClr val="tx1">
                    <a:lumMod val="75000"/>
                    <a:lumOff val="25000"/>
                  </a:schemeClr>
                </a:solidFill>
                <a:latin typeface="Century Gothic" pitchFamily="34" charset="0"/>
              </a:rPr>
              <a:t>the other 	</a:t>
            </a:r>
            <a:r>
              <a:rPr lang="en-US" sz="1700" b="1" i="1" dirty="0" smtClean="0">
                <a:solidFill>
                  <a:schemeClr val="tx1">
                    <a:lumMod val="75000"/>
                    <a:lumOff val="25000"/>
                  </a:schemeClr>
                </a:solidFill>
                <a:latin typeface="Century Gothic" pitchFamily="34" charset="0"/>
              </a:rPr>
              <a:t>option button </a:t>
            </a:r>
            <a:r>
              <a:rPr lang="en-US" sz="1700" dirty="0" smtClean="0">
                <a:solidFill>
                  <a:schemeClr val="tx1">
                    <a:lumMod val="75000"/>
                    <a:lumOff val="25000"/>
                  </a:schemeClr>
                </a:solidFill>
                <a:latin typeface="Century Gothic" pitchFamily="34" charset="0"/>
              </a:rPr>
              <a:t>will automatically </a:t>
            </a:r>
            <a:r>
              <a:rPr lang="en-US" sz="1700" b="1" i="1" dirty="0" smtClean="0">
                <a:solidFill>
                  <a:schemeClr val="tx1">
                    <a:lumMod val="75000"/>
                    <a:lumOff val="25000"/>
                  </a:schemeClr>
                </a:solidFill>
                <a:latin typeface="Century Gothic" pitchFamily="34" charset="0"/>
              </a:rPr>
              <a:t>uncheck.</a:t>
            </a:r>
          </a:p>
          <a:p>
            <a:pPr lvl="1">
              <a:buNone/>
            </a:pPr>
            <a:endParaRPr lang="en-US" sz="1700" b="1" i="1" dirty="0" smtClean="0">
              <a:solidFill>
                <a:schemeClr val="tx1">
                  <a:lumMod val="75000"/>
                  <a:lumOff val="25000"/>
                </a:schemeClr>
              </a:solidFill>
              <a:latin typeface="Century Gothic" pitchFamily="34" charset="0"/>
            </a:endParaRPr>
          </a:p>
          <a:p>
            <a:pPr lvl="1">
              <a:buNone/>
            </a:pPr>
            <a:r>
              <a:rPr lang="en-US" sz="1700" b="1" i="1"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2. </a:t>
            </a:r>
            <a:r>
              <a:rPr lang="en-US" sz="1800" b="1" dirty="0" smtClean="0">
                <a:solidFill>
                  <a:schemeClr val="tx1">
                    <a:lumMod val="75000"/>
                    <a:lumOff val="25000"/>
                  </a:schemeClr>
                </a:solidFill>
                <a:latin typeface="Century Gothic" pitchFamily="34" charset="0"/>
              </a:rPr>
              <a:t>Refer to Option Button in your Code</a:t>
            </a:r>
          </a:p>
          <a:p>
            <a:pPr lvl="1">
              <a:buNone/>
            </a:pPr>
            <a:r>
              <a:rPr lang="en-US" sz="1800" b="1" dirty="0" smtClean="0">
                <a:solidFill>
                  <a:schemeClr val="tx1">
                    <a:lumMod val="75000"/>
                    <a:lumOff val="25000"/>
                  </a:schemeClr>
                </a:solidFill>
                <a:latin typeface="Century Gothic" pitchFamily="34" charset="0"/>
              </a:rPr>
              <a:t>			</a:t>
            </a:r>
          </a:p>
          <a:p>
            <a:pPr lvl="1">
              <a:buNone/>
            </a:pPr>
            <a:r>
              <a:rPr lang="en-US" sz="1700" b="1" dirty="0" smtClean="0">
                <a:solidFill>
                  <a:schemeClr val="tx1">
                    <a:lumMod val="75000"/>
                    <a:lumOff val="25000"/>
                  </a:schemeClr>
                </a:solidFill>
                <a:latin typeface="Century Gothic" pitchFamily="34" charset="0"/>
              </a:rPr>
              <a:t>			c. </a:t>
            </a:r>
            <a:r>
              <a:rPr lang="en-US" sz="1700" dirty="0" smtClean="0">
                <a:solidFill>
                  <a:schemeClr val="tx1">
                    <a:lumMod val="75000"/>
                    <a:lumOff val="25000"/>
                  </a:schemeClr>
                </a:solidFill>
                <a:latin typeface="Century Gothic" pitchFamily="34" charset="0"/>
              </a:rPr>
              <a:t>Exit the </a:t>
            </a:r>
            <a:r>
              <a:rPr lang="en-US" sz="1700" b="1" i="1" dirty="0" smtClean="0">
                <a:solidFill>
                  <a:schemeClr val="tx1">
                    <a:lumMod val="75000"/>
                    <a:lumOff val="25000"/>
                  </a:schemeClr>
                </a:solidFill>
                <a:latin typeface="Century Gothic" pitchFamily="34" charset="0"/>
              </a:rPr>
              <a:t>Visual Basic Editor </a:t>
            </a:r>
            <a:r>
              <a:rPr lang="en-US" sz="1700" dirty="0" smtClean="0">
                <a:solidFill>
                  <a:schemeClr val="tx1">
                    <a:lumMod val="75000"/>
                    <a:lumOff val="25000"/>
                  </a:schemeClr>
                </a:solidFill>
                <a:latin typeface="Century Gothic" pitchFamily="34" charset="0"/>
              </a:rPr>
              <a:t>and </a:t>
            </a:r>
            <a:r>
              <a:rPr lang="en-US" sz="1700" b="1" i="1" dirty="0" smtClean="0">
                <a:solidFill>
                  <a:schemeClr val="tx1">
                    <a:lumMod val="75000"/>
                    <a:lumOff val="25000"/>
                  </a:schemeClr>
                </a:solidFill>
                <a:latin typeface="Century Gothic" pitchFamily="34" charset="0"/>
              </a:rPr>
              <a:t>click</a:t>
            </a:r>
            <a:r>
              <a:rPr lang="en-US" sz="1700" dirty="0" smtClean="0">
                <a:solidFill>
                  <a:schemeClr val="tx1">
                    <a:lumMod val="75000"/>
                    <a:lumOff val="25000"/>
                  </a:schemeClr>
                </a:solidFill>
                <a:latin typeface="Century Gothic" pitchFamily="34" charset="0"/>
              </a:rPr>
              <a:t> on the </a:t>
            </a:r>
            <a:r>
              <a:rPr lang="en-US" sz="1700" b="1" i="1" dirty="0" smtClean="0">
                <a:solidFill>
                  <a:schemeClr val="tx1">
                    <a:lumMod val="75000"/>
                    <a:lumOff val="25000"/>
                  </a:schemeClr>
                </a:solidFill>
                <a:latin typeface="Century Gothic" pitchFamily="34" charset="0"/>
              </a:rPr>
              <a:t>option 		buttons. </a:t>
            </a:r>
            <a:r>
              <a:rPr lang="en-US" sz="1800" dirty="0" smtClean="0"/>
              <a:t/>
            </a:r>
            <a:br>
              <a:rPr lang="en-US" sz="1800" dirty="0" smtClean="0"/>
            </a:br>
            <a:endParaRPr lang="en-US" sz="1700" dirty="0" smtClean="0">
              <a:solidFill>
                <a:schemeClr val="tx1">
                  <a:lumMod val="75000"/>
                  <a:lumOff val="25000"/>
                </a:schemeClr>
              </a:solidFill>
              <a:latin typeface="Century Gothic" pitchFamily="34" charset="0"/>
            </a:endParaRPr>
          </a:p>
        </p:txBody>
      </p:sp>
      <p:pic>
        <p:nvPicPr>
          <p:cNvPr id="146434" name="Picture 2" descr="Click on the first Option Button"/>
          <p:cNvPicPr>
            <a:picLocks noChangeAspect="1" noChangeArrowheads="1"/>
          </p:cNvPicPr>
          <p:nvPr/>
        </p:nvPicPr>
        <p:blipFill>
          <a:blip r:embed="rId2"/>
          <a:srcRect/>
          <a:stretch>
            <a:fillRect/>
          </a:stretch>
        </p:blipFill>
        <p:spPr bwMode="auto">
          <a:xfrm>
            <a:off x="2419350" y="4524375"/>
            <a:ext cx="2686050" cy="1190625"/>
          </a:xfrm>
          <a:prstGeom prst="rect">
            <a:avLst/>
          </a:prstGeom>
          <a:noFill/>
        </p:spPr>
      </p:pic>
      <p:pic>
        <p:nvPicPr>
          <p:cNvPr id="146436" name="Picture 4" descr="Click on the second Option Button"/>
          <p:cNvPicPr>
            <a:picLocks noChangeAspect="1" noChangeArrowheads="1"/>
          </p:cNvPicPr>
          <p:nvPr/>
        </p:nvPicPr>
        <p:blipFill>
          <a:blip r:embed="rId3"/>
          <a:srcRect/>
          <a:stretch>
            <a:fillRect/>
          </a:stretch>
        </p:blipFill>
        <p:spPr bwMode="auto">
          <a:xfrm>
            <a:off x="5257800" y="4524375"/>
            <a:ext cx="2686050" cy="1190625"/>
          </a:xfrm>
          <a:prstGeom prst="rect">
            <a:avLst/>
          </a:prstGeom>
          <a:noFill/>
        </p:spPr>
      </p:pic>
      <p:sp>
        <p:nvSpPr>
          <p:cNvPr id="7" name="Rectangle 6"/>
          <p:cNvSpPr/>
          <p:nvPr/>
        </p:nvSpPr>
        <p:spPr>
          <a:xfrm>
            <a:off x="2133600" y="5828437"/>
            <a:ext cx="6477000" cy="877163"/>
          </a:xfrm>
          <a:prstGeom prst="rect">
            <a:avLst/>
          </a:prstGeom>
        </p:spPr>
        <p:txBody>
          <a:bodyPr wrap="square">
            <a:spAutoFit/>
          </a:bodyPr>
          <a:lstStyle/>
          <a:p>
            <a:r>
              <a:rPr lang="en-US" sz="1700" dirty="0" smtClean="0">
                <a:solidFill>
                  <a:schemeClr val="tx1">
                    <a:lumMod val="75000"/>
                    <a:lumOff val="25000"/>
                  </a:schemeClr>
                </a:solidFill>
                <a:latin typeface="Century Gothic" pitchFamily="34" charset="0"/>
              </a:rPr>
              <a:t>Although in some situations it can be useful to directly place </a:t>
            </a:r>
            <a:r>
              <a:rPr lang="en-US" sz="1700" b="1" i="1" dirty="0" smtClean="0">
                <a:solidFill>
                  <a:schemeClr val="tx1">
                    <a:lumMod val="75000"/>
                    <a:lumOff val="25000"/>
                  </a:schemeClr>
                </a:solidFill>
                <a:latin typeface="Century Gothic" pitchFamily="34" charset="0"/>
              </a:rPr>
              <a:t>option buttons </a:t>
            </a:r>
            <a:r>
              <a:rPr lang="en-US" sz="1700" dirty="0" smtClean="0">
                <a:solidFill>
                  <a:schemeClr val="tx1">
                    <a:lumMod val="75000"/>
                    <a:lumOff val="25000"/>
                  </a:schemeClr>
                </a:solidFill>
                <a:latin typeface="Century Gothic" pitchFamily="34" charset="0"/>
              </a:rPr>
              <a:t>on your </a:t>
            </a:r>
            <a:r>
              <a:rPr lang="en-US" sz="1700" b="1" i="1" dirty="0" smtClean="0">
                <a:solidFill>
                  <a:schemeClr val="tx1">
                    <a:lumMod val="75000"/>
                    <a:lumOff val="25000"/>
                  </a:schemeClr>
                </a:solidFill>
                <a:latin typeface="Century Gothic" pitchFamily="34" charset="0"/>
              </a:rPr>
              <a:t>worksheet</a:t>
            </a:r>
            <a:r>
              <a:rPr lang="en-US" sz="1700"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option buttons </a:t>
            </a:r>
            <a:r>
              <a:rPr lang="en-US" sz="1700" dirty="0" smtClean="0">
                <a:solidFill>
                  <a:schemeClr val="tx1">
                    <a:lumMod val="75000"/>
                    <a:lumOff val="25000"/>
                  </a:schemeClr>
                </a:solidFill>
                <a:latin typeface="Century Gothic" pitchFamily="34" charset="0"/>
              </a:rPr>
              <a:t>are particularly useful when placed on a </a:t>
            </a:r>
            <a:r>
              <a:rPr lang="en-US" sz="1700" b="1" i="1" dirty="0" smtClean="0">
                <a:solidFill>
                  <a:schemeClr val="tx1">
                    <a:lumMod val="75000"/>
                    <a:lumOff val="25000"/>
                  </a:schemeClr>
                </a:solidFill>
                <a:latin typeface="Century Gothic" pitchFamily="34" charset="0"/>
              </a:rPr>
              <a:t>Userform</a:t>
            </a:r>
            <a:r>
              <a:rPr lang="en-US" sz="1700" dirty="0" smtClean="0">
                <a:solidFill>
                  <a:schemeClr val="tx1">
                    <a:lumMod val="75000"/>
                    <a:lumOff val="25000"/>
                  </a:schemeClr>
                </a:solidFill>
                <a:latin typeface="Century Gothic" pitchFamily="34" charset="0"/>
              </a:rPr>
              <a:t>.</a:t>
            </a:r>
            <a:endParaRPr lang="en-US" sz="1700" dirty="0">
              <a:solidFill>
                <a:schemeClr val="tx1">
                  <a:lumMod val="75000"/>
                  <a:lumOff val="25000"/>
                </a:schemeClr>
              </a:solidFill>
              <a:latin typeface="Century Gothic" pitchFamily="34" charset="0"/>
            </a:endParaRPr>
          </a:p>
        </p:txBody>
      </p:sp>
      <p:sp>
        <p:nvSpPr>
          <p:cNvPr id="8" name="TextBox 7"/>
          <p:cNvSpPr txBox="1"/>
          <p:nvPr/>
        </p:nvSpPr>
        <p:spPr>
          <a:xfrm>
            <a:off x="2362200" y="4248835"/>
            <a:ext cx="1143000" cy="323165"/>
          </a:xfrm>
          <a:prstGeom prst="rect">
            <a:avLst/>
          </a:prstGeom>
          <a:noFill/>
        </p:spPr>
        <p:txBody>
          <a:bodyPr wrap="square" rtlCol="0">
            <a:spAutoFit/>
          </a:bodyPr>
          <a:lstStyle/>
          <a:p>
            <a:r>
              <a:rPr lang="en-US" sz="1500" dirty="0" smtClean="0">
                <a:solidFill>
                  <a:schemeClr val="tx1">
                    <a:lumMod val="75000"/>
                    <a:lumOff val="25000"/>
                  </a:schemeClr>
                </a:solidFill>
                <a:latin typeface="Century Gothic" pitchFamily="34" charset="0"/>
              </a:rPr>
              <a:t>Result :</a:t>
            </a:r>
            <a:endParaRPr lang="en-US" sz="1500" dirty="0">
              <a:solidFill>
                <a:schemeClr val="tx1">
                  <a:lumMod val="75000"/>
                  <a:lumOff val="25000"/>
                </a:schemeClr>
              </a:solidFill>
              <a:latin typeface="Century Gothic" pitchFamily="34" charset="0"/>
            </a:endParaRPr>
          </a:p>
        </p:txBody>
      </p:sp>
    </p:spTree>
  </p:cSld>
  <p:clrMapOvr>
    <a:masterClrMapping/>
  </p:clrMapOvr>
  <p:transition>
    <p:fade/>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4: Macro Controls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Userform</a:t>
            </a:r>
          </a:p>
          <a:p>
            <a:pPr lvl="1">
              <a:buNone/>
            </a:pPr>
            <a:r>
              <a:rPr lang="en-US" sz="1700" dirty="0" smtClean="0">
                <a:solidFill>
                  <a:schemeClr val="tx1">
                    <a:lumMod val="75000"/>
                    <a:lumOff val="25000"/>
                  </a:schemeClr>
                </a:solidFill>
                <a:latin typeface="Century Gothic" pitchFamily="34" charset="0"/>
              </a:rPr>
              <a:t>		This chapter teaches you how to create an </a:t>
            </a:r>
            <a:r>
              <a:rPr lang="en-US" sz="1700" b="1" i="1" dirty="0" smtClean="0">
                <a:solidFill>
                  <a:schemeClr val="tx1">
                    <a:lumMod val="75000"/>
                    <a:lumOff val="25000"/>
                  </a:schemeClr>
                </a:solidFill>
                <a:latin typeface="Century Gothic" pitchFamily="34" charset="0"/>
              </a:rPr>
              <a:t>Excel VBA Userform 	</a:t>
            </a:r>
            <a:r>
              <a:rPr lang="en-US" sz="1700" dirty="0" smtClean="0">
                <a:solidFill>
                  <a:schemeClr val="tx1">
                    <a:lumMod val="75000"/>
                    <a:lumOff val="25000"/>
                  </a:schemeClr>
                </a:solidFill>
                <a:latin typeface="Century Gothic" pitchFamily="34" charset="0"/>
              </a:rPr>
              <a:t>also known as a dialog box. </a:t>
            </a:r>
            <a:endParaRPr lang="en-US" sz="1700" b="1" i="1" dirty="0" smtClean="0">
              <a:solidFill>
                <a:schemeClr val="tx1">
                  <a:lumMod val="75000"/>
                  <a:lumOff val="25000"/>
                </a:schemeClr>
              </a:solidFill>
              <a:latin typeface="Century Gothic" pitchFamily="34" charset="0"/>
            </a:endParaRPr>
          </a:p>
          <a:p>
            <a:pPr lvl="1">
              <a:buNone/>
            </a:pPr>
            <a:endParaRPr lang="en-US" sz="1700" b="1" i="1" dirty="0" smtClean="0">
              <a:solidFill>
                <a:schemeClr val="tx1">
                  <a:lumMod val="75000"/>
                  <a:lumOff val="25000"/>
                </a:schemeClr>
              </a:solidFill>
              <a:latin typeface="Century Gothic" pitchFamily="34" charset="0"/>
            </a:endParaRPr>
          </a:p>
          <a:p>
            <a:pPr lvl="1">
              <a:buNone/>
            </a:pPr>
            <a:r>
              <a:rPr lang="en-US" sz="1700" b="1" i="1"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1. </a:t>
            </a:r>
            <a:r>
              <a:rPr lang="en-US" sz="1800" b="1" dirty="0" smtClean="0">
                <a:solidFill>
                  <a:schemeClr val="tx1">
                    <a:lumMod val="75000"/>
                    <a:lumOff val="25000"/>
                  </a:schemeClr>
                </a:solidFill>
                <a:latin typeface="Century Gothic" pitchFamily="34" charset="0"/>
              </a:rPr>
              <a:t>Create Userform</a:t>
            </a:r>
          </a:p>
          <a:p>
            <a:pPr lvl="1">
              <a:buNone/>
            </a:pPr>
            <a:r>
              <a:rPr lang="en-US" sz="1800" b="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To create a custom </a:t>
            </a:r>
            <a:r>
              <a:rPr lang="en-US" sz="1700" b="1" i="1" dirty="0" smtClean="0">
                <a:solidFill>
                  <a:schemeClr val="tx1">
                    <a:lumMod val="75000"/>
                    <a:lumOff val="25000"/>
                  </a:schemeClr>
                </a:solidFill>
                <a:latin typeface="Century Gothic" pitchFamily="34" charset="0"/>
              </a:rPr>
              <a:t>dialog box</a:t>
            </a:r>
            <a:r>
              <a:rPr lang="en-US" sz="1700" dirty="0" smtClean="0">
                <a:solidFill>
                  <a:schemeClr val="tx1">
                    <a:lumMod val="75000"/>
                    <a:lumOff val="25000"/>
                  </a:schemeClr>
                </a:solidFill>
                <a:latin typeface="Century Gothic" pitchFamily="34" charset="0"/>
              </a:rPr>
              <a:t>, you must create a 			</a:t>
            </a:r>
            <a:r>
              <a:rPr lang="en-US" sz="1700" b="1" i="1" dirty="0" smtClean="0">
                <a:solidFill>
                  <a:schemeClr val="tx1">
                    <a:lumMod val="75000"/>
                    <a:lumOff val="25000"/>
                  </a:schemeClr>
                </a:solidFill>
                <a:latin typeface="Century Gothic" pitchFamily="34" charset="0"/>
              </a:rPr>
              <a:t>UserForm</a:t>
            </a:r>
            <a:r>
              <a:rPr lang="en-US" sz="1700" dirty="0" smtClean="0">
                <a:solidFill>
                  <a:schemeClr val="tx1">
                    <a:lumMod val="75000"/>
                    <a:lumOff val="25000"/>
                  </a:schemeClr>
                </a:solidFill>
                <a:latin typeface="Century Gothic" pitchFamily="34" charset="0"/>
              </a:rPr>
              <a:t>. To create a </a:t>
            </a:r>
            <a:r>
              <a:rPr lang="en-US" sz="1700" b="1" i="1" dirty="0" smtClean="0">
                <a:solidFill>
                  <a:schemeClr val="tx1">
                    <a:lumMod val="75000"/>
                    <a:lumOff val="25000"/>
                  </a:schemeClr>
                </a:solidFill>
                <a:latin typeface="Century Gothic" pitchFamily="34" charset="0"/>
              </a:rPr>
              <a:t>UserForm</a:t>
            </a:r>
            <a:r>
              <a:rPr lang="en-US" sz="1700" dirty="0" smtClean="0">
                <a:solidFill>
                  <a:schemeClr val="tx1">
                    <a:lumMod val="75000"/>
                    <a:lumOff val="25000"/>
                  </a:schemeClr>
                </a:solidFill>
                <a:latin typeface="Century Gothic" pitchFamily="34" charset="0"/>
              </a:rPr>
              <a:t>, click </a:t>
            </a:r>
            <a:r>
              <a:rPr lang="en-US" sz="1700" b="1" i="1" dirty="0" smtClean="0">
                <a:solidFill>
                  <a:schemeClr val="tx1">
                    <a:lumMod val="75000"/>
                    <a:lumOff val="25000"/>
                  </a:schemeClr>
                </a:solidFill>
                <a:latin typeface="Century Gothic" pitchFamily="34" charset="0"/>
              </a:rPr>
              <a:t>UserForm</a:t>
            </a:r>
            <a:r>
              <a:rPr lang="en-US" sz="1700" dirty="0" smtClean="0">
                <a:solidFill>
                  <a:schemeClr val="tx1">
                    <a:lumMod val="75000"/>
                    <a:lumOff val="25000"/>
                  </a:schemeClr>
                </a:solidFill>
                <a:latin typeface="Century Gothic" pitchFamily="34" charset="0"/>
              </a:rPr>
              <a:t> on the 		</a:t>
            </a:r>
            <a:r>
              <a:rPr lang="en-US" sz="1700" i="1" dirty="0" smtClean="0">
                <a:solidFill>
                  <a:schemeClr val="tx1">
                    <a:lumMod val="75000"/>
                    <a:lumOff val="25000"/>
                  </a:schemeClr>
                </a:solidFill>
                <a:latin typeface="Century Gothic" pitchFamily="34" charset="0"/>
              </a:rPr>
              <a:t>Insert </a:t>
            </a:r>
            <a:r>
              <a:rPr lang="en-US" sz="1700" dirty="0" smtClean="0">
                <a:solidFill>
                  <a:schemeClr val="tx1">
                    <a:lumMod val="75000"/>
                    <a:lumOff val="25000"/>
                  </a:schemeClr>
                </a:solidFill>
                <a:latin typeface="Century Gothic" pitchFamily="34" charset="0"/>
              </a:rPr>
              <a:t>menu in the </a:t>
            </a:r>
            <a:r>
              <a:rPr lang="en-US" sz="1700" b="1" i="1" dirty="0" smtClean="0">
                <a:solidFill>
                  <a:schemeClr val="tx1">
                    <a:lumMod val="75000"/>
                    <a:lumOff val="25000"/>
                  </a:schemeClr>
                </a:solidFill>
                <a:latin typeface="Century Gothic" pitchFamily="34" charset="0"/>
              </a:rPr>
              <a:t>Visual Basic Editor</a:t>
            </a:r>
            <a:r>
              <a:rPr lang="en-US" sz="1700" dirty="0" smtClean="0">
                <a:solidFill>
                  <a:schemeClr val="tx1">
                    <a:lumMod val="75000"/>
                    <a:lumOff val="25000"/>
                  </a:schemeClr>
                </a:solidFill>
                <a:latin typeface="Century Gothic" pitchFamily="34" charset="0"/>
              </a:rPr>
              <a:t>.</a:t>
            </a:r>
            <a:endParaRPr lang="en-US" sz="1700" b="1" dirty="0" smtClean="0">
              <a:solidFill>
                <a:schemeClr val="tx1">
                  <a:lumMod val="75000"/>
                  <a:lumOff val="25000"/>
                </a:schemeClr>
              </a:solidFill>
              <a:latin typeface="Century Gothic" pitchFamily="34" charset="0"/>
            </a:endParaRPr>
          </a:p>
          <a:p>
            <a:pPr lvl="1">
              <a:buNone/>
            </a:pPr>
            <a:r>
              <a:rPr lang="en-US" sz="1800" b="1" dirty="0" smtClean="0">
                <a:solidFill>
                  <a:schemeClr val="tx1">
                    <a:lumMod val="75000"/>
                    <a:lumOff val="25000"/>
                  </a:schemeClr>
                </a:solidFill>
                <a:latin typeface="Century Gothic" pitchFamily="34" charset="0"/>
              </a:rPr>
              <a:t>		</a:t>
            </a:r>
            <a:r>
              <a:rPr lang="en-US" sz="1800" dirty="0" smtClean="0"/>
              <a:t/>
            </a:r>
            <a:br>
              <a:rPr lang="en-US" sz="1800" dirty="0" smtClean="0"/>
            </a:br>
            <a:endParaRPr lang="en-US" sz="1700" dirty="0" smtClean="0">
              <a:solidFill>
                <a:schemeClr val="tx1">
                  <a:lumMod val="75000"/>
                  <a:lumOff val="25000"/>
                </a:schemeClr>
              </a:solidFill>
              <a:latin typeface="Century Gothic" pitchFamily="34" charset="0"/>
            </a:endParaRPr>
          </a:p>
        </p:txBody>
      </p:sp>
      <p:pic>
        <p:nvPicPr>
          <p:cNvPr id="11" name="Picture 10"/>
          <p:cNvPicPr>
            <a:picLocks noChangeAspect="1" noChangeArrowheads="1"/>
          </p:cNvPicPr>
          <p:nvPr/>
        </p:nvPicPr>
        <p:blipFill>
          <a:blip r:embed="rId2"/>
          <a:srcRect r="58246" b="69445"/>
          <a:stretch>
            <a:fillRect/>
          </a:stretch>
        </p:blipFill>
        <p:spPr bwMode="auto">
          <a:xfrm>
            <a:off x="2362200" y="3733799"/>
            <a:ext cx="4800600" cy="2634841"/>
          </a:xfrm>
          <a:prstGeom prst="rect">
            <a:avLst/>
          </a:prstGeom>
          <a:noFill/>
          <a:ln w="1">
            <a:noFill/>
            <a:miter lim="800000"/>
            <a:headEnd/>
            <a:tailEnd type="none" w="med" len="med"/>
          </a:ln>
          <a:effectLst/>
        </p:spPr>
      </p:pic>
    </p:spTree>
  </p:cSld>
  <p:clrMapOvr>
    <a:masterClrMapping/>
  </p:clrMapOvr>
  <p:transition>
    <p:fade/>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4: Macro Controls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Userform</a:t>
            </a:r>
          </a:p>
          <a:p>
            <a:pPr lvl="1">
              <a:buNone/>
            </a:pPr>
            <a:r>
              <a:rPr lang="en-US" sz="1700" dirty="0" smtClean="0">
                <a:solidFill>
                  <a:schemeClr val="tx1">
                    <a:lumMod val="75000"/>
                    <a:lumOff val="25000"/>
                  </a:schemeClr>
                </a:solidFill>
                <a:latin typeface="Century Gothic" pitchFamily="34" charset="0"/>
              </a:rPr>
              <a:t>		This chapter teaches you how to create an </a:t>
            </a:r>
            <a:r>
              <a:rPr lang="en-US" sz="1700" b="1" i="1" dirty="0" smtClean="0">
                <a:solidFill>
                  <a:schemeClr val="tx1">
                    <a:lumMod val="75000"/>
                    <a:lumOff val="25000"/>
                  </a:schemeClr>
                </a:solidFill>
                <a:latin typeface="Century Gothic" pitchFamily="34" charset="0"/>
              </a:rPr>
              <a:t>Excel VBA Userform 	</a:t>
            </a:r>
            <a:r>
              <a:rPr lang="en-US" sz="1700" dirty="0" smtClean="0">
                <a:solidFill>
                  <a:schemeClr val="tx1">
                    <a:lumMod val="75000"/>
                    <a:lumOff val="25000"/>
                  </a:schemeClr>
                </a:solidFill>
                <a:latin typeface="Century Gothic" pitchFamily="34" charset="0"/>
              </a:rPr>
              <a:t>also known as a dialog box. </a:t>
            </a:r>
            <a:endParaRPr lang="en-US" sz="1700" b="1" i="1" dirty="0" smtClean="0">
              <a:solidFill>
                <a:schemeClr val="tx1">
                  <a:lumMod val="75000"/>
                  <a:lumOff val="25000"/>
                </a:schemeClr>
              </a:solidFill>
              <a:latin typeface="Century Gothic" pitchFamily="34" charset="0"/>
            </a:endParaRPr>
          </a:p>
          <a:p>
            <a:pPr lvl="1">
              <a:buNone/>
            </a:pPr>
            <a:endParaRPr lang="en-US" sz="1700" b="1" i="1" dirty="0" smtClean="0">
              <a:solidFill>
                <a:schemeClr val="tx1">
                  <a:lumMod val="75000"/>
                  <a:lumOff val="25000"/>
                </a:schemeClr>
              </a:solidFill>
              <a:latin typeface="Century Gothic" pitchFamily="34" charset="0"/>
            </a:endParaRPr>
          </a:p>
          <a:p>
            <a:pPr lvl="1">
              <a:buNone/>
            </a:pPr>
            <a:r>
              <a:rPr lang="en-US" sz="1700" b="1" i="1"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2. Sample Userform</a:t>
            </a:r>
            <a:r>
              <a:rPr lang="en-US" sz="1800" b="1" dirty="0" smtClean="0">
                <a:solidFill>
                  <a:schemeClr val="tx1">
                    <a:lumMod val="75000"/>
                    <a:lumOff val="25000"/>
                  </a:schemeClr>
                </a:solidFill>
                <a:latin typeface="Century Gothic" pitchFamily="34" charset="0"/>
              </a:rPr>
              <a:t>.</a:t>
            </a:r>
          </a:p>
          <a:p>
            <a:pPr lvl="1">
              <a:buNone/>
            </a:pPr>
            <a:r>
              <a:rPr lang="en-US" sz="1800" b="1" dirty="0" smtClean="0">
                <a:solidFill>
                  <a:schemeClr val="tx1">
                    <a:lumMod val="75000"/>
                    <a:lumOff val="25000"/>
                  </a:schemeClr>
                </a:solidFill>
                <a:latin typeface="Century Gothic" pitchFamily="34" charset="0"/>
              </a:rPr>
              <a:t>			</a:t>
            </a:r>
            <a:endParaRPr lang="en-US" sz="1700" b="1" dirty="0" smtClean="0">
              <a:solidFill>
                <a:schemeClr val="tx1">
                  <a:lumMod val="75000"/>
                  <a:lumOff val="25000"/>
                </a:schemeClr>
              </a:solidFill>
              <a:latin typeface="Century Gothic" pitchFamily="34" charset="0"/>
            </a:endParaRPr>
          </a:p>
          <a:p>
            <a:pPr lvl="1">
              <a:buNone/>
            </a:pPr>
            <a:r>
              <a:rPr lang="en-US" sz="1800" b="1" dirty="0" smtClean="0">
                <a:solidFill>
                  <a:schemeClr val="tx1">
                    <a:lumMod val="75000"/>
                    <a:lumOff val="25000"/>
                  </a:schemeClr>
                </a:solidFill>
                <a:latin typeface="Century Gothic" pitchFamily="34" charset="0"/>
              </a:rPr>
              <a:t>		</a:t>
            </a:r>
            <a:r>
              <a:rPr lang="en-US" sz="1800" dirty="0" smtClean="0"/>
              <a:t/>
            </a:r>
            <a:br>
              <a:rPr lang="en-US" sz="1800" dirty="0" smtClean="0"/>
            </a:br>
            <a:endParaRPr lang="en-US" sz="1700" dirty="0" smtClean="0">
              <a:solidFill>
                <a:schemeClr val="tx1">
                  <a:lumMod val="75000"/>
                  <a:lumOff val="25000"/>
                </a:schemeClr>
              </a:solidFill>
              <a:latin typeface="Century Gothic" pitchFamily="34" charset="0"/>
            </a:endParaRPr>
          </a:p>
        </p:txBody>
      </p:sp>
      <p:pic>
        <p:nvPicPr>
          <p:cNvPr id="6" name="Picture 5"/>
          <p:cNvPicPr>
            <a:picLocks noChangeAspect="1" noChangeArrowheads="1"/>
          </p:cNvPicPr>
          <p:nvPr/>
        </p:nvPicPr>
        <p:blipFill>
          <a:blip r:embed="rId2"/>
          <a:srcRect l="36111" t="34954" r="36285" b="40278"/>
          <a:stretch>
            <a:fillRect/>
          </a:stretch>
        </p:blipFill>
        <p:spPr bwMode="auto">
          <a:xfrm>
            <a:off x="1600200" y="2971800"/>
            <a:ext cx="3963112" cy="2667000"/>
          </a:xfrm>
          <a:prstGeom prst="rect">
            <a:avLst/>
          </a:prstGeom>
          <a:noFill/>
          <a:ln w="1">
            <a:noFill/>
            <a:miter lim="800000"/>
            <a:headEnd/>
            <a:tailEnd type="none" w="med" len="med"/>
          </a:ln>
          <a:effectLst/>
        </p:spPr>
      </p:pic>
    </p:spTree>
  </p:cSld>
  <p:clrMapOvr>
    <a:masterClrMapping/>
  </p:clrMapOvr>
  <p:transition>
    <p:fade/>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4: Macro Controls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Userform</a:t>
            </a:r>
          </a:p>
          <a:p>
            <a:pPr lvl="1">
              <a:buNone/>
            </a:pPr>
            <a:r>
              <a:rPr lang="en-US" sz="1700" dirty="0" smtClean="0">
                <a:solidFill>
                  <a:schemeClr val="tx1">
                    <a:lumMod val="75000"/>
                    <a:lumOff val="25000"/>
                  </a:schemeClr>
                </a:solidFill>
                <a:latin typeface="Century Gothic" pitchFamily="34" charset="0"/>
              </a:rPr>
              <a:t>		This chapter teaches you how to create an </a:t>
            </a:r>
            <a:r>
              <a:rPr lang="en-US" sz="1700" b="1" i="1" dirty="0" smtClean="0">
                <a:solidFill>
                  <a:schemeClr val="tx1">
                    <a:lumMod val="75000"/>
                    <a:lumOff val="25000"/>
                  </a:schemeClr>
                </a:solidFill>
                <a:latin typeface="Century Gothic" pitchFamily="34" charset="0"/>
              </a:rPr>
              <a:t>Excel VBA Userform 	</a:t>
            </a:r>
            <a:r>
              <a:rPr lang="en-US" sz="1700" dirty="0" smtClean="0">
                <a:solidFill>
                  <a:schemeClr val="tx1">
                    <a:lumMod val="75000"/>
                    <a:lumOff val="25000"/>
                  </a:schemeClr>
                </a:solidFill>
                <a:latin typeface="Century Gothic" pitchFamily="34" charset="0"/>
              </a:rPr>
              <a:t>also known as a dialog box. </a:t>
            </a:r>
            <a:endParaRPr lang="en-US" sz="1700" b="1" i="1" dirty="0" smtClean="0">
              <a:solidFill>
                <a:schemeClr val="tx1">
                  <a:lumMod val="75000"/>
                  <a:lumOff val="25000"/>
                </a:schemeClr>
              </a:solidFill>
              <a:latin typeface="Century Gothic" pitchFamily="34" charset="0"/>
            </a:endParaRPr>
          </a:p>
          <a:p>
            <a:pPr lvl="1">
              <a:buNone/>
            </a:pPr>
            <a:endParaRPr lang="en-US" sz="1700" b="1" i="1" dirty="0" smtClean="0">
              <a:solidFill>
                <a:schemeClr val="tx1">
                  <a:lumMod val="75000"/>
                  <a:lumOff val="25000"/>
                </a:schemeClr>
              </a:solidFill>
              <a:latin typeface="Century Gothic" pitchFamily="34" charset="0"/>
            </a:endParaRPr>
          </a:p>
          <a:p>
            <a:pPr lvl="1">
              <a:buNone/>
            </a:pPr>
            <a:r>
              <a:rPr lang="en-US" sz="1700" b="1" i="1"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3. Toolbox Controls</a:t>
            </a:r>
            <a:r>
              <a:rPr lang="en-US" sz="1800" b="1" dirty="0" smtClean="0">
                <a:solidFill>
                  <a:schemeClr val="tx1">
                    <a:lumMod val="75000"/>
                    <a:lumOff val="25000"/>
                  </a:schemeClr>
                </a:solidFill>
                <a:latin typeface="Century Gothic" pitchFamily="34" charset="0"/>
              </a:rPr>
              <a:t>.</a:t>
            </a:r>
          </a:p>
          <a:p>
            <a:pPr lvl="1">
              <a:buNone/>
            </a:pPr>
            <a:r>
              <a:rPr lang="en-US" sz="1800" b="1" dirty="0" smtClean="0">
                <a:solidFill>
                  <a:schemeClr val="tx1">
                    <a:lumMod val="75000"/>
                    <a:lumOff val="25000"/>
                  </a:schemeClr>
                </a:solidFill>
                <a:latin typeface="Century Gothic" pitchFamily="34" charset="0"/>
              </a:rPr>
              <a:t>			</a:t>
            </a:r>
            <a:endParaRPr lang="en-US" sz="1700" b="1" dirty="0" smtClean="0">
              <a:solidFill>
                <a:schemeClr val="tx1">
                  <a:lumMod val="75000"/>
                  <a:lumOff val="25000"/>
                </a:schemeClr>
              </a:solidFill>
              <a:latin typeface="Century Gothic" pitchFamily="34" charset="0"/>
            </a:endParaRPr>
          </a:p>
          <a:p>
            <a:pPr lvl="1">
              <a:buNone/>
            </a:pPr>
            <a:r>
              <a:rPr lang="en-US" sz="1800" b="1" dirty="0" smtClean="0">
                <a:solidFill>
                  <a:schemeClr val="tx1">
                    <a:lumMod val="75000"/>
                    <a:lumOff val="25000"/>
                  </a:schemeClr>
                </a:solidFill>
                <a:latin typeface="Century Gothic" pitchFamily="34" charset="0"/>
              </a:rPr>
              <a:t>		</a:t>
            </a:r>
            <a:r>
              <a:rPr lang="en-US" sz="1800" dirty="0" smtClean="0"/>
              <a:t/>
            </a:r>
            <a:br>
              <a:rPr lang="en-US" sz="1800" dirty="0" smtClean="0"/>
            </a:br>
            <a:endParaRPr lang="en-US" sz="1700" dirty="0" smtClean="0">
              <a:solidFill>
                <a:schemeClr val="tx1">
                  <a:lumMod val="75000"/>
                  <a:lumOff val="25000"/>
                </a:schemeClr>
              </a:solidFill>
              <a:latin typeface="Century Gothic" pitchFamily="34" charset="0"/>
            </a:endParaRPr>
          </a:p>
        </p:txBody>
      </p:sp>
      <p:pic>
        <p:nvPicPr>
          <p:cNvPr id="5" name="Picture 4"/>
          <p:cNvPicPr>
            <a:picLocks noChangeAspect="1" noChangeArrowheads="1"/>
          </p:cNvPicPr>
          <p:nvPr/>
        </p:nvPicPr>
        <p:blipFill>
          <a:blip r:embed="rId2"/>
          <a:srcRect l="51562" t="22801" r="35157" b="57291"/>
          <a:stretch>
            <a:fillRect/>
          </a:stretch>
        </p:blipFill>
        <p:spPr bwMode="auto">
          <a:xfrm>
            <a:off x="1447800" y="2971800"/>
            <a:ext cx="2575737" cy="2895600"/>
          </a:xfrm>
          <a:prstGeom prst="rect">
            <a:avLst/>
          </a:prstGeom>
          <a:noFill/>
          <a:ln w="1">
            <a:noFill/>
            <a:miter lim="800000"/>
            <a:headEnd/>
            <a:tailEnd type="none" w="med" len="med"/>
          </a:ln>
          <a:effectLst/>
        </p:spPr>
      </p:pic>
      <p:sp>
        <p:nvSpPr>
          <p:cNvPr id="7" name="TextBox 6"/>
          <p:cNvSpPr txBox="1"/>
          <p:nvPr/>
        </p:nvSpPr>
        <p:spPr>
          <a:xfrm>
            <a:off x="4343400" y="3814227"/>
            <a:ext cx="3200400" cy="1138773"/>
          </a:xfrm>
          <a:prstGeom prst="rect">
            <a:avLst/>
          </a:prstGeom>
          <a:noFill/>
        </p:spPr>
        <p:txBody>
          <a:bodyPr wrap="square" rtlCol="0">
            <a:spAutoFit/>
          </a:bodyPr>
          <a:lstStyle/>
          <a:p>
            <a:r>
              <a:rPr lang="en-US" sz="1700" dirty="0" smtClean="0">
                <a:solidFill>
                  <a:schemeClr val="tx1">
                    <a:lumMod val="75000"/>
                    <a:lumOff val="25000"/>
                  </a:schemeClr>
                </a:solidFill>
                <a:latin typeface="Century Gothic" pitchFamily="34" charset="0"/>
              </a:rPr>
              <a:t>In adding </a:t>
            </a:r>
            <a:r>
              <a:rPr lang="en-US" sz="1700" b="1" i="1" dirty="0" smtClean="0">
                <a:solidFill>
                  <a:schemeClr val="tx1">
                    <a:lumMod val="75000"/>
                    <a:lumOff val="25000"/>
                  </a:schemeClr>
                </a:solidFill>
                <a:latin typeface="Century Gothic" pitchFamily="34" charset="0"/>
              </a:rPr>
              <a:t>controls</a:t>
            </a:r>
            <a:r>
              <a:rPr lang="en-US" sz="1700" dirty="0" smtClean="0">
                <a:solidFill>
                  <a:schemeClr val="tx1">
                    <a:lumMod val="75000"/>
                    <a:lumOff val="25000"/>
                  </a:schemeClr>
                </a:solidFill>
                <a:latin typeface="Century Gothic" pitchFamily="34" charset="0"/>
              </a:rPr>
              <a:t> to </a:t>
            </a:r>
            <a:r>
              <a:rPr lang="en-US" sz="1700" b="1" i="1" dirty="0" err="1" smtClean="0">
                <a:solidFill>
                  <a:schemeClr val="tx1">
                    <a:lumMod val="75000"/>
                    <a:lumOff val="25000"/>
                  </a:schemeClr>
                </a:solidFill>
                <a:latin typeface="Century Gothic" pitchFamily="34" charset="0"/>
              </a:rPr>
              <a:t>userform</a:t>
            </a:r>
            <a:r>
              <a:rPr lang="en-US" sz="1700"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click</a:t>
            </a:r>
            <a:r>
              <a:rPr lang="en-US" sz="1700" dirty="0" smtClean="0">
                <a:solidFill>
                  <a:schemeClr val="tx1">
                    <a:lumMod val="75000"/>
                    <a:lumOff val="25000"/>
                  </a:schemeClr>
                </a:solidFill>
                <a:latin typeface="Century Gothic" pitchFamily="34" charset="0"/>
              </a:rPr>
              <a:t> any </a:t>
            </a:r>
            <a:r>
              <a:rPr lang="en-US" sz="1700" b="1" i="1" dirty="0" smtClean="0">
                <a:solidFill>
                  <a:schemeClr val="tx1">
                    <a:lumMod val="75000"/>
                    <a:lumOff val="25000"/>
                  </a:schemeClr>
                </a:solidFill>
                <a:latin typeface="Century Gothic" pitchFamily="34" charset="0"/>
              </a:rPr>
              <a:t>controls</a:t>
            </a:r>
            <a:r>
              <a:rPr lang="en-US" sz="1700" dirty="0" smtClean="0">
                <a:solidFill>
                  <a:schemeClr val="tx1">
                    <a:lumMod val="75000"/>
                    <a:lumOff val="25000"/>
                  </a:schemeClr>
                </a:solidFill>
                <a:latin typeface="Century Gothic" pitchFamily="34" charset="0"/>
              </a:rPr>
              <a:t> needed and just drop inside the </a:t>
            </a:r>
            <a:r>
              <a:rPr lang="en-US" sz="1700" b="1" i="1" dirty="0" err="1" smtClean="0">
                <a:solidFill>
                  <a:schemeClr val="tx1">
                    <a:lumMod val="75000"/>
                    <a:lumOff val="25000"/>
                  </a:schemeClr>
                </a:solidFill>
                <a:latin typeface="Century Gothic" pitchFamily="34" charset="0"/>
              </a:rPr>
              <a:t>userform</a:t>
            </a:r>
            <a:r>
              <a:rPr lang="en-US" sz="1700" dirty="0" smtClean="0">
                <a:solidFill>
                  <a:schemeClr val="tx1">
                    <a:lumMod val="75000"/>
                    <a:lumOff val="25000"/>
                  </a:schemeClr>
                </a:solidFill>
                <a:latin typeface="Century Gothic" pitchFamily="34" charset="0"/>
              </a:rPr>
              <a:t>. </a:t>
            </a:r>
            <a:endParaRPr lang="en-US" sz="1700" dirty="0">
              <a:solidFill>
                <a:schemeClr val="tx1">
                  <a:lumMod val="75000"/>
                  <a:lumOff val="25000"/>
                </a:schemeClr>
              </a:solidFill>
              <a:latin typeface="Century Gothic" pitchFamily="34" charset="0"/>
            </a:endParaRPr>
          </a:p>
        </p:txBody>
      </p:sp>
    </p:spTree>
  </p:cSld>
  <p:clrMapOvr>
    <a:masterClrMapping/>
  </p:clrMapOvr>
  <p:transition>
    <p:fade/>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Final Activity:</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2000" b="1" dirty="0" smtClean="0">
                <a:solidFill>
                  <a:schemeClr val="tx1">
                    <a:lumMod val="75000"/>
                    <a:lumOff val="25000"/>
                  </a:schemeClr>
                </a:solidFill>
                <a:latin typeface="Century Gothic" pitchFamily="34" charset="0"/>
                <a:cs typeface="Courier New" pitchFamily="49" charset="0"/>
              </a:rPr>
              <a:t>Create a macro program in Userform format and by using its controls. </a:t>
            </a:r>
            <a:endParaRPr lang="en-US" sz="2000" b="1" dirty="0" smtClean="0">
              <a:solidFill>
                <a:schemeClr val="tx1">
                  <a:lumMod val="75000"/>
                  <a:lumOff val="25000"/>
                </a:schemeClr>
              </a:solidFill>
              <a:latin typeface="Century Gothic" pitchFamily="34" charset="0"/>
            </a:endParaRPr>
          </a:p>
          <a:p>
            <a:pPr lvl="1">
              <a:buNone/>
            </a:pPr>
            <a:r>
              <a:rPr lang="en-US" sz="1800" b="1" dirty="0" smtClean="0">
                <a:solidFill>
                  <a:schemeClr val="tx1">
                    <a:lumMod val="75000"/>
                    <a:lumOff val="25000"/>
                  </a:schemeClr>
                </a:solidFill>
                <a:latin typeface="Century Gothic" pitchFamily="34" charset="0"/>
              </a:rPr>
              <a:t>			</a:t>
            </a:r>
            <a:endParaRPr lang="en-US" sz="1700" b="1" dirty="0" smtClean="0">
              <a:solidFill>
                <a:schemeClr val="tx1">
                  <a:lumMod val="75000"/>
                  <a:lumOff val="25000"/>
                </a:schemeClr>
              </a:solidFill>
              <a:latin typeface="Century Gothic" pitchFamily="34" charset="0"/>
            </a:endParaRPr>
          </a:p>
          <a:p>
            <a:pPr lvl="1">
              <a:buNone/>
            </a:pPr>
            <a:r>
              <a:rPr lang="en-US" sz="1800" b="1" dirty="0" smtClean="0">
                <a:solidFill>
                  <a:schemeClr val="tx1">
                    <a:lumMod val="75000"/>
                    <a:lumOff val="25000"/>
                  </a:schemeClr>
                </a:solidFill>
                <a:latin typeface="Century Gothic" pitchFamily="34" charset="0"/>
              </a:rPr>
              <a:t>		</a:t>
            </a:r>
            <a:r>
              <a:rPr lang="en-US" sz="1800" dirty="0" smtClean="0"/>
              <a:t/>
            </a:r>
            <a:br>
              <a:rPr lang="en-US" sz="1800" dirty="0" smtClean="0"/>
            </a:br>
            <a:endParaRPr lang="en-US" sz="1700" dirty="0" smtClean="0">
              <a:solidFill>
                <a:schemeClr val="tx1">
                  <a:lumMod val="75000"/>
                  <a:lumOff val="25000"/>
                </a:schemeClr>
              </a:solidFill>
              <a:latin typeface="Century Gothic" pitchFamily="34" charset="0"/>
            </a:endParaRP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Activity 1:</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65000"/>
                    <a:lumOff val="35000"/>
                  </a:schemeClr>
                </a:solidFill>
                <a:latin typeface="Century Gothic" pitchFamily="34" charset="0"/>
                <a:cs typeface="Courier New" pitchFamily="49" charset="0"/>
              </a:rPr>
              <a:t>Creating a Macro</a:t>
            </a:r>
          </a:p>
          <a:p>
            <a:pPr lvl="1">
              <a:buNone/>
            </a:pPr>
            <a:r>
              <a:rPr lang="en-US" sz="1800" dirty="0" smtClean="0">
                <a:latin typeface="Century Gothic" pitchFamily="34" charset="0"/>
              </a:rPr>
              <a:t>	</a:t>
            </a:r>
            <a:r>
              <a:rPr lang="en-US" sz="1700" dirty="0" smtClean="0">
                <a:latin typeface="Century Gothic" pitchFamily="34" charset="0"/>
              </a:rPr>
              <a:t>	</a:t>
            </a:r>
            <a:r>
              <a:rPr lang="en-US" sz="1700" dirty="0" smtClean="0">
                <a:solidFill>
                  <a:schemeClr val="tx1">
                    <a:lumMod val="65000"/>
                    <a:lumOff val="35000"/>
                  </a:schemeClr>
                </a:solidFill>
                <a:latin typeface="Century Gothic" pitchFamily="34" charset="0"/>
              </a:rPr>
              <a:t>Create a macro that will display the ff information about you:</a:t>
            </a:r>
          </a:p>
          <a:p>
            <a:pPr lvl="1">
              <a:buNone/>
            </a:pPr>
            <a:r>
              <a:rPr lang="en-US" sz="1700" dirty="0" smtClean="0">
                <a:solidFill>
                  <a:schemeClr val="tx1">
                    <a:lumMod val="65000"/>
                    <a:lumOff val="35000"/>
                  </a:schemeClr>
                </a:solidFill>
                <a:latin typeface="Century Gothic" pitchFamily="34" charset="0"/>
              </a:rPr>
              <a:t>		Cell A1 – Complete name</a:t>
            </a:r>
          </a:p>
          <a:p>
            <a:pPr lvl="1">
              <a:buNone/>
            </a:pPr>
            <a:r>
              <a:rPr lang="en-US" sz="1700" dirty="0" smtClean="0">
                <a:solidFill>
                  <a:schemeClr val="tx1">
                    <a:lumMod val="65000"/>
                    <a:lumOff val="35000"/>
                  </a:schemeClr>
                </a:solidFill>
                <a:latin typeface="Century Gothic" pitchFamily="34" charset="0"/>
              </a:rPr>
              <a:t>		</a:t>
            </a:r>
            <a:r>
              <a:rPr lang="en-US" sz="1700" dirty="0" err="1" smtClean="0">
                <a:solidFill>
                  <a:schemeClr val="tx1">
                    <a:lumMod val="65000"/>
                    <a:lumOff val="35000"/>
                  </a:schemeClr>
                </a:solidFill>
                <a:latin typeface="Century Gothic" pitchFamily="34" charset="0"/>
              </a:rPr>
              <a:t>Cel</a:t>
            </a:r>
            <a:r>
              <a:rPr lang="en-US" sz="1700" dirty="0" smtClean="0">
                <a:solidFill>
                  <a:schemeClr val="tx1">
                    <a:lumMod val="65000"/>
                    <a:lumOff val="35000"/>
                  </a:schemeClr>
                </a:solidFill>
                <a:latin typeface="Century Gothic" pitchFamily="34" charset="0"/>
              </a:rPr>
              <a:t> l A2 – Current Address</a:t>
            </a:r>
          </a:p>
          <a:p>
            <a:pPr lvl="1">
              <a:buNone/>
            </a:pPr>
            <a:r>
              <a:rPr lang="en-US" sz="1700" dirty="0" smtClean="0">
                <a:solidFill>
                  <a:schemeClr val="tx1">
                    <a:lumMod val="65000"/>
                    <a:lumOff val="35000"/>
                  </a:schemeClr>
                </a:solidFill>
                <a:latin typeface="Century Gothic" pitchFamily="34" charset="0"/>
              </a:rPr>
              <a:t>		Cell A3 – </a:t>
            </a:r>
            <a:r>
              <a:rPr lang="en-US" sz="1700" dirty="0" err="1" smtClean="0">
                <a:solidFill>
                  <a:schemeClr val="tx1">
                    <a:lumMod val="65000"/>
                    <a:lumOff val="35000"/>
                  </a:schemeClr>
                </a:solidFill>
                <a:latin typeface="Century Gothic" pitchFamily="34" charset="0"/>
              </a:rPr>
              <a:t>Birthdate</a:t>
            </a:r>
            <a:endParaRPr lang="en-US" sz="1700" dirty="0" smtClean="0">
              <a:solidFill>
                <a:schemeClr val="tx1">
                  <a:lumMod val="65000"/>
                  <a:lumOff val="35000"/>
                </a:schemeClr>
              </a:solidFill>
              <a:latin typeface="Century Gothic" pitchFamily="34" charset="0"/>
            </a:endParaRPr>
          </a:p>
          <a:p>
            <a:pPr lvl="1">
              <a:buNone/>
            </a:pPr>
            <a:r>
              <a:rPr lang="en-US" sz="1700" dirty="0" smtClean="0">
                <a:solidFill>
                  <a:schemeClr val="tx1">
                    <a:lumMod val="65000"/>
                    <a:lumOff val="35000"/>
                  </a:schemeClr>
                </a:solidFill>
                <a:latin typeface="Century Gothic" pitchFamily="34" charset="0"/>
              </a:rPr>
              <a:t>		Cell A4 – Favorite Food	</a:t>
            </a:r>
          </a:p>
          <a:p>
            <a:pPr lvl="1">
              <a:buNone/>
            </a:pPr>
            <a:endParaRPr lang="en-US" sz="1700" dirty="0" smtClean="0">
              <a:solidFill>
                <a:schemeClr val="tx1">
                  <a:lumMod val="65000"/>
                  <a:lumOff val="35000"/>
                </a:schemeClr>
              </a:solidFill>
              <a:latin typeface="Century Gothic" pitchFamily="34" charset="0"/>
            </a:endParaRPr>
          </a:p>
          <a:p>
            <a:pPr lvl="1">
              <a:buClr>
                <a:srgbClr val="00B0F0"/>
              </a:buClr>
            </a:pPr>
            <a:r>
              <a:rPr lang="en-US" sz="1900" b="1" dirty="0" smtClean="0">
                <a:solidFill>
                  <a:schemeClr val="tx1">
                    <a:lumMod val="65000"/>
                    <a:lumOff val="35000"/>
                  </a:schemeClr>
                </a:solidFill>
                <a:latin typeface="Century Gothic" pitchFamily="34" charset="0"/>
                <a:cs typeface="Courier New" pitchFamily="49" charset="0"/>
              </a:rPr>
              <a:t>Recording a Macro</a:t>
            </a:r>
          </a:p>
          <a:p>
            <a:pPr marL="0" indent="0">
              <a:buClr>
                <a:schemeClr val="accent1">
                  <a:lumMod val="75000"/>
                </a:schemeClr>
              </a:buClr>
              <a:buNone/>
            </a:pPr>
            <a:r>
              <a:rPr lang="en-US" sz="1800" dirty="0" smtClean="0">
                <a:latin typeface="Century Gothic" pitchFamily="34" charset="0"/>
              </a:rPr>
              <a:t>	</a:t>
            </a:r>
            <a:r>
              <a:rPr lang="en-US" sz="1700" dirty="0" smtClean="0">
                <a:solidFill>
                  <a:schemeClr val="tx1">
                    <a:lumMod val="75000"/>
                    <a:lumOff val="25000"/>
                  </a:schemeClr>
                </a:solidFill>
                <a:latin typeface="Century Gothic" pitchFamily="34" charset="0"/>
              </a:rPr>
              <a:t>Record a Macro that changes the format of cell to Currency using 	the Philippine Peso format (PHP 100.00).</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10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2: Macro Basics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marL="347663" indent="0">
              <a:buNone/>
            </a:pPr>
            <a:r>
              <a:rPr lang="en-US" sz="1800" dirty="0" smtClean="0">
                <a:solidFill>
                  <a:schemeClr val="tx1">
                    <a:lumMod val="75000"/>
                    <a:lumOff val="25000"/>
                  </a:schemeClr>
                </a:solidFill>
                <a:latin typeface="Century Gothic" pitchFamily="34" charset="0"/>
              </a:rPr>
              <a:t>This section explains the </a:t>
            </a:r>
            <a:r>
              <a:rPr lang="en-US" sz="1800" b="1" i="1" dirty="0" smtClean="0">
                <a:solidFill>
                  <a:schemeClr val="tx1">
                    <a:lumMod val="75000"/>
                    <a:lumOff val="25000"/>
                  </a:schemeClr>
                </a:solidFill>
                <a:latin typeface="Century Gothic" pitchFamily="34" charset="0"/>
              </a:rPr>
              <a:t>basics</a:t>
            </a:r>
            <a:r>
              <a:rPr lang="en-US" sz="1800" dirty="0" smtClean="0">
                <a:solidFill>
                  <a:schemeClr val="tx1">
                    <a:lumMod val="75000"/>
                    <a:lumOff val="25000"/>
                  </a:schemeClr>
                </a:solidFill>
                <a:latin typeface="Century Gothic" pitchFamily="34" charset="0"/>
              </a:rPr>
              <a:t> of </a:t>
            </a:r>
            <a:r>
              <a:rPr lang="en-US" sz="1800" b="1" i="1" dirty="0" smtClean="0">
                <a:solidFill>
                  <a:schemeClr val="tx1">
                    <a:lumMod val="75000"/>
                    <a:lumOff val="25000"/>
                  </a:schemeClr>
                </a:solidFill>
                <a:latin typeface="Century Gothic" pitchFamily="34" charset="0"/>
              </a:rPr>
              <a:t>Excel Visual Basic</a:t>
            </a:r>
            <a:r>
              <a:rPr lang="en-US" sz="1800" dirty="0" smtClean="0">
                <a:solidFill>
                  <a:schemeClr val="tx1">
                    <a:lumMod val="75000"/>
                    <a:lumOff val="25000"/>
                  </a:schemeClr>
                </a:solidFill>
                <a:latin typeface="Century Gothic" pitchFamily="34" charset="0"/>
              </a:rPr>
              <a:t>. </a:t>
            </a:r>
          </a:p>
          <a:p>
            <a:pPr marL="347663" indent="0">
              <a:buNone/>
            </a:pPr>
            <a:endParaRPr lang="en-US" sz="1800" dirty="0" smtClean="0">
              <a:solidFill>
                <a:schemeClr val="tx1">
                  <a:lumMod val="75000"/>
                  <a:lumOff val="25000"/>
                </a:schemeClr>
              </a:solidFill>
              <a:latin typeface="Century Gothic" pitchFamily="34" charset="0"/>
            </a:endParaRPr>
          </a:p>
          <a:p>
            <a:pPr marL="347663" indent="0">
              <a:buNone/>
            </a:pPr>
            <a:r>
              <a:rPr lang="en-US" sz="1800" dirty="0" smtClean="0">
                <a:solidFill>
                  <a:schemeClr val="tx1">
                    <a:lumMod val="75000"/>
                    <a:lumOff val="25000"/>
                  </a:schemeClr>
                </a:solidFill>
                <a:latin typeface="Century Gothic" pitchFamily="34" charset="0"/>
              </a:rPr>
              <a:t>It is good to know the </a:t>
            </a:r>
            <a:r>
              <a:rPr lang="en-US" sz="1800" b="1" i="1" dirty="0" smtClean="0">
                <a:solidFill>
                  <a:schemeClr val="tx1">
                    <a:lumMod val="75000"/>
                    <a:lumOff val="25000"/>
                  </a:schemeClr>
                </a:solidFill>
                <a:latin typeface="Century Gothic" pitchFamily="34" charset="0"/>
              </a:rPr>
              <a:t>basic terminology </a:t>
            </a:r>
            <a:r>
              <a:rPr lang="en-US" sz="1800" dirty="0" smtClean="0">
                <a:solidFill>
                  <a:schemeClr val="tx1">
                    <a:lumMod val="75000"/>
                    <a:lumOff val="25000"/>
                  </a:schemeClr>
                </a:solidFill>
                <a:latin typeface="Century Gothic" pitchFamily="34" charset="0"/>
              </a:rPr>
              <a:t>explained in this section before you start </a:t>
            </a:r>
            <a:r>
              <a:rPr lang="en-US" sz="1800" b="1" i="1" dirty="0" smtClean="0">
                <a:solidFill>
                  <a:schemeClr val="tx1">
                    <a:lumMod val="75000"/>
                    <a:lumOff val="25000"/>
                  </a:schemeClr>
                </a:solidFill>
                <a:latin typeface="Century Gothic" pitchFamily="34" charset="0"/>
              </a:rPr>
              <a:t>programming</a:t>
            </a:r>
            <a:r>
              <a:rPr lang="en-US" sz="1800" dirty="0" smtClean="0">
                <a:solidFill>
                  <a:schemeClr val="tx1">
                    <a:lumMod val="75000"/>
                    <a:lumOff val="25000"/>
                  </a:schemeClr>
                </a:solidFill>
                <a:latin typeface="Century Gothic" pitchFamily="34" charset="0"/>
              </a:rPr>
              <a:t> in </a:t>
            </a:r>
            <a:r>
              <a:rPr lang="en-US" sz="1800" b="1" i="1" dirty="0" smtClean="0">
                <a:solidFill>
                  <a:schemeClr val="tx1">
                    <a:lumMod val="75000"/>
                    <a:lumOff val="25000"/>
                  </a:schemeClr>
                </a:solidFill>
                <a:latin typeface="Century Gothic" pitchFamily="34" charset="0"/>
              </a:rPr>
              <a:t>Excel Visual Basic</a:t>
            </a:r>
            <a:r>
              <a:rPr lang="en-US" sz="1800" dirty="0" smtClean="0">
                <a:solidFill>
                  <a:schemeClr val="tx1">
                    <a:lumMod val="75000"/>
                    <a:lumOff val="25000"/>
                  </a:schemeClr>
                </a:solidFill>
                <a:latin typeface="Century Gothic" pitchFamily="34" charset="0"/>
              </a:rPr>
              <a:t>. </a:t>
            </a:r>
            <a:endParaRPr lang="en-US" sz="1900" dirty="0" smtClean="0">
              <a:solidFill>
                <a:schemeClr val="tx1">
                  <a:lumMod val="75000"/>
                  <a:lumOff val="25000"/>
                </a:schemeClr>
              </a:solidFill>
              <a:latin typeface="Century Gothic"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2: Macro Basics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Visual Basic Editor</a:t>
            </a:r>
          </a:p>
          <a:p>
            <a:pPr lvl="1">
              <a:buNone/>
            </a:pPr>
            <a:r>
              <a:rPr lang="en-US" sz="1800"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	 To launch the </a:t>
            </a:r>
            <a:r>
              <a:rPr lang="en-US" sz="1700" b="1" i="1" dirty="0" smtClean="0">
                <a:solidFill>
                  <a:schemeClr val="tx1">
                    <a:lumMod val="75000"/>
                    <a:lumOff val="25000"/>
                  </a:schemeClr>
                </a:solidFill>
                <a:latin typeface="Century Gothic" pitchFamily="34" charset="0"/>
              </a:rPr>
              <a:t>Visual Basic Editor in Excel 2010 or Excel 2007</a:t>
            </a:r>
            <a:r>
              <a:rPr lang="en-US" sz="1700" dirty="0" smtClean="0">
                <a:solidFill>
                  <a:schemeClr val="tx1">
                    <a:lumMod val="75000"/>
                    <a:lumOff val="25000"/>
                  </a:schemeClr>
                </a:solidFill>
                <a:latin typeface="Century Gothic" pitchFamily="34" charset="0"/>
              </a:rPr>
              <a:t>, click 	on </a:t>
            </a:r>
            <a:r>
              <a:rPr lang="en-US" sz="1700" b="1" i="1" dirty="0" smtClean="0">
                <a:solidFill>
                  <a:schemeClr val="tx1">
                    <a:lumMod val="75000"/>
                    <a:lumOff val="25000"/>
                  </a:schemeClr>
                </a:solidFill>
                <a:latin typeface="Century Gothic" pitchFamily="34" charset="0"/>
              </a:rPr>
              <a:t>Visual Basic</a:t>
            </a:r>
            <a:r>
              <a:rPr lang="en-US" sz="1700" i="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or press </a:t>
            </a:r>
            <a:r>
              <a:rPr lang="en-US" sz="1700" b="1" i="1" dirty="0" smtClean="0">
                <a:solidFill>
                  <a:schemeClr val="tx1">
                    <a:lumMod val="75000"/>
                    <a:lumOff val="25000"/>
                  </a:schemeClr>
                </a:solidFill>
                <a:latin typeface="Century Gothic" pitchFamily="34" charset="0"/>
              </a:rPr>
              <a:t>Alt+F11</a:t>
            </a:r>
            <a:r>
              <a:rPr lang="en-US" sz="1700" dirty="0" smtClean="0">
                <a:solidFill>
                  <a:schemeClr val="tx1">
                    <a:lumMod val="75000"/>
                    <a:lumOff val="25000"/>
                  </a:schemeClr>
                </a:solidFill>
                <a:latin typeface="Century Gothic" pitchFamily="34" charset="0"/>
              </a:rPr>
              <a:t>.</a:t>
            </a:r>
          </a:p>
          <a:p>
            <a:pPr lvl="1">
              <a:buNone/>
            </a:pPr>
            <a:r>
              <a:rPr lang="en-US" sz="1700" dirty="0" smtClean="0">
                <a:solidFill>
                  <a:schemeClr val="tx1">
                    <a:lumMod val="65000"/>
                    <a:lumOff val="35000"/>
                  </a:schemeClr>
                </a:solidFill>
                <a:latin typeface="Century Gothic" pitchFamily="34" charset="0"/>
              </a:rPr>
              <a:t>			</a:t>
            </a:r>
          </a:p>
          <a:p>
            <a:pPr marL="1257300" lvl="1" indent="-342900">
              <a:buNone/>
            </a:pPr>
            <a:r>
              <a:rPr lang="en-US" sz="1700" dirty="0" smtClean="0">
                <a:solidFill>
                  <a:schemeClr val="tx1">
                    <a:lumMod val="65000"/>
                    <a:lumOff val="35000"/>
                  </a:schemeClr>
                </a:solidFill>
                <a:latin typeface="Century Gothic" pitchFamily="34" charset="0"/>
              </a:rPr>
              <a:t>	</a:t>
            </a:r>
          </a:p>
        </p:txBody>
      </p:sp>
      <p:pic>
        <p:nvPicPr>
          <p:cNvPr id="1026" name="Picture 2" descr="Launch the Visual Basic Editor in Excel 2010 or Excel 2007"/>
          <p:cNvPicPr>
            <a:picLocks noChangeAspect="1" noChangeArrowheads="1"/>
          </p:cNvPicPr>
          <p:nvPr/>
        </p:nvPicPr>
        <p:blipFill>
          <a:blip r:embed="rId2"/>
          <a:srcRect/>
          <a:stretch>
            <a:fillRect/>
          </a:stretch>
        </p:blipFill>
        <p:spPr bwMode="auto">
          <a:xfrm>
            <a:off x="1447799" y="2438400"/>
            <a:ext cx="7169689" cy="236220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slide(fromBottom)">
                                      <p:cBhvr>
                                        <p:cTn id="1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2: Macro Basics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Visual Basic Editor</a:t>
            </a:r>
          </a:p>
          <a:p>
            <a:pPr lvl="1">
              <a:buClr>
                <a:srgbClr val="00B0F0"/>
              </a:buClr>
              <a:buNone/>
            </a:pPr>
            <a:r>
              <a:rPr lang="en-US" sz="1900" b="1" dirty="0" smtClean="0">
                <a:solidFill>
                  <a:schemeClr val="tx1">
                    <a:lumMod val="65000"/>
                    <a:lumOff val="35000"/>
                  </a:schemeClr>
                </a:solidFill>
                <a:latin typeface="Century Gothic" pitchFamily="34" charset="0"/>
                <a:cs typeface="Courier New" pitchFamily="49" charset="0"/>
              </a:rPr>
              <a:t>		</a:t>
            </a:r>
            <a:r>
              <a:rPr lang="en-US" sz="2000" dirty="0" smtClean="0"/>
              <a:t> </a:t>
            </a:r>
            <a:r>
              <a:rPr lang="en-US" sz="1700" dirty="0" smtClean="0">
                <a:solidFill>
                  <a:schemeClr val="tx1">
                    <a:lumMod val="75000"/>
                    <a:lumOff val="25000"/>
                  </a:schemeClr>
                </a:solidFill>
                <a:latin typeface="Century Gothic" pitchFamily="34" charset="0"/>
              </a:rPr>
              <a:t>The </a:t>
            </a:r>
            <a:r>
              <a:rPr lang="en-US" sz="1700" b="1" i="1" dirty="0" smtClean="0">
                <a:solidFill>
                  <a:schemeClr val="tx1">
                    <a:lumMod val="75000"/>
                    <a:lumOff val="25000"/>
                  </a:schemeClr>
                </a:solidFill>
                <a:latin typeface="Century Gothic" pitchFamily="34" charset="0"/>
              </a:rPr>
              <a:t>Visual Basic Editor</a:t>
            </a:r>
            <a:r>
              <a:rPr lang="en-US" sz="1700" dirty="0" smtClean="0">
                <a:solidFill>
                  <a:schemeClr val="tx1">
                    <a:lumMod val="75000"/>
                    <a:lumOff val="25000"/>
                  </a:schemeClr>
                </a:solidFill>
                <a:latin typeface="Century Gothic" pitchFamily="34" charset="0"/>
              </a:rPr>
              <a:t> appears:</a:t>
            </a:r>
            <a:endParaRPr lang="en-US" sz="1700" b="1" dirty="0" smtClean="0">
              <a:solidFill>
                <a:schemeClr val="tx1">
                  <a:lumMod val="75000"/>
                  <a:lumOff val="25000"/>
                </a:schemeClr>
              </a:solidFill>
              <a:latin typeface="Century Gothic" pitchFamily="34" charset="0"/>
              <a:cs typeface="Courier New" pitchFamily="49" charset="0"/>
            </a:endParaRPr>
          </a:p>
          <a:p>
            <a:pPr lvl="1">
              <a:buNone/>
            </a:pPr>
            <a:r>
              <a:rPr lang="en-US" sz="1700" dirty="0" smtClean="0">
                <a:solidFill>
                  <a:schemeClr val="tx1">
                    <a:lumMod val="75000"/>
                    <a:lumOff val="25000"/>
                  </a:schemeClr>
                </a:solidFill>
                <a:latin typeface="Century Gothic" pitchFamily="34" charset="0"/>
              </a:rPr>
              <a:t>		</a:t>
            </a:r>
          </a:p>
          <a:p>
            <a:pPr lvl="1">
              <a:buNone/>
            </a:pPr>
            <a:r>
              <a:rPr lang="en-US" sz="1700" dirty="0" smtClean="0">
                <a:solidFill>
                  <a:schemeClr val="tx1">
                    <a:lumMod val="65000"/>
                    <a:lumOff val="35000"/>
                  </a:schemeClr>
                </a:solidFill>
                <a:latin typeface="Century Gothic" pitchFamily="34" charset="0"/>
              </a:rPr>
              <a:t>			</a:t>
            </a:r>
          </a:p>
          <a:p>
            <a:pPr marL="1257300" lvl="1" indent="-342900">
              <a:buNone/>
            </a:pPr>
            <a:r>
              <a:rPr lang="en-US" sz="1700" dirty="0" smtClean="0">
                <a:solidFill>
                  <a:schemeClr val="tx1">
                    <a:lumMod val="65000"/>
                    <a:lumOff val="35000"/>
                  </a:schemeClr>
                </a:solidFill>
                <a:latin typeface="Century Gothic" pitchFamily="34" charset="0"/>
              </a:rPr>
              <a:t>	</a:t>
            </a:r>
          </a:p>
        </p:txBody>
      </p:sp>
      <p:pic>
        <p:nvPicPr>
          <p:cNvPr id="28674" name="Picture 2" descr="The Visual Basic Editor in Excel 2010 or Excel 2007"/>
          <p:cNvPicPr>
            <a:picLocks noChangeAspect="1" noChangeArrowheads="1"/>
          </p:cNvPicPr>
          <p:nvPr/>
        </p:nvPicPr>
        <p:blipFill>
          <a:blip r:embed="rId2"/>
          <a:srcRect/>
          <a:stretch>
            <a:fillRect/>
          </a:stretch>
        </p:blipFill>
        <p:spPr bwMode="auto">
          <a:xfrm>
            <a:off x="1524000" y="2057400"/>
            <a:ext cx="5772600" cy="2819400"/>
          </a:xfrm>
          <a:prstGeom prst="rect">
            <a:avLst/>
          </a:prstGeom>
          <a:noFill/>
        </p:spPr>
      </p:pic>
      <p:sp>
        <p:nvSpPr>
          <p:cNvPr id="6" name="TextBox 5"/>
          <p:cNvSpPr txBox="1"/>
          <p:nvPr/>
        </p:nvSpPr>
        <p:spPr>
          <a:xfrm>
            <a:off x="1447800" y="5043607"/>
            <a:ext cx="6400800" cy="1661993"/>
          </a:xfrm>
          <a:prstGeom prst="rect">
            <a:avLst/>
          </a:prstGeom>
          <a:noFill/>
        </p:spPr>
        <p:txBody>
          <a:bodyPr wrap="square" rtlCol="0">
            <a:spAutoFit/>
          </a:bodyPr>
          <a:lstStyle/>
          <a:p>
            <a:r>
              <a:rPr lang="en-US" sz="1700" dirty="0" smtClean="0">
                <a:solidFill>
                  <a:schemeClr val="tx1">
                    <a:lumMod val="75000"/>
                    <a:lumOff val="25000"/>
                  </a:schemeClr>
                </a:solidFill>
                <a:latin typeface="Century Gothic" pitchFamily="34" charset="0"/>
              </a:rPr>
              <a:t>The left window with the sheet names in it is called the </a:t>
            </a:r>
            <a:r>
              <a:rPr lang="en-US" sz="1700" b="1" i="1" dirty="0" smtClean="0">
                <a:solidFill>
                  <a:schemeClr val="tx1">
                    <a:lumMod val="75000"/>
                    <a:lumOff val="25000"/>
                  </a:schemeClr>
                </a:solidFill>
                <a:latin typeface="Century Gothic" pitchFamily="34" charset="0"/>
              </a:rPr>
              <a:t>Project Explorer</a:t>
            </a:r>
            <a:r>
              <a:rPr lang="en-US" sz="1700" dirty="0" smtClean="0">
                <a:solidFill>
                  <a:schemeClr val="tx1">
                    <a:lumMod val="75000"/>
                    <a:lumOff val="25000"/>
                  </a:schemeClr>
                </a:solidFill>
                <a:latin typeface="Century Gothic" pitchFamily="34" charset="0"/>
              </a:rPr>
              <a:t>. If you can't see the Project Explorer, click on </a:t>
            </a:r>
            <a:r>
              <a:rPr lang="en-US" sz="1700" b="1" i="1" dirty="0" smtClean="0">
                <a:solidFill>
                  <a:schemeClr val="tx1">
                    <a:lumMod val="75000"/>
                    <a:lumOff val="25000"/>
                  </a:schemeClr>
                </a:solidFill>
                <a:latin typeface="Century Gothic" pitchFamily="34" charset="0"/>
              </a:rPr>
              <a:t>View</a:t>
            </a:r>
            <a:r>
              <a:rPr lang="en-US" sz="1700" dirty="0" smtClean="0">
                <a:solidFill>
                  <a:schemeClr val="tx1">
                    <a:lumMod val="75000"/>
                    <a:lumOff val="25000"/>
                  </a:schemeClr>
                </a:solidFill>
                <a:latin typeface="Century Gothic" pitchFamily="34" charset="0"/>
              </a:rPr>
              <a:t> and then </a:t>
            </a:r>
            <a:r>
              <a:rPr lang="en-US" sz="1700" b="1" i="1" dirty="0" smtClean="0">
                <a:solidFill>
                  <a:schemeClr val="tx1">
                    <a:lumMod val="75000"/>
                    <a:lumOff val="25000"/>
                  </a:schemeClr>
                </a:solidFill>
                <a:latin typeface="Century Gothic" pitchFamily="34" charset="0"/>
              </a:rPr>
              <a:t>Project Explorer</a:t>
            </a:r>
            <a:r>
              <a:rPr lang="en-US" sz="1700" dirty="0" smtClean="0">
                <a:solidFill>
                  <a:schemeClr val="tx1">
                    <a:lumMod val="75000"/>
                    <a:lumOff val="25000"/>
                  </a:schemeClr>
                </a:solidFill>
                <a:latin typeface="Century Gothic" pitchFamily="34" charset="0"/>
              </a:rPr>
              <a:t>. Most probably the Project Explorer will already appear as a column on the left side of the screen. If not, execute the following three steps to achieve this.</a:t>
            </a:r>
            <a:endParaRPr lang="en-US" sz="1700" dirty="0">
              <a:solidFill>
                <a:schemeClr val="tx1">
                  <a:lumMod val="75000"/>
                  <a:lumOff val="25000"/>
                </a:schemeClr>
              </a:solidFill>
              <a:latin typeface="Century Gothic"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8674"/>
                                        </p:tgtEl>
                                        <p:attrNameLst>
                                          <p:attrName>style.visibility</p:attrName>
                                        </p:attrNameLst>
                                      </p:cBhvr>
                                      <p:to>
                                        <p:strVal val="visible"/>
                                      </p:to>
                                    </p:set>
                                    <p:animEffect transition="in" filter="slide(fromBottom)">
                                      <p:cBhvr>
                                        <p:cTn id="12" dur="500"/>
                                        <p:tgtEl>
                                          <p:spTgt spid="2867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2: Macro Basics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Visual Basic Editor</a:t>
            </a:r>
          </a:p>
          <a:p>
            <a:pPr lvl="1">
              <a:buClr>
                <a:srgbClr val="00B0F0"/>
              </a:buClr>
              <a:buNone/>
            </a:pPr>
            <a:r>
              <a:rPr lang="en-US" sz="1700" dirty="0" smtClean="0">
                <a:solidFill>
                  <a:schemeClr val="tx1">
                    <a:lumMod val="75000"/>
                    <a:lumOff val="25000"/>
                  </a:schemeClr>
                </a:solidFill>
                <a:latin typeface="Century Gothic" pitchFamily="34" charset="0"/>
                <a:cs typeface="Courier New" pitchFamily="49" charset="0"/>
              </a:rPr>
              <a:t>		</a:t>
            </a:r>
            <a:r>
              <a:rPr lang="en-US" sz="1700" dirty="0" smtClean="0">
                <a:solidFill>
                  <a:schemeClr val="tx1">
                    <a:lumMod val="75000"/>
                    <a:lumOff val="25000"/>
                  </a:schemeClr>
                </a:solidFill>
                <a:latin typeface="Century Gothic" pitchFamily="34" charset="0"/>
              </a:rPr>
              <a:t>1.	Right click on the </a:t>
            </a:r>
            <a:r>
              <a:rPr lang="en-US" sz="1700" b="1" i="1" dirty="0" smtClean="0">
                <a:solidFill>
                  <a:schemeClr val="tx1">
                    <a:lumMod val="75000"/>
                    <a:lumOff val="25000"/>
                  </a:schemeClr>
                </a:solidFill>
                <a:latin typeface="Century Gothic" pitchFamily="34" charset="0"/>
              </a:rPr>
              <a:t>Project Explorer</a:t>
            </a:r>
            <a:r>
              <a:rPr lang="en-US" sz="1700" dirty="0" smtClean="0">
                <a:solidFill>
                  <a:schemeClr val="tx1">
                    <a:lumMod val="75000"/>
                    <a:lumOff val="25000"/>
                  </a:schemeClr>
                </a:solidFill>
                <a:latin typeface="Century Gothic" pitchFamily="34" charset="0"/>
              </a:rPr>
              <a:t>.</a:t>
            </a:r>
          </a:p>
          <a:p>
            <a:pPr lvl="1">
              <a:buClr>
                <a:srgbClr val="00B0F0"/>
              </a:buClr>
              <a:buNone/>
            </a:pPr>
            <a:r>
              <a:rPr lang="en-US" sz="1700" dirty="0" smtClean="0">
                <a:solidFill>
                  <a:schemeClr val="tx1">
                    <a:lumMod val="75000"/>
                    <a:lumOff val="25000"/>
                  </a:schemeClr>
                </a:solidFill>
                <a:latin typeface="Century Gothic" pitchFamily="34" charset="0"/>
                <a:cs typeface="Courier New" pitchFamily="49" charset="0"/>
              </a:rPr>
              <a:t>		2.	</a:t>
            </a:r>
            <a:r>
              <a:rPr lang="en-US" sz="1700" dirty="0" smtClean="0">
                <a:solidFill>
                  <a:schemeClr val="tx1">
                    <a:lumMod val="75000"/>
                    <a:lumOff val="25000"/>
                  </a:schemeClr>
                </a:solidFill>
                <a:latin typeface="Century Gothic" pitchFamily="34" charset="0"/>
              </a:rPr>
              <a:t>Check </a:t>
            </a:r>
            <a:r>
              <a:rPr lang="en-US" sz="1700" b="1" i="1" dirty="0" err="1" smtClean="0">
                <a:solidFill>
                  <a:schemeClr val="tx1">
                    <a:lumMod val="75000"/>
                    <a:lumOff val="25000"/>
                  </a:schemeClr>
                </a:solidFill>
                <a:latin typeface="Century Gothic" pitchFamily="34" charset="0"/>
              </a:rPr>
              <a:t>Dockable</a:t>
            </a:r>
            <a:r>
              <a:rPr lang="en-US" sz="1700" dirty="0" smtClean="0">
                <a:solidFill>
                  <a:schemeClr val="tx1">
                    <a:lumMod val="75000"/>
                    <a:lumOff val="25000"/>
                  </a:schemeClr>
                </a:solidFill>
                <a:latin typeface="Century Gothic" pitchFamily="34" charset="0"/>
              </a:rPr>
              <a:t> (if necessary). </a:t>
            </a:r>
          </a:p>
          <a:p>
            <a:pPr lvl="1">
              <a:buClr>
                <a:srgbClr val="00B0F0"/>
              </a:buClr>
              <a:buNone/>
            </a:pPr>
            <a:r>
              <a:rPr lang="en-US" sz="1700" dirty="0" smtClean="0">
                <a:solidFill>
                  <a:schemeClr val="tx1">
                    <a:lumMod val="75000"/>
                    <a:lumOff val="25000"/>
                  </a:schemeClr>
                </a:solidFill>
                <a:latin typeface="Century Gothic" pitchFamily="34" charset="0"/>
                <a:cs typeface="Courier New" pitchFamily="49" charset="0"/>
              </a:rPr>
              <a:t>		3.	</a:t>
            </a:r>
            <a:r>
              <a:rPr lang="en-US" sz="1700" dirty="0" smtClean="0">
                <a:solidFill>
                  <a:schemeClr val="tx1">
                    <a:lumMod val="75000"/>
                    <a:lumOff val="25000"/>
                  </a:schemeClr>
                </a:solidFill>
                <a:latin typeface="Century Gothic" pitchFamily="34" charset="0"/>
              </a:rPr>
              <a:t>Click on </a:t>
            </a:r>
            <a:r>
              <a:rPr lang="en-US" sz="1700" b="1" i="1" dirty="0" smtClean="0">
                <a:solidFill>
                  <a:schemeClr val="tx1">
                    <a:lumMod val="75000"/>
                    <a:lumOff val="25000"/>
                  </a:schemeClr>
                </a:solidFill>
                <a:latin typeface="Century Gothic" pitchFamily="34" charset="0"/>
              </a:rPr>
              <a:t>Project - </a:t>
            </a:r>
            <a:r>
              <a:rPr lang="en-US" sz="1700" b="1" i="1" dirty="0" err="1" smtClean="0">
                <a:solidFill>
                  <a:schemeClr val="tx1">
                    <a:lumMod val="75000"/>
                    <a:lumOff val="25000"/>
                  </a:schemeClr>
                </a:solidFill>
                <a:latin typeface="Century Gothic" pitchFamily="34" charset="0"/>
              </a:rPr>
              <a:t>VBAProject</a:t>
            </a:r>
            <a:r>
              <a:rPr lang="en-US" sz="1700" b="1" i="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and drag the </a:t>
            </a:r>
            <a:r>
              <a:rPr lang="en-US" sz="1700" b="1" i="1" dirty="0" smtClean="0">
                <a:solidFill>
                  <a:schemeClr val="tx1">
                    <a:lumMod val="75000"/>
                    <a:lumOff val="25000"/>
                  </a:schemeClr>
                </a:solidFill>
                <a:latin typeface="Century Gothic" pitchFamily="34" charset="0"/>
              </a:rPr>
              <a:t>Project Explorer </a:t>
            </a:r>
            <a:r>
              <a:rPr lang="en-US" sz="1700" dirty="0" smtClean="0">
                <a:solidFill>
                  <a:schemeClr val="tx1">
                    <a:lumMod val="75000"/>
                    <a:lumOff val="25000"/>
                  </a:schemeClr>
                </a:solidFill>
                <a:latin typeface="Century Gothic" pitchFamily="34" charset="0"/>
              </a:rPr>
              <a:t>		to the left side of the screen. </a:t>
            </a:r>
            <a:r>
              <a:rPr lang="en-US" sz="1700" dirty="0" smtClean="0">
                <a:solidFill>
                  <a:schemeClr val="tx1">
                    <a:lumMod val="75000"/>
                    <a:lumOff val="25000"/>
                  </a:schemeClr>
                </a:solidFill>
                <a:latin typeface="Century Gothic" pitchFamily="34" charset="0"/>
                <a:cs typeface="Courier New" pitchFamily="49" charset="0"/>
              </a:rPr>
              <a:t>	</a:t>
            </a:r>
          </a:p>
          <a:p>
            <a:pPr lvl="1">
              <a:buNone/>
            </a:pPr>
            <a:r>
              <a:rPr lang="en-US" sz="1700" dirty="0" smtClean="0">
                <a:solidFill>
                  <a:schemeClr val="tx1">
                    <a:lumMod val="75000"/>
                    <a:lumOff val="25000"/>
                  </a:schemeClr>
                </a:solidFill>
                <a:latin typeface="Century Gothic" pitchFamily="34" charset="0"/>
              </a:rPr>
              <a:t>		</a:t>
            </a:r>
          </a:p>
          <a:p>
            <a:pPr lvl="1">
              <a:buNone/>
            </a:pPr>
            <a:r>
              <a:rPr lang="en-US" sz="1700" dirty="0" smtClean="0">
                <a:solidFill>
                  <a:schemeClr val="tx1">
                    <a:lumMod val="75000"/>
                    <a:lumOff val="25000"/>
                  </a:schemeClr>
                </a:solidFill>
                <a:latin typeface="Century Gothic" pitchFamily="34" charset="0"/>
              </a:rPr>
              <a:t>		The </a:t>
            </a:r>
            <a:r>
              <a:rPr lang="en-US" sz="1700" b="1" i="1" dirty="0" smtClean="0">
                <a:solidFill>
                  <a:schemeClr val="tx1">
                    <a:lumMod val="75000"/>
                    <a:lumOff val="25000"/>
                  </a:schemeClr>
                </a:solidFill>
                <a:latin typeface="Century Gothic" pitchFamily="34" charset="0"/>
              </a:rPr>
              <a:t>Code window </a:t>
            </a:r>
            <a:r>
              <a:rPr lang="en-US" sz="1700" dirty="0" smtClean="0">
                <a:solidFill>
                  <a:schemeClr val="tx1">
                    <a:lumMod val="75000"/>
                    <a:lumOff val="25000"/>
                  </a:schemeClr>
                </a:solidFill>
                <a:latin typeface="Century Gothic" pitchFamily="34" charset="0"/>
              </a:rPr>
              <a:t>can be added by clicking on one of the sheet 	names. To cover the whole screen, you can maximize the Code 	Window. </a:t>
            </a:r>
          </a:p>
          <a:p>
            <a:pPr lvl="1">
              <a:buNone/>
            </a:pPr>
            <a:r>
              <a:rPr lang="en-US" sz="1700" dirty="0" smtClean="0">
                <a:solidFill>
                  <a:schemeClr val="tx1">
                    <a:lumMod val="75000"/>
                    <a:lumOff val="25000"/>
                  </a:schemeClr>
                </a:solidFill>
                <a:latin typeface="Century Gothic" pitchFamily="34" charset="0"/>
              </a:rPr>
              <a:t>			</a:t>
            </a:r>
          </a:p>
          <a:p>
            <a:pPr marL="1257300" lvl="1" indent="-342900">
              <a:buNone/>
            </a:pPr>
            <a:r>
              <a:rPr lang="en-US" sz="1700" dirty="0" smtClean="0">
                <a:solidFill>
                  <a:schemeClr val="tx1">
                    <a:lumMod val="75000"/>
                    <a:lumOff val="25000"/>
                  </a:schemeClr>
                </a:solidFill>
                <a:latin typeface="Century Gothic" pitchFamily="34" charset="0"/>
              </a:rPr>
              <a:t>	</a:t>
            </a:r>
          </a:p>
        </p:txBody>
      </p:sp>
      <p:pic>
        <p:nvPicPr>
          <p:cNvPr id="7" name="Picture 2" descr="The Visual Basic Editor in Excel 2010 or Excel 2007"/>
          <p:cNvPicPr>
            <a:picLocks noChangeAspect="1" noChangeArrowheads="1"/>
          </p:cNvPicPr>
          <p:nvPr/>
        </p:nvPicPr>
        <p:blipFill>
          <a:blip r:embed="rId2"/>
          <a:srcRect/>
          <a:stretch>
            <a:fillRect/>
          </a:stretch>
        </p:blipFill>
        <p:spPr bwMode="auto">
          <a:xfrm>
            <a:off x="1447800" y="3962400"/>
            <a:ext cx="5772600" cy="281940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20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20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20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20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slide(fromBottom)">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2: Macro Basics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Macro Comments</a:t>
            </a:r>
          </a:p>
          <a:p>
            <a:pPr lvl="1">
              <a:buNone/>
            </a:pPr>
            <a:r>
              <a:rPr lang="en-US" sz="1800"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	 A </a:t>
            </a:r>
            <a:r>
              <a:rPr lang="en-US" sz="1700" b="1" i="1" dirty="0" smtClean="0">
                <a:solidFill>
                  <a:schemeClr val="tx1">
                    <a:lumMod val="75000"/>
                    <a:lumOff val="25000"/>
                  </a:schemeClr>
                </a:solidFill>
                <a:latin typeface="Century Gothic" pitchFamily="34" charset="0"/>
              </a:rPr>
              <a:t>macro comment </a:t>
            </a:r>
            <a:r>
              <a:rPr lang="en-US" sz="1700" dirty="0" smtClean="0">
                <a:solidFill>
                  <a:schemeClr val="tx1">
                    <a:lumMod val="75000"/>
                    <a:lumOff val="25000"/>
                  </a:schemeClr>
                </a:solidFill>
                <a:latin typeface="Century Gothic" pitchFamily="34" charset="0"/>
              </a:rPr>
              <a:t>is a piece of text in a macro which will not be 	executed by </a:t>
            </a:r>
            <a:r>
              <a:rPr lang="en-US" sz="1700" b="1" i="1" dirty="0" smtClean="0">
                <a:solidFill>
                  <a:schemeClr val="tx1">
                    <a:lumMod val="75000"/>
                    <a:lumOff val="25000"/>
                  </a:schemeClr>
                </a:solidFill>
                <a:latin typeface="Century Gothic" pitchFamily="34" charset="0"/>
              </a:rPr>
              <a:t>Excel VBA</a:t>
            </a:r>
            <a:r>
              <a:rPr lang="en-US" sz="1700" dirty="0" smtClean="0">
                <a:solidFill>
                  <a:schemeClr val="tx1">
                    <a:lumMod val="75000"/>
                    <a:lumOff val="25000"/>
                  </a:schemeClr>
                </a:solidFill>
                <a:latin typeface="Century Gothic" pitchFamily="34" charset="0"/>
              </a:rPr>
              <a:t>. It is only there to provide you information 	about the macro. To let Excel VBA know that it is a comment, place 	an apostrophe at the start of the text. Execute the following steps to 	place a comment.</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1.	 Launch the </a:t>
            </a:r>
            <a:r>
              <a:rPr lang="en-US" sz="1700" b="1" i="1" dirty="0" smtClean="0">
                <a:solidFill>
                  <a:schemeClr val="tx1">
                    <a:lumMod val="75000"/>
                    <a:lumOff val="25000"/>
                  </a:schemeClr>
                </a:solidFill>
                <a:latin typeface="Century Gothic" pitchFamily="34" charset="0"/>
              </a:rPr>
              <a:t>Visual Basic Editor</a:t>
            </a:r>
            <a:r>
              <a:rPr lang="en-US" sz="1700" dirty="0" smtClean="0">
                <a:solidFill>
                  <a:schemeClr val="tx1">
                    <a:lumMod val="75000"/>
                    <a:lumOff val="25000"/>
                  </a:schemeClr>
                </a:solidFill>
                <a:latin typeface="Century Gothic" pitchFamily="34" charset="0"/>
              </a:rPr>
              <a:t>.</a:t>
            </a:r>
          </a:p>
          <a:p>
            <a:pPr lvl="1">
              <a:buNone/>
            </a:pPr>
            <a:r>
              <a:rPr lang="en-US" sz="1700" dirty="0" smtClean="0">
                <a:solidFill>
                  <a:schemeClr val="tx1">
                    <a:lumMod val="75000"/>
                    <a:lumOff val="25000"/>
                  </a:schemeClr>
                </a:solidFill>
                <a:latin typeface="Century Gothic" pitchFamily="34" charset="0"/>
              </a:rPr>
              <a:t>		2.	 Insert the line: 'Place the word Hello into cell A1' before the 		code line. After the line is inserted, Excel VBA colors the line 		green to indicate that it is a comment.</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a:t>
            </a:r>
            <a:r>
              <a:rPr lang="en-US" sz="1800" dirty="0" smtClean="0"/>
              <a:t> </a:t>
            </a:r>
            <a:r>
              <a:rPr lang="en-US" sz="1700" dirty="0" smtClean="0">
                <a:solidFill>
                  <a:schemeClr val="tx1">
                    <a:lumMod val="75000"/>
                    <a:lumOff val="25000"/>
                  </a:schemeClr>
                </a:solidFill>
                <a:latin typeface="Century Gothic" pitchFamily="34" charset="0"/>
              </a:rPr>
              <a:t>It is good practice to use comments. </a:t>
            </a:r>
            <a:r>
              <a:rPr lang="en-US" sz="1700" b="1" i="1" dirty="0" smtClean="0">
                <a:solidFill>
                  <a:schemeClr val="tx1">
                    <a:lumMod val="75000"/>
                    <a:lumOff val="25000"/>
                  </a:schemeClr>
                </a:solidFill>
                <a:latin typeface="Century Gothic" pitchFamily="34" charset="0"/>
              </a:rPr>
              <a:t>Macro comments</a:t>
            </a:r>
            <a:r>
              <a:rPr lang="en-US" sz="1700" i="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become 	more useful as program size increases.</a:t>
            </a:r>
          </a:p>
          <a:p>
            <a:pPr lvl="1">
              <a:buNone/>
            </a:pPr>
            <a:r>
              <a:rPr lang="en-US" sz="1700" dirty="0" smtClean="0">
                <a:solidFill>
                  <a:schemeClr val="tx1">
                    <a:lumMod val="65000"/>
                    <a:lumOff val="35000"/>
                  </a:schemeClr>
                </a:solidFill>
                <a:latin typeface="Century Gothic" pitchFamily="34" charset="0"/>
              </a:rPr>
              <a:t>			</a:t>
            </a:r>
          </a:p>
          <a:p>
            <a:pPr marL="1257300" lvl="1" indent="-342900">
              <a:buNone/>
            </a:pPr>
            <a:r>
              <a:rPr lang="en-US" sz="1700" dirty="0" smtClean="0">
                <a:solidFill>
                  <a:schemeClr val="tx1">
                    <a:lumMod val="65000"/>
                    <a:lumOff val="35000"/>
                  </a:schemeClr>
                </a:solidFill>
                <a:latin typeface="Century Gothic" pitchFamily="34" charset="0"/>
              </a:rPr>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20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20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Training Contents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a:buClr>
                <a:srgbClr val="0070C0"/>
              </a:buClr>
            </a:pPr>
            <a:r>
              <a:rPr lang="en-US" sz="1900" b="1" i="1" dirty="0" smtClean="0">
                <a:solidFill>
                  <a:schemeClr val="tx1">
                    <a:lumMod val="65000"/>
                    <a:lumOff val="35000"/>
                  </a:schemeClr>
                </a:solidFill>
                <a:latin typeface="Century Gothic" pitchFamily="34" charset="0"/>
                <a:cs typeface="Courier New" pitchFamily="49" charset="0"/>
              </a:rPr>
              <a:t>Lesson 1</a:t>
            </a:r>
            <a:r>
              <a:rPr lang="en-US" sz="1900" b="1" dirty="0" smtClean="0">
                <a:solidFill>
                  <a:schemeClr val="tx1">
                    <a:lumMod val="65000"/>
                    <a:lumOff val="35000"/>
                  </a:schemeClr>
                </a:solidFill>
                <a:latin typeface="Century Gothic" pitchFamily="34" charset="0"/>
                <a:cs typeface="Courier New" pitchFamily="49" charset="0"/>
              </a:rPr>
              <a:t>: About Macro</a:t>
            </a:r>
          </a:p>
          <a:p>
            <a:pPr lvl="1">
              <a:buClr>
                <a:srgbClr val="00B0F0"/>
              </a:buClr>
            </a:pPr>
            <a:r>
              <a:rPr lang="en-US" sz="1700" dirty="0" smtClean="0">
                <a:solidFill>
                  <a:schemeClr val="tx1">
                    <a:lumMod val="65000"/>
                    <a:lumOff val="35000"/>
                  </a:schemeClr>
                </a:solidFill>
                <a:latin typeface="Century Gothic" pitchFamily="34" charset="0"/>
                <a:cs typeface="Courier New" pitchFamily="49" charset="0"/>
              </a:rPr>
              <a:t>Create a Macro</a:t>
            </a:r>
          </a:p>
          <a:p>
            <a:pPr lvl="1">
              <a:buClr>
                <a:srgbClr val="00B0F0"/>
              </a:buClr>
            </a:pPr>
            <a:r>
              <a:rPr lang="en-US" sz="1700" dirty="0" smtClean="0">
                <a:solidFill>
                  <a:schemeClr val="tx1">
                    <a:lumMod val="65000"/>
                    <a:lumOff val="35000"/>
                  </a:schemeClr>
                </a:solidFill>
                <a:latin typeface="Century Gothic" pitchFamily="34" charset="0"/>
                <a:cs typeface="Courier New" pitchFamily="49" charset="0"/>
              </a:rPr>
              <a:t>Excel Macro Recorder</a:t>
            </a:r>
          </a:p>
          <a:p>
            <a:pPr lvl="1">
              <a:buNone/>
            </a:pPr>
            <a:endParaRPr lang="en-US" sz="1800" dirty="0" smtClean="0">
              <a:solidFill>
                <a:schemeClr val="tx1">
                  <a:lumMod val="65000"/>
                  <a:lumOff val="35000"/>
                </a:schemeClr>
              </a:solidFill>
              <a:latin typeface="Century Gothic" pitchFamily="34" charset="0"/>
              <a:cs typeface="Courier New" pitchFamily="49" charset="0"/>
            </a:endParaRPr>
          </a:p>
          <a:p>
            <a:pPr>
              <a:buClr>
                <a:srgbClr val="0070C0"/>
              </a:buClr>
            </a:pPr>
            <a:r>
              <a:rPr lang="en-US" sz="1900" b="1" i="1" dirty="0" smtClean="0">
                <a:solidFill>
                  <a:schemeClr val="tx1">
                    <a:lumMod val="65000"/>
                    <a:lumOff val="35000"/>
                  </a:schemeClr>
                </a:solidFill>
                <a:latin typeface="Century Gothic" pitchFamily="34" charset="0"/>
                <a:cs typeface="Courier New" pitchFamily="49" charset="0"/>
              </a:rPr>
              <a:t>Lesson 2</a:t>
            </a:r>
            <a:r>
              <a:rPr lang="en-US" sz="1900" b="1" dirty="0" smtClean="0">
                <a:solidFill>
                  <a:schemeClr val="tx1">
                    <a:lumMod val="65000"/>
                    <a:lumOff val="35000"/>
                  </a:schemeClr>
                </a:solidFill>
                <a:latin typeface="Century Gothic" pitchFamily="34" charset="0"/>
                <a:cs typeface="Courier New" pitchFamily="49" charset="0"/>
              </a:rPr>
              <a:t>: Macro Basics</a:t>
            </a:r>
          </a:p>
          <a:p>
            <a:pPr lvl="1">
              <a:buClr>
                <a:srgbClr val="00B0F0"/>
              </a:buClr>
            </a:pPr>
            <a:r>
              <a:rPr lang="en-US" sz="1700" dirty="0" smtClean="0">
                <a:solidFill>
                  <a:schemeClr val="tx1">
                    <a:lumMod val="65000"/>
                    <a:lumOff val="35000"/>
                  </a:schemeClr>
                </a:solidFill>
                <a:latin typeface="Century Gothic" pitchFamily="34" charset="0"/>
                <a:cs typeface="Courier New" pitchFamily="49" charset="0"/>
              </a:rPr>
              <a:t>Visual Basic Editor</a:t>
            </a:r>
          </a:p>
          <a:p>
            <a:pPr lvl="1">
              <a:buClr>
                <a:srgbClr val="00B0F0"/>
              </a:buClr>
            </a:pPr>
            <a:r>
              <a:rPr lang="en-US" sz="1700" dirty="0" smtClean="0">
                <a:solidFill>
                  <a:schemeClr val="tx1">
                    <a:lumMod val="65000"/>
                    <a:lumOff val="35000"/>
                  </a:schemeClr>
                </a:solidFill>
                <a:latin typeface="Century Gothic" pitchFamily="34" charset="0"/>
                <a:cs typeface="Courier New" pitchFamily="49" charset="0"/>
              </a:rPr>
              <a:t>Macro Comments</a:t>
            </a:r>
          </a:p>
          <a:p>
            <a:pPr lvl="1">
              <a:buClr>
                <a:srgbClr val="00B0F0"/>
              </a:buClr>
            </a:pPr>
            <a:r>
              <a:rPr lang="en-US" sz="1700" dirty="0" smtClean="0">
                <a:solidFill>
                  <a:schemeClr val="tx1">
                    <a:lumMod val="65000"/>
                    <a:lumOff val="35000"/>
                  </a:schemeClr>
                </a:solidFill>
                <a:latin typeface="Century Gothic" pitchFamily="34" charset="0"/>
                <a:cs typeface="Courier New" pitchFamily="49" charset="0"/>
              </a:rPr>
              <a:t>Messagebox</a:t>
            </a:r>
          </a:p>
          <a:p>
            <a:pPr lvl="1">
              <a:buClr>
                <a:srgbClr val="00B0F0"/>
              </a:buClr>
            </a:pPr>
            <a:r>
              <a:rPr lang="en-US" sz="1700" dirty="0" smtClean="0">
                <a:solidFill>
                  <a:schemeClr val="tx1">
                    <a:lumMod val="65000"/>
                    <a:lumOff val="35000"/>
                  </a:schemeClr>
                </a:solidFill>
                <a:latin typeface="Century Gothic" pitchFamily="34" charset="0"/>
                <a:cs typeface="Courier New" pitchFamily="49" charset="0"/>
              </a:rPr>
              <a:t>Macro Errors</a:t>
            </a:r>
          </a:p>
          <a:p>
            <a:pPr lvl="1">
              <a:buClr>
                <a:srgbClr val="00B0F0"/>
              </a:buClr>
            </a:pPr>
            <a:r>
              <a:rPr lang="en-US" sz="1700" dirty="0" smtClean="0">
                <a:solidFill>
                  <a:schemeClr val="tx1">
                    <a:lumMod val="65000"/>
                    <a:lumOff val="35000"/>
                  </a:schemeClr>
                </a:solidFill>
                <a:latin typeface="Century Gothic" pitchFamily="34" charset="0"/>
                <a:cs typeface="Courier New" pitchFamily="49" charset="0"/>
              </a:rPr>
              <a:t>Debug Macros</a:t>
            </a:r>
          </a:p>
          <a:p>
            <a:pPr lvl="1">
              <a:buClr>
                <a:srgbClr val="00B0F0"/>
              </a:buClr>
            </a:pPr>
            <a:r>
              <a:rPr lang="en-US" sz="1700" dirty="0" smtClean="0">
                <a:solidFill>
                  <a:schemeClr val="tx1">
                    <a:lumMod val="65000"/>
                    <a:lumOff val="35000"/>
                  </a:schemeClr>
                </a:solidFill>
                <a:latin typeface="Century Gothic" pitchFamily="34" charset="0"/>
                <a:cs typeface="Courier New" pitchFamily="49" charset="0"/>
              </a:rPr>
              <a:t>Workbooks and Worksheets</a:t>
            </a:r>
          </a:p>
          <a:p>
            <a:pPr lvl="1">
              <a:buClr>
                <a:srgbClr val="00B0F0"/>
              </a:buClr>
            </a:pPr>
            <a:r>
              <a:rPr lang="en-US" sz="1700" dirty="0" smtClean="0">
                <a:solidFill>
                  <a:schemeClr val="tx1">
                    <a:lumMod val="65000"/>
                    <a:lumOff val="35000"/>
                  </a:schemeClr>
                </a:solidFill>
                <a:latin typeface="Century Gothic" pitchFamily="34" charset="0"/>
                <a:cs typeface="Courier New" pitchFamily="49" charset="0"/>
              </a:rPr>
              <a:t>Application Object</a:t>
            </a:r>
          </a:p>
          <a:p>
            <a:pPr lvl="1">
              <a:buNone/>
            </a:pPr>
            <a:endParaRPr lang="en-US" sz="1800" dirty="0" smtClean="0">
              <a:solidFill>
                <a:schemeClr val="tx1">
                  <a:lumMod val="65000"/>
                  <a:lumOff val="35000"/>
                </a:schemeClr>
              </a:solidFill>
              <a:latin typeface="Century Gothic" pitchFamily="34" charset="0"/>
              <a:cs typeface="Courier New" pitchFamily="49" charset="0"/>
            </a:endParaRPr>
          </a:p>
          <a:p>
            <a:pPr>
              <a:buClr>
                <a:srgbClr val="0070C0"/>
              </a:buClr>
            </a:pPr>
            <a:r>
              <a:rPr lang="en-US" sz="1900" b="1" i="1" dirty="0" smtClean="0">
                <a:solidFill>
                  <a:schemeClr val="tx1">
                    <a:lumMod val="65000"/>
                    <a:lumOff val="35000"/>
                  </a:schemeClr>
                </a:solidFill>
                <a:latin typeface="Century Gothic" pitchFamily="34" charset="0"/>
                <a:cs typeface="Courier New" pitchFamily="49" charset="0"/>
              </a:rPr>
              <a:t>Lesson 3</a:t>
            </a:r>
            <a:r>
              <a:rPr lang="en-US" sz="1900" b="1" dirty="0" smtClean="0">
                <a:solidFill>
                  <a:schemeClr val="tx1">
                    <a:lumMod val="65000"/>
                    <a:lumOff val="35000"/>
                  </a:schemeClr>
                </a:solidFill>
                <a:latin typeface="Century Gothic" pitchFamily="34" charset="0"/>
                <a:cs typeface="Courier New" pitchFamily="49" charset="0"/>
              </a:rPr>
              <a:t>: Macro Programming</a:t>
            </a:r>
          </a:p>
          <a:p>
            <a:pPr lvl="1">
              <a:buClr>
                <a:srgbClr val="00B0F0"/>
              </a:buClr>
            </a:pPr>
            <a:r>
              <a:rPr lang="en-US" sz="1700" dirty="0" smtClean="0">
                <a:solidFill>
                  <a:schemeClr val="tx1">
                    <a:lumMod val="65000"/>
                    <a:lumOff val="35000"/>
                  </a:schemeClr>
                </a:solidFill>
                <a:latin typeface="Century Gothic" pitchFamily="34" charset="0"/>
                <a:cs typeface="Courier New" pitchFamily="49" charset="0"/>
              </a:rPr>
              <a:t>Variables</a:t>
            </a:r>
          </a:p>
          <a:p>
            <a:pPr lvl="1">
              <a:buClr>
                <a:srgbClr val="00B0F0"/>
              </a:buClr>
            </a:pPr>
            <a:r>
              <a:rPr lang="en-US" sz="1700" dirty="0" smtClean="0">
                <a:solidFill>
                  <a:schemeClr val="tx1">
                    <a:lumMod val="65000"/>
                    <a:lumOff val="35000"/>
                  </a:schemeClr>
                </a:solidFill>
                <a:latin typeface="Century Gothic" pitchFamily="34" charset="0"/>
                <a:cs typeface="Courier New" pitchFamily="49" charset="0"/>
              </a:rPr>
              <a:t>String Manipulation</a:t>
            </a:r>
          </a:p>
          <a:p>
            <a:pPr lvl="1">
              <a:buNone/>
            </a:pPr>
            <a:endParaRPr lang="en-US" sz="1800" dirty="0" smtClean="0">
              <a:solidFill>
                <a:schemeClr val="tx1">
                  <a:lumMod val="65000"/>
                  <a:lumOff val="35000"/>
                </a:schemeClr>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from="(-#ppt_w/2)" to="(#ppt_x)" calcmode="lin" valueType="num">
                                      <p:cBhvr>
                                        <p:cTn id="7" dur="600" fill="hold">
                                          <p:stCondLst>
                                            <p:cond delay="0"/>
                                          </p:stCondLst>
                                        </p:cTn>
                                        <p:tgtEl>
                                          <p:spTgt spid="2"/>
                                        </p:tgtEl>
                                        <p:attrNameLst>
                                          <p:attrName>ppt_x</p:attrName>
                                        </p:attrNameLst>
                                      </p:cBhvr>
                                    </p:anim>
                                    <p:anim from="0" to="-1.0" calcmode="lin" valueType="num">
                                      <p:cBhvr>
                                        <p:cTn id="8" dur="200" decel="50000" autoRev="1" fill="hold">
                                          <p:stCondLst>
                                            <p:cond delay="600"/>
                                          </p:stCondLst>
                                        </p:cTn>
                                        <p:tgtEl>
                                          <p:spTgt spid="2"/>
                                        </p:tgtEl>
                                        <p:attrNameLst>
                                          <p:attrName>xshear</p:attrName>
                                        </p:attrNameLst>
                                      </p:cBhvr>
                                    </p:anim>
                                    <p:animScale>
                                      <p:cBhvr>
                                        <p:cTn id="9" dur="200" decel="100000" autoRev="1" fill="hold">
                                          <p:stCondLst>
                                            <p:cond delay="600"/>
                                          </p:stCondLst>
                                        </p:cTn>
                                        <p:tgtEl>
                                          <p:spTgt spid="2"/>
                                        </p:tgtEl>
                                      </p:cBhvr>
                                      <p:from x="100000" y="100000"/>
                                      <p:to x="80000" y="100000"/>
                                    </p:animScale>
                                    <p:anim by="(#ppt_h/3+#ppt_w*0.1)" calcmode="lin" valueType="num">
                                      <p:cBhvr additive="sum">
                                        <p:cTn id="10" dur="200" decel="100000" autoRev="1" fill="hold">
                                          <p:stCondLst>
                                            <p:cond delay="600"/>
                                          </p:stCondLst>
                                        </p:cTn>
                                        <p:tgtEl>
                                          <p:spTgt spid="2"/>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10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10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1000"/>
                                        <p:tgtEl>
                                          <p:spTgt spid="3">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1000"/>
                                        <p:tgtEl>
                                          <p:spTgt spid="3">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Effect transition="in" filter="fade">
                                      <p:cBhvr>
                                        <p:cTn id="55" dur="1000"/>
                                        <p:tgtEl>
                                          <p:spTgt spid="3">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
                                            <p:txEl>
                                              <p:pRg st="10" end="10"/>
                                            </p:txEl>
                                          </p:spTgt>
                                        </p:tgtEl>
                                        <p:attrNameLst>
                                          <p:attrName>style.visibility</p:attrName>
                                        </p:attrNameLst>
                                      </p:cBhvr>
                                      <p:to>
                                        <p:strVal val="visible"/>
                                      </p:to>
                                    </p:set>
                                    <p:animEffect transition="in" filter="fade">
                                      <p:cBhvr>
                                        <p:cTn id="60" dur="1000"/>
                                        <p:tgtEl>
                                          <p:spTgt spid="3">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11" end="11"/>
                                            </p:txEl>
                                          </p:spTgt>
                                        </p:tgtEl>
                                        <p:attrNameLst>
                                          <p:attrName>style.visibility</p:attrName>
                                        </p:attrNameLst>
                                      </p:cBhvr>
                                      <p:to>
                                        <p:strVal val="visible"/>
                                      </p:to>
                                    </p:set>
                                    <p:animEffect transition="in" filter="fade">
                                      <p:cBhvr>
                                        <p:cTn id="65" dur="1000"/>
                                        <p:tgtEl>
                                          <p:spTgt spid="3">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
                                            <p:txEl>
                                              <p:pRg st="13" end="13"/>
                                            </p:txEl>
                                          </p:spTgt>
                                        </p:tgtEl>
                                        <p:attrNameLst>
                                          <p:attrName>style.visibility</p:attrName>
                                        </p:attrNameLst>
                                      </p:cBhvr>
                                      <p:to>
                                        <p:strVal val="visible"/>
                                      </p:to>
                                    </p:set>
                                    <p:animEffect transition="in" filter="fade">
                                      <p:cBhvr>
                                        <p:cTn id="70" dur="1000"/>
                                        <p:tgtEl>
                                          <p:spTgt spid="3">
                                            <p:txEl>
                                              <p:pRg st="13" end="13"/>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
                                            <p:txEl>
                                              <p:pRg st="14" end="14"/>
                                            </p:txEl>
                                          </p:spTgt>
                                        </p:tgtEl>
                                        <p:attrNameLst>
                                          <p:attrName>style.visibility</p:attrName>
                                        </p:attrNameLst>
                                      </p:cBhvr>
                                      <p:to>
                                        <p:strVal val="visible"/>
                                      </p:to>
                                    </p:set>
                                    <p:animEffect transition="in" filter="fade">
                                      <p:cBhvr>
                                        <p:cTn id="75" dur="1000"/>
                                        <p:tgtEl>
                                          <p:spTgt spid="3">
                                            <p:txEl>
                                              <p:pRg st="14" end="14"/>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
                                            <p:txEl>
                                              <p:pRg st="15" end="15"/>
                                            </p:txEl>
                                          </p:spTgt>
                                        </p:tgtEl>
                                        <p:attrNameLst>
                                          <p:attrName>style.visibility</p:attrName>
                                        </p:attrNameLst>
                                      </p:cBhvr>
                                      <p:to>
                                        <p:strVal val="visible"/>
                                      </p:to>
                                    </p:set>
                                    <p:animEffect transition="in" filter="fade">
                                      <p:cBhvr>
                                        <p:cTn id="80" dur="10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2: Macro Basics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Macro Comments</a:t>
            </a:r>
          </a:p>
          <a:p>
            <a:pPr lvl="1">
              <a:buNone/>
            </a:pPr>
            <a:r>
              <a:rPr lang="en-US" sz="1800"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	 A </a:t>
            </a:r>
            <a:r>
              <a:rPr lang="en-US" sz="1700" b="1" i="1" dirty="0" smtClean="0">
                <a:solidFill>
                  <a:schemeClr val="tx1">
                    <a:lumMod val="75000"/>
                    <a:lumOff val="25000"/>
                  </a:schemeClr>
                </a:solidFill>
                <a:latin typeface="Century Gothic" pitchFamily="34" charset="0"/>
              </a:rPr>
              <a:t>macro comment </a:t>
            </a:r>
            <a:r>
              <a:rPr lang="en-US" sz="1700" dirty="0" smtClean="0">
                <a:solidFill>
                  <a:schemeClr val="tx1">
                    <a:lumMod val="75000"/>
                    <a:lumOff val="25000"/>
                  </a:schemeClr>
                </a:solidFill>
                <a:latin typeface="Century Gothic" pitchFamily="34" charset="0"/>
              </a:rPr>
              <a:t>is a piece of text in a macro which will not be 	executed by </a:t>
            </a:r>
            <a:r>
              <a:rPr lang="en-US" sz="1700" b="1" i="1" dirty="0" smtClean="0">
                <a:solidFill>
                  <a:schemeClr val="tx1">
                    <a:lumMod val="75000"/>
                    <a:lumOff val="25000"/>
                  </a:schemeClr>
                </a:solidFill>
                <a:latin typeface="Century Gothic" pitchFamily="34" charset="0"/>
              </a:rPr>
              <a:t>Excel VBA</a:t>
            </a:r>
            <a:r>
              <a:rPr lang="en-US" sz="1700" dirty="0" smtClean="0">
                <a:solidFill>
                  <a:schemeClr val="tx1">
                    <a:lumMod val="75000"/>
                    <a:lumOff val="25000"/>
                  </a:schemeClr>
                </a:solidFill>
                <a:latin typeface="Century Gothic" pitchFamily="34" charset="0"/>
              </a:rPr>
              <a:t>. It is only there to provide you information 	about the macro. To let Excel VBA know that it is a comment, place 	an apostrophe at the start of the text. Execute the following steps to 	place a comment.</a:t>
            </a:r>
          </a:p>
          <a:p>
            <a:pPr lvl="1">
              <a:buNone/>
            </a:pPr>
            <a:r>
              <a:rPr lang="en-US" sz="1700" dirty="0" smtClean="0">
                <a:solidFill>
                  <a:schemeClr val="tx1">
                    <a:lumMod val="65000"/>
                    <a:lumOff val="35000"/>
                  </a:schemeClr>
                </a:solidFill>
                <a:latin typeface="Century Gothic" pitchFamily="34" charset="0"/>
              </a:rPr>
              <a:t>			</a:t>
            </a:r>
          </a:p>
          <a:p>
            <a:pPr marL="1257300" lvl="1" indent="-342900">
              <a:buNone/>
            </a:pPr>
            <a:r>
              <a:rPr lang="en-US" sz="1700" dirty="0" smtClean="0">
                <a:solidFill>
                  <a:schemeClr val="tx1">
                    <a:lumMod val="65000"/>
                    <a:lumOff val="35000"/>
                  </a:schemeClr>
                </a:solidFill>
                <a:latin typeface="Century Gothic" pitchFamily="34" charset="0"/>
              </a:rPr>
              <a:t>	</a:t>
            </a:r>
          </a:p>
        </p:txBody>
      </p:sp>
      <p:pic>
        <p:nvPicPr>
          <p:cNvPr id="31746" name="Picture 2" descr="Macro Comment Example"/>
          <p:cNvPicPr>
            <a:picLocks noChangeAspect="1" noChangeArrowheads="1"/>
          </p:cNvPicPr>
          <p:nvPr/>
        </p:nvPicPr>
        <p:blipFill>
          <a:blip r:embed="rId2"/>
          <a:srcRect/>
          <a:stretch>
            <a:fillRect/>
          </a:stretch>
        </p:blipFill>
        <p:spPr bwMode="auto">
          <a:xfrm>
            <a:off x="1447800" y="3200400"/>
            <a:ext cx="5753100" cy="2809876"/>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slide(fromBottom)">
                                      <p:cBhvr>
                                        <p:cTn id="7" dur="500"/>
                                        <p:tgtEl>
                                          <p:spTgt spid="31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2: Macro Basics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err="1" smtClean="0">
                <a:solidFill>
                  <a:schemeClr val="tx1">
                    <a:lumMod val="75000"/>
                    <a:lumOff val="25000"/>
                  </a:schemeClr>
                </a:solidFill>
                <a:latin typeface="Century Gothic" pitchFamily="34" charset="0"/>
                <a:cs typeface="Courier New" pitchFamily="49" charset="0"/>
              </a:rPr>
              <a:t>Messagebox</a:t>
            </a:r>
            <a:endParaRPr lang="en-US" sz="1900" b="1" dirty="0" smtClean="0">
              <a:solidFill>
                <a:schemeClr val="tx1">
                  <a:lumMod val="75000"/>
                  <a:lumOff val="25000"/>
                </a:schemeClr>
              </a:solidFill>
              <a:latin typeface="Century Gothic" pitchFamily="34" charset="0"/>
              <a:cs typeface="Courier New" pitchFamily="49" charset="0"/>
            </a:endParaRPr>
          </a:p>
          <a:p>
            <a:pPr lvl="1">
              <a:buNone/>
            </a:pPr>
            <a:r>
              <a:rPr lang="en-US" sz="1800"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	 The </a:t>
            </a:r>
            <a:r>
              <a:rPr lang="en-US" sz="1700" b="1" i="1" dirty="0" smtClean="0">
                <a:solidFill>
                  <a:schemeClr val="tx1">
                    <a:lumMod val="75000"/>
                    <a:lumOff val="25000"/>
                  </a:schemeClr>
                </a:solidFill>
                <a:latin typeface="Century Gothic" pitchFamily="34" charset="0"/>
              </a:rPr>
              <a:t>Excel VBA MsgBox </a:t>
            </a:r>
            <a:r>
              <a:rPr lang="en-US" sz="1700" dirty="0" smtClean="0">
                <a:solidFill>
                  <a:schemeClr val="tx1">
                    <a:lumMod val="75000"/>
                    <a:lumOff val="25000"/>
                  </a:schemeClr>
                </a:solidFill>
                <a:latin typeface="Century Gothic" pitchFamily="34" charset="0"/>
              </a:rPr>
              <a:t>(message box) is a dialog box you can use 	in Excel VBA to display </a:t>
            </a:r>
            <a:r>
              <a:rPr lang="en-US" sz="1700" b="1" i="1" dirty="0" smtClean="0">
                <a:solidFill>
                  <a:schemeClr val="tx1">
                    <a:lumMod val="75000"/>
                    <a:lumOff val="25000"/>
                  </a:schemeClr>
                </a:solidFill>
                <a:latin typeface="Century Gothic" pitchFamily="34" charset="0"/>
              </a:rPr>
              <a:t>information</a:t>
            </a:r>
            <a:r>
              <a:rPr lang="en-US" sz="1700" dirty="0" smtClean="0">
                <a:solidFill>
                  <a:schemeClr val="tx1">
                    <a:lumMod val="75000"/>
                    <a:lumOff val="25000"/>
                  </a:schemeClr>
                </a:solidFill>
                <a:latin typeface="Century Gothic" pitchFamily="34" charset="0"/>
              </a:rPr>
              <a:t> to the users of your program. 	Below you can find three easy examples on how to create a 	</a:t>
            </a:r>
            <a:r>
              <a:rPr lang="en-US" sz="1700" b="1" i="1" dirty="0" smtClean="0">
                <a:solidFill>
                  <a:schemeClr val="tx1">
                    <a:lumMod val="75000"/>
                    <a:lumOff val="25000"/>
                  </a:schemeClr>
                </a:solidFill>
                <a:latin typeface="Century Gothic" pitchFamily="34" charset="0"/>
              </a:rPr>
              <a:t>MsgBox</a:t>
            </a:r>
            <a:r>
              <a:rPr lang="en-US" sz="1700" dirty="0" smtClean="0">
                <a:solidFill>
                  <a:schemeClr val="tx1">
                    <a:lumMod val="75000"/>
                    <a:lumOff val="25000"/>
                  </a:schemeClr>
                </a:solidFill>
                <a:latin typeface="Century Gothic" pitchFamily="34" charset="0"/>
              </a:rPr>
              <a:t> in </a:t>
            </a:r>
            <a:r>
              <a:rPr lang="en-US" sz="1700" b="1" i="1" dirty="0" smtClean="0">
                <a:solidFill>
                  <a:schemeClr val="tx1">
                    <a:lumMod val="75000"/>
                    <a:lumOff val="25000"/>
                  </a:schemeClr>
                </a:solidFill>
                <a:latin typeface="Century Gothic" pitchFamily="34" charset="0"/>
              </a:rPr>
              <a:t>Excel VBA</a:t>
            </a:r>
            <a:r>
              <a:rPr lang="en-US" sz="1700" dirty="0" smtClean="0">
                <a:solidFill>
                  <a:schemeClr val="tx1">
                    <a:lumMod val="75000"/>
                    <a:lumOff val="25000"/>
                  </a:schemeClr>
                </a:solidFill>
                <a:latin typeface="Century Gothic" pitchFamily="34" charset="0"/>
              </a:rPr>
              <a:t>.</a:t>
            </a:r>
          </a:p>
          <a:p>
            <a:pPr lvl="1">
              <a:buNone/>
            </a:pPr>
            <a:r>
              <a:rPr lang="en-US" sz="1700" dirty="0" smtClean="0">
                <a:solidFill>
                  <a:schemeClr val="tx1">
                    <a:lumMod val="65000"/>
                    <a:lumOff val="35000"/>
                  </a:schemeClr>
                </a:solidFill>
                <a:latin typeface="Century Gothic" pitchFamily="34" charset="0"/>
              </a:rPr>
              <a:t>		</a:t>
            </a:r>
          </a:p>
          <a:p>
            <a:pPr lvl="1">
              <a:buNone/>
            </a:pPr>
            <a:r>
              <a:rPr lang="en-US" sz="1700" dirty="0" smtClean="0">
                <a:solidFill>
                  <a:schemeClr val="tx1">
                    <a:lumMod val="65000"/>
                    <a:lumOff val="35000"/>
                  </a:schemeClr>
                </a:solidFill>
                <a:latin typeface="Century Gothic" pitchFamily="34" charset="0"/>
              </a:rPr>
              <a:t>		1.	</a:t>
            </a:r>
            <a:r>
              <a:rPr lang="en-US" sz="1700" dirty="0" smtClean="0">
                <a:solidFill>
                  <a:schemeClr val="tx1">
                    <a:lumMod val="75000"/>
                    <a:lumOff val="25000"/>
                  </a:schemeClr>
                </a:solidFill>
                <a:latin typeface="Century Gothic" pitchFamily="34" charset="0"/>
              </a:rPr>
              <a:t> To show a </a:t>
            </a:r>
            <a:r>
              <a:rPr lang="en-US" sz="1700" b="1" i="1" dirty="0" smtClean="0">
                <a:solidFill>
                  <a:schemeClr val="tx1">
                    <a:lumMod val="75000"/>
                    <a:lumOff val="25000"/>
                  </a:schemeClr>
                </a:solidFill>
                <a:latin typeface="Century Gothic" pitchFamily="34" charset="0"/>
              </a:rPr>
              <a:t>MsgBox</a:t>
            </a:r>
            <a:r>
              <a:rPr lang="en-US" sz="1700" dirty="0" smtClean="0">
                <a:solidFill>
                  <a:schemeClr val="tx1">
                    <a:lumMod val="75000"/>
                    <a:lumOff val="25000"/>
                  </a:schemeClr>
                </a:solidFill>
                <a:latin typeface="Century Gothic" pitchFamily="34" charset="0"/>
              </a:rPr>
              <a:t> with the message </a:t>
            </a:r>
            <a:r>
              <a:rPr lang="en-US" sz="1700" b="1" i="1" dirty="0" smtClean="0">
                <a:solidFill>
                  <a:schemeClr val="tx1">
                    <a:lumMod val="75000"/>
                    <a:lumOff val="25000"/>
                  </a:schemeClr>
                </a:solidFill>
                <a:latin typeface="Century Gothic" pitchFamily="34" charset="0"/>
              </a:rPr>
              <a:t>"This is fun", </a:t>
            </a:r>
            <a:r>
              <a:rPr lang="en-US" sz="1700" dirty="0" smtClean="0">
                <a:solidFill>
                  <a:schemeClr val="tx1">
                    <a:lumMod val="75000"/>
                    <a:lumOff val="25000"/>
                  </a:schemeClr>
                </a:solidFill>
                <a:latin typeface="Century Gothic" pitchFamily="34" charset="0"/>
              </a:rPr>
              <a:t>place a 		</a:t>
            </a:r>
            <a:r>
              <a:rPr lang="en-US" sz="1700" b="1" i="1" dirty="0" smtClean="0">
                <a:solidFill>
                  <a:schemeClr val="tx1">
                    <a:lumMod val="75000"/>
                    <a:lumOff val="25000"/>
                  </a:schemeClr>
                </a:solidFill>
                <a:latin typeface="Century Gothic" pitchFamily="34" charset="0"/>
              </a:rPr>
              <a:t>command button </a:t>
            </a:r>
            <a:r>
              <a:rPr lang="en-US" sz="1700" dirty="0" smtClean="0">
                <a:solidFill>
                  <a:schemeClr val="tx1">
                    <a:lumMod val="75000"/>
                    <a:lumOff val="25000"/>
                  </a:schemeClr>
                </a:solidFill>
                <a:latin typeface="Century Gothic" pitchFamily="34" charset="0"/>
              </a:rPr>
              <a:t>on your worksheet and simply add the 		following code line:</a:t>
            </a:r>
          </a:p>
        </p:txBody>
      </p:sp>
      <p:sp>
        <p:nvSpPr>
          <p:cNvPr id="5" name="TextBox 4"/>
          <p:cNvSpPr txBox="1"/>
          <p:nvPr/>
        </p:nvSpPr>
        <p:spPr>
          <a:xfrm>
            <a:off x="2438400" y="3886200"/>
            <a:ext cx="5943600" cy="215444"/>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65000"/>
                    <a:lumOff val="35000"/>
                  </a:schemeClr>
                </a:solidFill>
                <a:latin typeface="Courier New" pitchFamily="49" charset="0"/>
                <a:cs typeface="Courier New" pitchFamily="49" charset="0"/>
              </a:rPr>
              <a:t> MsgBox “This is fun.”</a:t>
            </a:r>
            <a:endParaRPr lang="en-US" sz="1700" dirty="0">
              <a:solidFill>
                <a:schemeClr val="tx1">
                  <a:lumMod val="65000"/>
                  <a:lumOff val="35000"/>
                </a:schemeClr>
              </a:solidFill>
              <a:latin typeface="Courier New" pitchFamily="49" charset="0"/>
              <a:cs typeface="Courier New" pitchFamily="49" charset="0"/>
            </a:endParaRPr>
          </a:p>
        </p:txBody>
      </p:sp>
      <p:sp>
        <p:nvSpPr>
          <p:cNvPr id="7" name="TextBox 6"/>
          <p:cNvSpPr txBox="1"/>
          <p:nvPr/>
        </p:nvSpPr>
        <p:spPr>
          <a:xfrm>
            <a:off x="1447800" y="4267200"/>
            <a:ext cx="7086600" cy="353943"/>
          </a:xfrm>
          <a:prstGeom prst="rect">
            <a:avLst/>
          </a:prstGeom>
          <a:noFill/>
        </p:spPr>
        <p:txBody>
          <a:bodyPr wrap="square" rtlCol="0">
            <a:spAutoFit/>
          </a:bodyPr>
          <a:lstStyle/>
          <a:p>
            <a:r>
              <a:rPr lang="en-US" sz="1700" dirty="0" smtClean="0">
                <a:solidFill>
                  <a:schemeClr val="tx1">
                    <a:lumMod val="75000"/>
                    <a:lumOff val="25000"/>
                  </a:schemeClr>
                </a:solidFill>
                <a:latin typeface="Century Gothic" pitchFamily="34" charset="0"/>
              </a:rPr>
              <a:t>Result when you click the command button on the sheet:</a:t>
            </a:r>
            <a:endParaRPr lang="en-US" sz="1700" dirty="0">
              <a:solidFill>
                <a:schemeClr val="tx1">
                  <a:lumMod val="75000"/>
                  <a:lumOff val="25000"/>
                </a:schemeClr>
              </a:solidFill>
              <a:latin typeface="Century Gothic" pitchFamily="34" charset="0"/>
            </a:endParaRPr>
          </a:p>
        </p:txBody>
      </p:sp>
      <p:pic>
        <p:nvPicPr>
          <p:cNvPr id="32770" name="Picture 2" descr="Example of a Message Box"/>
          <p:cNvPicPr>
            <a:picLocks noChangeAspect="1" noChangeArrowheads="1"/>
          </p:cNvPicPr>
          <p:nvPr/>
        </p:nvPicPr>
        <p:blipFill>
          <a:blip r:embed="rId2"/>
          <a:srcRect/>
          <a:stretch>
            <a:fillRect/>
          </a:stretch>
        </p:blipFill>
        <p:spPr bwMode="auto">
          <a:xfrm>
            <a:off x="1523999" y="4724400"/>
            <a:ext cx="1828799" cy="182880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20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20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20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32770"/>
                                        </p:tgtEl>
                                        <p:attrNameLst>
                                          <p:attrName>style.visibility</p:attrName>
                                        </p:attrNameLst>
                                      </p:cBhvr>
                                      <p:to>
                                        <p:strVal val="visible"/>
                                      </p:to>
                                    </p:set>
                                    <p:animEffect transition="in" filter="slide(fromBottom)">
                                      <p:cBhvr>
                                        <p:cTn id="26" dur="500"/>
                                        <p:tgtEl>
                                          <p:spTgt spid="3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2: Macro Basics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err="1" smtClean="0">
                <a:solidFill>
                  <a:schemeClr val="tx1">
                    <a:lumMod val="75000"/>
                    <a:lumOff val="25000"/>
                  </a:schemeClr>
                </a:solidFill>
                <a:latin typeface="Century Gothic" pitchFamily="34" charset="0"/>
                <a:cs typeface="Courier New" pitchFamily="49" charset="0"/>
              </a:rPr>
              <a:t>Messagebox</a:t>
            </a:r>
            <a:endParaRPr lang="en-US" sz="1900" b="1" dirty="0" smtClean="0">
              <a:solidFill>
                <a:schemeClr val="tx1">
                  <a:lumMod val="75000"/>
                  <a:lumOff val="25000"/>
                </a:schemeClr>
              </a:solidFill>
              <a:latin typeface="Century Gothic" pitchFamily="34" charset="0"/>
              <a:cs typeface="Courier New" pitchFamily="49" charset="0"/>
            </a:endParaRPr>
          </a:p>
          <a:p>
            <a:pPr lvl="1">
              <a:buNone/>
            </a:pPr>
            <a:r>
              <a:rPr lang="en-US" sz="1800"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	 The </a:t>
            </a:r>
            <a:r>
              <a:rPr lang="en-US" sz="1700" b="1" i="1" dirty="0" smtClean="0">
                <a:solidFill>
                  <a:schemeClr val="tx1">
                    <a:lumMod val="75000"/>
                    <a:lumOff val="25000"/>
                  </a:schemeClr>
                </a:solidFill>
                <a:latin typeface="Century Gothic" pitchFamily="34" charset="0"/>
              </a:rPr>
              <a:t>Excel VBA MsgBox </a:t>
            </a:r>
            <a:r>
              <a:rPr lang="en-US" sz="1700" dirty="0" smtClean="0">
                <a:solidFill>
                  <a:schemeClr val="tx1">
                    <a:lumMod val="75000"/>
                    <a:lumOff val="25000"/>
                  </a:schemeClr>
                </a:solidFill>
                <a:latin typeface="Century Gothic" pitchFamily="34" charset="0"/>
              </a:rPr>
              <a:t>(message box) is a dialog box you can use 	in Excel VBA to display </a:t>
            </a:r>
            <a:r>
              <a:rPr lang="en-US" sz="1700" b="1" i="1" dirty="0" smtClean="0">
                <a:solidFill>
                  <a:schemeClr val="tx1">
                    <a:lumMod val="75000"/>
                    <a:lumOff val="25000"/>
                  </a:schemeClr>
                </a:solidFill>
                <a:latin typeface="Century Gothic" pitchFamily="34" charset="0"/>
              </a:rPr>
              <a:t>information</a:t>
            </a:r>
            <a:r>
              <a:rPr lang="en-US" sz="1700" dirty="0" smtClean="0">
                <a:solidFill>
                  <a:schemeClr val="tx1">
                    <a:lumMod val="75000"/>
                    <a:lumOff val="25000"/>
                  </a:schemeClr>
                </a:solidFill>
                <a:latin typeface="Century Gothic" pitchFamily="34" charset="0"/>
              </a:rPr>
              <a:t> to the users of your program. 	Below you can find three easy examples on how to create a 	</a:t>
            </a:r>
            <a:r>
              <a:rPr lang="en-US" sz="1700" b="1" i="1" dirty="0" smtClean="0">
                <a:solidFill>
                  <a:schemeClr val="tx1">
                    <a:lumMod val="75000"/>
                    <a:lumOff val="25000"/>
                  </a:schemeClr>
                </a:solidFill>
                <a:latin typeface="Century Gothic" pitchFamily="34" charset="0"/>
              </a:rPr>
              <a:t>MsgBox</a:t>
            </a:r>
            <a:r>
              <a:rPr lang="en-US" sz="1700" dirty="0" smtClean="0">
                <a:solidFill>
                  <a:schemeClr val="tx1">
                    <a:lumMod val="75000"/>
                    <a:lumOff val="25000"/>
                  </a:schemeClr>
                </a:solidFill>
                <a:latin typeface="Century Gothic" pitchFamily="34" charset="0"/>
              </a:rPr>
              <a:t> in </a:t>
            </a:r>
            <a:r>
              <a:rPr lang="en-US" sz="1700" b="1" i="1" dirty="0" smtClean="0">
                <a:solidFill>
                  <a:schemeClr val="tx1">
                    <a:lumMod val="75000"/>
                    <a:lumOff val="25000"/>
                  </a:schemeClr>
                </a:solidFill>
                <a:latin typeface="Century Gothic" pitchFamily="34" charset="0"/>
              </a:rPr>
              <a:t>Excel VBA</a:t>
            </a:r>
            <a:r>
              <a:rPr lang="en-US" sz="1700" dirty="0" smtClean="0">
                <a:solidFill>
                  <a:schemeClr val="tx1">
                    <a:lumMod val="75000"/>
                    <a:lumOff val="25000"/>
                  </a:schemeClr>
                </a:solidFill>
                <a:latin typeface="Century Gothic" pitchFamily="34" charset="0"/>
              </a:rPr>
              <a:t>.</a:t>
            </a:r>
          </a:p>
          <a:p>
            <a:pPr lvl="1">
              <a:buNone/>
            </a:pPr>
            <a:r>
              <a:rPr lang="en-US" sz="1700" dirty="0" smtClean="0">
                <a:solidFill>
                  <a:schemeClr val="tx1">
                    <a:lumMod val="65000"/>
                    <a:lumOff val="35000"/>
                  </a:schemeClr>
                </a:solidFill>
                <a:latin typeface="Century Gothic" pitchFamily="34" charset="0"/>
              </a:rPr>
              <a:t>		</a:t>
            </a:r>
          </a:p>
          <a:p>
            <a:pPr lvl="1">
              <a:buNone/>
            </a:pPr>
            <a:r>
              <a:rPr lang="en-US" sz="1700" dirty="0" smtClean="0">
                <a:solidFill>
                  <a:schemeClr val="tx1">
                    <a:lumMod val="65000"/>
                    <a:lumOff val="35000"/>
                  </a:schemeClr>
                </a:solidFill>
                <a:latin typeface="Century Gothic" pitchFamily="34" charset="0"/>
              </a:rPr>
              <a:t>		2.	</a:t>
            </a:r>
            <a:r>
              <a:rPr lang="en-US" sz="1700" dirty="0" smtClean="0">
                <a:solidFill>
                  <a:schemeClr val="tx1">
                    <a:lumMod val="75000"/>
                    <a:lumOff val="25000"/>
                  </a:schemeClr>
                </a:solidFill>
                <a:latin typeface="Century Gothic" pitchFamily="34" charset="0"/>
              </a:rPr>
              <a:t> Now we try to create a little more advanced </a:t>
            </a:r>
            <a:r>
              <a:rPr lang="en-US" sz="1700" b="1" i="1" dirty="0" smtClean="0">
                <a:solidFill>
                  <a:schemeClr val="tx1">
                    <a:lumMod val="75000"/>
                    <a:lumOff val="25000"/>
                  </a:schemeClr>
                </a:solidFill>
                <a:latin typeface="Century Gothic" pitchFamily="34" charset="0"/>
              </a:rPr>
              <a:t>MsgBox</a:t>
            </a:r>
            <a:r>
              <a:rPr lang="en-US" sz="1700" dirty="0" smtClean="0">
                <a:solidFill>
                  <a:schemeClr val="tx1">
                    <a:lumMod val="75000"/>
                    <a:lumOff val="25000"/>
                  </a:schemeClr>
                </a:solidFill>
                <a:latin typeface="Century Gothic" pitchFamily="34" charset="0"/>
              </a:rPr>
              <a:t>. </a:t>
            </a:r>
          </a:p>
          <a:p>
            <a:pPr lvl="1">
              <a:buNone/>
            </a:pPr>
            <a:r>
              <a:rPr lang="en-US" sz="1700" dirty="0" smtClean="0">
                <a:solidFill>
                  <a:schemeClr val="tx1">
                    <a:lumMod val="75000"/>
                    <a:lumOff val="25000"/>
                  </a:schemeClr>
                </a:solidFill>
                <a:latin typeface="Century Gothic" pitchFamily="34" charset="0"/>
              </a:rPr>
              <a:t>			</a:t>
            </a:r>
            <a:r>
              <a:rPr lang="en-US" sz="1800" dirty="0" smtClean="0"/>
              <a:t> </a:t>
            </a:r>
            <a:r>
              <a:rPr lang="en-US" sz="1700" dirty="0" smtClean="0">
                <a:solidFill>
                  <a:schemeClr val="tx1">
                    <a:lumMod val="75000"/>
                    <a:lumOff val="25000"/>
                  </a:schemeClr>
                </a:solidFill>
                <a:latin typeface="Century Gothic" pitchFamily="34" charset="0"/>
              </a:rPr>
              <a:t>Enter a random number into </a:t>
            </a:r>
            <a:r>
              <a:rPr lang="en-US" sz="1700" b="1" i="1" dirty="0" smtClean="0">
                <a:solidFill>
                  <a:schemeClr val="tx1">
                    <a:lumMod val="75000"/>
                    <a:lumOff val="25000"/>
                  </a:schemeClr>
                </a:solidFill>
                <a:latin typeface="Century Gothic" pitchFamily="34" charset="0"/>
              </a:rPr>
              <a:t>cell A1</a:t>
            </a:r>
            <a:r>
              <a:rPr lang="en-US" sz="1700" dirty="0" smtClean="0">
                <a:solidFill>
                  <a:schemeClr val="tx1">
                    <a:lumMod val="75000"/>
                    <a:lumOff val="25000"/>
                  </a:schemeClr>
                </a:solidFill>
                <a:latin typeface="Century Gothic" pitchFamily="34" charset="0"/>
              </a:rPr>
              <a:t>.</a:t>
            </a:r>
          </a:p>
          <a:p>
            <a:pPr lvl="1">
              <a:buNone/>
            </a:pPr>
            <a:r>
              <a:rPr lang="en-US" sz="1700" dirty="0" smtClean="0">
                <a:solidFill>
                  <a:schemeClr val="tx1">
                    <a:lumMod val="75000"/>
                    <a:lumOff val="25000"/>
                  </a:schemeClr>
                </a:solidFill>
                <a:latin typeface="Century Gothic" pitchFamily="34" charset="0"/>
              </a:rPr>
              <a:t>			 Instead of "This is Fun", add the following code line:</a:t>
            </a:r>
          </a:p>
        </p:txBody>
      </p:sp>
      <p:sp>
        <p:nvSpPr>
          <p:cNvPr id="5" name="TextBox 4"/>
          <p:cNvSpPr txBox="1"/>
          <p:nvPr/>
        </p:nvSpPr>
        <p:spPr>
          <a:xfrm>
            <a:off x="2438400" y="4051756"/>
            <a:ext cx="5943600" cy="215444"/>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65000"/>
                    <a:lumOff val="35000"/>
                  </a:schemeClr>
                </a:solidFill>
                <a:latin typeface="Courier New" pitchFamily="49" charset="0"/>
                <a:cs typeface="Courier New" pitchFamily="49" charset="0"/>
              </a:rPr>
              <a:t> </a:t>
            </a:r>
            <a:r>
              <a:rPr lang="en-US" sz="1400" dirty="0" smtClean="0">
                <a:solidFill>
                  <a:schemeClr val="tx1">
                    <a:lumMod val="75000"/>
                    <a:lumOff val="25000"/>
                  </a:schemeClr>
                </a:solidFill>
                <a:latin typeface="Courier New" pitchFamily="49" charset="0"/>
                <a:cs typeface="Courier New" pitchFamily="49" charset="0"/>
              </a:rPr>
              <a:t>MsgBox "Entered value is " &amp; Range("A1").Value</a:t>
            </a:r>
            <a:endParaRPr lang="en-US" sz="1700" dirty="0">
              <a:solidFill>
                <a:schemeClr val="tx1">
                  <a:lumMod val="75000"/>
                  <a:lumOff val="25000"/>
                </a:schemeClr>
              </a:solidFill>
              <a:latin typeface="Courier New" pitchFamily="49" charset="0"/>
              <a:cs typeface="Courier New" pitchFamily="49" charset="0"/>
            </a:endParaRPr>
          </a:p>
        </p:txBody>
      </p:sp>
      <p:sp>
        <p:nvSpPr>
          <p:cNvPr id="7" name="TextBox 6"/>
          <p:cNvSpPr txBox="1"/>
          <p:nvPr/>
        </p:nvSpPr>
        <p:spPr>
          <a:xfrm>
            <a:off x="1447800" y="4370457"/>
            <a:ext cx="7086600" cy="353943"/>
          </a:xfrm>
          <a:prstGeom prst="rect">
            <a:avLst/>
          </a:prstGeom>
          <a:noFill/>
        </p:spPr>
        <p:txBody>
          <a:bodyPr wrap="square" rtlCol="0">
            <a:spAutoFit/>
          </a:bodyPr>
          <a:lstStyle/>
          <a:p>
            <a:r>
              <a:rPr lang="en-US" sz="1700" dirty="0" smtClean="0">
                <a:solidFill>
                  <a:schemeClr val="tx1">
                    <a:lumMod val="75000"/>
                    <a:lumOff val="25000"/>
                  </a:schemeClr>
                </a:solidFill>
                <a:latin typeface="Century Gothic" pitchFamily="34" charset="0"/>
              </a:rPr>
              <a:t>Result when you click the command button on the sheet:</a:t>
            </a:r>
            <a:endParaRPr lang="en-US" sz="1700" dirty="0">
              <a:solidFill>
                <a:schemeClr val="tx1">
                  <a:lumMod val="75000"/>
                  <a:lumOff val="25000"/>
                </a:schemeClr>
              </a:solidFill>
              <a:latin typeface="Century Gothic" pitchFamily="34" charset="0"/>
            </a:endParaRPr>
          </a:p>
        </p:txBody>
      </p:sp>
      <p:pic>
        <p:nvPicPr>
          <p:cNvPr id="33794" name="Picture 2" descr="More advanced MsgBox"/>
          <p:cNvPicPr>
            <a:picLocks noChangeAspect="1" noChangeArrowheads="1"/>
          </p:cNvPicPr>
          <p:nvPr/>
        </p:nvPicPr>
        <p:blipFill>
          <a:blip r:embed="rId2"/>
          <a:srcRect/>
          <a:stretch>
            <a:fillRect/>
          </a:stretch>
        </p:blipFill>
        <p:spPr bwMode="auto">
          <a:xfrm>
            <a:off x="1600200" y="4800600"/>
            <a:ext cx="1935677" cy="1828800"/>
          </a:xfrm>
          <a:prstGeom prst="rect">
            <a:avLst/>
          </a:prstGeom>
          <a:noFill/>
        </p:spPr>
      </p:pic>
      <p:sp>
        <p:nvSpPr>
          <p:cNvPr id="8" name="TextBox 7"/>
          <p:cNvSpPr txBox="1"/>
          <p:nvPr/>
        </p:nvSpPr>
        <p:spPr>
          <a:xfrm>
            <a:off x="4038600" y="5029200"/>
            <a:ext cx="4191000" cy="1138773"/>
          </a:xfrm>
          <a:prstGeom prst="rect">
            <a:avLst/>
          </a:prstGeom>
          <a:noFill/>
        </p:spPr>
        <p:txBody>
          <a:bodyPr wrap="square" rtlCol="0">
            <a:spAutoFit/>
          </a:bodyPr>
          <a:lstStyle/>
          <a:p>
            <a:r>
              <a:rPr lang="en-US" sz="1700" dirty="0" smtClean="0">
                <a:solidFill>
                  <a:schemeClr val="tx1">
                    <a:lumMod val="75000"/>
                    <a:lumOff val="25000"/>
                  </a:schemeClr>
                </a:solidFill>
                <a:latin typeface="Century Gothic" pitchFamily="34" charset="0"/>
              </a:rPr>
              <a:t>We used the </a:t>
            </a:r>
            <a:r>
              <a:rPr lang="en-US" sz="1700" b="1" i="1" dirty="0" smtClean="0">
                <a:solidFill>
                  <a:schemeClr val="tx1">
                    <a:lumMod val="75000"/>
                    <a:lumOff val="25000"/>
                  </a:schemeClr>
                </a:solidFill>
                <a:latin typeface="Century Gothic" pitchFamily="34" charset="0"/>
              </a:rPr>
              <a:t>&amp;</a:t>
            </a:r>
            <a:r>
              <a:rPr lang="en-US" sz="1700" dirty="0" smtClean="0">
                <a:solidFill>
                  <a:schemeClr val="tx1">
                    <a:lumMod val="75000"/>
                    <a:lumOff val="25000"/>
                  </a:schemeClr>
                </a:solidFill>
                <a:latin typeface="Century Gothic" pitchFamily="34" charset="0"/>
              </a:rPr>
              <a:t> operator to </a:t>
            </a:r>
            <a:r>
              <a:rPr lang="en-US" sz="1700" b="1" i="1" dirty="0" smtClean="0">
                <a:solidFill>
                  <a:schemeClr val="tx1">
                    <a:lumMod val="75000"/>
                    <a:lumOff val="25000"/>
                  </a:schemeClr>
                </a:solidFill>
                <a:latin typeface="Century Gothic" pitchFamily="34" charset="0"/>
              </a:rPr>
              <a:t>concatenate (join)</a:t>
            </a:r>
            <a:r>
              <a:rPr lang="en-US" sz="1700" dirty="0" smtClean="0">
                <a:solidFill>
                  <a:schemeClr val="tx1">
                    <a:lumMod val="75000"/>
                    <a:lumOff val="25000"/>
                  </a:schemeClr>
                </a:solidFill>
                <a:latin typeface="Century Gothic" pitchFamily="34" charset="0"/>
              </a:rPr>
              <a:t> two strings. Although Range("A1").value is not a string, it works here.</a:t>
            </a:r>
            <a:endParaRPr lang="en-US" sz="1700" dirty="0">
              <a:solidFill>
                <a:schemeClr val="tx1">
                  <a:lumMod val="75000"/>
                  <a:lumOff val="25000"/>
                </a:schemeClr>
              </a:solidFill>
              <a:latin typeface="Century Gothic"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10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1000"/>
                                        <p:tgtEl>
                                          <p:spTgt spid="3">
                                            <p:txEl>
                                              <p:pRg st="5" end="5"/>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2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3794"/>
                                        </p:tgtEl>
                                        <p:attrNameLst>
                                          <p:attrName>style.visibility</p:attrName>
                                        </p:attrNameLst>
                                      </p:cBhvr>
                                      <p:to>
                                        <p:strVal val="visible"/>
                                      </p:to>
                                    </p:set>
                                    <p:animEffect transition="in" filter="fade">
                                      <p:cBhvr>
                                        <p:cTn id="26" dur="2000"/>
                                        <p:tgtEl>
                                          <p:spTgt spid="3379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2: Macro Basics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err="1" smtClean="0">
                <a:solidFill>
                  <a:schemeClr val="tx1">
                    <a:lumMod val="75000"/>
                    <a:lumOff val="25000"/>
                  </a:schemeClr>
                </a:solidFill>
                <a:latin typeface="Century Gothic" pitchFamily="34" charset="0"/>
                <a:cs typeface="Courier New" pitchFamily="49" charset="0"/>
              </a:rPr>
              <a:t>Messagebox</a:t>
            </a:r>
            <a:endParaRPr lang="en-US" sz="1900" b="1" dirty="0" smtClean="0">
              <a:solidFill>
                <a:schemeClr val="tx1">
                  <a:lumMod val="75000"/>
                  <a:lumOff val="25000"/>
                </a:schemeClr>
              </a:solidFill>
              <a:latin typeface="Century Gothic" pitchFamily="34" charset="0"/>
              <a:cs typeface="Courier New" pitchFamily="49" charset="0"/>
            </a:endParaRPr>
          </a:p>
          <a:p>
            <a:pPr lvl="1">
              <a:buNone/>
            </a:pPr>
            <a:r>
              <a:rPr lang="en-US" sz="1800"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	 The </a:t>
            </a:r>
            <a:r>
              <a:rPr lang="en-US" sz="1700" b="1" i="1" dirty="0" smtClean="0">
                <a:solidFill>
                  <a:schemeClr val="tx1">
                    <a:lumMod val="75000"/>
                    <a:lumOff val="25000"/>
                  </a:schemeClr>
                </a:solidFill>
                <a:latin typeface="Century Gothic" pitchFamily="34" charset="0"/>
              </a:rPr>
              <a:t>Excel VBA MsgBox </a:t>
            </a:r>
            <a:r>
              <a:rPr lang="en-US" sz="1700" dirty="0" smtClean="0">
                <a:solidFill>
                  <a:schemeClr val="tx1">
                    <a:lumMod val="75000"/>
                    <a:lumOff val="25000"/>
                  </a:schemeClr>
                </a:solidFill>
                <a:latin typeface="Century Gothic" pitchFamily="34" charset="0"/>
              </a:rPr>
              <a:t>(message box) is a dialog box you can use 	in Excel VBA to display </a:t>
            </a:r>
            <a:r>
              <a:rPr lang="en-US" sz="1700" b="1" i="1" dirty="0" smtClean="0">
                <a:solidFill>
                  <a:schemeClr val="tx1">
                    <a:lumMod val="75000"/>
                    <a:lumOff val="25000"/>
                  </a:schemeClr>
                </a:solidFill>
                <a:latin typeface="Century Gothic" pitchFamily="34" charset="0"/>
              </a:rPr>
              <a:t>information</a:t>
            </a:r>
            <a:r>
              <a:rPr lang="en-US" sz="1700" dirty="0" smtClean="0">
                <a:solidFill>
                  <a:schemeClr val="tx1">
                    <a:lumMod val="75000"/>
                    <a:lumOff val="25000"/>
                  </a:schemeClr>
                </a:solidFill>
                <a:latin typeface="Century Gothic" pitchFamily="34" charset="0"/>
              </a:rPr>
              <a:t> to the users of your program. 	Below you can find three easy examples on how to create a 	</a:t>
            </a:r>
            <a:r>
              <a:rPr lang="en-US" sz="1700" b="1" i="1" dirty="0" smtClean="0">
                <a:solidFill>
                  <a:schemeClr val="tx1">
                    <a:lumMod val="75000"/>
                    <a:lumOff val="25000"/>
                  </a:schemeClr>
                </a:solidFill>
                <a:latin typeface="Century Gothic" pitchFamily="34" charset="0"/>
              </a:rPr>
              <a:t>MsgBox</a:t>
            </a:r>
            <a:r>
              <a:rPr lang="en-US" sz="1700" dirty="0" smtClean="0">
                <a:solidFill>
                  <a:schemeClr val="tx1">
                    <a:lumMod val="75000"/>
                    <a:lumOff val="25000"/>
                  </a:schemeClr>
                </a:solidFill>
                <a:latin typeface="Century Gothic" pitchFamily="34" charset="0"/>
              </a:rPr>
              <a:t> in </a:t>
            </a:r>
            <a:r>
              <a:rPr lang="en-US" sz="1700" b="1" i="1" dirty="0" smtClean="0">
                <a:solidFill>
                  <a:schemeClr val="tx1">
                    <a:lumMod val="75000"/>
                    <a:lumOff val="25000"/>
                  </a:schemeClr>
                </a:solidFill>
                <a:latin typeface="Century Gothic" pitchFamily="34" charset="0"/>
              </a:rPr>
              <a:t>Excel VBA</a:t>
            </a:r>
            <a:r>
              <a:rPr lang="en-US" sz="1700" dirty="0" smtClean="0">
                <a:solidFill>
                  <a:schemeClr val="tx1">
                    <a:lumMod val="75000"/>
                    <a:lumOff val="25000"/>
                  </a:schemeClr>
                </a:solidFill>
                <a:latin typeface="Century Gothic" pitchFamily="34" charset="0"/>
              </a:rPr>
              <a:t>.</a:t>
            </a:r>
          </a:p>
          <a:p>
            <a:pPr lvl="1">
              <a:buNone/>
            </a:pPr>
            <a:r>
              <a:rPr lang="en-US" sz="1700" dirty="0" smtClean="0">
                <a:solidFill>
                  <a:schemeClr val="tx1">
                    <a:lumMod val="65000"/>
                    <a:lumOff val="35000"/>
                  </a:schemeClr>
                </a:solidFill>
                <a:latin typeface="Century Gothic" pitchFamily="34" charset="0"/>
              </a:rPr>
              <a:t>		</a:t>
            </a:r>
          </a:p>
          <a:p>
            <a:pPr lvl="1">
              <a:buNone/>
            </a:pPr>
            <a:r>
              <a:rPr lang="en-US" sz="1700" dirty="0" smtClean="0">
                <a:solidFill>
                  <a:schemeClr val="tx1">
                    <a:lumMod val="75000"/>
                    <a:lumOff val="25000"/>
                  </a:schemeClr>
                </a:solidFill>
                <a:latin typeface="Century Gothic" pitchFamily="34" charset="0"/>
              </a:rPr>
              <a:t>		3.	 To start a new line in a </a:t>
            </a:r>
            <a:r>
              <a:rPr lang="en-US" sz="1700" b="1" i="1" dirty="0" smtClean="0">
                <a:solidFill>
                  <a:schemeClr val="tx1">
                    <a:lumMod val="75000"/>
                    <a:lumOff val="25000"/>
                  </a:schemeClr>
                </a:solidFill>
                <a:latin typeface="Century Gothic" pitchFamily="34" charset="0"/>
              </a:rPr>
              <a:t>message box</a:t>
            </a:r>
            <a:r>
              <a:rPr lang="en-US" sz="1700" dirty="0" smtClean="0">
                <a:solidFill>
                  <a:schemeClr val="tx1">
                    <a:lumMod val="75000"/>
                    <a:lumOff val="25000"/>
                  </a:schemeClr>
                </a:solidFill>
                <a:latin typeface="Century Gothic" pitchFamily="34" charset="0"/>
              </a:rPr>
              <a:t>, you can use 			</a:t>
            </a:r>
            <a:r>
              <a:rPr lang="en-US" sz="1700" b="1" i="1" dirty="0" smtClean="0">
                <a:solidFill>
                  <a:schemeClr val="tx1">
                    <a:lumMod val="75000"/>
                    <a:lumOff val="25000"/>
                  </a:schemeClr>
                </a:solidFill>
                <a:latin typeface="Century Gothic" pitchFamily="34" charset="0"/>
              </a:rPr>
              <a:t>vbNewLine</a:t>
            </a:r>
            <a:r>
              <a:rPr lang="en-US" sz="1700" dirty="0" smtClean="0">
                <a:solidFill>
                  <a:schemeClr val="tx1">
                    <a:lumMod val="75000"/>
                    <a:lumOff val="25000"/>
                  </a:schemeClr>
                </a:solidFill>
                <a:latin typeface="Century Gothic" pitchFamily="34" charset="0"/>
              </a:rPr>
              <a:t>. Add the following code line:</a:t>
            </a:r>
          </a:p>
        </p:txBody>
      </p:sp>
      <p:sp>
        <p:nvSpPr>
          <p:cNvPr id="5" name="TextBox 4"/>
          <p:cNvSpPr txBox="1"/>
          <p:nvPr/>
        </p:nvSpPr>
        <p:spPr>
          <a:xfrm>
            <a:off x="2438400" y="3746956"/>
            <a:ext cx="5943600" cy="215444"/>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65000"/>
                    <a:lumOff val="35000"/>
                  </a:schemeClr>
                </a:solidFill>
                <a:latin typeface="Courier New" pitchFamily="49" charset="0"/>
                <a:cs typeface="Courier New" pitchFamily="49" charset="0"/>
              </a:rPr>
              <a:t> </a:t>
            </a:r>
            <a:r>
              <a:rPr lang="en-US" sz="1400" dirty="0" smtClean="0">
                <a:solidFill>
                  <a:schemeClr val="tx1">
                    <a:lumMod val="75000"/>
                    <a:lumOff val="25000"/>
                  </a:schemeClr>
                </a:solidFill>
                <a:latin typeface="Courier New" pitchFamily="49" charset="0"/>
                <a:cs typeface="Courier New" pitchFamily="49" charset="0"/>
              </a:rPr>
              <a:t>MsgBox "Line 1" &amp; vbNewLine &amp; "Line 2"</a:t>
            </a:r>
            <a:endParaRPr lang="en-US" sz="1700" dirty="0">
              <a:solidFill>
                <a:schemeClr val="tx1">
                  <a:lumMod val="75000"/>
                  <a:lumOff val="25000"/>
                </a:schemeClr>
              </a:solidFill>
              <a:latin typeface="Courier New" pitchFamily="49" charset="0"/>
              <a:cs typeface="Courier New" pitchFamily="49" charset="0"/>
            </a:endParaRPr>
          </a:p>
        </p:txBody>
      </p:sp>
      <p:sp>
        <p:nvSpPr>
          <p:cNvPr id="7" name="TextBox 6"/>
          <p:cNvSpPr txBox="1"/>
          <p:nvPr/>
        </p:nvSpPr>
        <p:spPr>
          <a:xfrm>
            <a:off x="1447800" y="4294257"/>
            <a:ext cx="7086600" cy="353943"/>
          </a:xfrm>
          <a:prstGeom prst="rect">
            <a:avLst/>
          </a:prstGeom>
          <a:noFill/>
        </p:spPr>
        <p:txBody>
          <a:bodyPr wrap="square" rtlCol="0">
            <a:spAutoFit/>
          </a:bodyPr>
          <a:lstStyle/>
          <a:p>
            <a:r>
              <a:rPr lang="en-US" sz="1700" dirty="0" smtClean="0">
                <a:solidFill>
                  <a:schemeClr val="tx1">
                    <a:lumMod val="75000"/>
                    <a:lumOff val="25000"/>
                  </a:schemeClr>
                </a:solidFill>
                <a:latin typeface="Century Gothic" pitchFamily="34" charset="0"/>
              </a:rPr>
              <a:t>Result when you click the command button on the sheet:</a:t>
            </a:r>
            <a:endParaRPr lang="en-US" sz="1700" dirty="0">
              <a:solidFill>
                <a:schemeClr val="tx1">
                  <a:lumMod val="75000"/>
                  <a:lumOff val="25000"/>
                </a:schemeClr>
              </a:solidFill>
              <a:latin typeface="Century Gothic" pitchFamily="34" charset="0"/>
            </a:endParaRPr>
          </a:p>
        </p:txBody>
      </p:sp>
      <p:pic>
        <p:nvPicPr>
          <p:cNvPr id="34818" name="Picture 2" descr="MsgBox New Line"/>
          <p:cNvPicPr>
            <a:picLocks noChangeAspect="1" noChangeArrowheads="1"/>
          </p:cNvPicPr>
          <p:nvPr/>
        </p:nvPicPr>
        <p:blipFill>
          <a:blip r:embed="rId2"/>
          <a:srcRect/>
          <a:stretch>
            <a:fillRect/>
          </a:stretch>
        </p:blipFill>
        <p:spPr bwMode="auto">
          <a:xfrm>
            <a:off x="1524000" y="4724399"/>
            <a:ext cx="1676400" cy="1839687"/>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34818"/>
                                        </p:tgtEl>
                                        <p:attrNameLst>
                                          <p:attrName>style.visibility</p:attrName>
                                        </p:attrNameLst>
                                      </p:cBhvr>
                                      <p:to>
                                        <p:strVal val="visible"/>
                                      </p:to>
                                    </p:set>
                                    <p:animEffect transition="in" filter="slide(fromBottom)">
                                      <p:cBhvr>
                                        <p:cTn id="20" dur="500"/>
                                        <p:tgtEl>
                                          <p:spTgt spid="34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2: Macro Basics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Macro Errors</a:t>
            </a:r>
          </a:p>
          <a:p>
            <a:pPr lvl="1">
              <a:buNone/>
            </a:pPr>
            <a:r>
              <a:rPr lang="en-US" sz="1700" dirty="0" smtClean="0">
                <a:solidFill>
                  <a:schemeClr val="tx1">
                    <a:lumMod val="75000"/>
                    <a:lumOff val="25000"/>
                  </a:schemeClr>
                </a:solidFill>
                <a:latin typeface="Century Gothic" pitchFamily="34" charset="0"/>
              </a:rPr>
              <a:t>		 Unfortunately, not everything goes right the first time. Excel VBA will 	sometimes give you a </a:t>
            </a:r>
            <a:r>
              <a:rPr lang="en-US" sz="1700" b="1" i="1" dirty="0" smtClean="0">
                <a:solidFill>
                  <a:schemeClr val="tx1">
                    <a:lumMod val="75000"/>
                    <a:lumOff val="25000"/>
                  </a:schemeClr>
                </a:solidFill>
                <a:latin typeface="Century Gothic" pitchFamily="34" charset="0"/>
              </a:rPr>
              <a:t>macro error </a:t>
            </a:r>
            <a:r>
              <a:rPr lang="en-US" sz="1700" dirty="0" smtClean="0">
                <a:solidFill>
                  <a:schemeClr val="tx1">
                    <a:lumMod val="75000"/>
                    <a:lumOff val="25000"/>
                  </a:schemeClr>
                </a:solidFill>
                <a:latin typeface="Century Gothic" pitchFamily="34" charset="0"/>
              </a:rPr>
              <a:t>saying that something isn't 	programmed correctly. There are too many </a:t>
            </a:r>
            <a:r>
              <a:rPr lang="en-US" sz="1700" b="1" i="1" dirty="0" smtClean="0">
                <a:solidFill>
                  <a:schemeClr val="tx1">
                    <a:lumMod val="75000"/>
                    <a:lumOff val="25000"/>
                  </a:schemeClr>
                </a:solidFill>
                <a:latin typeface="Century Gothic" pitchFamily="34" charset="0"/>
              </a:rPr>
              <a:t>Excel Visual Basic errors</a:t>
            </a:r>
            <a:r>
              <a:rPr lang="en-US" sz="1700" i="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	to explain them all at this stage. However, here is a good tip to deal 	with errors.</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a:t>
            </a:r>
            <a:r>
              <a:rPr lang="en-US" sz="1800" dirty="0" smtClean="0"/>
              <a:t> </a:t>
            </a:r>
            <a:r>
              <a:rPr lang="en-US" sz="1700" dirty="0" smtClean="0">
                <a:solidFill>
                  <a:schemeClr val="tx1">
                    <a:lumMod val="75000"/>
                    <a:lumOff val="25000"/>
                  </a:schemeClr>
                </a:solidFill>
                <a:latin typeface="Century Gothic" pitchFamily="34" charset="0"/>
              </a:rPr>
              <a:t>First, we want to create a macro error.</a:t>
            </a:r>
          </a:p>
          <a:p>
            <a:pPr lvl="1">
              <a:buNone/>
            </a:pPr>
            <a:r>
              <a:rPr lang="en-US" sz="1700" dirty="0" smtClean="0">
                <a:solidFill>
                  <a:schemeClr val="tx1">
                    <a:lumMod val="75000"/>
                    <a:lumOff val="25000"/>
                  </a:schemeClr>
                </a:solidFill>
                <a:latin typeface="Century Gothic" pitchFamily="34" charset="0"/>
              </a:rPr>
              <a:t>		1.	 Place a </a:t>
            </a:r>
            <a:r>
              <a:rPr lang="en-US" sz="1700" b="1" i="1" dirty="0" smtClean="0">
                <a:solidFill>
                  <a:schemeClr val="tx1">
                    <a:lumMod val="75000"/>
                    <a:lumOff val="25000"/>
                  </a:schemeClr>
                </a:solidFill>
                <a:latin typeface="Century Gothic" pitchFamily="34" charset="0"/>
              </a:rPr>
              <a:t>command butto</a:t>
            </a:r>
            <a:r>
              <a:rPr lang="en-US" sz="1700" dirty="0" smtClean="0">
                <a:solidFill>
                  <a:schemeClr val="tx1">
                    <a:lumMod val="75000"/>
                    <a:lumOff val="25000"/>
                  </a:schemeClr>
                </a:solidFill>
                <a:latin typeface="Century Gothic" pitchFamily="34" charset="0"/>
              </a:rPr>
              <a:t>n on your worksheet and add the 		following incorrect code line:</a:t>
            </a:r>
          </a:p>
          <a:p>
            <a:pPr marL="1257300" lvl="1" indent="-342900">
              <a:buNone/>
            </a:pPr>
            <a:r>
              <a:rPr lang="en-US" sz="1700" dirty="0" smtClean="0">
                <a:solidFill>
                  <a:schemeClr val="tx1">
                    <a:lumMod val="65000"/>
                    <a:lumOff val="35000"/>
                  </a:schemeClr>
                </a:solidFill>
                <a:latin typeface="Century Gothic" pitchFamily="34" charset="0"/>
              </a:rPr>
              <a:t>	</a:t>
            </a:r>
          </a:p>
        </p:txBody>
      </p:sp>
      <p:sp>
        <p:nvSpPr>
          <p:cNvPr id="5" name="TextBox 4"/>
          <p:cNvSpPr txBox="1"/>
          <p:nvPr/>
        </p:nvSpPr>
        <p:spPr>
          <a:xfrm>
            <a:off x="2362200" y="4191000"/>
            <a:ext cx="5943600" cy="215444"/>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65000"/>
                    <a:lumOff val="35000"/>
                  </a:schemeClr>
                </a:solidFill>
                <a:latin typeface="Courier New" pitchFamily="49" charset="0"/>
                <a:cs typeface="Courier New" pitchFamily="49" charset="0"/>
              </a:rPr>
              <a:t> </a:t>
            </a:r>
            <a:r>
              <a:rPr lang="en-US" sz="1400" dirty="0" smtClean="0">
                <a:solidFill>
                  <a:schemeClr val="tx1">
                    <a:lumMod val="75000"/>
                    <a:lumOff val="25000"/>
                  </a:schemeClr>
                </a:solidFill>
                <a:latin typeface="Courier New" pitchFamily="49" charset="0"/>
                <a:cs typeface="Courier New" pitchFamily="49" charset="0"/>
              </a:rPr>
              <a:t>MgBox "This is fun"</a:t>
            </a:r>
            <a:endParaRPr lang="en-US" sz="1700" dirty="0">
              <a:solidFill>
                <a:schemeClr val="tx1">
                  <a:lumMod val="75000"/>
                  <a:lumOff val="25000"/>
                </a:schemeClr>
              </a:solidFill>
              <a:latin typeface="Courier New" pitchFamily="49" charset="0"/>
              <a:cs typeface="Courier New" pitchFamily="49" charset="0"/>
            </a:endParaRPr>
          </a:p>
        </p:txBody>
      </p:sp>
      <p:pic>
        <p:nvPicPr>
          <p:cNvPr id="35842" name="Picture 2" descr="Create a Macro Error"/>
          <p:cNvPicPr>
            <a:picLocks noChangeAspect="1" noChangeArrowheads="1"/>
          </p:cNvPicPr>
          <p:nvPr/>
        </p:nvPicPr>
        <p:blipFill>
          <a:blip r:embed="rId2"/>
          <a:srcRect/>
          <a:stretch>
            <a:fillRect/>
          </a:stretch>
        </p:blipFill>
        <p:spPr bwMode="auto">
          <a:xfrm>
            <a:off x="1447800" y="4572000"/>
            <a:ext cx="4720492" cy="2133600"/>
          </a:xfrm>
          <a:prstGeom prst="rect">
            <a:avLst/>
          </a:prstGeom>
          <a:noFill/>
        </p:spPr>
      </p:pic>
      <p:sp>
        <p:nvSpPr>
          <p:cNvPr id="7" name="TextBox 6"/>
          <p:cNvSpPr txBox="1"/>
          <p:nvPr/>
        </p:nvSpPr>
        <p:spPr>
          <a:xfrm>
            <a:off x="6324600" y="5142637"/>
            <a:ext cx="2438400" cy="877163"/>
          </a:xfrm>
          <a:prstGeom prst="rect">
            <a:avLst/>
          </a:prstGeom>
          <a:noFill/>
        </p:spPr>
        <p:txBody>
          <a:bodyPr wrap="square" rtlCol="0">
            <a:spAutoFit/>
          </a:bodyPr>
          <a:lstStyle/>
          <a:p>
            <a:r>
              <a:rPr lang="en-US" sz="1700" dirty="0" smtClean="0">
                <a:solidFill>
                  <a:schemeClr val="tx1">
                    <a:lumMod val="75000"/>
                    <a:lumOff val="25000"/>
                  </a:schemeClr>
                </a:solidFill>
                <a:latin typeface="Century Gothic" pitchFamily="34" charset="0"/>
              </a:rPr>
              <a:t>(instead of the correct line </a:t>
            </a:r>
            <a:r>
              <a:rPr lang="en-US" sz="1700" b="1" i="1" dirty="0" smtClean="0">
                <a:solidFill>
                  <a:schemeClr val="tx1">
                    <a:lumMod val="75000"/>
                    <a:lumOff val="25000"/>
                  </a:schemeClr>
                </a:solidFill>
                <a:latin typeface="Century Gothic" pitchFamily="34" charset="0"/>
              </a:rPr>
              <a:t>M</a:t>
            </a:r>
            <a:r>
              <a:rPr lang="en-US" sz="1700" b="1" i="1" u="sng" dirty="0" smtClean="0">
                <a:solidFill>
                  <a:schemeClr val="tx1">
                    <a:lumMod val="75000"/>
                    <a:lumOff val="25000"/>
                  </a:schemeClr>
                </a:solidFill>
                <a:latin typeface="Century Gothic" pitchFamily="34" charset="0"/>
              </a:rPr>
              <a:t>s</a:t>
            </a:r>
            <a:r>
              <a:rPr lang="en-US" sz="1700" b="1" i="1" dirty="0" smtClean="0">
                <a:solidFill>
                  <a:schemeClr val="tx1">
                    <a:lumMod val="75000"/>
                    <a:lumOff val="25000"/>
                  </a:schemeClr>
                </a:solidFill>
                <a:latin typeface="Century Gothic" pitchFamily="34" charset="0"/>
              </a:rPr>
              <a:t>gBox "This is fun")</a:t>
            </a:r>
            <a:endParaRPr lang="en-US" sz="1700" b="1" i="1" dirty="0">
              <a:solidFill>
                <a:schemeClr val="tx1">
                  <a:lumMod val="75000"/>
                  <a:lumOff val="25000"/>
                </a:schemeClr>
              </a:solidFill>
              <a:latin typeface="Century Gothic"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10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35842"/>
                                        </p:tgtEl>
                                        <p:attrNameLst>
                                          <p:attrName>style.visibility</p:attrName>
                                        </p:attrNameLst>
                                      </p:cBhvr>
                                      <p:to>
                                        <p:strVal val="visible"/>
                                      </p:to>
                                    </p:set>
                                    <p:animEffect transition="in" filter="slide(fromBottom)">
                                      <p:cBhvr>
                                        <p:cTn id="28" dur="500"/>
                                        <p:tgtEl>
                                          <p:spTgt spid="3584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2: Macro Basics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Macro Errors</a:t>
            </a:r>
          </a:p>
          <a:p>
            <a:pPr lvl="1">
              <a:buNone/>
            </a:pPr>
            <a:r>
              <a:rPr lang="en-US" sz="1700" dirty="0" smtClean="0">
                <a:solidFill>
                  <a:schemeClr val="tx1">
                    <a:lumMod val="75000"/>
                    <a:lumOff val="25000"/>
                  </a:schemeClr>
                </a:solidFill>
                <a:latin typeface="Century Gothic" pitchFamily="34" charset="0"/>
              </a:rPr>
              <a:t>		 Unfortunately, not everything goes right the first time. Excel VBA will 	sometimes give you a </a:t>
            </a:r>
            <a:r>
              <a:rPr lang="en-US" sz="1700" b="1" i="1" dirty="0" smtClean="0">
                <a:solidFill>
                  <a:schemeClr val="tx1">
                    <a:lumMod val="75000"/>
                    <a:lumOff val="25000"/>
                  </a:schemeClr>
                </a:solidFill>
                <a:latin typeface="Century Gothic" pitchFamily="34" charset="0"/>
              </a:rPr>
              <a:t>macro error </a:t>
            </a:r>
            <a:r>
              <a:rPr lang="en-US" sz="1700" dirty="0" smtClean="0">
                <a:solidFill>
                  <a:schemeClr val="tx1">
                    <a:lumMod val="75000"/>
                    <a:lumOff val="25000"/>
                  </a:schemeClr>
                </a:solidFill>
                <a:latin typeface="Century Gothic" pitchFamily="34" charset="0"/>
              </a:rPr>
              <a:t>saying that something isn't 	programmed correctly. There are too many </a:t>
            </a:r>
            <a:r>
              <a:rPr lang="en-US" sz="1700" b="1" i="1" dirty="0" smtClean="0">
                <a:solidFill>
                  <a:schemeClr val="tx1">
                    <a:lumMod val="75000"/>
                    <a:lumOff val="25000"/>
                  </a:schemeClr>
                </a:solidFill>
                <a:latin typeface="Century Gothic" pitchFamily="34" charset="0"/>
              </a:rPr>
              <a:t>Excel Visual Basic errors</a:t>
            </a:r>
            <a:r>
              <a:rPr lang="en-US" sz="1700" i="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	to explain them all at this stage. However, here is a good tip to deal 	with errors.</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2.	 Click the </a:t>
            </a:r>
            <a:r>
              <a:rPr lang="en-US" sz="1700" b="1" i="1" dirty="0" smtClean="0">
                <a:solidFill>
                  <a:schemeClr val="tx1">
                    <a:lumMod val="75000"/>
                    <a:lumOff val="25000"/>
                  </a:schemeClr>
                </a:solidFill>
                <a:latin typeface="Century Gothic" pitchFamily="34" charset="0"/>
              </a:rPr>
              <a:t>command button </a:t>
            </a:r>
            <a:r>
              <a:rPr lang="en-US" sz="1700" dirty="0" smtClean="0">
                <a:solidFill>
                  <a:schemeClr val="tx1">
                    <a:lumMod val="75000"/>
                    <a:lumOff val="25000"/>
                  </a:schemeClr>
                </a:solidFill>
                <a:latin typeface="Century Gothic" pitchFamily="34" charset="0"/>
              </a:rPr>
              <a:t>on the sheet.</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Result:</a:t>
            </a:r>
          </a:p>
          <a:p>
            <a:pPr marL="1257300" lvl="1" indent="-342900">
              <a:buNone/>
            </a:pPr>
            <a:r>
              <a:rPr lang="en-US" sz="1700" dirty="0" smtClean="0">
                <a:solidFill>
                  <a:schemeClr val="tx1">
                    <a:lumMod val="75000"/>
                    <a:lumOff val="25000"/>
                  </a:schemeClr>
                </a:solidFill>
                <a:latin typeface="Century Gothic" pitchFamily="34" charset="0"/>
              </a:rPr>
              <a:t>	</a:t>
            </a:r>
          </a:p>
        </p:txBody>
      </p:sp>
      <p:pic>
        <p:nvPicPr>
          <p:cNvPr id="36866" name="Picture 2" descr="Compile error"/>
          <p:cNvPicPr>
            <a:picLocks noChangeAspect="1" noChangeArrowheads="1"/>
          </p:cNvPicPr>
          <p:nvPr/>
        </p:nvPicPr>
        <p:blipFill>
          <a:blip r:embed="rId2"/>
          <a:srcRect/>
          <a:stretch>
            <a:fillRect/>
          </a:stretch>
        </p:blipFill>
        <p:spPr bwMode="auto">
          <a:xfrm>
            <a:off x="1523999" y="4343400"/>
            <a:ext cx="3304761" cy="228600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10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866"/>
                                        </p:tgtEl>
                                        <p:attrNameLst>
                                          <p:attrName>style.visibility</p:attrName>
                                        </p:attrNameLst>
                                      </p:cBhvr>
                                      <p:to>
                                        <p:strVal val="visible"/>
                                      </p:to>
                                    </p:set>
                                    <p:animEffect transition="in" filter="fade">
                                      <p:cBhvr>
                                        <p:cTn id="17" dur="2000"/>
                                        <p:tgtEl>
                                          <p:spTgt spid="36866"/>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36866"/>
                                        </p:tgtEl>
                                        <p:attrNameLst>
                                          <p:attrName>style.visibility</p:attrName>
                                        </p:attrNameLst>
                                      </p:cBhvr>
                                      <p:to>
                                        <p:strVal val="visible"/>
                                      </p:to>
                                    </p:set>
                                    <p:animEffect transition="in" filter="slide(fromBottom)">
                                      <p:cBhvr>
                                        <p:cTn id="22" dur="500"/>
                                        <p:tgtEl>
                                          <p:spTgt spid="36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2: Macro Basics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Macro Errors</a:t>
            </a:r>
          </a:p>
          <a:p>
            <a:pPr lvl="1">
              <a:buNone/>
            </a:pPr>
            <a:r>
              <a:rPr lang="en-US" sz="1700" dirty="0" smtClean="0">
                <a:solidFill>
                  <a:schemeClr val="tx1">
                    <a:lumMod val="75000"/>
                    <a:lumOff val="25000"/>
                  </a:schemeClr>
                </a:solidFill>
                <a:latin typeface="Century Gothic" pitchFamily="34" charset="0"/>
              </a:rPr>
              <a:t>		 Unfortunately, not everything goes right the first time. Excel VBA will 	sometimes give you a </a:t>
            </a:r>
            <a:r>
              <a:rPr lang="en-US" sz="1700" b="1" i="1" dirty="0" smtClean="0">
                <a:solidFill>
                  <a:schemeClr val="tx1">
                    <a:lumMod val="75000"/>
                    <a:lumOff val="25000"/>
                  </a:schemeClr>
                </a:solidFill>
                <a:latin typeface="Century Gothic" pitchFamily="34" charset="0"/>
              </a:rPr>
              <a:t>macro error </a:t>
            </a:r>
            <a:r>
              <a:rPr lang="en-US" sz="1700" dirty="0" smtClean="0">
                <a:solidFill>
                  <a:schemeClr val="tx1">
                    <a:lumMod val="75000"/>
                    <a:lumOff val="25000"/>
                  </a:schemeClr>
                </a:solidFill>
                <a:latin typeface="Century Gothic" pitchFamily="34" charset="0"/>
              </a:rPr>
              <a:t>saying that something isn't 	programmed correctly. There are too many </a:t>
            </a:r>
            <a:r>
              <a:rPr lang="en-US" sz="1700" b="1" i="1" dirty="0" smtClean="0">
                <a:solidFill>
                  <a:schemeClr val="tx1">
                    <a:lumMod val="75000"/>
                    <a:lumOff val="25000"/>
                  </a:schemeClr>
                </a:solidFill>
                <a:latin typeface="Century Gothic" pitchFamily="34" charset="0"/>
              </a:rPr>
              <a:t>Excel Visual Basic errors</a:t>
            </a:r>
            <a:r>
              <a:rPr lang="en-US" sz="1700" i="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	to explain them all at this stage. However, here is a good tip to deal 	with errors.</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3.	 Click on </a:t>
            </a:r>
            <a:r>
              <a:rPr lang="en-US" sz="1700" b="1" i="1" dirty="0" smtClean="0">
                <a:solidFill>
                  <a:schemeClr val="tx1">
                    <a:lumMod val="75000"/>
                    <a:lumOff val="25000"/>
                  </a:schemeClr>
                </a:solidFill>
                <a:latin typeface="Century Gothic" pitchFamily="34" charset="0"/>
              </a:rPr>
              <a:t>Ok.</a:t>
            </a:r>
          </a:p>
          <a:p>
            <a:pPr lvl="1">
              <a:buNone/>
            </a:pPr>
            <a:r>
              <a:rPr lang="en-US" sz="1700" b="1" i="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4.	 Next, in the </a:t>
            </a:r>
            <a:r>
              <a:rPr lang="en-US" sz="1700" b="1" i="1" dirty="0" smtClean="0">
                <a:solidFill>
                  <a:schemeClr val="tx1">
                    <a:lumMod val="75000"/>
                    <a:lumOff val="25000"/>
                  </a:schemeClr>
                </a:solidFill>
                <a:latin typeface="Century Gothic" pitchFamily="34" charset="0"/>
              </a:rPr>
              <a:t>Visual Basic Editor</a:t>
            </a:r>
            <a:r>
              <a:rPr lang="en-US" sz="1700" dirty="0" smtClean="0">
                <a:solidFill>
                  <a:schemeClr val="tx1">
                    <a:lumMod val="75000"/>
                    <a:lumOff val="25000"/>
                  </a:schemeClr>
                </a:solidFill>
                <a:latin typeface="Century Gothic" pitchFamily="34" charset="0"/>
              </a:rPr>
              <a:t>, click on </a:t>
            </a:r>
            <a:r>
              <a:rPr lang="en-US" sz="1700" b="1" i="1" dirty="0" smtClean="0">
                <a:solidFill>
                  <a:schemeClr val="tx1">
                    <a:lumMod val="75000"/>
                    <a:lumOff val="25000"/>
                  </a:schemeClr>
                </a:solidFill>
                <a:latin typeface="Century Gothic" pitchFamily="34" charset="0"/>
              </a:rPr>
              <a:t>Reset</a:t>
            </a:r>
            <a:r>
              <a:rPr lang="en-US" sz="1700" dirty="0" smtClean="0">
                <a:solidFill>
                  <a:schemeClr val="tx1">
                    <a:lumMod val="75000"/>
                    <a:lumOff val="25000"/>
                  </a:schemeClr>
                </a:solidFill>
                <a:latin typeface="Century Gothic" pitchFamily="34" charset="0"/>
              </a:rPr>
              <a:t> to stop the 		</a:t>
            </a:r>
            <a:r>
              <a:rPr lang="en-US" sz="1700" b="1" i="1" dirty="0" smtClean="0">
                <a:solidFill>
                  <a:schemeClr val="tx1">
                    <a:lumMod val="75000"/>
                    <a:lumOff val="25000"/>
                  </a:schemeClr>
                </a:solidFill>
                <a:latin typeface="Century Gothic" pitchFamily="34" charset="0"/>
              </a:rPr>
              <a:t>debugger! </a:t>
            </a:r>
            <a:r>
              <a:rPr lang="en-US" sz="1700" dirty="0" smtClean="0">
                <a:solidFill>
                  <a:schemeClr val="tx1">
                    <a:lumMod val="75000"/>
                    <a:lumOff val="25000"/>
                  </a:schemeClr>
                </a:solidFill>
                <a:latin typeface="Century Gothic" pitchFamily="34" charset="0"/>
              </a:rPr>
              <a:t>(More about the debugger in the next chapter) 		Now change the code. Excel VBA has colored the word 		</a:t>
            </a:r>
            <a:r>
              <a:rPr lang="en-US" sz="1700" b="1" i="1" dirty="0" smtClean="0">
                <a:solidFill>
                  <a:schemeClr val="tx1">
                    <a:lumMod val="75000"/>
                    <a:lumOff val="25000"/>
                  </a:schemeClr>
                </a:solidFill>
                <a:latin typeface="Century Gothic" pitchFamily="34" charset="0"/>
              </a:rPr>
              <a:t>MgBox blue </a:t>
            </a:r>
            <a:r>
              <a:rPr lang="en-US" sz="1700" dirty="0" smtClean="0">
                <a:solidFill>
                  <a:schemeClr val="tx1">
                    <a:lumMod val="75000"/>
                    <a:lumOff val="25000"/>
                  </a:schemeClr>
                </a:solidFill>
                <a:latin typeface="Century Gothic" pitchFamily="34" charset="0"/>
              </a:rPr>
              <a:t>to indicate the macro </a:t>
            </a:r>
            <a:r>
              <a:rPr lang="en-US" sz="1700" b="1" i="1" dirty="0" smtClean="0">
                <a:solidFill>
                  <a:schemeClr val="tx1">
                    <a:lumMod val="75000"/>
                    <a:lumOff val="25000"/>
                  </a:schemeClr>
                </a:solidFill>
                <a:latin typeface="Century Gothic" pitchFamily="34" charset="0"/>
              </a:rPr>
              <a:t>error</a:t>
            </a:r>
            <a:r>
              <a:rPr lang="en-US" sz="1700" dirty="0" smtClean="0">
                <a:solidFill>
                  <a:schemeClr val="tx1">
                    <a:lumMod val="75000"/>
                    <a:lumOff val="25000"/>
                  </a:schemeClr>
                </a:solidFill>
                <a:latin typeface="Century Gothic" pitchFamily="34" charset="0"/>
              </a:rPr>
              <a:t>.</a:t>
            </a:r>
          </a:p>
        </p:txBody>
      </p:sp>
      <p:pic>
        <p:nvPicPr>
          <p:cNvPr id="37890" name="Picture 2" descr="Stop the Debugger"/>
          <p:cNvPicPr>
            <a:picLocks noChangeAspect="1" noChangeArrowheads="1"/>
          </p:cNvPicPr>
          <p:nvPr/>
        </p:nvPicPr>
        <p:blipFill>
          <a:blip r:embed="rId2"/>
          <a:srcRect/>
          <a:stretch>
            <a:fillRect/>
          </a:stretch>
        </p:blipFill>
        <p:spPr bwMode="auto">
          <a:xfrm>
            <a:off x="1219200" y="4800600"/>
            <a:ext cx="4067210" cy="1838325"/>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10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37890"/>
                                        </p:tgtEl>
                                        <p:attrNameLst>
                                          <p:attrName>style.visibility</p:attrName>
                                        </p:attrNameLst>
                                      </p:cBhvr>
                                      <p:to>
                                        <p:strVal val="visible"/>
                                      </p:to>
                                    </p:set>
                                    <p:animEffect transition="in" filter="slide(fromBottom)">
                                      <p:cBhvr>
                                        <p:cTn id="15" dur="500"/>
                                        <p:tgtEl>
                                          <p:spTgt spid="37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2: Macro Basics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Debug Macros</a:t>
            </a:r>
          </a:p>
          <a:p>
            <a:pPr lvl="1">
              <a:buNone/>
            </a:pPr>
            <a:r>
              <a:rPr lang="en-US" sz="1700" dirty="0" smtClean="0">
                <a:solidFill>
                  <a:schemeClr val="tx1">
                    <a:lumMod val="75000"/>
                    <a:lumOff val="25000"/>
                  </a:schemeClr>
                </a:solidFill>
                <a:latin typeface="Century Gothic" pitchFamily="34" charset="0"/>
              </a:rPr>
              <a:t>		 You may have heard of the technique called </a:t>
            </a:r>
            <a:r>
              <a:rPr lang="en-US" sz="1700" b="1" i="1" dirty="0" smtClean="0">
                <a:solidFill>
                  <a:schemeClr val="tx1">
                    <a:lumMod val="75000"/>
                    <a:lumOff val="25000"/>
                  </a:schemeClr>
                </a:solidFill>
                <a:latin typeface="Century Gothic" pitchFamily="34" charset="0"/>
              </a:rPr>
              <a:t>debugging</a:t>
            </a:r>
            <a:r>
              <a:rPr lang="en-US" sz="1700" dirty="0" smtClean="0">
                <a:solidFill>
                  <a:schemeClr val="tx1">
                    <a:lumMod val="75000"/>
                    <a:lumOff val="25000"/>
                  </a:schemeClr>
                </a:solidFill>
                <a:latin typeface="Century Gothic" pitchFamily="34" charset="0"/>
              </a:rPr>
              <a:t> before. 	With this technique you can find errors in your </a:t>
            </a:r>
            <a:r>
              <a:rPr lang="en-US" sz="1700" b="1" i="1" dirty="0" smtClean="0">
                <a:solidFill>
                  <a:schemeClr val="tx1">
                    <a:lumMod val="75000"/>
                    <a:lumOff val="25000"/>
                  </a:schemeClr>
                </a:solidFill>
                <a:latin typeface="Century Gothic" pitchFamily="34" charset="0"/>
              </a:rPr>
              <a:t>Excel VBA code</a:t>
            </a:r>
            <a:r>
              <a:rPr lang="en-US" sz="1700" i="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	before you execute the code. To show you how to debug a macro, 	execute the following steps. </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1.	 Launch the Visual Basic Editor.</a:t>
            </a:r>
          </a:p>
          <a:p>
            <a:pPr lvl="1">
              <a:buNone/>
            </a:pPr>
            <a:r>
              <a:rPr lang="en-US" sz="1700" i="1" dirty="0" smtClean="0">
                <a:solidFill>
                  <a:schemeClr val="tx1">
                    <a:lumMod val="75000"/>
                    <a:lumOff val="25000"/>
                  </a:schemeClr>
                </a:solidFill>
                <a:latin typeface="Century Gothic" pitchFamily="34" charset="0"/>
              </a:rPr>
              <a:t>		2.	</a:t>
            </a:r>
            <a:r>
              <a:rPr lang="en-US" sz="1700" dirty="0" smtClean="0">
                <a:solidFill>
                  <a:schemeClr val="tx1">
                    <a:lumMod val="75000"/>
                    <a:lumOff val="25000"/>
                  </a:schemeClr>
                </a:solidFill>
                <a:latin typeface="Century Gothic" pitchFamily="34" charset="0"/>
              </a:rPr>
              <a:t> Create the following incorrect macro:</a:t>
            </a:r>
            <a:endParaRPr lang="en-US" sz="1700" i="1" dirty="0" smtClean="0">
              <a:solidFill>
                <a:schemeClr val="tx1">
                  <a:lumMod val="75000"/>
                  <a:lumOff val="25000"/>
                </a:schemeClr>
              </a:solidFill>
              <a:latin typeface="Century Gothic" pitchFamily="34" charset="0"/>
            </a:endParaRPr>
          </a:p>
        </p:txBody>
      </p:sp>
      <p:pic>
        <p:nvPicPr>
          <p:cNvPr id="38914" name="Picture 2" descr="Create a Macro Error"/>
          <p:cNvPicPr>
            <a:picLocks noChangeAspect="1" noChangeArrowheads="1"/>
          </p:cNvPicPr>
          <p:nvPr/>
        </p:nvPicPr>
        <p:blipFill>
          <a:blip r:embed="rId2"/>
          <a:srcRect/>
          <a:stretch>
            <a:fillRect/>
          </a:stretch>
        </p:blipFill>
        <p:spPr bwMode="auto">
          <a:xfrm>
            <a:off x="1485900" y="3810000"/>
            <a:ext cx="5753100" cy="2876551"/>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10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38914"/>
                                        </p:tgtEl>
                                        <p:attrNameLst>
                                          <p:attrName>style.visibility</p:attrName>
                                        </p:attrNameLst>
                                      </p:cBhvr>
                                      <p:to>
                                        <p:strVal val="visible"/>
                                      </p:to>
                                    </p:set>
                                    <p:animEffect transition="in" filter="slide(fromBottom)">
                                      <p:cBhvr>
                                        <p:cTn id="23" dur="500"/>
                                        <p:tgtEl>
                                          <p:spTgt spid="38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2: Macro Basics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Debug Macros</a:t>
            </a:r>
          </a:p>
          <a:p>
            <a:pPr lvl="1">
              <a:buNone/>
            </a:pPr>
            <a:r>
              <a:rPr lang="en-US" sz="1700" dirty="0" smtClean="0">
                <a:solidFill>
                  <a:schemeClr val="tx1">
                    <a:lumMod val="75000"/>
                    <a:lumOff val="25000"/>
                  </a:schemeClr>
                </a:solidFill>
                <a:latin typeface="Century Gothic" pitchFamily="34" charset="0"/>
              </a:rPr>
              <a:t>		 You may have heard of the technique called </a:t>
            </a:r>
            <a:r>
              <a:rPr lang="en-US" sz="1700" b="1" i="1" dirty="0" smtClean="0">
                <a:solidFill>
                  <a:schemeClr val="tx1">
                    <a:lumMod val="75000"/>
                    <a:lumOff val="25000"/>
                  </a:schemeClr>
                </a:solidFill>
                <a:latin typeface="Century Gothic" pitchFamily="34" charset="0"/>
              </a:rPr>
              <a:t>debugging</a:t>
            </a:r>
            <a:r>
              <a:rPr lang="en-US" sz="1700" dirty="0" smtClean="0">
                <a:solidFill>
                  <a:schemeClr val="tx1">
                    <a:lumMod val="75000"/>
                    <a:lumOff val="25000"/>
                  </a:schemeClr>
                </a:solidFill>
                <a:latin typeface="Century Gothic" pitchFamily="34" charset="0"/>
              </a:rPr>
              <a:t> before. 	With this technique you can find errors in your </a:t>
            </a:r>
            <a:r>
              <a:rPr lang="en-US" sz="1700" b="1" i="1" dirty="0" smtClean="0">
                <a:solidFill>
                  <a:schemeClr val="tx1">
                    <a:lumMod val="75000"/>
                    <a:lumOff val="25000"/>
                  </a:schemeClr>
                </a:solidFill>
                <a:latin typeface="Century Gothic" pitchFamily="34" charset="0"/>
              </a:rPr>
              <a:t>Excel VBA code</a:t>
            </a:r>
            <a:r>
              <a:rPr lang="en-US" sz="1700" i="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	before you execute the code. To show you how to debug a macro, 	execute the following steps. </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3.	 Place your cursor before </a:t>
            </a:r>
            <a:r>
              <a:rPr lang="en-US" sz="1700" b="1" i="1" dirty="0" smtClean="0">
                <a:solidFill>
                  <a:schemeClr val="tx1">
                    <a:lumMod val="75000"/>
                    <a:lumOff val="25000"/>
                  </a:schemeClr>
                </a:solidFill>
                <a:latin typeface="Century Gothic" pitchFamily="34" charset="0"/>
              </a:rPr>
              <a:t>Private</a:t>
            </a:r>
            <a:r>
              <a:rPr lang="en-US" sz="1700" dirty="0" smtClean="0">
                <a:solidFill>
                  <a:schemeClr val="tx1">
                    <a:lumMod val="75000"/>
                    <a:lumOff val="25000"/>
                  </a:schemeClr>
                </a:solidFill>
                <a:latin typeface="Century Gothic" pitchFamily="34" charset="0"/>
              </a:rPr>
              <a:t>.</a:t>
            </a:r>
          </a:p>
          <a:p>
            <a:pPr lvl="1">
              <a:buNone/>
            </a:pPr>
            <a:r>
              <a:rPr lang="en-US" sz="1700" i="1" dirty="0" smtClean="0">
                <a:solidFill>
                  <a:schemeClr val="tx1">
                    <a:lumMod val="75000"/>
                    <a:lumOff val="25000"/>
                  </a:schemeClr>
                </a:solidFill>
                <a:latin typeface="Century Gothic" pitchFamily="34" charset="0"/>
              </a:rPr>
              <a:t>		4.	</a:t>
            </a:r>
            <a:r>
              <a:rPr lang="en-US" sz="1700" dirty="0" smtClean="0">
                <a:solidFill>
                  <a:schemeClr val="tx1">
                    <a:lumMod val="75000"/>
                    <a:lumOff val="25000"/>
                  </a:schemeClr>
                </a:solidFill>
                <a:latin typeface="Century Gothic" pitchFamily="34" charset="0"/>
              </a:rPr>
              <a:t> There are two ways to </a:t>
            </a:r>
            <a:r>
              <a:rPr lang="en-US" sz="1700" b="1" i="1" dirty="0" smtClean="0">
                <a:solidFill>
                  <a:schemeClr val="tx1">
                    <a:lumMod val="75000"/>
                    <a:lumOff val="25000"/>
                  </a:schemeClr>
                </a:solidFill>
                <a:latin typeface="Century Gothic" pitchFamily="34" charset="0"/>
              </a:rPr>
              <a:t>debug a macro</a:t>
            </a:r>
            <a:r>
              <a:rPr lang="en-US" sz="1700" dirty="0" smtClean="0">
                <a:solidFill>
                  <a:schemeClr val="tx1">
                    <a:lumMod val="75000"/>
                    <a:lumOff val="25000"/>
                  </a:schemeClr>
                </a:solidFill>
                <a:latin typeface="Century Gothic" pitchFamily="34" charset="0"/>
              </a:rPr>
              <a:t>. Either </a:t>
            </a:r>
            <a:r>
              <a:rPr lang="en-US" sz="1700" b="1" i="1" dirty="0" smtClean="0">
                <a:solidFill>
                  <a:schemeClr val="tx1">
                    <a:lumMod val="75000"/>
                    <a:lumOff val="25000"/>
                  </a:schemeClr>
                </a:solidFill>
                <a:latin typeface="Century Gothic" pitchFamily="34" charset="0"/>
              </a:rPr>
              <a:t>press F8 </a:t>
            </a:r>
            <a:r>
              <a:rPr lang="en-US" sz="1700" dirty="0" smtClean="0">
                <a:solidFill>
                  <a:schemeClr val="tx1">
                    <a:lumMod val="75000"/>
                    <a:lumOff val="25000"/>
                  </a:schemeClr>
                </a:solidFill>
                <a:latin typeface="Century Gothic" pitchFamily="34" charset="0"/>
              </a:rPr>
              <a:t>or 		choose </a:t>
            </a:r>
            <a:r>
              <a:rPr lang="en-US" sz="1700" b="1" i="1" dirty="0" smtClean="0">
                <a:solidFill>
                  <a:schemeClr val="tx1">
                    <a:lumMod val="75000"/>
                    <a:lumOff val="25000"/>
                  </a:schemeClr>
                </a:solidFill>
                <a:latin typeface="Century Gothic" pitchFamily="34" charset="0"/>
              </a:rPr>
              <a:t>Debug</a:t>
            </a:r>
            <a:r>
              <a:rPr lang="en-US" sz="1700" dirty="0" smtClean="0">
                <a:solidFill>
                  <a:schemeClr val="tx1">
                    <a:lumMod val="75000"/>
                    <a:lumOff val="25000"/>
                  </a:schemeClr>
                </a:solidFill>
                <a:latin typeface="Century Gothic" pitchFamily="34" charset="0"/>
              </a:rPr>
              <a:t> from the </a:t>
            </a:r>
            <a:r>
              <a:rPr lang="en-US" sz="1700" b="1" i="1" dirty="0" smtClean="0">
                <a:solidFill>
                  <a:schemeClr val="tx1">
                    <a:lumMod val="75000"/>
                    <a:lumOff val="25000"/>
                  </a:schemeClr>
                </a:solidFill>
                <a:latin typeface="Century Gothic" pitchFamily="34" charset="0"/>
              </a:rPr>
              <a:t>Menu</a:t>
            </a:r>
            <a:r>
              <a:rPr lang="en-US" sz="1700" dirty="0" smtClean="0">
                <a:solidFill>
                  <a:schemeClr val="tx1">
                    <a:lumMod val="75000"/>
                    <a:lumOff val="25000"/>
                  </a:schemeClr>
                </a:solidFill>
                <a:latin typeface="Century Gothic" pitchFamily="34" charset="0"/>
              </a:rPr>
              <a:t> and then </a:t>
            </a:r>
            <a:r>
              <a:rPr lang="en-US" sz="1700" b="1" i="1" dirty="0" smtClean="0">
                <a:solidFill>
                  <a:schemeClr val="tx1">
                    <a:lumMod val="75000"/>
                    <a:lumOff val="25000"/>
                  </a:schemeClr>
                </a:solidFill>
                <a:latin typeface="Century Gothic" pitchFamily="34" charset="0"/>
              </a:rPr>
              <a:t>Step Into</a:t>
            </a:r>
            <a:r>
              <a:rPr lang="en-US" sz="1700" dirty="0" smtClean="0">
                <a:solidFill>
                  <a:schemeClr val="tx1">
                    <a:lumMod val="75000"/>
                    <a:lumOff val="25000"/>
                  </a:schemeClr>
                </a:solidFill>
                <a:latin typeface="Century Gothic" pitchFamily="34" charset="0"/>
              </a:rPr>
              <a:t>. Debug 		your macro. The first line will turn </a:t>
            </a:r>
            <a:r>
              <a:rPr lang="en-US" sz="1700" b="1" i="1" dirty="0" smtClean="0">
                <a:solidFill>
                  <a:schemeClr val="tx1">
                    <a:lumMod val="75000"/>
                    <a:lumOff val="25000"/>
                  </a:schemeClr>
                </a:solidFill>
                <a:latin typeface="Century Gothic" pitchFamily="34" charset="0"/>
              </a:rPr>
              <a:t>yellow</a:t>
            </a:r>
            <a:r>
              <a:rPr lang="en-US" sz="1700" dirty="0" smtClean="0">
                <a:solidFill>
                  <a:schemeClr val="tx1">
                    <a:lumMod val="75000"/>
                    <a:lumOff val="25000"/>
                  </a:schemeClr>
                </a:solidFill>
                <a:latin typeface="Century Gothic" pitchFamily="34" charset="0"/>
              </a:rPr>
              <a:t>.</a:t>
            </a:r>
            <a:endParaRPr lang="en-US" sz="1700" i="1" dirty="0" smtClean="0">
              <a:solidFill>
                <a:schemeClr val="tx1">
                  <a:lumMod val="75000"/>
                  <a:lumOff val="25000"/>
                </a:schemeClr>
              </a:solidFill>
              <a:latin typeface="Century Gothic" pitchFamily="34" charset="0"/>
            </a:endParaRPr>
          </a:p>
        </p:txBody>
      </p:sp>
      <p:pic>
        <p:nvPicPr>
          <p:cNvPr id="39938" name="Picture 2" descr="Debug the Code"/>
          <p:cNvPicPr>
            <a:picLocks noChangeAspect="1" noChangeArrowheads="1"/>
          </p:cNvPicPr>
          <p:nvPr/>
        </p:nvPicPr>
        <p:blipFill>
          <a:blip r:embed="rId2"/>
          <a:srcRect/>
          <a:stretch>
            <a:fillRect/>
          </a:stretch>
        </p:blipFill>
        <p:spPr bwMode="auto">
          <a:xfrm>
            <a:off x="1447800" y="4191000"/>
            <a:ext cx="5029200" cy="2514601"/>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10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39938"/>
                                        </p:tgtEl>
                                        <p:attrNameLst>
                                          <p:attrName>style.visibility</p:attrName>
                                        </p:attrNameLst>
                                      </p:cBhvr>
                                      <p:to>
                                        <p:strVal val="visible"/>
                                      </p:to>
                                    </p:set>
                                    <p:animEffect transition="in" filter="slide(fromBottom)">
                                      <p:cBhvr>
                                        <p:cTn id="15" dur="500"/>
                                        <p:tgtEl>
                                          <p:spTgt spid="39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2: Macro Basics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Debug Macros</a:t>
            </a:r>
          </a:p>
          <a:p>
            <a:pPr lvl="1">
              <a:buNone/>
            </a:pPr>
            <a:r>
              <a:rPr lang="en-US" sz="1700" dirty="0" smtClean="0">
                <a:solidFill>
                  <a:schemeClr val="tx1">
                    <a:lumMod val="75000"/>
                    <a:lumOff val="25000"/>
                  </a:schemeClr>
                </a:solidFill>
                <a:latin typeface="Century Gothic" pitchFamily="34" charset="0"/>
              </a:rPr>
              <a:t>		You may have heard of the technique called </a:t>
            </a:r>
            <a:r>
              <a:rPr lang="en-US" sz="1700" b="1" i="1" dirty="0" smtClean="0">
                <a:solidFill>
                  <a:schemeClr val="tx1">
                    <a:lumMod val="75000"/>
                    <a:lumOff val="25000"/>
                  </a:schemeClr>
                </a:solidFill>
                <a:latin typeface="Century Gothic" pitchFamily="34" charset="0"/>
              </a:rPr>
              <a:t>debugging</a:t>
            </a:r>
            <a:r>
              <a:rPr lang="en-US" sz="1700" dirty="0" smtClean="0">
                <a:solidFill>
                  <a:schemeClr val="tx1">
                    <a:lumMod val="75000"/>
                    <a:lumOff val="25000"/>
                  </a:schemeClr>
                </a:solidFill>
                <a:latin typeface="Century Gothic" pitchFamily="34" charset="0"/>
              </a:rPr>
              <a:t> before. 	With this technique you can find errors in your </a:t>
            </a:r>
            <a:r>
              <a:rPr lang="en-US" sz="1700" b="1" i="1" dirty="0" smtClean="0">
                <a:solidFill>
                  <a:schemeClr val="tx1">
                    <a:lumMod val="75000"/>
                    <a:lumOff val="25000"/>
                  </a:schemeClr>
                </a:solidFill>
                <a:latin typeface="Century Gothic" pitchFamily="34" charset="0"/>
              </a:rPr>
              <a:t>Excel VBA code</a:t>
            </a:r>
            <a:r>
              <a:rPr lang="en-US" sz="1700" i="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	before you execute the code. To show you how to debug a macro, 	execute the following steps. </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5.	 </a:t>
            </a:r>
            <a:r>
              <a:rPr lang="en-US" sz="1700" b="1" i="1" dirty="0" smtClean="0">
                <a:solidFill>
                  <a:schemeClr val="tx1">
                    <a:lumMod val="75000"/>
                    <a:lumOff val="25000"/>
                  </a:schemeClr>
                </a:solidFill>
                <a:latin typeface="Century Gothic" pitchFamily="34" charset="0"/>
              </a:rPr>
              <a:t>Press F8 again</a:t>
            </a:r>
            <a:r>
              <a:rPr lang="en-US" sz="1700" dirty="0" smtClean="0">
                <a:solidFill>
                  <a:schemeClr val="tx1">
                    <a:lumMod val="75000"/>
                    <a:lumOff val="25000"/>
                  </a:schemeClr>
                </a:solidFill>
                <a:latin typeface="Century Gothic" pitchFamily="34" charset="0"/>
              </a:rPr>
              <a:t>. The second code line will turn </a:t>
            </a:r>
            <a:r>
              <a:rPr lang="en-US" sz="1700" b="1" i="1" dirty="0" smtClean="0">
                <a:solidFill>
                  <a:schemeClr val="tx1">
                    <a:lumMod val="75000"/>
                    <a:lumOff val="25000"/>
                  </a:schemeClr>
                </a:solidFill>
                <a:latin typeface="Century Gothic" pitchFamily="34" charset="0"/>
              </a:rPr>
              <a:t>yellow</a:t>
            </a:r>
            <a:r>
              <a:rPr lang="en-US" sz="1700" dirty="0" smtClean="0">
                <a:solidFill>
                  <a:schemeClr val="tx1">
                    <a:lumMod val="75000"/>
                    <a:lumOff val="25000"/>
                  </a:schemeClr>
                </a:solidFill>
                <a:latin typeface="Century Gothic" pitchFamily="34" charset="0"/>
              </a:rPr>
              <a:t>. As 		long as the debugger thinks everything is okay, nothing will 		happen.</a:t>
            </a:r>
          </a:p>
          <a:p>
            <a:pPr lvl="1">
              <a:buNone/>
            </a:pPr>
            <a:r>
              <a:rPr lang="en-US" sz="1700" i="1" dirty="0" smtClean="0">
                <a:solidFill>
                  <a:schemeClr val="tx1">
                    <a:lumMod val="75000"/>
                    <a:lumOff val="25000"/>
                  </a:schemeClr>
                </a:solidFill>
                <a:latin typeface="Century Gothic" pitchFamily="34" charset="0"/>
              </a:rPr>
              <a:t>		6.	</a:t>
            </a:r>
            <a:r>
              <a:rPr lang="en-US" sz="1700"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Press F8 twice</a:t>
            </a:r>
            <a:r>
              <a:rPr lang="en-US" sz="1700" dirty="0" smtClean="0">
                <a:solidFill>
                  <a:schemeClr val="tx1">
                    <a:lumMod val="75000"/>
                    <a:lumOff val="25000"/>
                  </a:schemeClr>
                </a:solidFill>
                <a:latin typeface="Century Gothic" pitchFamily="34" charset="0"/>
              </a:rPr>
              <a:t>. The following error will show up.</a:t>
            </a:r>
            <a:endParaRPr lang="en-US" sz="1700" i="1" dirty="0" smtClean="0">
              <a:solidFill>
                <a:schemeClr val="tx1">
                  <a:lumMod val="75000"/>
                  <a:lumOff val="25000"/>
                </a:schemeClr>
              </a:solidFill>
              <a:latin typeface="Century Gothic" pitchFamily="34" charset="0"/>
            </a:endParaRPr>
          </a:p>
        </p:txBody>
      </p:sp>
      <p:pic>
        <p:nvPicPr>
          <p:cNvPr id="40962" name="Picture 2" descr="A Run-time error"/>
          <p:cNvPicPr>
            <a:picLocks noChangeAspect="1" noChangeArrowheads="1"/>
          </p:cNvPicPr>
          <p:nvPr/>
        </p:nvPicPr>
        <p:blipFill>
          <a:blip r:embed="rId2"/>
          <a:srcRect/>
          <a:stretch>
            <a:fillRect/>
          </a:stretch>
        </p:blipFill>
        <p:spPr bwMode="auto">
          <a:xfrm>
            <a:off x="1447800" y="4419600"/>
            <a:ext cx="4443620" cy="220980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10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40962"/>
                                        </p:tgtEl>
                                        <p:attrNameLst>
                                          <p:attrName>style.visibility</p:attrName>
                                        </p:attrNameLst>
                                      </p:cBhvr>
                                      <p:to>
                                        <p:strVal val="visible"/>
                                      </p:to>
                                    </p:set>
                                    <p:animEffect transition="in" filter="slide(fromBottom)">
                                      <p:cBhvr>
                                        <p:cTn id="15" dur="500"/>
                                        <p:tgtEl>
                                          <p:spTgt spid="40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Training Contents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fontScale="92500" lnSpcReduction="10000"/>
          </a:bodyPr>
          <a:lstStyle/>
          <a:p>
            <a:pPr lvl="1">
              <a:buClr>
                <a:srgbClr val="00B0F0"/>
              </a:buClr>
            </a:pPr>
            <a:r>
              <a:rPr lang="en-US" sz="1800" dirty="0" smtClean="0">
                <a:solidFill>
                  <a:schemeClr val="tx1">
                    <a:lumMod val="65000"/>
                    <a:lumOff val="35000"/>
                  </a:schemeClr>
                </a:solidFill>
                <a:latin typeface="Century Gothic" pitchFamily="34" charset="0"/>
              </a:rPr>
              <a:t>Variables</a:t>
            </a:r>
          </a:p>
          <a:p>
            <a:pPr lvl="1">
              <a:buClr>
                <a:srgbClr val="00B0F0"/>
              </a:buClr>
            </a:pPr>
            <a:r>
              <a:rPr lang="en-US" sz="1800" dirty="0" smtClean="0">
                <a:solidFill>
                  <a:schemeClr val="tx1">
                    <a:lumMod val="65000"/>
                    <a:lumOff val="35000"/>
                  </a:schemeClr>
                </a:solidFill>
                <a:latin typeface="Century Gothic" pitchFamily="34" charset="0"/>
              </a:rPr>
              <a:t>String Manipulation</a:t>
            </a:r>
          </a:p>
          <a:p>
            <a:pPr lvl="1">
              <a:buClr>
                <a:srgbClr val="00B0F0"/>
              </a:buClr>
            </a:pPr>
            <a:r>
              <a:rPr lang="en-US" sz="1800" dirty="0" smtClean="0">
                <a:solidFill>
                  <a:schemeClr val="tx1">
                    <a:lumMod val="65000"/>
                    <a:lumOff val="35000"/>
                  </a:schemeClr>
                </a:solidFill>
                <a:latin typeface="Century Gothic" pitchFamily="34" charset="0"/>
              </a:rPr>
              <a:t>Calculation</a:t>
            </a:r>
          </a:p>
          <a:p>
            <a:pPr lvl="1">
              <a:buClr>
                <a:srgbClr val="00B0F0"/>
              </a:buClr>
            </a:pPr>
            <a:r>
              <a:rPr lang="en-US" sz="1800" dirty="0" smtClean="0">
                <a:solidFill>
                  <a:schemeClr val="tx1">
                    <a:lumMod val="65000"/>
                    <a:lumOff val="35000"/>
                  </a:schemeClr>
                </a:solidFill>
                <a:latin typeface="Century Gothic" pitchFamily="34" charset="0"/>
              </a:rPr>
              <a:t>If – Then Statement</a:t>
            </a:r>
          </a:p>
          <a:p>
            <a:pPr lvl="1">
              <a:buClr>
                <a:srgbClr val="00B0F0"/>
              </a:buClr>
            </a:pPr>
            <a:r>
              <a:rPr lang="en-US" sz="1800" dirty="0" smtClean="0">
                <a:solidFill>
                  <a:schemeClr val="tx1">
                    <a:lumMod val="65000"/>
                    <a:lumOff val="35000"/>
                  </a:schemeClr>
                </a:solidFill>
                <a:latin typeface="Century Gothic" pitchFamily="34" charset="0"/>
              </a:rPr>
              <a:t>Cells</a:t>
            </a:r>
          </a:p>
          <a:p>
            <a:pPr lvl="1">
              <a:buClr>
                <a:srgbClr val="00B0F0"/>
              </a:buClr>
            </a:pPr>
            <a:r>
              <a:rPr lang="en-US" sz="1800" dirty="0" smtClean="0">
                <a:solidFill>
                  <a:schemeClr val="tx1">
                    <a:lumMod val="65000"/>
                    <a:lumOff val="35000"/>
                  </a:schemeClr>
                </a:solidFill>
                <a:latin typeface="Century Gothic" pitchFamily="34" charset="0"/>
              </a:rPr>
              <a:t>Loop</a:t>
            </a:r>
          </a:p>
          <a:p>
            <a:pPr lvl="1">
              <a:buClr>
                <a:srgbClr val="00B0F0"/>
              </a:buClr>
            </a:pPr>
            <a:r>
              <a:rPr lang="en-US" sz="1800" dirty="0" smtClean="0">
                <a:solidFill>
                  <a:schemeClr val="tx1">
                    <a:lumMod val="65000"/>
                    <a:lumOff val="35000"/>
                  </a:schemeClr>
                </a:solidFill>
                <a:latin typeface="Century Gothic" pitchFamily="34" charset="0"/>
              </a:rPr>
              <a:t>Logical Operators</a:t>
            </a:r>
          </a:p>
          <a:p>
            <a:pPr lvl="1">
              <a:buClr>
                <a:srgbClr val="00B0F0"/>
              </a:buClr>
            </a:pPr>
            <a:r>
              <a:rPr lang="en-US" sz="1800" dirty="0" smtClean="0">
                <a:solidFill>
                  <a:schemeClr val="tx1">
                    <a:lumMod val="65000"/>
                    <a:lumOff val="35000"/>
                  </a:schemeClr>
                </a:solidFill>
                <a:latin typeface="Century Gothic" pitchFamily="34" charset="0"/>
              </a:rPr>
              <a:t>Range</a:t>
            </a:r>
          </a:p>
          <a:p>
            <a:pPr lvl="1">
              <a:buClr>
                <a:srgbClr val="00B0F0"/>
              </a:buClr>
            </a:pPr>
            <a:r>
              <a:rPr lang="en-US" sz="1800" dirty="0" smtClean="0">
                <a:solidFill>
                  <a:schemeClr val="tx1">
                    <a:lumMod val="65000"/>
                    <a:lumOff val="35000"/>
                  </a:schemeClr>
                </a:solidFill>
                <a:latin typeface="Century Gothic" pitchFamily="34" charset="0"/>
              </a:rPr>
              <a:t>Array</a:t>
            </a:r>
          </a:p>
          <a:p>
            <a:pPr lvl="1">
              <a:buClr>
                <a:srgbClr val="00B0F0"/>
              </a:buClr>
            </a:pPr>
            <a:r>
              <a:rPr lang="en-US" sz="1800" dirty="0" smtClean="0">
                <a:solidFill>
                  <a:schemeClr val="tx1">
                    <a:lumMod val="65000"/>
                    <a:lumOff val="35000"/>
                  </a:schemeClr>
                </a:solidFill>
                <a:latin typeface="Century Gothic" pitchFamily="34" charset="0"/>
              </a:rPr>
              <a:t>Function and Sub</a:t>
            </a:r>
          </a:p>
          <a:p>
            <a:pPr lvl="1">
              <a:buNone/>
            </a:pPr>
            <a:endParaRPr lang="en-US" sz="1800" dirty="0" smtClean="0">
              <a:solidFill>
                <a:schemeClr val="tx1">
                  <a:lumMod val="65000"/>
                  <a:lumOff val="35000"/>
                </a:schemeClr>
              </a:solidFill>
              <a:latin typeface="Century Gothic" pitchFamily="34" charset="0"/>
            </a:endParaRPr>
          </a:p>
          <a:p>
            <a:pPr>
              <a:buClr>
                <a:srgbClr val="0070C0"/>
              </a:buClr>
            </a:pPr>
            <a:r>
              <a:rPr lang="en-US" sz="2000" b="1" i="1" dirty="0" smtClean="0">
                <a:solidFill>
                  <a:schemeClr val="tx1">
                    <a:lumMod val="65000"/>
                    <a:lumOff val="35000"/>
                  </a:schemeClr>
                </a:solidFill>
                <a:latin typeface="Century Gothic" pitchFamily="34" charset="0"/>
              </a:rPr>
              <a:t>Lesson 4</a:t>
            </a:r>
            <a:r>
              <a:rPr lang="en-US" sz="2000" b="1" dirty="0" smtClean="0">
                <a:solidFill>
                  <a:schemeClr val="tx1">
                    <a:lumMod val="65000"/>
                    <a:lumOff val="35000"/>
                  </a:schemeClr>
                </a:solidFill>
                <a:latin typeface="Century Gothic" pitchFamily="34" charset="0"/>
              </a:rPr>
              <a:t>: Macro Controls</a:t>
            </a:r>
          </a:p>
          <a:p>
            <a:pPr lvl="1">
              <a:buClr>
                <a:srgbClr val="00B0F0"/>
              </a:buClr>
            </a:pPr>
            <a:r>
              <a:rPr lang="en-US" sz="1800" dirty="0" smtClean="0">
                <a:solidFill>
                  <a:schemeClr val="tx1">
                    <a:lumMod val="65000"/>
                    <a:lumOff val="35000"/>
                  </a:schemeClr>
                </a:solidFill>
                <a:latin typeface="Century Gothic" pitchFamily="34" charset="0"/>
              </a:rPr>
              <a:t>Textbox</a:t>
            </a:r>
          </a:p>
          <a:p>
            <a:pPr lvl="1">
              <a:buClr>
                <a:srgbClr val="00B0F0"/>
              </a:buClr>
            </a:pPr>
            <a:r>
              <a:rPr lang="en-US" sz="1800" dirty="0" smtClean="0">
                <a:solidFill>
                  <a:schemeClr val="tx1">
                    <a:lumMod val="65000"/>
                    <a:lumOff val="35000"/>
                  </a:schemeClr>
                </a:solidFill>
                <a:latin typeface="Century Gothic" pitchFamily="34" charset="0"/>
              </a:rPr>
              <a:t>Listbox</a:t>
            </a:r>
          </a:p>
          <a:p>
            <a:pPr lvl="1">
              <a:buClr>
                <a:srgbClr val="00B0F0"/>
              </a:buClr>
            </a:pPr>
            <a:r>
              <a:rPr lang="en-US" sz="1800" dirty="0" smtClean="0">
                <a:solidFill>
                  <a:schemeClr val="tx1">
                    <a:lumMod val="65000"/>
                    <a:lumOff val="35000"/>
                  </a:schemeClr>
                </a:solidFill>
                <a:latin typeface="Century Gothic" pitchFamily="34" charset="0"/>
              </a:rPr>
              <a:t>Combobox</a:t>
            </a:r>
          </a:p>
          <a:p>
            <a:pPr lvl="1">
              <a:buClr>
                <a:srgbClr val="00B0F0"/>
              </a:buClr>
            </a:pPr>
            <a:r>
              <a:rPr lang="en-US" sz="1800" dirty="0" smtClean="0">
                <a:solidFill>
                  <a:schemeClr val="tx1">
                    <a:lumMod val="65000"/>
                    <a:lumOff val="35000"/>
                  </a:schemeClr>
                </a:solidFill>
                <a:latin typeface="Century Gothic" pitchFamily="34" charset="0"/>
              </a:rPr>
              <a:t>Checkbox</a:t>
            </a:r>
          </a:p>
          <a:p>
            <a:pPr lvl="1">
              <a:buClr>
                <a:srgbClr val="00B0F0"/>
              </a:buClr>
            </a:pPr>
            <a:r>
              <a:rPr lang="en-US" sz="1800" dirty="0" smtClean="0">
                <a:solidFill>
                  <a:schemeClr val="tx1">
                    <a:lumMod val="65000"/>
                    <a:lumOff val="35000"/>
                  </a:schemeClr>
                </a:solidFill>
                <a:latin typeface="Century Gothic" pitchFamily="34" charset="0"/>
              </a:rPr>
              <a:t>Option Buttons</a:t>
            </a:r>
          </a:p>
          <a:p>
            <a:pPr lvl="1">
              <a:buClr>
                <a:srgbClr val="00B0F0"/>
              </a:buClr>
            </a:pPr>
            <a:r>
              <a:rPr lang="en-US" sz="1800" dirty="0" smtClean="0">
                <a:solidFill>
                  <a:schemeClr val="tx1">
                    <a:lumMod val="65000"/>
                    <a:lumOff val="35000"/>
                  </a:schemeClr>
                </a:solidFill>
                <a:latin typeface="Century Gothic" pitchFamily="34" charset="0"/>
              </a:rPr>
              <a:t>Userform</a:t>
            </a:r>
          </a:p>
          <a:p>
            <a:pPr lvl="1">
              <a:buNone/>
            </a:pPr>
            <a:endParaRPr lang="en-US" sz="1800" dirty="0" smtClean="0">
              <a:solidFill>
                <a:schemeClr val="tx1">
                  <a:lumMod val="65000"/>
                  <a:lumOff val="35000"/>
                </a:schemeClr>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10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1000"/>
                                        <p:tgtEl>
                                          <p:spTgt spid="3">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Effect transition="in" filter="fade">
                                      <p:cBhvr>
                                        <p:cTn id="67" dur="1000"/>
                                        <p:tgtEl>
                                          <p:spTgt spid="3">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
                                            <p:txEl>
                                              <p:pRg st="14" end="14"/>
                                            </p:txEl>
                                          </p:spTgt>
                                        </p:tgtEl>
                                        <p:attrNameLst>
                                          <p:attrName>style.visibility</p:attrName>
                                        </p:attrNameLst>
                                      </p:cBhvr>
                                      <p:to>
                                        <p:strVal val="visible"/>
                                      </p:to>
                                    </p:set>
                                    <p:animEffect transition="in" filter="fade">
                                      <p:cBhvr>
                                        <p:cTn id="72" dur="1000"/>
                                        <p:tgtEl>
                                          <p:spTgt spid="3">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
                                            <p:txEl>
                                              <p:pRg st="15" end="15"/>
                                            </p:txEl>
                                          </p:spTgt>
                                        </p:tgtEl>
                                        <p:attrNameLst>
                                          <p:attrName>style.visibility</p:attrName>
                                        </p:attrNameLst>
                                      </p:cBhvr>
                                      <p:to>
                                        <p:strVal val="visible"/>
                                      </p:to>
                                    </p:set>
                                    <p:animEffect transition="in" filter="fade">
                                      <p:cBhvr>
                                        <p:cTn id="77" dur="1000"/>
                                        <p:tgtEl>
                                          <p:spTgt spid="3">
                                            <p:txEl>
                                              <p:pRg st="15" end="1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16" end="16"/>
                                            </p:txEl>
                                          </p:spTgt>
                                        </p:tgtEl>
                                        <p:attrNameLst>
                                          <p:attrName>style.visibility</p:attrName>
                                        </p:attrNameLst>
                                      </p:cBhvr>
                                      <p:to>
                                        <p:strVal val="visible"/>
                                      </p:to>
                                    </p:set>
                                    <p:animEffect transition="in" filter="fade">
                                      <p:cBhvr>
                                        <p:cTn id="82" dur="1000"/>
                                        <p:tgtEl>
                                          <p:spTgt spid="3">
                                            <p:txEl>
                                              <p:pRg st="16" end="16"/>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3">
                                            <p:txEl>
                                              <p:pRg st="17" end="17"/>
                                            </p:txEl>
                                          </p:spTgt>
                                        </p:tgtEl>
                                        <p:attrNameLst>
                                          <p:attrName>style.visibility</p:attrName>
                                        </p:attrNameLst>
                                      </p:cBhvr>
                                      <p:to>
                                        <p:strVal val="visible"/>
                                      </p:to>
                                    </p:set>
                                    <p:animEffect transition="in" filter="fade">
                                      <p:cBhvr>
                                        <p:cTn id="87" dur="10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2: Macro Basics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Debug Macros</a:t>
            </a:r>
          </a:p>
          <a:p>
            <a:pPr lvl="1">
              <a:buNone/>
            </a:pPr>
            <a:r>
              <a:rPr lang="en-US" sz="1700" dirty="0" smtClean="0">
                <a:solidFill>
                  <a:schemeClr val="tx1">
                    <a:lumMod val="75000"/>
                    <a:lumOff val="25000"/>
                  </a:schemeClr>
                </a:solidFill>
                <a:latin typeface="Century Gothic" pitchFamily="34" charset="0"/>
              </a:rPr>
              <a:t>		You may have heard of the technique called </a:t>
            </a:r>
            <a:r>
              <a:rPr lang="en-US" sz="1700" b="1" i="1" dirty="0" smtClean="0">
                <a:solidFill>
                  <a:schemeClr val="tx1">
                    <a:lumMod val="75000"/>
                    <a:lumOff val="25000"/>
                  </a:schemeClr>
                </a:solidFill>
                <a:latin typeface="Century Gothic" pitchFamily="34" charset="0"/>
              </a:rPr>
              <a:t>debugging</a:t>
            </a:r>
            <a:r>
              <a:rPr lang="en-US" sz="1700" dirty="0" smtClean="0">
                <a:solidFill>
                  <a:schemeClr val="tx1">
                    <a:lumMod val="75000"/>
                    <a:lumOff val="25000"/>
                  </a:schemeClr>
                </a:solidFill>
                <a:latin typeface="Century Gothic" pitchFamily="34" charset="0"/>
              </a:rPr>
              <a:t> before. 	With this technique you can find errors in your </a:t>
            </a:r>
            <a:r>
              <a:rPr lang="en-US" sz="1700" b="1" i="1" dirty="0" smtClean="0">
                <a:solidFill>
                  <a:schemeClr val="tx1">
                    <a:lumMod val="75000"/>
                    <a:lumOff val="25000"/>
                  </a:schemeClr>
                </a:solidFill>
                <a:latin typeface="Century Gothic" pitchFamily="34" charset="0"/>
              </a:rPr>
              <a:t>Excel VBA code</a:t>
            </a:r>
            <a:r>
              <a:rPr lang="en-US" sz="1700" i="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	before you execute the code. To show you how to debug a macro, 	execute the following steps. </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7.	 It says that the </a:t>
            </a:r>
            <a:r>
              <a:rPr lang="en-US" sz="1700" b="1" i="1" dirty="0" smtClean="0">
                <a:solidFill>
                  <a:schemeClr val="tx1">
                    <a:lumMod val="75000"/>
                    <a:lumOff val="25000"/>
                  </a:schemeClr>
                </a:solidFill>
                <a:latin typeface="Century Gothic" pitchFamily="34" charset="0"/>
              </a:rPr>
              <a:t>object</a:t>
            </a:r>
            <a:r>
              <a:rPr lang="en-US" sz="1700" dirty="0" smtClean="0">
                <a:solidFill>
                  <a:schemeClr val="tx1">
                    <a:lumMod val="75000"/>
                    <a:lumOff val="25000"/>
                  </a:schemeClr>
                </a:solidFill>
                <a:latin typeface="Century Gothic" pitchFamily="34" charset="0"/>
              </a:rPr>
              <a:t> doesn't support the </a:t>
            </a:r>
            <a:r>
              <a:rPr lang="en-US" sz="1700" b="1" i="1" dirty="0" smtClean="0">
                <a:solidFill>
                  <a:schemeClr val="tx1">
                    <a:lumMod val="75000"/>
                    <a:lumOff val="25000"/>
                  </a:schemeClr>
                </a:solidFill>
                <a:latin typeface="Century Gothic" pitchFamily="34" charset="0"/>
              </a:rPr>
              <a:t>property</a:t>
            </a:r>
            <a:r>
              <a:rPr lang="en-US" sz="1700" dirty="0" smtClean="0">
                <a:solidFill>
                  <a:schemeClr val="tx1">
                    <a:lumMod val="75000"/>
                    <a:lumOff val="25000"/>
                  </a:schemeClr>
                </a:solidFill>
                <a:latin typeface="Century Gothic" pitchFamily="34" charset="0"/>
              </a:rPr>
              <a:t> or 		</a:t>
            </a:r>
            <a:r>
              <a:rPr lang="en-US" sz="1700" b="1" i="1" dirty="0" smtClean="0">
                <a:solidFill>
                  <a:schemeClr val="tx1">
                    <a:lumMod val="75000"/>
                    <a:lumOff val="25000"/>
                  </a:schemeClr>
                </a:solidFill>
                <a:latin typeface="Century Gothic" pitchFamily="34" charset="0"/>
              </a:rPr>
              <a:t>method</a:t>
            </a:r>
            <a:r>
              <a:rPr lang="en-US" sz="1700" dirty="0" smtClean="0">
                <a:solidFill>
                  <a:schemeClr val="tx1">
                    <a:lumMod val="75000"/>
                    <a:lumOff val="25000"/>
                  </a:schemeClr>
                </a:solidFill>
                <a:latin typeface="Century Gothic" pitchFamily="34" charset="0"/>
              </a:rPr>
              <a:t>. The </a:t>
            </a:r>
            <a:r>
              <a:rPr lang="en-US" sz="1700" b="1" i="1" dirty="0" smtClean="0">
                <a:solidFill>
                  <a:schemeClr val="tx1">
                    <a:lumMod val="75000"/>
                    <a:lumOff val="25000"/>
                  </a:schemeClr>
                </a:solidFill>
                <a:latin typeface="Century Gothic" pitchFamily="34" charset="0"/>
              </a:rPr>
              <a:t>Range object</a:t>
            </a:r>
            <a:r>
              <a:rPr lang="en-US" sz="1700" i="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has a property called </a:t>
            </a:r>
            <a:r>
              <a:rPr lang="en-US" sz="1700" b="1" i="1" dirty="0" smtClean="0">
                <a:solidFill>
                  <a:schemeClr val="tx1">
                    <a:lumMod val="75000"/>
                    <a:lumOff val="25000"/>
                  </a:schemeClr>
                </a:solidFill>
                <a:latin typeface="Century Gothic" pitchFamily="34" charset="0"/>
              </a:rPr>
              <a:t>Value</a:t>
            </a:r>
            <a:r>
              <a:rPr lang="en-US" sz="1700"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Value</a:t>
            </a:r>
            <a:r>
              <a:rPr lang="en-US" sz="1700" dirty="0" smtClean="0">
                <a:solidFill>
                  <a:schemeClr val="tx1">
                    <a:lumMod val="75000"/>
                    <a:lumOff val="25000"/>
                  </a:schemeClr>
                </a:solidFill>
                <a:latin typeface="Century Gothic" pitchFamily="34" charset="0"/>
              </a:rPr>
              <a:t> isn't spelled correctly here, so the </a:t>
            </a:r>
            <a:r>
              <a:rPr lang="en-US" sz="1700" b="1" i="1" dirty="0" smtClean="0">
                <a:solidFill>
                  <a:schemeClr val="tx1">
                    <a:lumMod val="75000"/>
                    <a:lumOff val="25000"/>
                  </a:schemeClr>
                </a:solidFill>
                <a:latin typeface="Century Gothic" pitchFamily="34" charset="0"/>
              </a:rPr>
              <a:t>debugger</a:t>
            </a:r>
            <a:r>
              <a:rPr lang="en-US" sz="1700" dirty="0" smtClean="0">
                <a:solidFill>
                  <a:schemeClr val="tx1">
                    <a:lumMod val="75000"/>
                    <a:lumOff val="25000"/>
                  </a:schemeClr>
                </a:solidFill>
                <a:latin typeface="Century Gothic" pitchFamily="34" charset="0"/>
              </a:rPr>
              <a:t> doesn't 		recognize the </a:t>
            </a:r>
            <a:r>
              <a:rPr lang="en-US" sz="1700" b="1" i="1" dirty="0" smtClean="0">
                <a:solidFill>
                  <a:schemeClr val="tx1">
                    <a:lumMod val="75000"/>
                    <a:lumOff val="25000"/>
                  </a:schemeClr>
                </a:solidFill>
                <a:latin typeface="Century Gothic" pitchFamily="34" charset="0"/>
              </a:rPr>
              <a:t>property</a:t>
            </a:r>
            <a:r>
              <a:rPr lang="en-US" sz="1700" dirty="0" smtClean="0">
                <a:solidFill>
                  <a:schemeClr val="tx1">
                    <a:lumMod val="75000"/>
                    <a:lumOff val="25000"/>
                  </a:schemeClr>
                </a:solidFill>
                <a:latin typeface="Century Gothic" pitchFamily="34" charset="0"/>
              </a:rPr>
              <a:t>. More about objects, properties 		and methods in the </a:t>
            </a:r>
            <a:r>
              <a:rPr lang="en-US" sz="1700" b="1" i="1" dirty="0" smtClean="0">
                <a:solidFill>
                  <a:schemeClr val="tx1">
                    <a:lumMod val="75000"/>
                    <a:lumOff val="25000"/>
                  </a:schemeClr>
                </a:solidFill>
                <a:latin typeface="Century Gothic" pitchFamily="34" charset="0"/>
              </a:rPr>
              <a:t>Object, Properties and Methods</a:t>
            </a:r>
            <a:r>
              <a:rPr lang="en-US" sz="1700"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chapter</a:t>
            </a:r>
            <a:r>
              <a:rPr lang="en-US" sz="1700" dirty="0" smtClean="0">
                <a:solidFill>
                  <a:schemeClr val="tx1">
                    <a:lumMod val="75000"/>
                    <a:lumOff val="25000"/>
                  </a:schemeClr>
                </a:solidFill>
                <a:latin typeface="Century Gothic" pitchFamily="34" charset="0"/>
              </a:rPr>
              <a:t>. You may find debugging a lot of work at this 		stage, but it will definitely pay off once your programs 		become more complicated.</a:t>
            </a:r>
          </a:p>
          <a:p>
            <a:pPr lvl="1">
              <a:buNone/>
            </a:pPr>
            <a:r>
              <a:rPr lang="en-US" sz="1700" i="1" dirty="0" smtClean="0">
                <a:solidFill>
                  <a:schemeClr val="tx1">
                    <a:lumMod val="75000"/>
                    <a:lumOff val="25000"/>
                  </a:schemeClr>
                </a:solidFill>
                <a:latin typeface="Century Gothic" pitchFamily="34" charset="0"/>
              </a:rPr>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2: Macro Basics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Workbooks and Worksheets</a:t>
            </a:r>
          </a:p>
          <a:p>
            <a:pPr>
              <a:buNone/>
            </a:pPr>
            <a:r>
              <a:rPr lang="en-US" sz="1800"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Now that you have seen the Range object, you can 	understand the </a:t>
            </a:r>
            <a:r>
              <a:rPr lang="en-US" sz="1700" b="1" i="1" dirty="0" smtClean="0">
                <a:solidFill>
                  <a:schemeClr val="tx1">
                    <a:lumMod val="75000"/>
                    <a:lumOff val="25000"/>
                  </a:schemeClr>
                </a:solidFill>
                <a:latin typeface="Century Gothic" pitchFamily="34" charset="0"/>
              </a:rPr>
              <a:t>Workbook</a:t>
            </a:r>
            <a:r>
              <a:rPr lang="en-US" sz="1700" dirty="0" smtClean="0">
                <a:solidFill>
                  <a:schemeClr val="tx1">
                    <a:lumMod val="75000"/>
                    <a:lumOff val="25000"/>
                  </a:schemeClr>
                </a:solidFill>
                <a:latin typeface="Century Gothic" pitchFamily="34" charset="0"/>
              </a:rPr>
              <a:t> and </a:t>
            </a:r>
            <a:r>
              <a:rPr lang="en-US" sz="1700" b="1" i="1" dirty="0" smtClean="0">
                <a:solidFill>
                  <a:schemeClr val="tx1">
                    <a:lumMod val="75000"/>
                    <a:lumOff val="25000"/>
                  </a:schemeClr>
                </a:solidFill>
                <a:latin typeface="Century Gothic" pitchFamily="34" charset="0"/>
              </a:rPr>
              <a:t>Worksheet</a:t>
            </a:r>
            <a:r>
              <a:rPr lang="en-US" sz="1700" dirty="0" smtClean="0">
                <a:solidFill>
                  <a:schemeClr val="tx1">
                    <a:lumMod val="75000"/>
                    <a:lumOff val="25000"/>
                  </a:schemeClr>
                </a:solidFill>
                <a:latin typeface="Century Gothic" pitchFamily="34" charset="0"/>
              </a:rPr>
              <a:t> object better. In Excel 	Visual Basic each object can contain another object, and that 	object can contain another object, etc. In other words, </a:t>
            </a:r>
            <a:r>
              <a:rPr lang="en-US" sz="1700" b="1" i="1" dirty="0" smtClean="0">
                <a:solidFill>
                  <a:schemeClr val="tx1">
                    <a:lumMod val="75000"/>
                    <a:lumOff val="25000"/>
                  </a:schemeClr>
                </a:solidFill>
                <a:latin typeface="Century Gothic" pitchFamily="34" charset="0"/>
              </a:rPr>
              <a:t>Excel 	VBA</a:t>
            </a:r>
            <a:r>
              <a:rPr lang="en-US" sz="1700" dirty="0" smtClean="0">
                <a:solidFill>
                  <a:schemeClr val="tx1">
                    <a:lumMod val="75000"/>
                    <a:lumOff val="25000"/>
                  </a:schemeClr>
                </a:solidFill>
                <a:latin typeface="Century Gothic" pitchFamily="34" charset="0"/>
              </a:rPr>
              <a:t> programming involves working with an </a:t>
            </a:r>
            <a:r>
              <a:rPr lang="en-US" sz="1700" b="1" i="1" dirty="0" smtClean="0">
                <a:solidFill>
                  <a:schemeClr val="tx1">
                    <a:lumMod val="75000"/>
                    <a:lumOff val="25000"/>
                  </a:schemeClr>
                </a:solidFill>
                <a:latin typeface="Century Gothic" pitchFamily="34" charset="0"/>
              </a:rPr>
              <a:t>object hierarchy</a:t>
            </a:r>
            <a:r>
              <a:rPr lang="en-US" sz="1700" dirty="0" smtClean="0">
                <a:solidFill>
                  <a:schemeClr val="tx1">
                    <a:lumMod val="75000"/>
                    <a:lumOff val="25000"/>
                  </a:schemeClr>
                </a:solidFill>
                <a:latin typeface="Century Gothic" pitchFamily="34" charset="0"/>
              </a:rPr>
              <a:t>. 	This probably sounds quite confusing, but i will make it clear.</a:t>
            </a:r>
          </a:p>
          <a:p>
            <a:pPr>
              <a:buNone/>
            </a:pPr>
            <a:r>
              <a:rPr lang="en-US" sz="1700" dirty="0" smtClean="0">
                <a:solidFill>
                  <a:schemeClr val="tx1">
                    <a:lumMod val="75000"/>
                    <a:lumOff val="25000"/>
                  </a:schemeClr>
                </a:solidFill>
                <a:latin typeface="Century Gothic" pitchFamily="34" charset="0"/>
              </a:rPr>
              <a:t> </a:t>
            </a:r>
          </a:p>
          <a:p>
            <a:pPr>
              <a:buNone/>
            </a:pPr>
            <a:r>
              <a:rPr lang="en-US" sz="1700" dirty="0" smtClean="0">
                <a:solidFill>
                  <a:schemeClr val="tx1">
                    <a:lumMod val="75000"/>
                    <a:lumOff val="25000"/>
                  </a:schemeClr>
                </a:solidFill>
                <a:latin typeface="Century Gothic" pitchFamily="34" charset="0"/>
              </a:rPr>
              <a:t>		The </a:t>
            </a:r>
            <a:r>
              <a:rPr lang="en-US" sz="1700" b="1" i="1" dirty="0" smtClean="0">
                <a:solidFill>
                  <a:schemeClr val="tx1">
                    <a:lumMod val="75000"/>
                    <a:lumOff val="25000"/>
                  </a:schemeClr>
                </a:solidFill>
                <a:latin typeface="Century Gothic" pitchFamily="34" charset="0"/>
              </a:rPr>
              <a:t>mother of all objects is Excel itself</a:t>
            </a:r>
            <a:r>
              <a:rPr lang="en-US" sz="1700" dirty="0" smtClean="0">
                <a:solidFill>
                  <a:schemeClr val="tx1">
                    <a:lumMod val="75000"/>
                    <a:lumOff val="25000"/>
                  </a:schemeClr>
                </a:solidFill>
                <a:latin typeface="Century Gothic" pitchFamily="34" charset="0"/>
              </a:rPr>
              <a:t>. We call it the </a:t>
            </a:r>
            <a:r>
              <a:rPr lang="en-US" sz="1700" b="1" i="1" dirty="0" smtClean="0">
                <a:solidFill>
                  <a:schemeClr val="tx1">
                    <a:lumMod val="75000"/>
                    <a:lumOff val="25000"/>
                  </a:schemeClr>
                </a:solidFill>
                <a:latin typeface="Century Gothic" pitchFamily="34" charset="0"/>
              </a:rPr>
              <a:t>Application 	object</a:t>
            </a:r>
            <a:r>
              <a:rPr lang="en-US" sz="1700" dirty="0" smtClean="0">
                <a:solidFill>
                  <a:schemeClr val="tx1">
                    <a:lumMod val="75000"/>
                    <a:lumOff val="25000"/>
                  </a:schemeClr>
                </a:solidFill>
                <a:latin typeface="Century Gothic" pitchFamily="34" charset="0"/>
              </a:rPr>
              <a:t>. The </a:t>
            </a:r>
            <a:r>
              <a:rPr lang="en-US" sz="1700" b="1" i="1" dirty="0" smtClean="0">
                <a:solidFill>
                  <a:schemeClr val="tx1">
                    <a:lumMod val="75000"/>
                    <a:lumOff val="25000"/>
                  </a:schemeClr>
                </a:solidFill>
                <a:latin typeface="Century Gothic" pitchFamily="34" charset="0"/>
              </a:rPr>
              <a:t>application object </a:t>
            </a:r>
            <a:r>
              <a:rPr lang="en-US" sz="1700" dirty="0" smtClean="0">
                <a:solidFill>
                  <a:schemeClr val="tx1">
                    <a:lumMod val="75000"/>
                    <a:lumOff val="25000"/>
                  </a:schemeClr>
                </a:solidFill>
                <a:latin typeface="Century Gothic" pitchFamily="34" charset="0"/>
              </a:rPr>
              <a:t>contains other objects. An 	example of an </a:t>
            </a:r>
            <a:r>
              <a:rPr lang="en-US" sz="1700" b="1" i="1" dirty="0" smtClean="0">
                <a:solidFill>
                  <a:schemeClr val="tx1">
                    <a:lumMod val="75000"/>
                    <a:lumOff val="25000"/>
                  </a:schemeClr>
                </a:solidFill>
                <a:latin typeface="Century Gothic" pitchFamily="34" charset="0"/>
              </a:rPr>
              <a:t>object</a:t>
            </a:r>
            <a:r>
              <a:rPr lang="en-US" sz="1700" i="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of the Application object is the </a:t>
            </a:r>
            <a:r>
              <a:rPr lang="en-US" sz="1700" b="1" i="1" dirty="0" smtClean="0">
                <a:solidFill>
                  <a:schemeClr val="tx1">
                    <a:lumMod val="75000"/>
                    <a:lumOff val="25000"/>
                  </a:schemeClr>
                </a:solidFill>
                <a:latin typeface="Century Gothic" pitchFamily="34" charset="0"/>
              </a:rPr>
              <a:t>Workbook 	object (Excel File). </a:t>
            </a:r>
            <a:r>
              <a:rPr lang="en-US" sz="1700" dirty="0" smtClean="0">
                <a:solidFill>
                  <a:schemeClr val="tx1">
                    <a:lumMod val="75000"/>
                    <a:lumOff val="25000"/>
                  </a:schemeClr>
                </a:solidFill>
                <a:latin typeface="Century Gothic" pitchFamily="34" charset="0"/>
              </a:rPr>
              <a:t>This can be any workbook you have created. 	The </a:t>
            </a:r>
            <a:r>
              <a:rPr lang="en-US" sz="1700" b="1" i="1" dirty="0" smtClean="0">
                <a:solidFill>
                  <a:schemeClr val="tx1">
                    <a:lumMod val="75000"/>
                    <a:lumOff val="25000"/>
                  </a:schemeClr>
                </a:solidFill>
                <a:latin typeface="Century Gothic" pitchFamily="34" charset="0"/>
              </a:rPr>
              <a:t>Workbook object </a:t>
            </a:r>
            <a:r>
              <a:rPr lang="en-US" sz="1700" dirty="0" smtClean="0">
                <a:solidFill>
                  <a:schemeClr val="tx1">
                    <a:lumMod val="75000"/>
                    <a:lumOff val="25000"/>
                  </a:schemeClr>
                </a:solidFill>
                <a:latin typeface="Century Gothic" pitchFamily="34" charset="0"/>
              </a:rPr>
              <a:t>contains other objects, such as the 	</a:t>
            </a:r>
            <a:r>
              <a:rPr lang="en-US" sz="1700" b="1" i="1" dirty="0" smtClean="0">
                <a:solidFill>
                  <a:schemeClr val="tx1">
                    <a:lumMod val="75000"/>
                    <a:lumOff val="25000"/>
                  </a:schemeClr>
                </a:solidFill>
                <a:latin typeface="Century Gothic" pitchFamily="34" charset="0"/>
              </a:rPr>
              <a:t>Worksheet object</a:t>
            </a:r>
            <a:r>
              <a:rPr lang="en-US" sz="1700" dirty="0" smtClean="0">
                <a:solidFill>
                  <a:schemeClr val="tx1">
                    <a:lumMod val="75000"/>
                    <a:lumOff val="25000"/>
                  </a:schemeClr>
                </a:solidFill>
                <a:latin typeface="Century Gothic" pitchFamily="34" charset="0"/>
              </a:rPr>
              <a:t>. The </a:t>
            </a:r>
            <a:r>
              <a:rPr lang="en-US" sz="1700" b="1" i="1" dirty="0" smtClean="0">
                <a:solidFill>
                  <a:schemeClr val="tx1">
                    <a:lumMod val="75000"/>
                    <a:lumOff val="25000"/>
                  </a:schemeClr>
                </a:solidFill>
                <a:latin typeface="Century Gothic" pitchFamily="34" charset="0"/>
              </a:rPr>
              <a:t>Worksheet obj</a:t>
            </a:r>
            <a:r>
              <a:rPr lang="en-US" sz="1700" dirty="0" smtClean="0">
                <a:solidFill>
                  <a:schemeClr val="tx1">
                    <a:lumMod val="75000"/>
                    <a:lumOff val="25000"/>
                  </a:schemeClr>
                </a:solidFill>
                <a:latin typeface="Century Gothic" pitchFamily="34" charset="0"/>
              </a:rPr>
              <a:t>ect contains other objects, 	such as the </a:t>
            </a:r>
            <a:r>
              <a:rPr lang="en-US" sz="1700" b="1" i="1" dirty="0" smtClean="0">
                <a:solidFill>
                  <a:schemeClr val="tx1">
                    <a:lumMod val="75000"/>
                    <a:lumOff val="25000"/>
                  </a:schemeClr>
                </a:solidFill>
                <a:latin typeface="Century Gothic" pitchFamily="34" charset="0"/>
              </a:rPr>
              <a:t>Range object</a:t>
            </a:r>
            <a:r>
              <a:rPr lang="en-US" sz="1700" dirty="0" smtClean="0">
                <a:solidFill>
                  <a:schemeClr val="tx1">
                    <a:lumMod val="75000"/>
                    <a:lumOff val="25000"/>
                  </a:schemeClr>
                </a:solidFill>
                <a:latin typeface="Century Gothic" pitchFamily="34" charset="0"/>
              </a:rPr>
              <a:t>.</a:t>
            </a:r>
            <a:endParaRPr lang="en-US" sz="1700" dirty="0">
              <a:solidFill>
                <a:schemeClr val="tx1">
                  <a:lumMod val="75000"/>
                  <a:lumOff val="25000"/>
                </a:schemeClr>
              </a:solidFill>
              <a:latin typeface="Century Gothic"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2: Macro Basics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Workbooks and Worksheets</a:t>
            </a:r>
          </a:p>
          <a:p>
            <a:pPr>
              <a:buNone/>
            </a:pPr>
            <a:r>
              <a:rPr lang="en-US" sz="1700" dirty="0" smtClean="0">
                <a:solidFill>
                  <a:schemeClr val="tx1">
                    <a:lumMod val="75000"/>
                    <a:lumOff val="25000"/>
                  </a:schemeClr>
                </a:solidFill>
                <a:latin typeface="Century Gothic" pitchFamily="34" charset="0"/>
              </a:rPr>
              <a:t>		We have used the following code line a lot:</a:t>
            </a:r>
          </a:p>
          <a:p>
            <a:pPr>
              <a:buNone/>
            </a:pPr>
            <a:endParaRPr lang="en-US" sz="1700" dirty="0" smtClean="0">
              <a:solidFill>
                <a:schemeClr val="tx1">
                  <a:lumMod val="75000"/>
                  <a:lumOff val="25000"/>
                </a:schemeClr>
              </a:solidFill>
              <a:latin typeface="Century Gothic" pitchFamily="34" charset="0"/>
            </a:endParaRPr>
          </a:p>
          <a:p>
            <a:pPr>
              <a:buNone/>
            </a:pPr>
            <a:r>
              <a:rPr lang="en-US" sz="1700" dirty="0" smtClean="0">
                <a:solidFill>
                  <a:schemeClr val="tx1">
                    <a:lumMod val="75000"/>
                    <a:lumOff val="25000"/>
                  </a:schemeClr>
                </a:solidFill>
                <a:latin typeface="Century Gothic" pitchFamily="34" charset="0"/>
              </a:rPr>
              <a:t>		</a:t>
            </a:r>
          </a:p>
          <a:p>
            <a:pPr>
              <a:buNone/>
            </a:pPr>
            <a:r>
              <a:rPr lang="en-US" sz="1700" dirty="0" smtClean="0">
                <a:solidFill>
                  <a:schemeClr val="tx1">
                    <a:lumMod val="75000"/>
                    <a:lumOff val="25000"/>
                  </a:schemeClr>
                </a:solidFill>
                <a:latin typeface="Century Gothic" pitchFamily="34" charset="0"/>
              </a:rPr>
              <a:t>		but what we really meant was </a:t>
            </a:r>
            <a:r>
              <a:rPr lang="en-US" sz="1700" b="1" i="1" dirty="0" smtClean="0">
                <a:solidFill>
                  <a:schemeClr val="tx1">
                    <a:lumMod val="75000"/>
                    <a:lumOff val="25000"/>
                  </a:schemeClr>
                </a:solidFill>
                <a:latin typeface="Century Gothic" pitchFamily="34" charset="0"/>
              </a:rPr>
              <a:t>cell A1</a:t>
            </a:r>
            <a:r>
              <a:rPr lang="en-US" sz="1700" b="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on the first </a:t>
            </a:r>
            <a:r>
              <a:rPr lang="en-US" sz="1700" b="1" i="1" dirty="0" smtClean="0">
                <a:solidFill>
                  <a:schemeClr val="tx1">
                    <a:lumMod val="75000"/>
                    <a:lumOff val="25000"/>
                  </a:schemeClr>
                </a:solidFill>
                <a:latin typeface="Century Gothic" pitchFamily="34" charset="0"/>
              </a:rPr>
              <a:t>worksheet </a:t>
            </a:r>
            <a:r>
              <a:rPr lang="en-US" sz="1700" dirty="0" smtClean="0">
                <a:solidFill>
                  <a:schemeClr val="tx1">
                    <a:lumMod val="75000"/>
                    <a:lumOff val="25000"/>
                  </a:schemeClr>
                </a:solidFill>
                <a:latin typeface="Century Gothic" pitchFamily="34" charset="0"/>
              </a:rPr>
              <a:t>of 	</a:t>
            </a:r>
            <a:r>
              <a:rPr lang="en-US" sz="1700" b="1" i="1" dirty="0" smtClean="0">
                <a:solidFill>
                  <a:schemeClr val="tx1">
                    <a:lumMod val="75000"/>
                    <a:lumOff val="25000"/>
                  </a:schemeClr>
                </a:solidFill>
                <a:latin typeface="Century Gothic" pitchFamily="34" charset="0"/>
              </a:rPr>
              <a:t>Book1</a:t>
            </a:r>
            <a:r>
              <a:rPr lang="en-US" sz="1700" dirty="0" smtClean="0">
                <a:solidFill>
                  <a:schemeClr val="tx1">
                    <a:lumMod val="75000"/>
                    <a:lumOff val="25000"/>
                  </a:schemeClr>
                </a:solidFill>
                <a:latin typeface="Century Gothic" pitchFamily="34" charset="0"/>
              </a:rPr>
              <a:t>. Thus we should actually add the following line in </a:t>
            </a:r>
            <a:r>
              <a:rPr lang="en-US" sz="1700" b="1" i="1" dirty="0" smtClean="0">
                <a:solidFill>
                  <a:schemeClr val="tx1">
                    <a:lumMod val="75000"/>
                    <a:lumOff val="25000"/>
                  </a:schemeClr>
                </a:solidFill>
                <a:latin typeface="Century Gothic" pitchFamily="34" charset="0"/>
              </a:rPr>
              <a:t>Excel VBA</a:t>
            </a:r>
            <a:r>
              <a:rPr lang="en-US" sz="1700" dirty="0" smtClean="0">
                <a:solidFill>
                  <a:schemeClr val="tx1">
                    <a:lumMod val="75000"/>
                    <a:lumOff val="25000"/>
                  </a:schemeClr>
                </a:solidFill>
                <a:latin typeface="Century Gothic" pitchFamily="34" charset="0"/>
              </a:rPr>
              <a:t>:</a:t>
            </a:r>
          </a:p>
          <a:p>
            <a:pPr>
              <a:buNone/>
            </a:pPr>
            <a:endParaRPr lang="en-US" sz="1700" dirty="0" smtClean="0">
              <a:solidFill>
                <a:schemeClr val="tx1">
                  <a:lumMod val="75000"/>
                  <a:lumOff val="25000"/>
                </a:schemeClr>
              </a:solidFill>
              <a:latin typeface="Century Gothic" pitchFamily="34" charset="0"/>
            </a:endParaRPr>
          </a:p>
          <a:p>
            <a:pPr>
              <a:buNone/>
            </a:pPr>
            <a:r>
              <a:rPr lang="en-US" sz="1700" dirty="0" smtClean="0">
                <a:solidFill>
                  <a:schemeClr val="tx1">
                    <a:lumMod val="75000"/>
                    <a:lumOff val="25000"/>
                  </a:schemeClr>
                </a:solidFill>
                <a:latin typeface="Century Gothic" pitchFamily="34" charset="0"/>
              </a:rPr>
              <a:t>		</a:t>
            </a:r>
          </a:p>
          <a:p>
            <a:pPr>
              <a:buNone/>
            </a:pPr>
            <a:r>
              <a:rPr lang="en-US" sz="1700" dirty="0" smtClean="0">
                <a:solidFill>
                  <a:schemeClr val="tx1">
                    <a:lumMod val="75000"/>
                    <a:lumOff val="25000"/>
                  </a:schemeClr>
                </a:solidFill>
                <a:latin typeface="Century Gothic" pitchFamily="34" charset="0"/>
              </a:rPr>
              <a:t>		Fortunately we do not have to add a code line this way. This is 	because </a:t>
            </a:r>
            <a:r>
              <a:rPr lang="en-US" sz="1700" b="1" i="1" dirty="0" smtClean="0">
                <a:solidFill>
                  <a:schemeClr val="tx1">
                    <a:lumMod val="75000"/>
                    <a:lumOff val="25000"/>
                  </a:schemeClr>
                </a:solidFill>
                <a:latin typeface="Century Gothic" pitchFamily="34" charset="0"/>
              </a:rPr>
              <a:t>Excel Visual Basic </a:t>
            </a:r>
            <a:r>
              <a:rPr lang="en-US" sz="1700" dirty="0" smtClean="0">
                <a:solidFill>
                  <a:schemeClr val="tx1">
                    <a:lumMod val="75000"/>
                    <a:lumOff val="25000"/>
                  </a:schemeClr>
                </a:solidFill>
                <a:latin typeface="Century Gothic" pitchFamily="34" charset="0"/>
              </a:rPr>
              <a:t>knew we meant </a:t>
            </a:r>
            <a:r>
              <a:rPr lang="en-US" sz="1700" b="1" i="1" dirty="0" smtClean="0">
                <a:solidFill>
                  <a:schemeClr val="tx1">
                    <a:lumMod val="75000"/>
                    <a:lumOff val="25000"/>
                  </a:schemeClr>
                </a:solidFill>
                <a:latin typeface="Century Gothic" pitchFamily="34" charset="0"/>
              </a:rPr>
              <a:t>Book1</a:t>
            </a:r>
            <a:r>
              <a:rPr lang="en-US" sz="1700" dirty="0" smtClean="0">
                <a:solidFill>
                  <a:schemeClr val="tx1">
                    <a:lumMod val="75000"/>
                    <a:lumOff val="25000"/>
                  </a:schemeClr>
                </a:solidFill>
                <a:latin typeface="Century Gothic" pitchFamily="34" charset="0"/>
              </a:rPr>
              <a:t> and the </a:t>
            </a:r>
            <a:r>
              <a:rPr lang="en-US" sz="1700" b="1" i="1" dirty="0" smtClean="0">
                <a:solidFill>
                  <a:schemeClr val="tx1">
                    <a:lumMod val="75000"/>
                    <a:lumOff val="25000"/>
                  </a:schemeClr>
                </a:solidFill>
                <a:latin typeface="Century Gothic" pitchFamily="34" charset="0"/>
              </a:rPr>
              <a:t>first 	worksheet</a:t>
            </a:r>
            <a:r>
              <a:rPr lang="en-US" sz="1700" dirty="0" smtClean="0">
                <a:solidFill>
                  <a:schemeClr val="tx1">
                    <a:lumMod val="75000"/>
                    <a:lumOff val="25000"/>
                  </a:schemeClr>
                </a:solidFill>
                <a:latin typeface="Century Gothic" pitchFamily="34" charset="0"/>
              </a:rPr>
              <a:t> because we placed our </a:t>
            </a:r>
            <a:r>
              <a:rPr lang="en-US" sz="1700" b="1" i="1" dirty="0" smtClean="0">
                <a:solidFill>
                  <a:schemeClr val="tx1">
                    <a:lumMod val="75000"/>
                    <a:lumOff val="25000"/>
                  </a:schemeClr>
                </a:solidFill>
                <a:latin typeface="Century Gothic" pitchFamily="34" charset="0"/>
              </a:rPr>
              <a:t>command button </a:t>
            </a:r>
            <a:r>
              <a:rPr lang="en-US" sz="1700" dirty="0" smtClean="0">
                <a:solidFill>
                  <a:schemeClr val="tx1">
                    <a:lumMod val="75000"/>
                    <a:lumOff val="25000"/>
                  </a:schemeClr>
                </a:solidFill>
                <a:latin typeface="Century Gothic" pitchFamily="34" charset="0"/>
              </a:rPr>
              <a:t>there 	(remember?). Now also remember the automatically created 	module when we recorded a macro with the Excel Macro 	Recorder. </a:t>
            </a:r>
            <a:r>
              <a:rPr lang="en-US" sz="1700" b="1" i="1" dirty="0" smtClean="0">
                <a:solidFill>
                  <a:schemeClr val="tx1">
                    <a:lumMod val="75000"/>
                    <a:lumOff val="25000"/>
                  </a:schemeClr>
                </a:solidFill>
                <a:latin typeface="Century Gothic" pitchFamily="34" charset="0"/>
              </a:rPr>
              <a:t>Code</a:t>
            </a:r>
            <a:r>
              <a:rPr lang="en-US" sz="1700" dirty="0" smtClean="0">
                <a:solidFill>
                  <a:schemeClr val="tx1">
                    <a:lumMod val="75000"/>
                    <a:lumOff val="25000"/>
                  </a:schemeClr>
                </a:solidFill>
                <a:latin typeface="Century Gothic" pitchFamily="34" charset="0"/>
              </a:rPr>
              <a:t> placed into a </a:t>
            </a:r>
            <a:r>
              <a:rPr lang="en-US" sz="1700" b="1" i="1" dirty="0" smtClean="0">
                <a:solidFill>
                  <a:schemeClr val="tx1">
                    <a:lumMod val="75000"/>
                    <a:lumOff val="25000"/>
                  </a:schemeClr>
                </a:solidFill>
                <a:latin typeface="Century Gothic" pitchFamily="34" charset="0"/>
              </a:rPr>
              <a:t>module</a:t>
            </a:r>
            <a:r>
              <a:rPr lang="en-US" sz="1700" dirty="0" smtClean="0">
                <a:solidFill>
                  <a:schemeClr val="tx1">
                    <a:lumMod val="75000"/>
                    <a:lumOff val="25000"/>
                  </a:schemeClr>
                </a:solidFill>
                <a:latin typeface="Century Gothic" pitchFamily="34" charset="0"/>
              </a:rPr>
              <a:t> is available to all </a:t>
            </a:r>
            <a:r>
              <a:rPr lang="en-US" sz="1700" b="1" i="1" dirty="0" smtClean="0">
                <a:solidFill>
                  <a:schemeClr val="tx1">
                    <a:lumMod val="75000"/>
                    <a:lumOff val="25000"/>
                  </a:schemeClr>
                </a:solidFill>
                <a:latin typeface="Century Gothic" pitchFamily="34" charset="0"/>
              </a:rPr>
              <a:t>workbooks</a:t>
            </a:r>
            <a:r>
              <a:rPr lang="en-US" sz="1700" dirty="0" smtClean="0">
                <a:solidFill>
                  <a:schemeClr val="tx1">
                    <a:lumMod val="75000"/>
                    <a:lumOff val="25000"/>
                  </a:schemeClr>
                </a:solidFill>
                <a:latin typeface="Century Gothic" pitchFamily="34" charset="0"/>
              </a:rPr>
              <a:t> 	and </a:t>
            </a:r>
            <a:r>
              <a:rPr lang="en-US" sz="1700" b="1" i="1" dirty="0" smtClean="0">
                <a:solidFill>
                  <a:schemeClr val="tx1">
                    <a:lumMod val="75000"/>
                    <a:lumOff val="25000"/>
                  </a:schemeClr>
                </a:solidFill>
                <a:latin typeface="Century Gothic" pitchFamily="34" charset="0"/>
              </a:rPr>
              <a:t>worksheets</a:t>
            </a:r>
            <a:r>
              <a:rPr lang="en-US" sz="1700" dirty="0" smtClean="0">
                <a:solidFill>
                  <a:schemeClr val="tx1">
                    <a:lumMod val="75000"/>
                    <a:lumOff val="25000"/>
                  </a:schemeClr>
                </a:solidFill>
                <a:latin typeface="Century Gothic" pitchFamily="34" charset="0"/>
              </a:rPr>
              <a:t>.</a:t>
            </a:r>
          </a:p>
        </p:txBody>
      </p:sp>
      <p:sp>
        <p:nvSpPr>
          <p:cNvPr id="4" name="TextBox 3"/>
          <p:cNvSpPr txBox="1"/>
          <p:nvPr/>
        </p:nvSpPr>
        <p:spPr>
          <a:xfrm>
            <a:off x="1447800" y="2057400"/>
            <a:ext cx="6629400" cy="215444"/>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65000"/>
                    <a:lumOff val="35000"/>
                  </a:schemeClr>
                </a:solidFill>
                <a:latin typeface="Courier New" pitchFamily="49" charset="0"/>
                <a:cs typeface="Courier New" pitchFamily="49" charset="0"/>
              </a:rPr>
              <a:t> </a:t>
            </a:r>
            <a:r>
              <a:rPr lang="en-US" sz="1400" dirty="0" smtClean="0">
                <a:solidFill>
                  <a:schemeClr val="tx1">
                    <a:lumMod val="75000"/>
                    <a:lumOff val="25000"/>
                  </a:schemeClr>
                </a:solidFill>
                <a:latin typeface="Courier New" pitchFamily="49" charset="0"/>
                <a:cs typeface="Courier New" pitchFamily="49" charset="0"/>
              </a:rPr>
              <a:t>Range("A1").Value</a:t>
            </a:r>
            <a:endParaRPr lang="en-US" sz="1700" dirty="0">
              <a:solidFill>
                <a:schemeClr val="tx1">
                  <a:lumMod val="75000"/>
                  <a:lumOff val="25000"/>
                </a:schemeClr>
              </a:solidFill>
              <a:latin typeface="Courier New" pitchFamily="49" charset="0"/>
              <a:cs typeface="Courier New" pitchFamily="49" charset="0"/>
            </a:endParaRPr>
          </a:p>
        </p:txBody>
      </p:sp>
      <p:sp>
        <p:nvSpPr>
          <p:cNvPr id="5" name="TextBox 4"/>
          <p:cNvSpPr txBox="1"/>
          <p:nvPr/>
        </p:nvSpPr>
        <p:spPr>
          <a:xfrm>
            <a:off x="1447800" y="3276600"/>
            <a:ext cx="6781800" cy="215444"/>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65000"/>
                    <a:lumOff val="35000"/>
                  </a:schemeClr>
                </a:solidFill>
                <a:latin typeface="Courier New" pitchFamily="49" charset="0"/>
                <a:cs typeface="Courier New" pitchFamily="49" charset="0"/>
              </a:rPr>
              <a:t> </a:t>
            </a:r>
            <a:r>
              <a:rPr lang="en-US" sz="1400" dirty="0" smtClean="0">
                <a:solidFill>
                  <a:schemeClr val="tx1">
                    <a:lumMod val="75000"/>
                    <a:lumOff val="25000"/>
                  </a:schemeClr>
                </a:solidFill>
                <a:latin typeface="Courier New" pitchFamily="49" charset="0"/>
                <a:cs typeface="Courier New" pitchFamily="49" charset="0"/>
              </a:rPr>
              <a:t>Application.Workbooks("Book1").Worksheets(1).Range("A1").Value</a:t>
            </a:r>
            <a:endParaRPr lang="en-US" sz="1700" dirty="0">
              <a:solidFill>
                <a:schemeClr val="tx1">
                  <a:lumMod val="75000"/>
                  <a:lumOff val="25000"/>
                </a:schemeClr>
              </a:solidFill>
              <a:latin typeface="Courier New" pitchFamily="49" charset="0"/>
              <a:cs typeface="Courier New" pitchFamily="49"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20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20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20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2000"/>
                                        <p:tgtEl>
                                          <p:spTgt spid="3">
                                            <p:txEl>
                                              <p:pRg st="7" end="7"/>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2: Macro Basics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Workbooks and Worksheets</a:t>
            </a:r>
          </a:p>
          <a:p>
            <a:pPr>
              <a:buNone/>
            </a:pPr>
            <a:r>
              <a:rPr lang="en-US" sz="1700" dirty="0" smtClean="0">
                <a:solidFill>
                  <a:schemeClr val="tx1">
                    <a:lumMod val="75000"/>
                    <a:lumOff val="25000"/>
                  </a:schemeClr>
                </a:solidFill>
                <a:latin typeface="Century Gothic" pitchFamily="34" charset="0"/>
              </a:rPr>
              <a:t>		Fortunately we do not have to add a code line this way. This is 	because </a:t>
            </a:r>
            <a:r>
              <a:rPr lang="en-US" sz="1700" b="1" i="1" dirty="0" smtClean="0">
                <a:solidFill>
                  <a:schemeClr val="tx1">
                    <a:lumMod val="75000"/>
                    <a:lumOff val="25000"/>
                  </a:schemeClr>
                </a:solidFill>
                <a:latin typeface="Century Gothic" pitchFamily="34" charset="0"/>
              </a:rPr>
              <a:t>Excel Visual Basic </a:t>
            </a:r>
            <a:r>
              <a:rPr lang="en-US" sz="1700" dirty="0" smtClean="0">
                <a:solidFill>
                  <a:schemeClr val="tx1">
                    <a:lumMod val="75000"/>
                    <a:lumOff val="25000"/>
                  </a:schemeClr>
                </a:solidFill>
                <a:latin typeface="Century Gothic" pitchFamily="34" charset="0"/>
              </a:rPr>
              <a:t>knew we meant </a:t>
            </a:r>
            <a:r>
              <a:rPr lang="en-US" sz="1700" b="1" i="1" dirty="0" smtClean="0">
                <a:solidFill>
                  <a:schemeClr val="tx1">
                    <a:lumMod val="75000"/>
                    <a:lumOff val="25000"/>
                  </a:schemeClr>
                </a:solidFill>
                <a:latin typeface="Century Gothic" pitchFamily="34" charset="0"/>
              </a:rPr>
              <a:t>Book1</a:t>
            </a:r>
            <a:r>
              <a:rPr lang="en-US" sz="1700" dirty="0" smtClean="0">
                <a:solidFill>
                  <a:schemeClr val="tx1">
                    <a:lumMod val="75000"/>
                    <a:lumOff val="25000"/>
                  </a:schemeClr>
                </a:solidFill>
                <a:latin typeface="Century Gothic" pitchFamily="34" charset="0"/>
              </a:rPr>
              <a:t> and the </a:t>
            </a:r>
            <a:r>
              <a:rPr lang="en-US" sz="1700" b="1" i="1" dirty="0" smtClean="0">
                <a:solidFill>
                  <a:schemeClr val="tx1">
                    <a:lumMod val="75000"/>
                    <a:lumOff val="25000"/>
                  </a:schemeClr>
                </a:solidFill>
                <a:latin typeface="Century Gothic" pitchFamily="34" charset="0"/>
              </a:rPr>
              <a:t>first 	worksheet</a:t>
            </a:r>
            <a:r>
              <a:rPr lang="en-US" sz="1700" b="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because we placed our </a:t>
            </a:r>
            <a:r>
              <a:rPr lang="en-US" sz="1700" b="1" i="1" dirty="0" smtClean="0">
                <a:solidFill>
                  <a:schemeClr val="tx1">
                    <a:lumMod val="75000"/>
                    <a:lumOff val="25000"/>
                  </a:schemeClr>
                </a:solidFill>
                <a:latin typeface="Century Gothic" pitchFamily="34" charset="0"/>
              </a:rPr>
              <a:t>command button </a:t>
            </a:r>
            <a:r>
              <a:rPr lang="en-US" sz="1700" dirty="0" smtClean="0">
                <a:solidFill>
                  <a:schemeClr val="tx1">
                    <a:lumMod val="75000"/>
                    <a:lumOff val="25000"/>
                  </a:schemeClr>
                </a:solidFill>
                <a:latin typeface="Century Gothic" pitchFamily="34" charset="0"/>
              </a:rPr>
              <a:t>there 	(remember?). Now also remember the automatically created 	</a:t>
            </a:r>
            <a:r>
              <a:rPr lang="en-US" sz="1700" b="1" i="1" dirty="0" smtClean="0">
                <a:solidFill>
                  <a:schemeClr val="tx1">
                    <a:lumMod val="75000"/>
                    <a:lumOff val="25000"/>
                  </a:schemeClr>
                </a:solidFill>
                <a:latin typeface="Century Gothic" pitchFamily="34" charset="0"/>
              </a:rPr>
              <a:t>module</a:t>
            </a:r>
            <a:r>
              <a:rPr lang="en-US" sz="1700" i="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when we recorded a macro with the </a:t>
            </a:r>
            <a:r>
              <a:rPr lang="en-US" sz="1700" b="1" i="1" dirty="0" smtClean="0">
                <a:solidFill>
                  <a:schemeClr val="tx1">
                    <a:lumMod val="75000"/>
                    <a:lumOff val="25000"/>
                  </a:schemeClr>
                </a:solidFill>
                <a:latin typeface="Century Gothic" pitchFamily="34" charset="0"/>
              </a:rPr>
              <a:t>Excel Macro </a:t>
            </a:r>
            <a:r>
              <a:rPr lang="en-US" sz="1700" b="1"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Recorder</a:t>
            </a:r>
            <a:r>
              <a:rPr lang="en-US" sz="1700" dirty="0" smtClean="0">
                <a:solidFill>
                  <a:schemeClr val="tx1">
                    <a:lumMod val="75000"/>
                    <a:lumOff val="25000"/>
                  </a:schemeClr>
                </a:solidFill>
                <a:latin typeface="Century Gothic" pitchFamily="34" charset="0"/>
              </a:rPr>
              <a:t>. Code placed into a </a:t>
            </a:r>
            <a:r>
              <a:rPr lang="en-US" sz="1700" b="1" i="1" dirty="0" smtClean="0">
                <a:solidFill>
                  <a:schemeClr val="tx1">
                    <a:lumMod val="75000"/>
                    <a:lumOff val="25000"/>
                  </a:schemeClr>
                </a:solidFill>
                <a:latin typeface="Century Gothic" pitchFamily="34" charset="0"/>
              </a:rPr>
              <a:t>modul</a:t>
            </a:r>
            <a:r>
              <a:rPr lang="en-US" sz="1700" b="1" dirty="0" smtClean="0">
                <a:solidFill>
                  <a:schemeClr val="tx1">
                    <a:lumMod val="75000"/>
                    <a:lumOff val="25000"/>
                  </a:schemeClr>
                </a:solidFill>
                <a:latin typeface="Century Gothic" pitchFamily="34" charset="0"/>
              </a:rPr>
              <a:t>e</a:t>
            </a:r>
            <a:r>
              <a:rPr lang="en-US" sz="1700" dirty="0" smtClean="0">
                <a:solidFill>
                  <a:schemeClr val="tx1">
                    <a:lumMod val="75000"/>
                    <a:lumOff val="25000"/>
                  </a:schemeClr>
                </a:solidFill>
                <a:latin typeface="Century Gothic" pitchFamily="34" charset="0"/>
              </a:rPr>
              <a:t> is available to all 	</a:t>
            </a:r>
            <a:r>
              <a:rPr lang="en-US" sz="1700" b="1" i="1" dirty="0" smtClean="0">
                <a:solidFill>
                  <a:schemeClr val="tx1">
                    <a:lumMod val="75000"/>
                    <a:lumOff val="25000"/>
                  </a:schemeClr>
                </a:solidFill>
                <a:latin typeface="Century Gothic" pitchFamily="34" charset="0"/>
              </a:rPr>
              <a:t>workbooks</a:t>
            </a:r>
            <a:r>
              <a:rPr lang="en-US" sz="1700" dirty="0" smtClean="0">
                <a:solidFill>
                  <a:schemeClr val="tx1">
                    <a:lumMod val="75000"/>
                    <a:lumOff val="25000"/>
                  </a:schemeClr>
                </a:solidFill>
                <a:latin typeface="Century Gothic" pitchFamily="34" charset="0"/>
              </a:rPr>
              <a:t> and </a:t>
            </a:r>
            <a:r>
              <a:rPr lang="en-US" sz="1700" b="1" i="1" dirty="0" smtClean="0">
                <a:solidFill>
                  <a:schemeClr val="tx1">
                    <a:lumMod val="75000"/>
                    <a:lumOff val="25000"/>
                  </a:schemeClr>
                </a:solidFill>
                <a:latin typeface="Century Gothic" pitchFamily="34" charset="0"/>
              </a:rPr>
              <a:t>worksheets</a:t>
            </a:r>
            <a:r>
              <a:rPr lang="en-US" sz="1700" i="1" dirty="0" smtClean="0">
                <a:solidFill>
                  <a:schemeClr val="tx1">
                    <a:lumMod val="75000"/>
                    <a:lumOff val="25000"/>
                  </a:schemeClr>
                </a:solidFill>
                <a:latin typeface="Century Gothic" pitchFamily="34" charset="0"/>
              </a:rPr>
              <a:t>.</a:t>
            </a:r>
            <a:r>
              <a:rPr lang="en-US" sz="1700" dirty="0" smtClean="0">
                <a:solidFill>
                  <a:schemeClr val="tx1">
                    <a:lumMod val="75000"/>
                    <a:lumOff val="25000"/>
                  </a:schemeClr>
                </a:solidFill>
                <a:latin typeface="Century Gothic" pitchFamily="34" charset="0"/>
              </a:rPr>
              <a:t> </a:t>
            </a:r>
          </a:p>
          <a:p>
            <a:pPr>
              <a:buNone/>
            </a:pPr>
            <a:endParaRPr lang="en-US" sz="1700" dirty="0" smtClean="0">
              <a:solidFill>
                <a:schemeClr val="tx1">
                  <a:lumMod val="75000"/>
                  <a:lumOff val="25000"/>
                </a:schemeClr>
              </a:solidFill>
              <a:latin typeface="Century Gothic" pitchFamily="34" charset="0"/>
            </a:endParaRPr>
          </a:p>
          <a:p>
            <a:pPr>
              <a:buNone/>
            </a:pPr>
            <a:r>
              <a:rPr lang="en-US" sz="1700" dirty="0" smtClean="0">
                <a:solidFill>
                  <a:schemeClr val="tx1">
                    <a:lumMod val="75000"/>
                    <a:lumOff val="25000"/>
                  </a:schemeClr>
                </a:solidFill>
                <a:latin typeface="Century Gothic" pitchFamily="34" charset="0"/>
              </a:rPr>
              <a:t>		</a:t>
            </a:r>
            <a:r>
              <a:rPr lang="en-US" sz="1800" dirty="0" smtClean="0"/>
              <a:t> </a:t>
            </a:r>
            <a:r>
              <a:rPr lang="en-US" sz="1700" dirty="0" smtClean="0">
                <a:solidFill>
                  <a:schemeClr val="tx1">
                    <a:lumMod val="75000"/>
                    <a:lumOff val="25000"/>
                  </a:schemeClr>
                </a:solidFill>
                <a:latin typeface="Century Gothic" pitchFamily="34" charset="0"/>
              </a:rPr>
              <a:t>Place the </a:t>
            </a:r>
            <a:r>
              <a:rPr lang="en-US" sz="1700" b="1" i="1" dirty="0" smtClean="0">
                <a:solidFill>
                  <a:schemeClr val="tx1">
                    <a:lumMod val="75000"/>
                    <a:lumOff val="25000"/>
                  </a:schemeClr>
                </a:solidFill>
                <a:latin typeface="Century Gothic" pitchFamily="34" charset="0"/>
              </a:rPr>
              <a:t>Sub test </a:t>
            </a:r>
            <a:r>
              <a:rPr lang="en-US" sz="1700" dirty="0" smtClean="0">
                <a:solidFill>
                  <a:schemeClr val="tx1">
                    <a:lumMod val="75000"/>
                    <a:lumOff val="25000"/>
                  </a:schemeClr>
                </a:solidFill>
                <a:latin typeface="Century Gothic" pitchFamily="34" charset="0"/>
              </a:rPr>
              <a:t>into a module (In the Visual Basic Editor, click on 	Insert and then Module).</a:t>
            </a:r>
          </a:p>
          <a:p>
            <a:pPr>
              <a:buNone/>
            </a:pPr>
            <a:r>
              <a:rPr lang="en-US" sz="1700" dirty="0" smtClean="0">
                <a:solidFill>
                  <a:schemeClr val="tx1">
                    <a:lumMod val="75000"/>
                    <a:lumOff val="25000"/>
                  </a:schemeClr>
                </a:solidFill>
                <a:latin typeface="Century Gothic" pitchFamily="34" charset="0"/>
              </a:rPr>
              <a:t>	</a:t>
            </a:r>
            <a:endParaRPr lang="en-US" sz="1700" dirty="0">
              <a:solidFill>
                <a:schemeClr val="tx1">
                  <a:lumMod val="75000"/>
                  <a:lumOff val="25000"/>
                </a:schemeClr>
              </a:solidFill>
              <a:latin typeface="Century Gothic" pitchFamily="34" charset="0"/>
            </a:endParaRPr>
          </a:p>
        </p:txBody>
      </p:sp>
      <p:sp>
        <p:nvSpPr>
          <p:cNvPr id="4" name="TextBox 3"/>
          <p:cNvSpPr txBox="1"/>
          <p:nvPr/>
        </p:nvSpPr>
        <p:spPr>
          <a:xfrm>
            <a:off x="1447800" y="4561582"/>
            <a:ext cx="6629400" cy="1077218"/>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75000"/>
                    <a:lumOff val="25000"/>
                  </a:schemeClr>
                </a:solidFill>
                <a:latin typeface="Courier New" pitchFamily="49" charset="0"/>
                <a:cs typeface="Courier New" pitchFamily="49" charset="0"/>
              </a:rPr>
              <a:t> Sub test()</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Range("A1").Value = "code placed here"</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End Sub</a:t>
            </a:r>
            <a:endParaRPr lang="en-US" sz="1700" dirty="0">
              <a:solidFill>
                <a:schemeClr val="tx1">
                  <a:lumMod val="75000"/>
                  <a:lumOff val="25000"/>
                </a:schemeClr>
              </a:solidFill>
              <a:latin typeface="Courier New" pitchFamily="49" charset="0"/>
              <a:cs typeface="Courier New" pitchFamily="49"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1000"/>
                                        <p:tgtEl>
                                          <p:spTgt spid="3">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2: Macro Basics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Workbooks and Worksheets</a:t>
            </a:r>
          </a:p>
          <a:p>
            <a:pPr>
              <a:buNone/>
            </a:pPr>
            <a:r>
              <a:rPr lang="en-US" sz="1700" dirty="0" smtClean="0">
                <a:solidFill>
                  <a:schemeClr val="tx1">
                    <a:lumMod val="75000"/>
                    <a:lumOff val="25000"/>
                  </a:schemeClr>
                </a:solidFill>
                <a:latin typeface="Century Gothic" pitchFamily="34" charset="0"/>
              </a:rPr>
              <a:t>		1.	Execute the </a:t>
            </a:r>
            <a:r>
              <a:rPr lang="en-US" sz="1700" b="1" i="1" dirty="0" smtClean="0">
                <a:solidFill>
                  <a:schemeClr val="tx1">
                    <a:lumMod val="75000"/>
                    <a:lumOff val="25000"/>
                  </a:schemeClr>
                </a:solidFill>
                <a:latin typeface="Century Gothic" pitchFamily="34" charset="0"/>
              </a:rPr>
              <a:t>code</a:t>
            </a:r>
            <a:r>
              <a:rPr lang="en-US" sz="1700" dirty="0" smtClean="0">
                <a:solidFill>
                  <a:schemeClr val="tx1">
                    <a:lumMod val="75000"/>
                    <a:lumOff val="25000"/>
                  </a:schemeClr>
                </a:solidFill>
                <a:latin typeface="Century Gothic" pitchFamily="34" charset="0"/>
              </a:rPr>
              <a:t> (Click on </a:t>
            </a:r>
            <a:r>
              <a:rPr lang="en-US" sz="1700" b="1" i="1" dirty="0" smtClean="0">
                <a:solidFill>
                  <a:schemeClr val="tx1">
                    <a:lumMod val="75000"/>
                    <a:lumOff val="25000"/>
                  </a:schemeClr>
                </a:solidFill>
                <a:latin typeface="Century Gothic" pitchFamily="34" charset="0"/>
              </a:rPr>
              <a:t>Macros</a:t>
            </a:r>
            <a:r>
              <a:rPr lang="en-US" sz="1700" dirty="0" smtClean="0">
                <a:solidFill>
                  <a:schemeClr val="tx1">
                    <a:lumMod val="75000"/>
                    <a:lumOff val="25000"/>
                  </a:schemeClr>
                </a:solidFill>
                <a:latin typeface="Century Gothic" pitchFamily="34" charset="0"/>
              </a:rPr>
              <a:t> and then </a:t>
            </a:r>
            <a:r>
              <a:rPr lang="en-US" sz="1700" b="1" i="1" dirty="0" smtClean="0">
                <a:solidFill>
                  <a:schemeClr val="tx1">
                    <a:lumMod val="75000"/>
                    <a:lumOff val="25000"/>
                  </a:schemeClr>
                </a:solidFill>
                <a:latin typeface="Century Gothic" pitchFamily="34" charset="0"/>
              </a:rPr>
              <a:t>Run</a:t>
            </a:r>
            <a:r>
              <a:rPr lang="en-US" sz="1700" dirty="0" smtClean="0">
                <a:solidFill>
                  <a:schemeClr val="tx1">
                    <a:lumMod val="75000"/>
                    <a:lumOff val="25000"/>
                  </a:schemeClr>
                </a:solidFill>
                <a:latin typeface="Century Gothic" pitchFamily="34" charset="0"/>
              </a:rPr>
              <a:t>, or click 		on </a:t>
            </a:r>
            <a:r>
              <a:rPr lang="en-US" sz="1700" b="1" i="1" dirty="0" smtClean="0">
                <a:solidFill>
                  <a:schemeClr val="tx1">
                    <a:lumMod val="75000"/>
                    <a:lumOff val="25000"/>
                  </a:schemeClr>
                </a:solidFill>
                <a:latin typeface="Century Gothic" pitchFamily="34" charset="0"/>
              </a:rPr>
              <a:t>Run</a:t>
            </a:r>
            <a:r>
              <a:rPr lang="en-US" sz="1700" dirty="0" smtClean="0">
                <a:solidFill>
                  <a:schemeClr val="tx1">
                    <a:lumMod val="75000"/>
                    <a:lumOff val="25000"/>
                  </a:schemeClr>
                </a:solidFill>
                <a:latin typeface="Century Gothic" pitchFamily="34" charset="0"/>
              </a:rPr>
              <a:t> from the </a:t>
            </a:r>
            <a:r>
              <a:rPr lang="en-US" sz="1700" b="1" i="1" dirty="0" smtClean="0">
                <a:solidFill>
                  <a:schemeClr val="tx1">
                    <a:lumMod val="75000"/>
                    <a:lumOff val="25000"/>
                  </a:schemeClr>
                </a:solidFill>
                <a:latin typeface="Century Gothic" pitchFamily="34" charset="0"/>
              </a:rPr>
              <a:t>Visual Basic Editor</a:t>
            </a:r>
            <a:r>
              <a:rPr lang="en-US" sz="1700" dirty="0" smtClean="0">
                <a:solidFill>
                  <a:schemeClr val="tx1">
                    <a:lumMod val="75000"/>
                    <a:lumOff val="25000"/>
                  </a:schemeClr>
                </a:solidFill>
                <a:latin typeface="Century Gothic" pitchFamily="34" charset="0"/>
              </a:rPr>
              <a:t>). The words "code 		placed here" will be placed into cell A1. No surprise.</a:t>
            </a:r>
          </a:p>
          <a:p>
            <a:pPr>
              <a:buNone/>
            </a:pPr>
            <a:r>
              <a:rPr lang="en-US" sz="1700" dirty="0" smtClean="0">
                <a:solidFill>
                  <a:schemeClr val="tx1">
                    <a:lumMod val="75000"/>
                    <a:lumOff val="25000"/>
                  </a:schemeClr>
                </a:solidFill>
                <a:latin typeface="Century Gothic" pitchFamily="34" charset="0"/>
              </a:rPr>
              <a:t>		2.	Now go to the second </a:t>
            </a:r>
            <a:r>
              <a:rPr lang="en-US" sz="1700" b="1" i="1" dirty="0" smtClean="0">
                <a:solidFill>
                  <a:schemeClr val="tx1">
                    <a:lumMod val="75000"/>
                    <a:lumOff val="25000"/>
                  </a:schemeClr>
                </a:solidFill>
                <a:latin typeface="Century Gothic" pitchFamily="34" charset="0"/>
              </a:rPr>
              <a:t>worksheet</a:t>
            </a:r>
            <a:r>
              <a:rPr lang="en-US" sz="1700" dirty="0" smtClean="0">
                <a:solidFill>
                  <a:schemeClr val="tx1">
                    <a:lumMod val="75000"/>
                    <a:lumOff val="25000"/>
                  </a:schemeClr>
                </a:solidFill>
                <a:latin typeface="Century Gothic" pitchFamily="34" charset="0"/>
              </a:rPr>
              <a:t>. Execute the code 		again. You will see that the words will be placed on the 		second worksheet as well!</a:t>
            </a:r>
          </a:p>
          <a:p>
            <a:pPr>
              <a:buNone/>
            </a:pPr>
            <a:r>
              <a:rPr lang="en-US" sz="1700" dirty="0" smtClean="0">
                <a:solidFill>
                  <a:schemeClr val="tx1">
                    <a:lumMod val="75000"/>
                    <a:lumOff val="25000"/>
                  </a:schemeClr>
                </a:solidFill>
                <a:latin typeface="Century Gothic" pitchFamily="34" charset="0"/>
              </a:rPr>
              <a:t>		3.	Now even open a new </a:t>
            </a:r>
            <a:r>
              <a:rPr lang="en-US" sz="1700" b="1" i="1" dirty="0" smtClean="0">
                <a:solidFill>
                  <a:schemeClr val="tx1">
                    <a:lumMod val="75000"/>
                    <a:lumOff val="25000"/>
                  </a:schemeClr>
                </a:solidFill>
                <a:latin typeface="Century Gothic" pitchFamily="34" charset="0"/>
              </a:rPr>
              <a:t>workbook</a:t>
            </a:r>
            <a:r>
              <a:rPr lang="en-US" sz="1700" dirty="0" smtClean="0">
                <a:solidFill>
                  <a:schemeClr val="tx1">
                    <a:lumMod val="75000"/>
                    <a:lumOff val="25000"/>
                  </a:schemeClr>
                </a:solidFill>
                <a:latin typeface="Century Gothic" pitchFamily="34" charset="0"/>
              </a:rPr>
              <a:t> and </a:t>
            </a:r>
            <a:r>
              <a:rPr lang="en-US" sz="1700" b="1" i="1" dirty="0" smtClean="0">
                <a:solidFill>
                  <a:schemeClr val="tx1">
                    <a:lumMod val="75000"/>
                    <a:lumOff val="25000"/>
                  </a:schemeClr>
                </a:solidFill>
                <a:latin typeface="Century Gothic" pitchFamily="34" charset="0"/>
              </a:rPr>
              <a:t>execute</a:t>
            </a:r>
            <a:r>
              <a:rPr lang="en-US" sz="1700" dirty="0" smtClean="0">
                <a:solidFill>
                  <a:schemeClr val="tx1">
                    <a:lumMod val="75000"/>
                    <a:lumOff val="25000"/>
                  </a:schemeClr>
                </a:solidFill>
                <a:latin typeface="Century Gothic" pitchFamily="34" charset="0"/>
              </a:rPr>
              <a:t> the macro 		again. You will see that the words will be placed there as 		well! That is because we didn't specify a </a:t>
            </a:r>
            <a:r>
              <a:rPr lang="en-US" sz="1700" b="1" i="1" dirty="0" smtClean="0">
                <a:solidFill>
                  <a:schemeClr val="tx1">
                    <a:lumMod val="75000"/>
                    <a:lumOff val="25000"/>
                  </a:schemeClr>
                </a:solidFill>
                <a:latin typeface="Century Gothic" pitchFamily="34" charset="0"/>
              </a:rPr>
              <a:t>workbook</a:t>
            </a:r>
            <a:r>
              <a:rPr lang="en-US" sz="1700" dirty="0" smtClean="0">
                <a:solidFill>
                  <a:schemeClr val="tx1">
                    <a:lumMod val="75000"/>
                    <a:lumOff val="25000"/>
                  </a:schemeClr>
                </a:solidFill>
                <a:latin typeface="Century Gothic" pitchFamily="34" charset="0"/>
              </a:rPr>
              <a:t> or 		</a:t>
            </a:r>
            <a:r>
              <a:rPr lang="en-US" sz="1700" b="1" i="1" dirty="0" smtClean="0">
                <a:solidFill>
                  <a:schemeClr val="tx1">
                    <a:lumMod val="75000"/>
                    <a:lumOff val="25000"/>
                  </a:schemeClr>
                </a:solidFill>
                <a:latin typeface="Century Gothic" pitchFamily="34" charset="0"/>
              </a:rPr>
              <a:t>worksheet</a:t>
            </a:r>
            <a:r>
              <a:rPr lang="en-US" sz="1700" dirty="0" smtClean="0">
                <a:solidFill>
                  <a:schemeClr val="tx1">
                    <a:lumMod val="75000"/>
                    <a:lumOff val="25000"/>
                  </a:schemeClr>
                </a:solidFill>
                <a:latin typeface="Century Gothic" pitchFamily="34" charset="0"/>
              </a:rPr>
              <a:t> name and </a:t>
            </a:r>
            <a:r>
              <a:rPr lang="en-US" sz="1700" b="1" i="1" dirty="0" smtClean="0">
                <a:solidFill>
                  <a:schemeClr val="tx1">
                    <a:lumMod val="75000"/>
                    <a:lumOff val="25000"/>
                  </a:schemeClr>
                </a:solidFill>
                <a:latin typeface="Century Gothic" pitchFamily="34" charset="0"/>
              </a:rPr>
              <a:t>Excel VBA </a:t>
            </a:r>
            <a:r>
              <a:rPr lang="en-US" sz="1700" dirty="0" smtClean="0">
                <a:solidFill>
                  <a:schemeClr val="tx1">
                    <a:lumMod val="75000"/>
                    <a:lumOff val="25000"/>
                  </a:schemeClr>
                </a:solidFill>
                <a:latin typeface="Century Gothic" pitchFamily="34" charset="0"/>
              </a:rPr>
              <a:t>automatically takes the 		</a:t>
            </a:r>
            <a:r>
              <a:rPr lang="en-US" sz="1700" b="1" i="1" dirty="0" smtClean="0">
                <a:solidFill>
                  <a:schemeClr val="tx1">
                    <a:lumMod val="75000"/>
                    <a:lumOff val="25000"/>
                  </a:schemeClr>
                </a:solidFill>
                <a:latin typeface="Century Gothic" pitchFamily="34" charset="0"/>
              </a:rPr>
              <a:t>active</a:t>
            </a:r>
            <a:r>
              <a:rPr lang="en-US" sz="1700" i="1"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workbook</a:t>
            </a:r>
            <a:r>
              <a:rPr lang="en-US" sz="1700" i="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and </a:t>
            </a:r>
            <a:r>
              <a:rPr lang="en-US" sz="1700" b="1" i="1" dirty="0" smtClean="0">
                <a:solidFill>
                  <a:schemeClr val="tx1">
                    <a:lumMod val="75000"/>
                    <a:lumOff val="25000"/>
                  </a:schemeClr>
                </a:solidFill>
                <a:latin typeface="Century Gothic" pitchFamily="34" charset="0"/>
              </a:rPr>
              <a:t>active worksheet</a:t>
            </a:r>
            <a:r>
              <a:rPr lang="en-US" sz="1700" b="1" dirty="0" smtClean="0">
                <a:solidFill>
                  <a:schemeClr val="tx1">
                    <a:lumMod val="75000"/>
                    <a:lumOff val="25000"/>
                  </a:schemeClr>
                </a:solidFill>
                <a:latin typeface="Century Gothic" pitchFamily="34" charset="0"/>
              </a:rPr>
              <a:t>.</a:t>
            </a:r>
            <a:r>
              <a:rPr lang="en-US" sz="1700" dirty="0" smtClean="0">
                <a:solidFill>
                  <a:schemeClr val="tx1">
                    <a:lumMod val="75000"/>
                    <a:lumOff val="25000"/>
                  </a:schemeClr>
                </a:solidFill>
                <a:latin typeface="Century Gothic" pitchFamily="34" charset="0"/>
              </a:rPr>
              <a:t> Be aware that if 		you want to change different things on different sheets to 		include the </a:t>
            </a:r>
            <a:r>
              <a:rPr lang="en-US" sz="1700" b="1" i="1" dirty="0" smtClean="0">
                <a:solidFill>
                  <a:schemeClr val="tx1">
                    <a:lumMod val="75000"/>
                    <a:lumOff val="25000"/>
                  </a:schemeClr>
                </a:solidFill>
                <a:latin typeface="Century Gothic" pitchFamily="34" charset="0"/>
              </a:rPr>
              <a:t>Worksheet object</a:t>
            </a:r>
            <a:r>
              <a:rPr lang="en-US" sz="1700" dirty="0" smtClean="0">
                <a:solidFill>
                  <a:schemeClr val="tx1">
                    <a:lumMod val="75000"/>
                    <a:lumOff val="25000"/>
                  </a:schemeClr>
                </a:solidFill>
                <a:latin typeface="Century Gothic" pitchFamily="34" charset="0"/>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10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2: Macro Basics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Workbooks and Worksheets</a:t>
            </a:r>
          </a:p>
          <a:p>
            <a:pPr>
              <a:buNone/>
            </a:pPr>
            <a:r>
              <a:rPr lang="en-US" sz="1700" dirty="0" smtClean="0">
                <a:solidFill>
                  <a:schemeClr val="tx1">
                    <a:lumMod val="75000"/>
                    <a:lumOff val="25000"/>
                  </a:schemeClr>
                </a:solidFill>
                <a:latin typeface="Century Gothic" pitchFamily="34" charset="0"/>
              </a:rPr>
              <a:t>		You may have noticed that </a:t>
            </a:r>
            <a:r>
              <a:rPr lang="en-US" sz="1700" b="1" i="1" dirty="0" smtClean="0">
                <a:solidFill>
                  <a:schemeClr val="tx1">
                    <a:lumMod val="75000"/>
                    <a:lumOff val="25000"/>
                  </a:schemeClr>
                </a:solidFill>
                <a:latin typeface="Century Gothic" pitchFamily="34" charset="0"/>
              </a:rPr>
              <a:t>worksheets</a:t>
            </a:r>
            <a:r>
              <a:rPr lang="en-US" sz="1700" dirty="0" smtClean="0">
                <a:solidFill>
                  <a:schemeClr val="tx1">
                    <a:lumMod val="75000"/>
                    <a:lumOff val="25000"/>
                  </a:schemeClr>
                </a:solidFill>
                <a:latin typeface="Century Gothic" pitchFamily="34" charset="0"/>
              </a:rPr>
              <a:t> and </a:t>
            </a:r>
            <a:r>
              <a:rPr lang="en-US" sz="1700" b="1" i="1" dirty="0" smtClean="0">
                <a:solidFill>
                  <a:schemeClr val="tx1">
                    <a:lumMod val="75000"/>
                    <a:lumOff val="25000"/>
                  </a:schemeClr>
                </a:solidFill>
                <a:latin typeface="Century Gothic" pitchFamily="34" charset="0"/>
              </a:rPr>
              <a:t>workbooks</a:t>
            </a:r>
            <a:r>
              <a:rPr lang="en-US" sz="1700" dirty="0" smtClean="0">
                <a:solidFill>
                  <a:schemeClr val="tx1">
                    <a:lumMod val="75000"/>
                    <a:lumOff val="25000"/>
                  </a:schemeClr>
                </a:solidFill>
                <a:latin typeface="Century Gothic" pitchFamily="34" charset="0"/>
              </a:rPr>
              <a:t> are both 	plural (see the complete code line mentioned earlier). That's 	because they are actually </a:t>
            </a:r>
            <a:r>
              <a:rPr lang="en-US" sz="1700" b="1" i="1" dirty="0" smtClean="0">
                <a:solidFill>
                  <a:schemeClr val="tx1">
                    <a:lumMod val="75000"/>
                    <a:lumOff val="25000"/>
                  </a:schemeClr>
                </a:solidFill>
                <a:latin typeface="Century Gothic" pitchFamily="34" charset="0"/>
              </a:rPr>
              <a:t>collections</a:t>
            </a:r>
            <a:r>
              <a:rPr lang="en-US" sz="1700" dirty="0" smtClean="0">
                <a:solidFill>
                  <a:schemeClr val="tx1">
                    <a:lumMod val="75000"/>
                    <a:lumOff val="25000"/>
                  </a:schemeClr>
                </a:solidFill>
                <a:latin typeface="Century Gothic" pitchFamily="34" charset="0"/>
              </a:rPr>
              <a:t>. The </a:t>
            </a:r>
            <a:r>
              <a:rPr lang="en-US" sz="1700" b="1" i="1" dirty="0" smtClean="0">
                <a:solidFill>
                  <a:schemeClr val="tx1">
                    <a:lumMod val="75000"/>
                    <a:lumOff val="25000"/>
                  </a:schemeClr>
                </a:solidFill>
                <a:latin typeface="Century Gothic" pitchFamily="34" charset="0"/>
              </a:rPr>
              <a:t>Workbooks collection </a:t>
            </a:r>
            <a:r>
              <a:rPr lang="en-US" sz="1700" dirty="0" smtClean="0">
                <a:solidFill>
                  <a:schemeClr val="tx1">
                    <a:lumMod val="75000"/>
                    <a:lumOff val="25000"/>
                  </a:schemeClr>
                </a:solidFill>
                <a:latin typeface="Century Gothic" pitchFamily="34" charset="0"/>
              </a:rPr>
              <a:t>	contains all the </a:t>
            </a:r>
            <a:r>
              <a:rPr lang="en-US" sz="1700" b="1" i="1" dirty="0" smtClean="0">
                <a:solidFill>
                  <a:schemeClr val="tx1">
                    <a:lumMod val="75000"/>
                    <a:lumOff val="25000"/>
                  </a:schemeClr>
                </a:solidFill>
                <a:latin typeface="Century Gothic" pitchFamily="34" charset="0"/>
              </a:rPr>
              <a:t>Workbook objects </a:t>
            </a:r>
            <a:r>
              <a:rPr lang="en-US" sz="1700" dirty="0" smtClean="0">
                <a:solidFill>
                  <a:schemeClr val="tx1">
                    <a:lumMod val="75000"/>
                    <a:lumOff val="25000"/>
                  </a:schemeClr>
                </a:solidFill>
                <a:latin typeface="Century Gothic" pitchFamily="34" charset="0"/>
              </a:rPr>
              <a:t>that are currently open. The 	</a:t>
            </a:r>
            <a:r>
              <a:rPr lang="en-US" sz="1700" b="1" i="1" dirty="0" smtClean="0">
                <a:solidFill>
                  <a:schemeClr val="tx1">
                    <a:lumMod val="75000"/>
                    <a:lumOff val="25000"/>
                  </a:schemeClr>
                </a:solidFill>
                <a:latin typeface="Century Gothic" pitchFamily="34" charset="0"/>
              </a:rPr>
              <a:t>Worksheets collection </a:t>
            </a:r>
            <a:r>
              <a:rPr lang="en-US" sz="1700" dirty="0" smtClean="0">
                <a:solidFill>
                  <a:schemeClr val="tx1">
                    <a:lumMod val="75000"/>
                    <a:lumOff val="25000"/>
                  </a:schemeClr>
                </a:solidFill>
                <a:latin typeface="Century Gothic" pitchFamily="34" charset="0"/>
              </a:rPr>
              <a:t>contains all the </a:t>
            </a:r>
            <a:r>
              <a:rPr lang="en-US" sz="1700" b="1" i="1" dirty="0" smtClean="0">
                <a:solidFill>
                  <a:schemeClr val="tx1">
                    <a:lumMod val="75000"/>
                    <a:lumOff val="25000"/>
                  </a:schemeClr>
                </a:solidFill>
                <a:latin typeface="Century Gothic" pitchFamily="34" charset="0"/>
              </a:rPr>
              <a:t>Worksheet objects </a:t>
            </a:r>
            <a:r>
              <a:rPr lang="en-US" sz="1700" dirty="0" smtClean="0">
                <a:solidFill>
                  <a:schemeClr val="tx1">
                    <a:lumMod val="75000"/>
                    <a:lumOff val="25000"/>
                  </a:schemeClr>
                </a:solidFill>
                <a:latin typeface="Century Gothic" pitchFamily="34" charset="0"/>
              </a:rPr>
              <a:t>in a 	</a:t>
            </a:r>
            <a:r>
              <a:rPr lang="en-US" sz="1700" b="1" i="1" dirty="0" smtClean="0">
                <a:solidFill>
                  <a:schemeClr val="tx1">
                    <a:lumMod val="75000"/>
                    <a:lumOff val="25000"/>
                  </a:schemeClr>
                </a:solidFill>
                <a:latin typeface="Century Gothic" pitchFamily="34" charset="0"/>
              </a:rPr>
              <a:t>workbook.</a:t>
            </a:r>
          </a:p>
          <a:p>
            <a:pPr>
              <a:buNone/>
            </a:pPr>
            <a:endParaRPr lang="en-US" sz="1700" dirty="0" smtClean="0">
              <a:solidFill>
                <a:schemeClr val="tx1">
                  <a:lumMod val="75000"/>
                  <a:lumOff val="25000"/>
                </a:schemeClr>
              </a:solidFill>
              <a:latin typeface="Century Gothic" pitchFamily="34" charset="0"/>
            </a:endParaRPr>
          </a:p>
          <a:p>
            <a:pPr>
              <a:buNone/>
            </a:pPr>
            <a:r>
              <a:rPr lang="en-US" sz="1700" dirty="0" smtClean="0">
                <a:solidFill>
                  <a:schemeClr val="tx1">
                    <a:lumMod val="75000"/>
                    <a:lumOff val="25000"/>
                  </a:schemeClr>
                </a:solidFill>
                <a:latin typeface="Century Gothic" pitchFamily="34" charset="0"/>
              </a:rPr>
              <a:t>		You can refer to a member of the </a:t>
            </a:r>
            <a:r>
              <a:rPr lang="en-US" sz="1700" b="1" i="1" dirty="0" smtClean="0">
                <a:solidFill>
                  <a:schemeClr val="tx1">
                    <a:lumMod val="75000"/>
                    <a:lumOff val="25000"/>
                  </a:schemeClr>
                </a:solidFill>
                <a:latin typeface="Century Gothic" pitchFamily="34" charset="0"/>
              </a:rPr>
              <a:t>collection</a:t>
            </a:r>
            <a:r>
              <a:rPr lang="en-US" sz="1700" dirty="0" smtClean="0">
                <a:solidFill>
                  <a:schemeClr val="tx1">
                    <a:lumMod val="75000"/>
                    <a:lumOff val="25000"/>
                  </a:schemeClr>
                </a:solidFill>
                <a:latin typeface="Century Gothic" pitchFamily="34" charset="0"/>
              </a:rPr>
              <a:t>, that is: a single 	workbook or single worksheet, in two ways. Using the index number, 	</a:t>
            </a:r>
            <a:r>
              <a:rPr lang="en-US" sz="1700" b="1" i="1" dirty="0" smtClean="0">
                <a:solidFill>
                  <a:schemeClr val="tx1">
                    <a:lumMod val="75000"/>
                    <a:lumOff val="25000"/>
                  </a:schemeClr>
                </a:solidFill>
                <a:latin typeface="Century Gothic" pitchFamily="34" charset="0"/>
              </a:rPr>
              <a:t>Worksheets(1)</a:t>
            </a:r>
            <a:r>
              <a:rPr lang="en-US" sz="1700" dirty="0" smtClean="0">
                <a:solidFill>
                  <a:schemeClr val="tx1">
                    <a:lumMod val="75000"/>
                    <a:lumOff val="25000"/>
                  </a:schemeClr>
                </a:solidFill>
                <a:latin typeface="Century Gothic" pitchFamily="34" charset="0"/>
              </a:rPr>
              <a:t> is the first worksheet starting from the left. Using the 	member's name: </a:t>
            </a:r>
            <a:r>
              <a:rPr lang="en-US" sz="1700" b="1" i="1" dirty="0" smtClean="0">
                <a:solidFill>
                  <a:schemeClr val="tx1">
                    <a:lumMod val="75000"/>
                    <a:lumOff val="25000"/>
                  </a:schemeClr>
                </a:solidFill>
                <a:latin typeface="Century Gothic" pitchFamily="34" charset="0"/>
              </a:rPr>
              <a:t>Worksheets("sheet1")</a:t>
            </a:r>
            <a:r>
              <a:rPr lang="en-US" sz="1700" dirty="0" smtClean="0">
                <a:solidFill>
                  <a:schemeClr val="tx1">
                    <a:lumMod val="75000"/>
                    <a:lumOff val="25000"/>
                  </a:schemeClr>
                </a:solidFill>
                <a:latin typeface="Century Gothic" pitchFamily="34" charset="0"/>
              </a:rPr>
              <a:t>.</a:t>
            </a:r>
          </a:p>
          <a:p>
            <a:pPr>
              <a:buNone/>
            </a:pPr>
            <a:endParaRPr lang="en-US" sz="1700" dirty="0" smtClean="0">
              <a:solidFill>
                <a:schemeClr val="tx1">
                  <a:lumMod val="75000"/>
                  <a:lumOff val="25000"/>
                </a:schemeClr>
              </a:solidFill>
              <a:latin typeface="Century Gothic" pitchFamily="34" charset="0"/>
            </a:endParaRPr>
          </a:p>
          <a:p>
            <a:pPr>
              <a:buNone/>
            </a:pPr>
            <a:r>
              <a:rPr lang="en-US" sz="1700" dirty="0" smtClean="0">
                <a:solidFill>
                  <a:schemeClr val="tx1">
                    <a:lumMod val="75000"/>
                    <a:lumOff val="25000"/>
                  </a:schemeClr>
                </a:solidFill>
                <a:latin typeface="Century Gothic" pitchFamily="34" charset="0"/>
              </a:rPr>
              <a:t>		It probably doesn't surprise you that the collections and the 	members of the collections have properties and methods as well. 	Here are some examples.</a:t>
            </a:r>
            <a:endParaRPr lang="en-US" sz="1700" dirty="0">
              <a:solidFill>
                <a:schemeClr val="tx1">
                  <a:lumMod val="75000"/>
                  <a:lumOff val="25000"/>
                </a:schemeClr>
              </a:solidFill>
              <a:latin typeface="Century Gothic"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20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2: Macro Basics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Workbooks and Worksheets</a:t>
            </a:r>
          </a:p>
          <a:p>
            <a:pPr>
              <a:buNone/>
            </a:pPr>
            <a:r>
              <a:rPr lang="en-US" sz="1700" dirty="0" smtClean="0">
                <a:solidFill>
                  <a:schemeClr val="tx1">
                    <a:lumMod val="75000"/>
                    <a:lumOff val="25000"/>
                  </a:schemeClr>
                </a:solidFill>
                <a:latin typeface="Century Gothic" pitchFamily="34" charset="0"/>
              </a:rPr>
              <a:t>		1.	 The </a:t>
            </a:r>
            <a:r>
              <a:rPr lang="en-US" sz="1700" b="1" i="1" dirty="0" smtClean="0">
                <a:solidFill>
                  <a:schemeClr val="tx1">
                    <a:lumMod val="75000"/>
                    <a:lumOff val="25000"/>
                  </a:schemeClr>
                </a:solidFill>
                <a:latin typeface="Century Gothic" pitchFamily="34" charset="0"/>
              </a:rPr>
              <a:t>Count</a:t>
            </a:r>
            <a:r>
              <a:rPr lang="en-US" sz="1700" dirty="0" smtClean="0">
                <a:solidFill>
                  <a:schemeClr val="tx1">
                    <a:lumMod val="75000"/>
                    <a:lumOff val="25000"/>
                  </a:schemeClr>
                </a:solidFill>
                <a:latin typeface="Century Gothic" pitchFamily="34" charset="0"/>
              </a:rPr>
              <a:t> property of the </a:t>
            </a:r>
            <a:r>
              <a:rPr lang="en-US" sz="1700" b="1" i="1" dirty="0" smtClean="0">
                <a:solidFill>
                  <a:schemeClr val="tx1">
                    <a:lumMod val="75000"/>
                    <a:lumOff val="25000"/>
                  </a:schemeClr>
                </a:solidFill>
                <a:latin typeface="Century Gothic" pitchFamily="34" charset="0"/>
              </a:rPr>
              <a:t>Worksheets collection </a:t>
            </a:r>
            <a:r>
              <a:rPr lang="en-US" sz="1700" dirty="0" smtClean="0">
                <a:solidFill>
                  <a:schemeClr val="tx1">
                    <a:lumMod val="75000"/>
                    <a:lumOff val="25000"/>
                  </a:schemeClr>
                </a:solidFill>
                <a:latin typeface="Century Gothic" pitchFamily="34" charset="0"/>
              </a:rPr>
              <a:t>and 		</a:t>
            </a:r>
            <a:r>
              <a:rPr lang="en-US" sz="1700" b="1" i="1" dirty="0" smtClean="0">
                <a:solidFill>
                  <a:schemeClr val="tx1">
                    <a:lumMod val="75000"/>
                    <a:lumOff val="25000"/>
                  </a:schemeClr>
                </a:solidFill>
                <a:latin typeface="Century Gothic" pitchFamily="34" charset="0"/>
              </a:rPr>
              <a:t>Workbooks collection</a:t>
            </a:r>
            <a:r>
              <a:rPr lang="en-US" sz="1700" dirty="0" smtClean="0">
                <a:solidFill>
                  <a:schemeClr val="tx1">
                    <a:lumMod val="75000"/>
                    <a:lumOff val="25000"/>
                  </a:schemeClr>
                </a:solidFill>
                <a:latin typeface="Century Gothic" pitchFamily="34" charset="0"/>
              </a:rPr>
              <a:t>. The following code line counts the 		number of worksheets of a workbook. Place a command 		button on your worksheet and add the code line:</a:t>
            </a:r>
          </a:p>
          <a:p>
            <a:pPr>
              <a:buNone/>
            </a:pPr>
            <a:endParaRPr lang="en-US" sz="1700" b="1" i="1" dirty="0" smtClean="0">
              <a:solidFill>
                <a:schemeClr val="tx1">
                  <a:lumMod val="75000"/>
                  <a:lumOff val="25000"/>
                </a:schemeClr>
              </a:solidFill>
              <a:latin typeface="Century Gothic" pitchFamily="34" charset="0"/>
            </a:endParaRPr>
          </a:p>
          <a:p>
            <a:pPr>
              <a:buNone/>
            </a:pPr>
            <a:r>
              <a:rPr lang="en-US" sz="1700" b="1" i="1" dirty="0" smtClean="0">
                <a:solidFill>
                  <a:schemeClr val="tx1">
                    <a:lumMod val="75000"/>
                    <a:lumOff val="25000"/>
                  </a:schemeClr>
                </a:solidFill>
                <a:latin typeface="Century Gothic" pitchFamily="34" charset="0"/>
              </a:rPr>
              <a:t>			</a:t>
            </a:r>
          </a:p>
          <a:p>
            <a:pPr>
              <a:buNone/>
            </a:pPr>
            <a:r>
              <a:rPr lang="en-US" sz="1700" b="1" i="1" dirty="0" smtClean="0">
                <a:solidFill>
                  <a:schemeClr val="tx1">
                    <a:lumMod val="75000"/>
                    <a:lumOff val="25000"/>
                  </a:schemeClr>
                </a:solidFill>
                <a:latin typeface="Century Gothic" pitchFamily="34" charset="0"/>
              </a:rPr>
              <a:t>			</a:t>
            </a:r>
            <a:r>
              <a:rPr lang="en-US" sz="1800" dirty="0" smtClean="0"/>
              <a:t> </a:t>
            </a:r>
            <a:r>
              <a:rPr lang="en-US" sz="1700" dirty="0" smtClean="0">
                <a:solidFill>
                  <a:schemeClr val="tx1">
                    <a:lumMod val="75000"/>
                    <a:lumOff val="25000"/>
                  </a:schemeClr>
                </a:solidFill>
                <a:latin typeface="Century Gothic" pitchFamily="34" charset="0"/>
              </a:rPr>
              <a:t>Result when you click the command button on the sheet:</a:t>
            </a:r>
            <a:endParaRPr lang="en-US" sz="1700" i="1" dirty="0" smtClean="0">
              <a:solidFill>
                <a:schemeClr val="tx1">
                  <a:lumMod val="75000"/>
                  <a:lumOff val="25000"/>
                </a:schemeClr>
              </a:solidFill>
              <a:latin typeface="Century Gothic" pitchFamily="34" charset="0"/>
            </a:endParaRPr>
          </a:p>
        </p:txBody>
      </p:sp>
      <p:sp>
        <p:nvSpPr>
          <p:cNvPr id="4" name="TextBox 3"/>
          <p:cNvSpPr txBox="1"/>
          <p:nvPr/>
        </p:nvSpPr>
        <p:spPr>
          <a:xfrm>
            <a:off x="2362200" y="2908756"/>
            <a:ext cx="5867400" cy="215444"/>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65000"/>
                    <a:lumOff val="35000"/>
                  </a:schemeClr>
                </a:solidFill>
                <a:latin typeface="Courier New" pitchFamily="49" charset="0"/>
                <a:cs typeface="Courier New" pitchFamily="49" charset="0"/>
              </a:rPr>
              <a:t> </a:t>
            </a:r>
            <a:r>
              <a:rPr lang="en-US" sz="1400" dirty="0" smtClean="0">
                <a:solidFill>
                  <a:schemeClr val="tx1">
                    <a:lumMod val="75000"/>
                    <a:lumOff val="25000"/>
                  </a:schemeClr>
                </a:solidFill>
                <a:latin typeface="Courier New" pitchFamily="49" charset="0"/>
                <a:cs typeface="Courier New" pitchFamily="49" charset="0"/>
              </a:rPr>
              <a:t>MsgBox Worksheets.Count</a:t>
            </a:r>
            <a:endParaRPr lang="en-US" sz="1700" dirty="0">
              <a:solidFill>
                <a:schemeClr val="tx1">
                  <a:lumMod val="75000"/>
                  <a:lumOff val="25000"/>
                </a:schemeClr>
              </a:solidFill>
              <a:latin typeface="Courier New" pitchFamily="49" charset="0"/>
              <a:cs typeface="Courier New" pitchFamily="49" charset="0"/>
            </a:endParaRPr>
          </a:p>
        </p:txBody>
      </p:sp>
      <p:pic>
        <p:nvPicPr>
          <p:cNvPr id="41986" name="Picture 2" descr="Worksheets Count Property Result"/>
          <p:cNvPicPr>
            <a:picLocks noChangeAspect="1" noChangeArrowheads="1"/>
          </p:cNvPicPr>
          <p:nvPr/>
        </p:nvPicPr>
        <p:blipFill>
          <a:blip r:embed="rId2"/>
          <a:srcRect/>
          <a:stretch>
            <a:fillRect/>
          </a:stretch>
        </p:blipFill>
        <p:spPr bwMode="auto">
          <a:xfrm>
            <a:off x="2438400" y="3733800"/>
            <a:ext cx="2286000" cy="2286001"/>
          </a:xfrm>
          <a:prstGeom prst="rect">
            <a:avLst/>
          </a:prstGeom>
          <a:noFill/>
        </p:spPr>
      </p:pic>
      <p:sp>
        <p:nvSpPr>
          <p:cNvPr id="6" name="TextBox 5"/>
          <p:cNvSpPr txBox="1"/>
          <p:nvPr/>
        </p:nvSpPr>
        <p:spPr>
          <a:xfrm>
            <a:off x="2514600" y="6096000"/>
            <a:ext cx="5867400" cy="615553"/>
          </a:xfrm>
          <a:prstGeom prst="rect">
            <a:avLst/>
          </a:prstGeom>
          <a:noFill/>
        </p:spPr>
        <p:txBody>
          <a:bodyPr wrap="square" rtlCol="0">
            <a:spAutoFit/>
          </a:bodyPr>
          <a:lstStyle/>
          <a:p>
            <a:r>
              <a:rPr lang="en-US" sz="1700" dirty="0" smtClean="0">
                <a:solidFill>
                  <a:schemeClr val="tx1">
                    <a:lumMod val="75000"/>
                    <a:lumOff val="25000"/>
                  </a:schemeClr>
                </a:solidFill>
                <a:latin typeface="Century Gothic" pitchFamily="34" charset="0"/>
              </a:rPr>
              <a:t>You can also use the </a:t>
            </a:r>
            <a:r>
              <a:rPr lang="en-US" sz="1700" b="1" i="1" dirty="0" smtClean="0">
                <a:solidFill>
                  <a:schemeClr val="tx1">
                    <a:lumMod val="75000"/>
                    <a:lumOff val="25000"/>
                  </a:schemeClr>
                </a:solidFill>
                <a:latin typeface="Century Gothic" pitchFamily="34" charset="0"/>
              </a:rPr>
              <a:t>Count</a:t>
            </a:r>
            <a:r>
              <a:rPr lang="en-US" sz="1700" dirty="0" smtClean="0">
                <a:solidFill>
                  <a:schemeClr val="tx1">
                    <a:lumMod val="75000"/>
                    <a:lumOff val="25000"/>
                  </a:schemeClr>
                </a:solidFill>
                <a:latin typeface="Century Gothic" pitchFamily="34" charset="0"/>
              </a:rPr>
              <a:t> property to count the number of </a:t>
            </a:r>
            <a:r>
              <a:rPr lang="en-US" sz="1700" b="1" i="1" dirty="0" smtClean="0">
                <a:solidFill>
                  <a:schemeClr val="tx1">
                    <a:lumMod val="75000"/>
                    <a:lumOff val="25000"/>
                  </a:schemeClr>
                </a:solidFill>
                <a:latin typeface="Century Gothic" pitchFamily="34" charset="0"/>
              </a:rPr>
              <a:t>active workbooks</a:t>
            </a:r>
            <a:r>
              <a:rPr lang="en-US" sz="1700" dirty="0" smtClean="0">
                <a:solidFill>
                  <a:schemeClr val="tx1">
                    <a:lumMod val="75000"/>
                    <a:lumOff val="25000"/>
                  </a:schemeClr>
                </a:solidFill>
                <a:latin typeface="Century Gothic" pitchFamily="34" charset="0"/>
              </a:rPr>
              <a:t>.</a:t>
            </a:r>
            <a:endParaRPr lang="en-US" sz="1700" dirty="0">
              <a:solidFill>
                <a:schemeClr val="tx1">
                  <a:lumMod val="75000"/>
                  <a:lumOff val="25000"/>
                </a:schemeClr>
              </a:solidFill>
              <a:latin typeface="Century Gothic"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1000"/>
                                        <p:tgtEl>
                                          <p:spTgt spid="3">
                                            <p:txEl>
                                              <p:pRg st="3" end="3"/>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10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1986"/>
                                        </p:tgtEl>
                                        <p:attrNameLst>
                                          <p:attrName>style.visibility</p:attrName>
                                        </p:attrNameLst>
                                      </p:cBhvr>
                                      <p:to>
                                        <p:strVal val="visible"/>
                                      </p:to>
                                    </p:set>
                                    <p:animEffect transition="in" filter="fade">
                                      <p:cBhvr>
                                        <p:cTn id="23" dur="2000"/>
                                        <p:tgtEl>
                                          <p:spTgt spid="41986"/>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41986"/>
                                        </p:tgtEl>
                                        <p:attrNameLst>
                                          <p:attrName>style.visibility</p:attrName>
                                        </p:attrNameLst>
                                      </p:cBhvr>
                                      <p:to>
                                        <p:strVal val="visible"/>
                                      </p:to>
                                    </p:set>
                                    <p:animEffect transition="in" filter="slide(fromBottom)">
                                      <p:cBhvr>
                                        <p:cTn id="28" dur="500"/>
                                        <p:tgtEl>
                                          <p:spTgt spid="4198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2: Macro Basics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Workbooks and Worksheets</a:t>
            </a:r>
          </a:p>
          <a:p>
            <a:pPr>
              <a:buNone/>
            </a:pPr>
            <a:r>
              <a:rPr lang="en-US" sz="1700" dirty="0" smtClean="0">
                <a:solidFill>
                  <a:schemeClr val="tx1">
                    <a:lumMod val="75000"/>
                    <a:lumOff val="25000"/>
                  </a:schemeClr>
                </a:solidFill>
                <a:latin typeface="Century Gothic" pitchFamily="34" charset="0"/>
              </a:rPr>
              <a:t>		2.	The </a:t>
            </a:r>
            <a:r>
              <a:rPr lang="en-US" sz="1700" b="1" i="1" dirty="0" smtClean="0">
                <a:solidFill>
                  <a:schemeClr val="tx1">
                    <a:lumMod val="75000"/>
                    <a:lumOff val="25000"/>
                  </a:schemeClr>
                </a:solidFill>
                <a:latin typeface="Century Gothic" pitchFamily="34" charset="0"/>
              </a:rPr>
              <a:t>Add</a:t>
            </a:r>
            <a:r>
              <a:rPr lang="en-US" sz="1700" dirty="0" smtClean="0">
                <a:solidFill>
                  <a:schemeClr val="tx1">
                    <a:lumMod val="75000"/>
                    <a:lumOff val="25000"/>
                  </a:schemeClr>
                </a:solidFill>
                <a:latin typeface="Century Gothic" pitchFamily="34" charset="0"/>
              </a:rPr>
              <a:t> method of the </a:t>
            </a:r>
            <a:r>
              <a:rPr lang="en-US" sz="1700" b="1" i="1" dirty="0" smtClean="0">
                <a:solidFill>
                  <a:schemeClr val="tx1">
                    <a:lumMod val="75000"/>
                    <a:lumOff val="25000"/>
                  </a:schemeClr>
                </a:solidFill>
                <a:latin typeface="Century Gothic" pitchFamily="34" charset="0"/>
              </a:rPr>
              <a:t>Workbooks collection </a:t>
            </a:r>
            <a:r>
              <a:rPr lang="en-US" sz="1700" dirty="0" smtClean="0">
                <a:solidFill>
                  <a:schemeClr val="tx1">
                    <a:lumMod val="75000"/>
                    <a:lumOff val="25000"/>
                  </a:schemeClr>
                </a:solidFill>
                <a:latin typeface="Century Gothic" pitchFamily="34" charset="0"/>
              </a:rPr>
              <a:t>and 			</a:t>
            </a:r>
            <a:r>
              <a:rPr lang="en-US" sz="1700" b="1" i="1" dirty="0" smtClean="0">
                <a:solidFill>
                  <a:schemeClr val="tx1">
                    <a:lumMod val="75000"/>
                    <a:lumOff val="25000"/>
                  </a:schemeClr>
                </a:solidFill>
                <a:latin typeface="Century Gothic" pitchFamily="34" charset="0"/>
              </a:rPr>
              <a:t>Worksheets collection</a:t>
            </a:r>
            <a:r>
              <a:rPr lang="en-US" sz="1700" dirty="0" smtClean="0">
                <a:solidFill>
                  <a:schemeClr val="tx1">
                    <a:lumMod val="75000"/>
                    <a:lumOff val="25000"/>
                  </a:schemeClr>
                </a:solidFill>
                <a:latin typeface="Century Gothic" pitchFamily="34" charset="0"/>
              </a:rPr>
              <a:t>. The following code line creates a 		new worksheet.</a:t>
            </a:r>
          </a:p>
        </p:txBody>
      </p:sp>
      <p:sp>
        <p:nvSpPr>
          <p:cNvPr id="4" name="TextBox 3"/>
          <p:cNvSpPr txBox="1"/>
          <p:nvPr/>
        </p:nvSpPr>
        <p:spPr>
          <a:xfrm>
            <a:off x="2362200" y="2603956"/>
            <a:ext cx="5867400" cy="215444"/>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65000"/>
                    <a:lumOff val="35000"/>
                  </a:schemeClr>
                </a:solidFill>
                <a:latin typeface="Courier New" pitchFamily="49" charset="0"/>
                <a:cs typeface="Courier New" pitchFamily="49" charset="0"/>
              </a:rPr>
              <a:t> </a:t>
            </a:r>
            <a:r>
              <a:rPr lang="en-US" sz="1400" dirty="0" smtClean="0">
                <a:solidFill>
                  <a:schemeClr val="tx1">
                    <a:lumMod val="75000"/>
                    <a:lumOff val="25000"/>
                  </a:schemeClr>
                </a:solidFill>
                <a:latin typeface="Courier New" pitchFamily="49" charset="0"/>
                <a:cs typeface="Courier New" pitchFamily="49" charset="0"/>
              </a:rPr>
              <a:t>Worksheets.Add</a:t>
            </a:r>
            <a:endParaRPr lang="en-US" sz="1700" dirty="0">
              <a:solidFill>
                <a:schemeClr val="tx1">
                  <a:lumMod val="75000"/>
                  <a:lumOff val="25000"/>
                </a:schemeClr>
              </a:solidFill>
              <a:latin typeface="Courier New" pitchFamily="49" charset="0"/>
              <a:cs typeface="Courier New" pitchFamily="49" charset="0"/>
            </a:endParaRPr>
          </a:p>
        </p:txBody>
      </p:sp>
      <p:sp>
        <p:nvSpPr>
          <p:cNvPr id="6" name="TextBox 5"/>
          <p:cNvSpPr txBox="1"/>
          <p:nvPr/>
        </p:nvSpPr>
        <p:spPr>
          <a:xfrm>
            <a:off x="2286000" y="2965847"/>
            <a:ext cx="5867400" cy="615553"/>
          </a:xfrm>
          <a:prstGeom prst="rect">
            <a:avLst/>
          </a:prstGeom>
          <a:noFill/>
        </p:spPr>
        <p:txBody>
          <a:bodyPr wrap="square" rtlCol="0">
            <a:spAutoFit/>
          </a:bodyPr>
          <a:lstStyle/>
          <a:p>
            <a:r>
              <a:rPr lang="en-US" sz="1700" dirty="0" smtClean="0">
                <a:solidFill>
                  <a:schemeClr val="tx1">
                    <a:lumMod val="75000"/>
                    <a:lumOff val="25000"/>
                  </a:schemeClr>
                </a:solidFill>
                <a:latin typeface="Century Gothic" pitchFamily="34" charset="0"/>
              </a:rPr>
              <a:t>You can also use the </a:t>
            </a:r>
            <a:r>
              <a:rPr lang="en-US" sz="1700" b="1" i="1" dirty="0" smtClean="0">
                <a:solidFill>
                  <a:schemeClr val="tx1">
                    <a:lumMod val="75000"/>
                    <a:lumOff val="25000"/>
                  </a:schemeClr>
                </a:solidFill>
                <a:latin typeface="Century Gothic" pitchFamily="34" charset="0"/>
              </a:rPr>
              <a:t>Add</a:t>
            </a:r>
            <a:r>
              <a:rPr lang="en-US" sz="1700" dirty="0" smtClean="0">
                <a:solidFill>
                  <a:schemeClr val="tx1">
                    <a:lumMod val="75000"/>
                    <a:lumOff val="25000"/>
                  </a:schemeClr>
                </a:solidFill>
                <a:latin typeface="Century Gothic" pitchFamily="34" charset="0"/>
              </a:rPr>
              <a:t> method to add a new </a:t>
            </a:r>
            <a:r>
              <a:rPr lang="en-US" sz="1700" b="1" i="1" dirty="0" smtClean="0">
                <a:solidFill>
                  <a:schemeClr val="tx1">
                    <a:lumMod val="75000"/>
                    <a:lumOff val="25000"/>
                  </a:schemeClr>
                </a:solidFill>
                <a:latin typeface="Century Gothic" pitchFamily="34" charset="0"/>
              </a:rPr>
              <a:t>workbook</a:t>
            </a:r>
            <a:r>
              <a:rPr lang="en-US" sz="1600" b="1" i="1" dirty="0" smtClean="0"/>
              <a:t>.</a:t>
            </a:r>
            <a:endParaRPr lang="en-US" sz="1700" b="1" i="1" dirty="0">
              <a:solidFill>
                <a:schemeClr val="tx1">
                  <a:lumMod val="75000"/>
                  <a:lumOff val="25000"/>
                </a:schemeClr>
              </a:solidFill>
              <a:latin typeface="Century Gothic" pitchFamily="34" charset="0"/>
            </a:endParaRPr>
          </a:p>
        </p:txBody>
      </p:sp>
      <p:sp>
        <p:nvSpPr>
          <p:cNvPr id="7" name="TextBox 6"/>
          <p:cNvSpPr txBox="1"/>
          <p:nvPr/>
        </p:nvSpPr>
        <p:spPr>
          <a:xfrm>
            <a:off x="1371600" y="3810000"/>
            <a:ext cx="7010400" cy="1138773"/>
          </a:xfrm>
          <a:prstGeom prst="rect">
            <a:avLst/>
          </a:prstGeom>
          <a:noFill/>
        </p:spPr>
        <p:txBody>
          <a:bodyPr wrap="square" rtlCol="0">
            <a:spAutoFit/>
          </a:bodyPr>
          <a:lstStyle/>
          <a:p>
            <a:r>
              <a:rPr lang="en-US" sz="1700" dirty="0" smtClean="0">
                <a:solidFill>
                  <a:schemeClr val="tx1">
                    <a:lumMod val="75000"/>
                    <a:lumOff val="25000"/>
                  </a:schemeClr>
                </a:solidFill>
                <a:latin typeface="Century Gothic" pitchFamily="34" charset="0"/>
              </a:rPr>
              <a:t>3.	The </a:t>
            </a:r>
            <a:r>
              <a:rPr lang="en-US" sz="1700" b="1" i="1" dirty="0" smtClean="0">
                <a:solidFill>
                  <a:schemeClr val="tx1">
                    <a:lumMod val="75000"/>
                    <a:lumOff val="25000"/>
                  </a:schemeClr>
                </a:solidFill>
                <a:latin typeface="Century Gothic" pitchFamily="34" charset="0"/>
              </a:rPr>
              <a:t>Worksheet object </a:t>
            </a:r>
            <a:r>
              <a:rPr lang="en-US" sz="1700" dirty="0" smtClean="0">
                <a:solidFill>
                  <a:schemeClr val="tx1">
                    <a:lumMod val="75000"/>
                    <a:lumOff val="25000"/>
                  </a:schemeClr>
                </a:solidFill>
                <a:latin typeface="Century Gothic" pitchFamily="34" charset="0"/>
              </a:rPr>
              <a:t>contains more interesting 	collections, such as the </a:t>
            </a:r>
            <a:r>
              <a:rPr lang="en-US" sz="1700" b="1" i="1" dirty="0" smtClean="0">
                <a:solidFill>
                  <a:schemeClr val="tx1">
                    <a:lumMod val="75000"/>
                    <a:lumOff val="25000"/>
                  </a:schemeClr>
                </a:solidFill>
                <a:latin typeface="Century Gothic" pitchFamily="34" charset="0"/>
              </a:rPr>
              <a:t>Rows collection</a:t>
            </a:r>
            <a:r>
              <a:rPr lang="en-US" sz="1700" dirty="0" smtClean="0">
                <a:solidFill>
                  <a:schemeClr val="tx1">
                    <a:lumMod val="75000"/>
                    <a:lumOff val="25000"/>
                  </a:schemeClr>
                </a:solidFill>
                <a:latin typeface="Century Gothic" pitchFamily="34" charset="0"/>
              </a:rPr>
              <a:t>. In Excel VBA 	you can use the Select method to select a row. The 	code line below selects row 2.</a:t>
            </a:r>
            <a:endParaRPr lang="en-US" sz="1700" b="1" i="1" dirty="0">
              <a:solidFill>
                <a:schemeClr val="tx1">
                  <a:lumMod val="75000"/>
                  <a:lumOff val="25000"/>
                </a:schemeClr>
              </a:solidFill>
              <a:latin typeface="Century Gothic" pitchFamily="34" charset="0"/>
            </a:endParaRPr>
          </a:p>
        </p:txBody>
      </p:sp>
      <p:sp>
        <p:nvSpPr>
          <p:cNvPr id="8" name="TextBox 7"/>
          <p:cNvSpPr txBox="1"/>
          <p:nvPr/>
        </p:nvSpPr>
        <p:spPr>
          <a:xfrm>
            <a:off x="2362200" y="5105400"/>
            <a:ext cx="5867400" cy="215444"/>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65000"/>
                    <a:lumOff val="35000"/>
                  </a:schemeClr>
                </a:solidFill>
                <a:latin typeface="Courier New" pitchFamily="49" charset="0"/>
                <a:cs typeface="Courier New" pitchFamily="49" charset="0"/>
              </a:rPr>
              <a:t> </a:t>
            </a:r>
            <a:r>
              <a:rPr lang="en-US" sz="1400" dirty="0" smtClean="0">
                <a:solidFill>
                  <a:schemeClr val="tx1">
                    <a:lumMod val="75000"/>
                    <a:lumOff val="25000"/>
                  </a:schemeClr>
                </a:solidFill>
                <a:latin typeface="Courier New" pitchFamily="49" charset="0"/>
                <a:cs typeface="Courier New" pitchFamily="49" charset="0"/>
              </a:rPr>
              <a:t>Worksheets(1).Rows(2).Select</a:t>
            </a:r>
            <a:endParaRPr lang="en-US" sz="1700" dirty="0">
              <a:solidFill>
                <a:schemeClr val="tx1">
                  <a:lumMod val="75000"/>
                  <a:lumOff val="25000"/>
                </a:schemeClr>
              </a:solidFill>
              <a:latin typeface="Courier New" pitchFamily="49" charset="0"/>
              <a:cs typeface="Courier New" pitchFamily="49" charset="0"/>
            </a:endParaRPr>
          </a:p>
        </p:txBody>
      </p:sp>
      <p:sp>
        <p:nvSpPr>
          <p:cNvPr id="9" name="TextBox 8"/>
          <p:cNvSpPr txBox="1"/>
          <p:nvPr/>
        </p:nvSpPr>
        <p:spPr>
          <a:xfrm>
            <a:off x="2286000" y="5562600"/>
            <a:ext cx="5943600" cy="615553"/>
          </a:xfrm>
          <a:prstGeom prst="rect">
            <a:avLst/>
          </a:prstGeom>
          <a:noFill/>
        </p:spPr>
        <p:txBody>
          <a:bodyPr wrap="square" rtlCol="0">
            <a:spAutoFit/>
          </a:bodyPr>
          <a:lstStyle/>
          <a:p>
            <a:r>
              <a:rPr lang="en-US" sz="1700" dirty="0" smtClean="0">
                <a:solidFill>
                  <a:schemeClr val="tx1">
                    <a:lumMod val="75000"/>
                    <a:lumOff val="25000"/>
                  </a:schemeClr>
                </a:solidFill>
                <a:latin typeface="Century Gothic" pitchFamily="34" charset="0"/>
              </a:rPr>
              <a:t>In a similar way, you can select a column. The code line below selects column 7.</a:t>
            </a:r>
            <a:endParaRPr lang="en-US" sz="1700" b="1" i="1" dirty="0">
              <a:solidFill>
                <a:schemeClr val="tx1">
                  <a:lumMod val="75000"/>
                  <a:lumOff val="25000"/>
                </a:schemeClr>
              </a:solidFill>
              <a:latin typeface="Century Gothic" pitchFamily="34" charset="0"/>
            </a:endParaRPr>
          </a:p>
        </p:txBody>
      </p:sp>
      <p:sp>
        <p:nvSpPr>
          <p:cNvPr id="10" name="TextBox 9"/>
          <p:cNvSpPr txBox="1"/>
          <p:nvPr/>
        </p:nvSpPr>
        <p:spPr>
          <a:xfrm>
            <a:off x="2362200" y="6261556"/>
            <a:ext cx="5867400" cy="215444"/>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65000"/>
                    <a:lumOff val="35000"/>
                  </a:schemeClr>
                </a:solidFill>
                <a:latin typeface="Courier New" pitchFamily="49" charset="0"/>
                <a:cs typeface="Courier New" pitchFamily="49" charset="0"/>
              </a:rPr>
              <a:t> </a:t>
            </a:r>
            <a:r>
              <a:rPr lang="en-US" sz="1400" dirty="0" smtClean="0">
                <a:solidFill>
                  <a:schemeClr val="tx1">
                    <a:lumMod val="75000"/>
                    <a:lumOff val="25000"/>
                  </a:schemeClr>
                </a:solidFill>
                <a:latin typeface="Courier New" pitchFamily="49" charset="0"/>
                <a:cs typeface="Courier New" pitchFamily="49" charset="0"/>
              </a:rPr>
              <a:t>Worksheets(1).Columns(7).Select</a:t>
            </a:r>
            <a:endParaRPr lang="en-US" sz="1700" dirty="0">
              <a:solidFill>
                <a:schemeClr val="tx1">
                  <a:lumMod val="75000"/>
                  <a:lumOff val="25000"/>
                </a:schemeClr>
              </a:solidFill>
              <a:latin typeface="Courier New" pitchFamily="49" charset="0"/>
              <a:cs typeface="Courier New" pitchFamily="49"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8" grpId="0" animBg="1"/>
      <p:bldP spid="9" grpId="0"/>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2: Macro Basics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Application Object</a:t>
            </a:r>
          </a:p>
          <a:p>
            <a:pPr>
              <a:buNone/>
            </a:pPr>
            <a:r>
              <a:rPr lang="en-US" sz="1700" dirty="0" smtClean="0">
                <a:solidFill>
                  <a:schemeClr val="tx1">
                    <a:lumMod val="75000"/>
                    <a:lumOff val="25000"/>
                  </a:schemeClr>
                </a:solidFill>
                <a:latin typeface="Century Gothic" pitchFamily="34" charset="0"/>
              </a:rPr>
              <a:t>		 The </a:t>
            </a:r>
            <a:r>
              <a:rPr lang="en-US" sz="1700" b="1" i="1" dirty="0" smtClean="0">
                <a:solidFill>
                  <a:schemeClr val="tx1">
                    <a:lumMod val="75000"/>
                    <a:lumOff val="25000"/>
                  </a:schemeClr>
                </a:solidFill>
                <a:latin typeface="Century Gothic" pitchFamily="34" charset="0"/>
              </a:rPr>
              <a:t>mother of all </a:t>
            </a:r>
            <a:r>
              <a:rPr lang="en-US" sz="1700" b="1" dirty="0" smtClean="0">
                <a:solidFill>
                  <a:schemeClr val="tx1">
                    <a:lumMod val="75000"/>
                    <a:lumOff val="25000"/>
                  </a:schemeClr>
                </a:solidFill>
                <a:latin typeface="Century Gothic" pitchFamily="34" charset="0"/>
              </a:rPr>
              <a:t>objects</a:t>
            </a:r>
            <a:r>
              <a:rPr lang="en-US" sz="1700" dirty="0" smtClean="0">
                <a:solidFill>
                  <a:schemeClr val="tx1">
                    <a:lumMod val="75000"/>
                    <a:lumOff val="25000"/>
                  </a:schemeClr>
                </a:solidFill>
                <a:latin typeface="Century Gothic" pitchFamily="34" charset="0"/>
              </a:rPr>
              <a:t> is </a:t>
            </a:r>
            <a:r>
              <a:rPr lang="en-US" sz="1700" b="1" i="1" dirty="0" smtClean="0">
                <a:solidFill>
                  <a:schemeClr val="tx1">
                    <a:lumMod val="75000"/>
                    <a:lumOff val="25000"/>
                  </a:schemeClr>
                </a:solidFill>
                <a:latin typeface="Century Gothic" pitchFamily="34" charset="0"/>
              </a:rPr>
              <a:t>Excel</a:t>
            </a:r>
            <a:r>
              <a:rPr lang="en-US" sz="1700" dirty="0" smtClean="0">
                <a:solidFill>
                  <a:schemeClr val="tx1">
                    <a:lumMod val="75000"/>
                    <a:lumOff val="25000"/>
                  </a:schemeClr>
                </a:solidFill>
                <a:latin typeface="Century Gothic" pitchFamily="34" charset="0"/>
              </a:rPr>
              <a:t> itself. We call it the </a:t>
            </a:r>
            <a:r>
              <a:rPr lang="en-US" sz="1700" b="1" i="1" dirty="0" smtClean="0">
                <a:solidFill>
                  <a:schemeClr val="tx1">
                    <a:lumMod val="75000"/>
                    <a:lumOff val="25000"/>
                  </a:schemeClr>
                </a:solidFill>
                <a:latin typeface="Century Gothic" pitchFamily="34" charset="0"/>
              </a:rPr>
              <a:t>Application </a:t>
            </a:r>
            <a:r>
              <a:rPr lang="en-US" sz="1700" b="1"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object</a:t>
            </a:r>
            <a:r>
              <a:rPr lang="en-US" sz="1700" dirty="0" smtClean="0">
                <a:solidFill>
                  <a:schemeClr val="tx1">
                    <a:lumMod val="75000"/>
                    <a:lumOff val="25000"/>
                  </a:schemeClr>
                </a:solidFill>
                <a:latin typeface="Century Gothic" pitchFamily="34" charset="0"/>
              </a:rPr>
              <a:t>. The application object gives access to a lot of Excel related 	options.</a:t>
            </a:r>
          </a:p>
          <a:p>
            <a:pPr>
              <a:buNone/>
            </a:pPr>
            <a:endParaRPr lang="en-US" sz="1700" b="1" i="1" dirty="0" smtClean="0">
              <a:solidFill>
                <a:schemeClr val="tx1">
                  <a:lumMod val="75000"/>
                  <a:lumOff val="25000"/>
                </a:schemeClr>
              </a:solidFill>
              <a:latin typeface="Century Gothic" pitchFamily="34" charset="0"/>
            </a:endParaRPr>
          </a:p>
          <a:p>
            <a:pPr>
              <a:buNone/>
            </a:pPr>
            <a:r>
              <a:rPr lang="en-US" sz="1700" b="1" i="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 You can access almost any </a:t>
            </a:r>
            <a:r>
              <a:rPr lang="en-US" sz="1700" b="1" i="1" dirty="0" smtClean="0">
                <a:solidFill>
                  <a:schemeClr val="tx1">
                    <a:lumMod val="75000"/>
                    <a:lumOff val="25000"/>
                  </a:schemeClr>
                </a:solidFill>
                <a:latin typeface="Century Gothic" pitchFamily="34" charset="0"/>
              </a:rPr>
              <a:t>Excel</a:t>
            </a:r>
            <a:r>
              <a:rPr lang="en-US" sz="1700" dirty="0" smtClean="0">
                <a:solidFill>
                  <a:schemeClr val="tx1">
                    <a:lumMod val="75000"/>
                    <a:lumOff val="25000"/>
                  </a:schemeClr>
                </a:solidFill>
                <a:latin typeface="Century Gothic" pitchFamily="34" charset="0"/>
              </a:rPr>
              <a:t> function through the </a:t>
            </a:r>
            <a:r>
              <a:rPr lang="en-US" sz="1700" b="1" i="1" dirty="0" smtClean="0">
                <a:solidFill>
                  <a:schemeClr val="tx1">
                    <a:lumMod val="75000"/>
                    <a:lumOff val="25000"/>
                  </a:schemeClr>
                </a:solidFill>
                <a:latin typeface="Century Gothic" pitchFamily="34" charset="0"/>
              </a:rPr>
              <a:t>Application 	object</a:t>
            </a:r>
            <a:r>
              <a:rPr lang="en-US" sz="1700" i="1" dirty="0" smtClean="0">
                <a:solidFill>
                  <a:schemeClr val="tx1">
                    <a:lumMod val="75000"/>
                    <a:lumOff val="25000"/>
                  </a:schemeClr>
                </a:solidFill>
                <a:latin typeface="Century Gothic" pitchFamily="34" charset="0"/>
              </a:rPr>
              <a:t>.</a:t>
            </a:r>
          </a:p>
          <a:p>
            <a:pPr>
              <a:buNone/>
            </a:pPr>
            <a:endParaRPr lang="en-US" sz="1700" b="1" i="1" dirty="0" smtClean="0">
              <a:solidFill>
                <a:schemeClr val="tx1">
                  <a:lumMod val="75000"/>
                  <a:lumOff val="25000"/>
                </a:schemeClr>
              </a:solidFill>
              <a:latin typeface="Century Gothic" pitchFamily="34" charset="0"/>
            </a:endParaRPr>
          </a:p>
          <a:p>
            <a:pPr>
              <a:buNone/>
            </a:pPr>
            <a:r>
              <a:rPr lang="en-US" sz="1700" b="1" i="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1.</a:t>
            </a:r>
            <a:r>
              <a:rPr lang="en-US" sz="1700" b="1" i="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 For example, place a </a:t>
            </a:r>
            <a:r>
              <a:rPr lang="en-US" sz="1700" b="1" i="1" dirty="0" smtClean="0">
                <a:solidFill>
                  <a:schemeClr val="tx1">
                    <a:lumMod val="75000"/>
                    <a:lumOff val="25000"/>
                  </a:schemeClr>
                </a:solidFill>
                <a:latin typeface="Century Gothic" pitchFamily="34" charset="0"/>
              </a:rPr>
              <a:t>command button </a:t>
            </a:r>
            <a:r>
              <a:rPr lang="en-US" sz="1700" dirty="0" smtClean="0">
                <a:solidFill>
                  <a:schemeClr val="tx1">
                    <a:lumMod val="75000"/>
                    <a:lumOff val="25000"/>
                  </a:schemeClr>
                </a:solidFill>
                <a:latin typeface="Century Gothic" pitchFamily="34" charset="0"/>
              </a:rPr>
              <a:t>on your </a:t>
            </a:r>
            <a:r>
              <a:rPr lang="en-US" sz="1700" b="1" i="1" dirty="0" smtClean="0">
                <a:solidFill>
                  <a:schemeClr val="tx1">
                    <a:lumMod val="75000"/>
                    <a:lumOff val="25000"/>
                  </a:schemeClr>
                </a:solidFill>
                <a:latin typeface="Century Gothic" pitchFamily="34" charset="0"/>
              </a:rPr>
              <a:t>worksheet</a:t>
            </a:r>
            <a:r>
              <a:rPr lang="en-US" sz="1700" dirty="0" smtClean="0">
                <a:solidFill>
                  <a:schemeClr val="tx1">
                    <a:lumMod val="75000"/>
                    <a:lumOff val="25000"/>
                  </a:schemeClr>
                </a:solidFill>
                <a:latin typeface="Century Gothic" pitchFamily="34" charset="0"/>
              </a:rPr>
              <a:t> 		and add the following code line:</a:t>
            </a:r>
            <a:endParaRPr lang="en-US" sz="1700" b="1" i="1" dirty="0" smtClean="0">
              <a:solidFill>
                <a:schemeClr val="tx1">
                  <a:lumMod val="75000"/>
                  <a:lumOff val="25000"/>
                </a:schemeClr>
              </a:solidFill>
              <a:latin typeface="Century Gothic" pitchFamily="34" charset="0"/>
            </a:endParaRPr>
          </a:p>
        </p:txBody>
      </p:sp>
      <p:sp>
        <p:nvSpPr>
          <p:cNvPr id="4" name="TextBox 3"/>
          <p:cNvSpPr txBox="1"/>
          <p:nvPr/>
        </p:nvSpPr>
        <p:spPr>
          <a:xfrm>
            <a:off x="2438400" y="4343400"/>
            <a:ext cx="6096000" cy="430887"/>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75000"/>
                    <a:lumOff val="25000"/>
                  </a:schemeClr>
                </a:solidFill>
                <a:latin typeface="Courier New" pitchFamily="49" charset="0"/>
                <a:cs typeface="Courier New" pitchFamily="49" charset="0"/>
              </a:rPr>
              <a:t>Range("A3").Value =   Application.WorksheetFunction.Average(Range("A1:A2"))</a:t>
            </a:r>
            <a:endParaRPr lang="en-US" sz="1700" dirty="0">
              <a:solidFill>
                <a:schemeClr val="tx1">
                  <a:lumMod val="75000"/>
                  <a:lumOff val="25000"/>
                </a:schemeClr>
              </a:solidFill>
              <a:latin typeface="Courier New" pitchFamily="49" charset="0"/>
              <a:cs typeface="Courier New" pitchFamily="49" charset="0"/>
            </a:endParaRPr>
          </a:p>
        </p:txBody>
      </p:sp>
      <p:sp>
        <p:nvSpPr>
          <p:cNvPr id="5" name="TextBox 4"/>
          <p:cNvSpPr txBox="1"/>
          <p:nvPr/>
        </p:nvSpPr>
        <p:spPr>
          <a:xfrm>
            <a:off x="1524000" y="5066437"/>
            <a:ext cx="6934200" cy="877163"/>
          </a:xfrm>
          <a:prstGeom prst="rect">
            <a:avLst/>
          </a:prstGeom>
          <a:noFill/>
        </p:spPr>
        <p:txBody>
          <a:bodyPr wrap="square" rtlCol="0">
            <a:spAutoFit/>
          </a:bodyPr>
          <a:lstStyle/>
          <a:p>
            <a:r>
              <a:rPr lang="en-US" sz="1700" dirty="0" smtClean="0">
                <a:solidFill>
                  <a:schemeClr val="tx1">
                    <a:lumMod val="75000"/>
                    <a:lumOff val="25000"/>
                  </a:schemeClr>
                </a:solidFill>
                <a:latin typeface="Century Gothic" pitchFamily="34" charset="0"/>
              </a:rPr>
              <a:t>When you click the </a:t>
            </a:r>
            <a:r>
              <a:rPr lang="en-US" sz="1700" b="1" i="1" dirty="0" smtClean="0">
                <a:solidFill>
                  <a:schemeClr val="tx1">
                    <a:lumMod val="75000"/>
                    <a:lumOff val="25000"/>
                  </a:schemeClr>
                </a:solidFill>
                <a:latin typeface="Century Gothic" pitchFamily="34" charset="0"/>
              </a:rPr>
              <a:t>command button </a:t>
            </a:r>
            <a:r>
              <a:rPr lang="en-US" sz="1700" dirty="0" smtClean="0">
                <a:solidFill>
                  <a:schemeClr val="tx1">
                    <a:lumMod val="75000"/>
                    <a:lumOff val="25000"/>
                  </a:schemeClr>
                </a:solidFill>
                <a:latin typeface="Century Gothic" pitchFamily="34" charset="0"/>
              </a:rPr>
              <a:t>on the </a:t>
            </a:r>
            <a:r>
              <a:rPr lang="en-US" sz="1700" b="1" i="1" dirty="0" smtClean="0">
                <a:solidFill>
                  <a:schemeClr val="tx1">
                    <a:lumMod val="75000"/>
                    <a:lumOff val="25000"/>
                  </a:schemeClr>
                </a:solidFill>
                <a:latin typeface="Century Gothic" pitchFamily="34" charset="0"/>
              </a:rPr>
              <a:t>worksheet</a:t>
            </a:r>
            <a:r>
              <a:rPr lang="en-US" sz="1700"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Excel VBA</a:t>
            </a:r>
            <a:r>
              <a:rPr lang="en-US" sz="1700" dirty="0" smtClean="0">
                <a:solidFill>
                  <a:schemeClr val="tx1">
                    <a:lumMod val="75000"/>
                    <a:lumOff val="25000"/>
                  </a:schemeClr>
                </a:solidFill>
                <a:latin typeface="Century Gothic" pitchFamily="34" charset="0"/>
              </a:rPr>
              <a:t> calculates the </a:t>
            </a:r>
            <a:r>
              <a:rPr lang="en-US" sz="1700" b="1" i="1" dirty="0" smtClean="0">
                <a:solidFill>
                  <a:schemeClr val="tx1">
                    <a:lumMod val="75000"/>
                    <a:lumOff val="25000"/>
                  </a:schemeClr>
                </a:solidFill>
                <a:latin typeface="Century Gothic" pitchFamily="34" charset="0"/>
              </a:rPr>
              <a:t>average</a:t>
            </a:r>
            <a:r>
              <a:rPr lang="en-US" sz="1700" dirty="0" smtClean="0">
                <a:solidFill>
                  <a:schemeClr val="tx1">
                    <a:lumMod val="75000"/>
                    <a:lumOff val="25000"/>
                  </a:schemeClr>
                </a:solidFill>
                <a:latin typeface="Century Gothic" pitchFamily="34" charset="0"/>
              </a:rPr>
              <a:t> of the values in </a:t>
            </a:r>
            <a:r>
              <a:rPr lang="en-US" sz="1700" b="1" i="1" dirty="0" smtClean="0">
                <a:solidFill>
                  <a:schemeClr val="tx1">
                    <a:lumMod val="75000"/>
                    <a:lumOff val="25000"/>
                  </a:schemeClr>
                </a:solidFill>
                <a:latin typeface="Century Gothic" pitchFamily="34" charset="0"/>
              </a:rPr>
              <a:t>Cell A1 </a:t>
            </a:r>
            <a:r>
              <a:rPr lang="en-US" sz="1700" dirty="0" smtClean="0">
                <a:solidFill>
                  <a:schemeClr val="tx1">
                    <a:lumMod val="75000"/>
                    <a:lumOff val="25000"/>
                  </a:schemeClr>
                </a:solidFill>
                <a:latin typeface="Century Gothic" pitchFamily="34" charset="0"/>
              </a:rPr>
              <a:t>and </a:t>
            </a:r>
            <a:r>
              <a:rPr lang="en-US" sz="1700" b="1" i="1" dirty="0" smtClean="0">
                <a:solidFill>
                  <a:schemeClr val="tx1">
                    <a:lumMod val="75000"/>
                    <a:lumOff val="25000"/>
                  </a:schemeClr>
                </a:solidFill>
                <a:latin typeface="Century Gothic" pitchFamily="34" charset="0"/>
              </a:rPr>
              <a:t>Cell A2 </a:t>
            </a:r>
            <a:r>
              <a:rPr lang="en-US" sz="1700" dirty="0" smtClean="0">
                <a:solidFill>
                  <a:schemeClr val="tx1">
                    <a:lumMod val="75000"/>
                    <a:lumOff val="25000"/>
                  </a:schemeClr>
                </a:solidFill>
                <a:latin typeface="Century Gothic" pitchFamily="34" charset="0"/>
              </a:rPr>
              <a:t>and places the result into </a:t>
            </a:r>
            <a:r>
              <a:rPr lang="en-US" sz="1700" b="1" i="1" dirty="0" smtClean="0">
                <a:solidFill>
                  <a:schemeClr val="tx1">
                    <a:lumMod val="75000"/>
                    <a:lumOff val="25000"/>
                  </a:schemeClr>
                </a:solidFill>
                <a:latin typeface="Century Gothic" pitchFamily="34" charset="0"/>
              </a:rPr>
              <a:t>cell A3</a:t>
            </a:r>
            <a:r>
              <a:rPr lang="en-US" sz="1700" dirty="0" smtClean="0">
                <a:solidFill>
                  <a:schemeClr val="tx1">
                    <a:lumMod val="75000"/>
                    <a:lumOff val="25000"/>
                  </a:schemeClr>
                </a:solidFill>
                <a:latin typeface="Century Gothic" pitchFamily="34" charset="0"/>
              </a:rPr>
              <a:t>.</a:t>
            </a:r>
            <a:endParaRPr lang="en-US" sz="1700" dirty="0">
              <a:solidFill>
                <a:schemeClr val="tx1">
                  <a:lumMod val="75000"/>
                  <a:lumOff val="25000"/>
                </a:schemeClr>
              </a:solidFill>
              <a:latin typeface="Century Gothic"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1000"/>
                                        <p:tgtEl>
                                          <p:spTgt spid="3">
                                            <p:txEl>
                                              <p:pRg st="5" end="5"/>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2: Macro Basics</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Application Object</a:t>
            </a:r>
            <a:endParaRPr lang="en-US" sz="1600" b="1" dirty="0" smtClean="0">
              <a:solidFill>
                <a:schemeClr val="tx1">
                  <a:lumMod val="75000"/>
                  <a:lumOff val="25000"/>
                </a:schemeClr>
              </a:solidFill>
              <a:latin typeface="Century Gothic" pitchFamily="34" charset="0"/>
              <a:cs typeface="Courier New" pitchFamily="49" charset="0"/>
            </a:endParaRPr>
          </a:p>
          <a:p>
            <a:pPr>
              <a:buNone/>
            </a:pPr>
            <a:r>
              <a:rPr lang="en-US" sz="1700" dirty="0" smtClean="0">
                <a:solidFill>
                  <a:schemeClr val="tx1">
                    <a:lumMod val="75000"/>
                    <a:lumOff val="25000"/>
                  </a:schemeClr>
                </a:solidFill>
                <a:latin typeface="Century Gothic" pitchFamily="34" charset="0"/>
              </a:rPr>
              <a:t>		</a:t>
            </a:r>
            <a:endParaRPr lang="en-US" sz="1700" dirty="0">
              <a:solidFill>
                <a:schemeClr val="tx1">
                  <a:lumMod val="75000"/>
                  <a:lumOff val="25000"/>
                </a:schemeClr>
              </a:solidFill>
              <a:latin typeface="Century Gothic" pitchFamily="34" charset="0"/>
            </a:endParaRPr>
          </a:p>
        </p:txBody>
      </p:sp>
      <p:pic>
        <p:nvPicPr>
          <p:cNvPr id="49154" name="Picture 2" descr="WorksheetFunction"/>
          <p:cNvPicPr>
            <a:picLocks noChangeAspect="1" noChangeArrowheads="1"/>
          </p:cNvPicPr>
          <p:nvPr/>
        </p:nvPicPr>
        <p:blipFill>
          <a:blip r:embed="rId2"/>
          <a:srcRect/>
          <a:stretch>
            <a:fillRect/>
          </a:stretch>
        </p:blipFill>
        <p:spPr bwMode="auto">
          <a:xfrm>
            <a:off x="1524000" y="1676400"/>
            <a:ext cx="3295650" cy="1000125"/>
          </a:xfrm>
          <a:prstGeom prst="rect">
            <a:avLst/>
          </a:prstGeom>
          <a:noFill/>
        </p:spPr>
      </p:pic>
      <p:sp>
        <p:nvSpPr>
          <p:cNvPr id="5" name="TextBox 4"/>
          <p:cNvSpPr txBox="1"/>
          <p:nvPr/>
        </p:nvSpPr>
        <p:spPr>
          <a:xfrm>
            <a:off x="1524000" y="2743200"/>
            <a:ext cx="7086600" cy="523220"/>
          </a:xfrm>
          <a:prstGeom prst="rect">
            <a:avLst/>
          </a:prstGeom>
          <a:noFill/>
        </p:spPr>
        <p:txBody>
          <a:bodyPr wrap="square" rtlCol="0">
            <a:spAutoFit/>
          </a:bodyPr>
          <a:lstStyle/>
          <a:p>
            <a:r>
              <a:rPr lang="en-US" sz="1400" b="1" dirty="0" smtClean="0">
                <a:solidFill>
                  <a:schemeClr val="tx1">
                    <a:lumMod val="75000"/>
                    <a:lumOff val="25000"/>
                  </a:schemeClr>
                </a:solidFill>
                <a:latin typeface="Century Gothic" pitchFamily="34" charset="0"/>
              </a:rPr>
              <a:t>Note:</a:t>
            </a:r>
            <a:r>
              <a:rPr lang="en-US" sz="1400" dirty="0" smtClean="0">
                <a:solidFill>
                  <a:schemeClr val="tx1">
                    <a:lumMod val="75000"/>
                    <a:lumOff val="25000"/>
                  </a:schemeClr>
                </a:solidFill>
                <a:latin typeface="Century Gothic" pitchFamily="34" charset="0"/>
              </a:rPr>
              <a:t> instead of Application.WorksheetFunction.Average, you   can also just use  WorksheetFunction.Average.</a:t>
            </a:r>
            <a:endParaRPr lang="en-US" sz="1400" dirty="0">
              <a:solidFill>
                <a:schemeClr val="tx1">
                  <a:lumMod val="75000"/>
                  <a:lumOff val="25000"/>
                </a:schemeClr>
              </a:solidFill>
              <a:latin typeface="Century Gothic" pitchFamily="34" charset="0"/>
            </a:endParaRPr>
          </a:p>
        </p:txBody>
      </p:sp>
      <p:sp>
        <p:nvSpPr>
          <p:cNvPr id="6" name="TextBox 5"/>
          <p:cNvSpPr txBox="1"/>
          <p:nvPr/>
        </p:nvSpPr>
        <p:spPr>
          <a:xfrm>
            <a:off x="1524000" y="3276600"/>
            <a:ext cx="7086600" cy="1661993"/>
          </a:xfrm>
          <a:prstGeom prst="rect">
            <a:avLst/>
          </a:prstGeom>
          <a:noFill/>
        </p:spPr>
        <p:txBody>
          <a:bodyPr wrap="square" rtlCol="0">
            <a:spAutoFit/>
          </a:bodyPr>
          <a:lstStyle/>
          <a:p>
            <a:r>
              <a:rPr lang="en-US" sz="1700" dirty="0" smtClean="0">
                <a:solidFill>
                  <a:schemeClr val="tx1">
                    <a:lumMod val="75000"/>
                    <a:lumOff val="25000"/>
                  </a:schemeClr>
                </a:solidFill>
                <a:latin typeface="Century Gothic" pitchFamily="34" charset="0"/>
              </a:rPr>
              <a:t>There are many more worksheet functions you can use in Excel VBA. Want to see more?</a:t>
            </a:r>
          </a:p>
          <a:p>
            <a:r>
              <a:rPr lang="en-US" sz="1700" dirty="0" smtClean="0">
                <a:solidFill>
                  <a:schemeClr val="tx1">
                    <a:lumMod val="75000"/>
                    <a:lumOff val="25000"/>
                  </a:schemeClr>
                </a:solidFill>
                <a:latin typeface="Century Gothic" pitchFamily="34" charset="0"/>
              </a:rPr>
              <a:t>	1. 	Launch the </a:t>
            </a:r>
            <a:r>
              <a:rPr lang="en-US" sz="1700" b="1" i="1" dirty="0" smtClean="0">
                <a:solidFill>
                  <a:schemeClr val="tx1">
                    <a:lumMod val="75000"/>
                    <a:lumOff val="25000"/>
                  </a:schemeClr>
                </a:solidFill>
                <a:latin typeface="Century Gothic" pitchFamily="34" charset="0"/>
              </a:rPr>
              <a:t>Visual Basic Editor</a:t>
            </a:r>
            <a:r>
              <a:rPr lang="en-US" sz="1700" dirty="0" smtClean="0">
                <a:solidFill>
                  <a:schemeClr val="tx1">
                    <a:lumMod val="75000"/>
                    <a:lumOff val="25000"/>
                  </a:schemeClr>
                </a:solidFill>
                <a:latin typeface="Century Gothic" pitchFamily="34" charset="0"/>
              </a:rPr>
              <a:t>.</a:t>
            </a:r>
          </a:p>
          <a:p>
            <a:r>
              <a:rPr lang="en-US" sz="1700" dirty="0" smtClean="0">
                <a:solidFill>
                  <a:schemeClr val="tx1">
                    <a:lumMod val="75000"/>
                    <a:lumOff val="25000"/>
                  </a:schemeClr>
                </a:solidFill>
                <a:latin typeface="Century Gothic" pitchFamily="34" charset="0"/>
              </a:rPr>
              <a:t>	2. 	Type in: </a:t>
            </a:r>
            <a:r>
              <a:rPr lang="en-US" sz="1700" b="1" i="1" dirty="0" smtClean="0">
                <a:solidFill>
                  <a:schemeClr val="tx1">
                    <a:lumMod val="75000"/>
                    <a:lumOff val="25000"/>
                  </a:schemeClr>
                </a:solidFill>
                <a:latin typeface="Century Gothic" pitchFamily="34" charset="0"/>
              </a:rPr>
              <a:t>worksheetfunction</a:t>
            </a:r>
            <a:r>
              <a:rPr lang="en-US" sz="1700" dirty="0" smtClean="0">
                <a:solidFill>
                  <a:schemeClr val="tx1">
                    <a:lumMod val="75000"/>
                    <a:lumOff val="25000"/>
                  </a:schemeClr>
                </a:solidFill>
                <a:latin typeface="Century Gothic" pitchFamily="34" charset="0"/>
              </a:rPr>
              <a:t>.</a:t>
            </a:r>
          </a:p>
          <a:p>
            <a:r>
              <a:rPr lang="en-US" sz="1700" dirty="0" smtClean="0">
                <a:solidFill>
                  <a:schemeClr val="tx1">
                    <a:lumMod val="75000"/>
                    <a:lumOff val="25000"/>
                  </a:schemeClr>
                </a:solidFill>
                <a:latin typeface="Century Gothic" pitchFamily="34" charset="0"/>
              </a:rPr>
              <a:t>	3.	A list will appear showing you all the </a:t>
            </a:r>
            <a:r>
              <a:rPr lang="en-US" sz="1700" b="1" i="1" dirty="0" smtClean="0">
                <a:solidFill>
                  <a:schemeClr val="tx1">
                    <a:lumMod val="75000"/>
                    <a:lumOff val="25000"/>
                  </a:schemeClr>
                </a:solidFill>
                <a:latin typeface="Century Gothic" pitchFamily="34" charset="0"/>
              </a:rPr>
              <a:t>worksheet 		functions available</a:t>
            </a:r>
            <a:r>
              <a:rPr lang="en-US" sz="1700" dirty="0" smtClean="0">
                <a:solidFill>
                  <a:schemeClr val="tx1">
                    <a:lumMod val="75000"/>
                    <a:lumOff val="25000"/>
                  </a:schemeClr>
                </a:solidFill>
                <a:latin typeface="Century Gothic" pitchFamily="34" charset="0"/>
              </a:rPr>
              <a:t>.</a:t>
            </a:r>
            <a:endParaRPr lang="en-US" sz="1700" dirty="0">
              <a:solidFill>
                <a:schemeClr val="tx1">
                  <a:lumMod val="75000"/>
                  <a:lumOff val="25000"/>
                </a:schemeClr>
              </a:solidFill>
              <a:latin typeface="Century Gothic" pitchFamily="34" charset="0"/>
            </a:endParaRPr>
          </a:p>
        </p:txBody>
      </p:sp>
      <p:pic>
        <p:nvPicPr>
          <p:cNvPr id="49156" name="Picture 4" descr="More Worksheet Functions"/>
          <p:cNvPicPr>
            <a:picLocks noChangeAspect="1" noChangeArrowheads="1"/>
          </p:cNvPicPr>
          <p:nvPr/>
        </p:nvPicPr>
        <p:blipFill>
          <a:blip r:embed="rId3"/>
          <a:srcRect/>
          <a:stretch>
            <a:fillRect/>
          </a:stretch>
        </p:blipFill>
        <p:spPr bwMode="auto">
          <a:xfrm>
            <a:off x="1676400" y="5029200"/>
            <a:ext cx="3276600" cy="1727459"/>
          </a:xfrm>
          <a:prstGeom prst="rect">
            <a:avLst/>
          </a:prstGeom>
          <a:noFill/>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1: About Macro</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marL="347663" indent="0">
              <a:buNone/>
            </a:pPr>
            <a:r>
              <a:rPr lang="en-US" sz="1800" dirty="0" smtClean="0">
                <a:solidFill>
                  <a:schemeClr val="tx1">
                    <a:lumMod val="65000"/>
                    <a:lumOff val="35000"/>
                  </a:schemeClr>
                </a:solidFill>
                <a:latin typeface="Century Gothic" pitchFamily="34" charset="0"/>
                <a:cs typeface="Courier New" pitchFamily="49" charset="0"/>
              </a:rPr>
              <a:t>This section is for Excel users with no knowledge of Excel VBA. </a:t>
            </a:r>
          </a:p>
          <a:p>
            <a:pPr>
              <a:buNone/>
            </a:pPr>
            <a:endParaRPr lang="en-US" sz="1800" dirty="0" smtClean="0">
              <a:solidFill>
                <a:schemeClr val="tx1">
                  <a:lumMod val="65000"/>
                  <a:lumOff val="35000"/>
                </a:schemeClr>
              </a:solidFill>
              <a:latin typeface="Century Gothic" pitchFamily="34" charset="0"/>
              <a:cs typeface="Courier New" pitchFamily="49" charset="0"/>
            </a:endParaRPr>
          </a:p>
          <a:p>
            <a:pPr marL="347663" indent="0">
              <a:buNone/>
            </a:pPr>
            <a:r>
              <a:rPr lang="en-US" sz="1800" dirty="0" smtClean="0">
                <a:solidFill>
                  <a:schemeClr val="tx1">
                    <a:lumMod val="65000"/>
                    <a:lumOff val="35000"/>
                  </a:schemeClr>
                </a:solidFill>
                <a:latin typeface="Century Gothic" pitchFamily="34" charset="0"/>
                <a:cs typeface="Courier New" pitchFamily="49" charset="0"/>
              </a:rPr>
              <a:t>Excel VBA, which stands for </a:t>
            </a:r>
            <a:r>
              <a:rPr lang="en-US" sz="1800" b="1" dirty="0" smtClean="0">
                <a:solidFill>
                  <a:schemeClr val="tx1">
                    <a:lumMod val="65000"/>
                    <a:lumOff val="35000"/>
                  </a:schemeClr>
                </a:solidFill>
                <a:latin typeface="Century Gothic" pitchFamily="34" charset="0"/>
                <a:cs typeface="Courier New" pitchFamily="49" charset="0"/>
              </a:rPr>
              <a:t>Excel Visual Basic for Applications</a:t>
            </a:r>
            <a:r>
              <a:rPr lang="en-US" sz="1800" dirty="0" smtClean="0">
                <a:solidFill>
                  <a:schemeClr val="tx1">
                    <a:lumMod val="65000"/>
                    <a:lumOff val="35000"/>
                  </a:schemeClr>
                </a:solidFill>
                <a:latin typeface="Century Gothic" pitchFamily="34" charset="0"/>
                <a:cs typeface="Courier New" pitchFamily="49" charset="0"/>
              </a:rPr>
              <a:t>, is the name of the programming language of Microsoft Excel. </a:t>
            </a:r>
          </a:p>
          <a:p>
            <a:pPr marL="0" indent="0">
              <a:buNone/>
            </a:pPr>
            <a:endParaRPr lang="en-US" sz="1800" dirty="0" smtClean="0">
              <a:solidFill>
                <a:schemeClr val="tx1">
                  <a:lumMod val="65000"/>
                  <a:lumOff val="35000"/>
                </a:schemeClr>
              </a:solidFill>
              <a:latin typeface="Century Gothic" pitchFamily="34" charset="0"/>
              <a:cs typeface="Courier New" pitchFamily="49" charset="0"/>
            </a:endParaRPr>
          </a:p>
          <a:p>
            <a:pPr marL="347663" indent="0">
              <a:buNone/>
            </a:pPr>
            <a:r>
              <a:rPr lang="en-US" sz="1800" dirty="0" smtClean="0">
                <a:solidFill>
                  <a:schemeClr val="tx1">
                    <a:lumMod val="65000"/>
                    <a:lumOff val="35000"/>
                  </a:schemeClr>
                </a:solidFill>
                <a:latin typeface="Century Gothic" pitchFamily="34" charset="0"/>
                <a:cs typeface="Courier New" pitchFamily="49" charset="0"/>
              </a:rPr>
              <a:t>With Excel </a:t>
            </a:r>
            <a:r>
              <a:rPr lang="en-US" sz="1800" b="1" dirty="0" smtClean="0">
                <a:solidFill>
                  <a:schemeClr val="tx1">
                    <a:lumMod val="65000"/>
                    <a:lumOff val="35000"/>
                  </a:schemeClr>
                </a:solidFill>
                <a:latin typeface="Century Gothic" pitchFamily="34" charset="0"/>
                <a:cs typeface="Courier New" pitchFamily="49" charset="0"/>
              </a:rPr>
              <a:t>VBA</a:t>
            </a:r>
            <a:r>
              <a:rPr lang="en-US" sz="1800" dirty="0" smtClean="0">
                <a:solidFill>
                  <a:schemeClr val="tx1">
                    <a:lumMod val="65000"/>
                    <a:lumOff val="35000"/>
                  </a:schemeClr>
                </a:solidFill>
                <a:latin typeface="Century Gothic" pitchFamily="34" charset="0"/>
                <a:cs typeface="Courier New" pitchFamily="49" charset="0"/>
              </a:rPr>
              <a:t> you can automate a task in Excel by writing a so called </a:t>
            </a:r>
            <a:r>
              <a:rPr lang="en-US" sz="1800" b="1" dirty="0" smtClean="0">
                <a:solidFill>
                  <a:schemeClr val="tx1">
                    <a:lumMod val="65000"/>
                    <a:lumOff val="35000"/>
                  </a:schemeClr>
                </a:solidFill>
                <a:latin typeface="Century Gothic" pitchFamily="34" charset="0"/>
                <a:cs typeface="Courier New" pitchFamily="49" charset="0"/>
              </a:rPr>
              <a:t>Macro</a:t>
            </a:r>
            <a:r>
              <a:rPr lang="en-US" sz="1800" dirty="0" smtClean="0">
                <a:solidFill>
                  <a:schemeClr val="tx1">
                    <a:lumMod val="65000"/>
                    <a:lumOff val="35000"/>
                  </a:schemeClr>
                </a:solidFill>
                <a:latin typeface="Century Gothic" pitchFamily="34" charset="0"/>
                <a:cs typeface="Courier New" pitchFamily="49" charset="0"/>
              </a:rPr>
              <a:t>. </a:t>
            </a:r>
          </a:p>
          <a:p>
            <a:pPr marL="0" indent="0">
              <a:buNone/>
            </a:pPr>
            <a:endParaRPr lang="en-US" sz="1800" dirty="0" smtClean="0">
              <a:solidFill>
                <a:schemeClr val="tx1">
                  <a:lumMod val="65000"/>
                  <a:lumOff val="35000"/>
                </a:schemeClr>
              </a:solidFill>
              <a:latin typeface="Century Gothic" pitchFamily="34" charset="0"/>
              <a:cs typeface="Courier New" pitchFamily="49" charset="0"/>
            </a:endParaRPr>
          </a:p>
          <a:p>
            <a:pPr marL="347663" indent="0">
              <a:buNone/>
            </a:pPr>
            <a:r>
              <a:rPr lang="en-US" sz="1800" dirty="0" smtClean="0">
                <a:solidFill>
                  <a:schemeClr val="tx1">
                    <a:lumMod val="65000"/>
                    <a:lumOff val="35000"/>
                  </a:schemeClr>
                </a:solidFill>
                <a:latin typeface="Century Gothic" pitchFamily="34" charset="0"/>
                <a:cs typeface="Courier New" pitchFamily="49" charset="0"/>
              </a:rPr>
              <a:t>This can save you a lot of time! More importantly there are certain things you cannot do with Excel alone. </a:t>
            </a:r>
          </a:p>
          <a:p>
            <a:pPr marL="0" indent="0">
              <a:buNone/>
            </a:pPr>
            <a:endParaRPr lang="en-US" sz="1800" dirty="0" smtClean="0">
              <a:solidFill>
                <a:schemeClr val="tx1">
                  <a:lumMod val="65000"/>
                  <a:lumOff val="35000"/>
                </a:schemeClr>
              </a:solidFill>
              <a:latin typeface="Century Gothic" pitchFamily="34" charset="0"/>
              <a:cs typeface="Courier New" pitchFamily="49" charset="0"/>
            </a:endParaRPr>
          </a:p>
          <a:p>
            <a:pPr marL="347663" indent="0">
              <a:buNone/>
            </a:pPr>
            <a:r>
              <a:rPr lang="en-US" sz="1800" dirty="0" smtClean="0">
                <a:solidFill>
                  <a:schemeClr val="tx1">
                    <a:lumMod val="65000"/>
                    <a:lumOff val="35000"/>
                  </a:schemeClr>
                </a:solidFill>
                <a:latin typeface="Century Gothic" pitchFamily="34" charset="0"/>
                <a:cs typeface="Courier New" pitchFamily="49" charset="0"/>
              </a:rPr>
              <a:t>Excel </a:t>
            </a:r>
            <a:r>
              <a:rPr lang="en-US" sz="1800" b="1" dirty="0" smtClean="0">
                <a:solidFill>
                  <a:schemeClr val="tx1">
                    <a:lumMod val="65000"/>
                    <a:lumOff val="35000"/>
                  </a:schemeClr>
                </a:solidFill>
                <a:latin typeface="Century Gothic" pitchFamily="34" charset="0"/>
                <a:cs typeface="Courier New" pitchFamily="49" charset="0"/>
              </a:rPr>
              <a:t>VBA</a:t>
            </a:r>
            <a:r>
              <a:rPr lang="en-US" sz="1800" dirty="0" smtClean="0">
                <a:solidFill>
                  <a:schemeClr val="tx1">
                    <a:lumMod val="65000"/>
                    <a:lumOff val="35000"/>
                  </a:schemeClr>
                </a:solidFill>
                <a:latin typeface="Century Gothic" pitchFamily="34" charset="0"/>
                <a:cs typeface="Courier New" pitchFamily="49" charset="0"/>
              </a:rPr>
              <a:t> allows you to do these things in Excel.</a:t>
            </a:r>
          </a:p>
          <a:p>
            <a:pPr lvl="1">
              <a:buNone/>
            </a:pPr>
            <a:endParaRPr lang="en-US" sz="1900" dirty="0" smtClean="0">
              <a:solidFill>
                <a:schemeClr val="tx1">
                  <a:lumMod val="65000"/>
                  <a:lumOff val="35000"/>
                </a:schemeClr>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10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10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10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marL="347663" indent="0">
              <a:buNone/>
            </a:pPr>
            <a:r>
              <a:rPr lang="en-US" sz="1800" dirty="0" smtClean="0">
                <a:solidFill>
                  <a:schemeClr val="tx1">
                    <a:lumMod val="75000"/>
                    <a:lumOff val="25000"/>
                  </a:schemeClr>
                </a:solidFill>
                <a:latin typeface="Century Gothic" pitchFamily="34" charset="0"/>
              </a:rPr>
              <a:t>This section is for users who want to get the most out of </a:t>
            </a:r>
            <a:r>
              <a:rPr lang="en-US" sz="1800" b="1" i="1" dirty="0" smtClean="0">
                <a:solidFill>
                  <a:schemeClr val="tx1">
                    <a:lumMod val="75000"/>
                    <a:lumOff val="25000"/>
                  </a:schemeClr>
                </a:solidFill>
                <a:latin typeface="Century Gothic" pitchFamily="34" charset="0"/>
              </a:rPr>
              <a:t>Excel VBA</a:t>
            </a:r>
            <a:r>
              <a:rPr lang="en-US" sz="1800" dirty="0" smtClean="0">
                <a:solidFill>
                  <a:schemeClr val="tx1">
                    <a:lumMod val="75000"/>
                    <a:lumOff val="25000"/>
                  </a:schemeClr>
                </a:solidFill>
                <a:latin typeface="Century Gothic" pitchFamily="34" charset="0"/>
              </a:rPr>
              <a:t>. </a:t>
            </a:r>
          </a:p>
          <a:p>
            <a:pPr marL="347663" indent="0">
              <a:buNone/>
            </a:pPr>
            <a:endParaRPr lang="en-US" sz="1800" dirty="0" smtClean="0">
              <a:solidFill>
                <a:schemeClr val="tx1">
                  <a:lumMod val="75000"/>
                  <a:lumOff val="25000"/>
                </a:schemeClr>
              </a:solidFill>
              <a:latin typeface="Century Gothic" pitchFamily="34" charset="0"/>
            </a:endParaRPr>
          </a:p>
          <a:p>
            <a:pPr marL="347663" indent="0">
              <a:buNone/>
            </a:pPr>
            <a:r>
              <a:rPr lang="en-US" sz="1800" b="1" i="1" dirty="0" smtClean="0">
                <a:solidFill>
                  <a:schemeClr val="tx1">
                    <a:lumMod val="75000"/>
                    <a:lumOff val="25000"/>
                  </a:schemeClr>
                </a:solidFill>
                <a:latin typeface="Century Gothic" pitchFamily="34" charset="0"/>
              </a:rPr>
              <a:t>Excel VBA Programming </a:t>
            </a:r>
            <a:r>
              <a:rPr lang="en-US" sz="1800" dirty="0" smtClean="0">
                <a:solidFill>
                  <a:schemeClr val="tx1">
                    <a:lumMod val="75000"/>
                    <a:lumOff val="25000"/>
                  </a:schemeClr>
                </a:solidFill>
                <a:latin typeface="Century Gothic" pitchFamily="34" charset="0"/>
              </a:rPr>
              <a:t>is not difficult, but you do need to know the </a:t>
            </a:r>
            <a:r>
              <a:rPr lang="en-US" sz="1800" b="1" i="1" dirty="0" smtClean="0">
                <a:solidFill>
                  <a:schemeClr val="tx1">
                    <a:lumMod val="75000"/>
                    <a:lumOff val="25000"/>
                  </a:schemeClr>
                </a:solidFill>
                <a:latin typeface="Century Gothic" pitchFamily="34" charset="0"/>
              </a:rPr>
              <a:t>keywords</a:t>
            </a:r>
            <a:r>
              <a:rPr lang="en-US" sz="1800" dirty="0" smtClean="0">
                <a:solidFill>
                  <a:schemeClr val="tx1">
                    <a:lumMod val="75000"/>
                    <a:lumOff val="25000"/>
                  </a:schemeClr>
                </a:solidFill>
                <a:latin typeface="Century Gothic" pitchFamily="34" charset="0"/>
              </a:rPr>
              <a:t> used in </a:t>
            </a:r>
            <a:r>
              <a:rPr lang="en-US" sz="1800" b="1" i="1" dirty="0" smtClean="0">
                <a:solidFill>
                  <a:schemeClr val="tx1">
                    <a:lumMod val="75000"/>
                    <a:lumOff val="25000"/>
                  </a:schemeClr>
                </a:solidFill>
                <a:latin typeface="Century Gothic" pitchFamily="34" charset="0"/>
              </a:rPr>
              <a:t>Excel VBA</a:t>
            </a:r>
            <a:r>
              <a:rPr lang="en-US" sz="1800" dirty="0" smtClean="0">
                <a:solidFill>
                  <a:schemeClr val="tx1">
                    <a:lumMod val="75000"/>
                    <a:lumOff val="25000"/>
                  </a:schemeClr>
                </a:solidFill>
                <a:latin typeface="Century Gothic" pitchFamily="34" charset="0"/>
              </a:rPr>
              <a:t>.</a:t>
            </a:r>
            <a:endParaRPr lang="en-US" sz="1800" dirty="0" smtClean="0">
              <a:solidFill>
                <a:schemeClr val="tx1">
                  <a:lumMod val="75000"/>
                  <a:lumOff val="25000"/>
                </a:schemeClr>
              </a:solidFill>
              <a:latin typeface="Century Gothic" pitchFamily="34" charset="0"/>
              <a:cs typeface="Courier New" pitchFamily="49" charset="0"/>
            </a:endParaRPr>
          </a:p>
          <a:p>
            <a:pPr lvl="1">
              <a:buNone/>
            </a:pPr>
            <a:endParaRPr lang="en-US" sz="1900" dirty="0" smtClean="0">
              <a:solidFill>
                <a:schemeClr val="tx1">
                  <a:lumMod val="65000"/>
                  <a:lumOff val="35000"/>
                </a:schemeClr>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Variables</a:t>
            </a:r>
          </a:p>
          <a:p>
            <a:pPr lvl="1">
              <a:buNone/>
            </a:pPr>
            <a:r>
              <a:rPr lang="en-US" sz="1700" dirty="0" smtClean="0">
                <a:solidFill>
                  <a:schemeClr val="tx1">
                    <a:lumMod val="75000"/>
                    <a:lumOff val="25000"/>
                  </a:schemeClr>
                </a:solidFill>
                <a:latin typeface="Century Gothic" pitchFamily="34" charset="0"/>
              </a:rPr>
              <a:t>		 This chapter teaches you how to </a:t>
            </a:r>
            <a:r>
              <a:rPr lang="en-US" sz="1700" b="1" i="1" dirty="0" smtClean="0">
                <a:solidFill>
                  <a:schemeClr val="tx1">
                    <a:lumMod val="75000"/>
                    <a:lumOff val="25000"/>
                  </a:schemeClr>
                </a:solidFill>
                <a:latin typeface="Century Gothic" pitchFamily="34" charset="0"/>
              </a:rPr>
              <a:t>declare</a:t>
            </a:r>
            <a:r>
              <a:rPr lang="en-US" sz="1700"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initialize</a:t>
            </a:r>
            <a:r>
              <a:rPr lang="en-US" sz="1700" dirty="0" smtClean="0">
                <a:solidFill>
                  <a:schemeClr val="tx1">
                    <a:lumMod val="75000"/>
                    <a:lumOff val="25000"/>
                  </a:schemeClr>
                </a:solidFill>
                <a:latin typeface="Century Gothic" pitchFamily="34" charset="0"/>
              </a:rPr>
              <a:t> and </a:t>
            </a:r>
            <a:r>
              <a:rPr lang="en-US" sz="1700" b="1" i="1" dirty="0" smtClean="0">
                <a:solidFill>
                  <a:schemeClr val="tx1">
                    <a:lumMod val="75000"/>
                    <a:lumOff val="25000"/>
                  </a:schemeClr>
                </a:solidFill>
                <a:latin typeface="Century Gothic" pitchFamily="34" charset="0"/>
              </a:rPr>
              <a:t>display</a:t>
            </a:r>
            <a:r>
              <a:rPr lang="en-US" sz="1700" dirty="0" smtClean="0">
                <a:solidFill>
                  <a:schemeClr val="tx1">
                    <a:lumMod val="75000"/>
                    <a:lumOff val="25000"/>
                  </a:schemeClr>
                </a:solidFill>
                <a:latin typeface="Century Gothic" pitchFamily="34" charset="0"/>
              </a:rPr>
              <a:t> an 	</a:t>
            </a:r>
            <a:r>
              <a:rPr lang="en-US" sz="1700" b="1" i="1" dirty="0" smtClean="0">
                <a:solidFill>
                  <a:schemeClr val="tx1">
                    <a:lumMod val="75000"/>
                    <a:lumOff val="25000"/>
                  </a:schemeClr>
                </a:solidFill>
                <a:latin typeface="Century Gothic" pitchFamily="34" charset="0"/>
              </a:rPr>
              <a:t>Excel VBA variable</a:t>
            </a:r>
            <a:r>
              <a:rPr lang="en-US" sz="1700" dirty="0" smtClean="0">
                <a:solidFill>
                  <a:schemeClr val="tx1">
                    <a:lumMod val="75000"/>
                    <a:lumOff val="25000"/>
                  </a:schemeClr>
                </a:solidFill>
                <a:latin typeface="Century Gothic" pitchFamily="34" charset="0"/>
              </a:rPr>
              <a:t>. </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A </a:t>
            </a:r>
            <a:r>
              <a:rPr lang="en-US" sz="1700" b="1" i="1" dirty="0" smtClean="0">
                <a:solidFill>
                  <a:schemeClr val="tx1">
                    <a:lumMod val="75000"/>
                    <a:lumOff val="25000"/>
                  </a:schemeClr>
                </a:solidFill>
                <a:latin typeface="Century Gothic" pitchFamily="34" charset="0"/>
              </a:rPr>
              <a:t>variable</a:t>
            </a:r>
            <a:r>
              <a:rPr lang="en-US" sz="1700" dirty="0" smtClean="0">
                <a:solidFill>
                  <a:schemeClr val="tx1">
                    <a:lumMod val="75000"/>
                    <a:lumOff val="25000"/>
                  </a:schemeClr>
                </a:solidFill>
                <a:latin typeface="Century Gothic" pitchFamily="34" charset="0"/>
              </a:rPr>
              <a:t> is used to store a </a:t>
            </a:r>
            <a:r>
              <a:rPr lang="en-US" sz="1700" b="1" i="1" dirty="0" smtClean="0">
                <a:solidFill>
                  <a:schemeClr val="tx1">
                    <a:lumMod val="75000"/>
                    <a:lumOff val="25000"/>
                  </a:schemeClr>
                </a:solidFill>
                <a:latin typeface="Century Gothic" pitchFamily="34" charset="0"/>
              </a:rPr>
              <a:t>value</a:t>
            </a:r>
            <a:r>
              <a:rPr lang="en-US" sz="1700" dirty="0" smtClean="0">
                <a:solidFill>
                  <a:schemeClr val="tx1">
                    <a:lumMod val="75000"/>
                    <a:lumOff val="25000"/>
                  </a:schemeClr>
                </a:solidFill>
                <a:latin typeface="Century Gothic" pitchFamily="34" charset="0"/>
              </a:rPr>
              <a:t>. A variable can be of any 	type.</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In </a:t>
            </a:r>
            <a:r>
              <a:rPr lang="en-US" sz="1700" b="1" i="1" dirty="0" smtClean="0">
                <a:solidFill>
                  <a:schemeClr val="tx1">
                    <a:lumMod val="75000"/>
                    <a:lumOff val="25000"/>
                  </a:schemeClr>
                </a:solidFill>
                <a:latin typeface="Century Gothic" pitchFamily="34" charset="0"/>
              </a:rPr>
              <a:t>Excel VBA</a:t>
            </a:r>
            <a:r>
              <a:rPr lang="en-US" sz="1700" dirty="0" smtClean="0">
                <a:solidFill>
                  <a:schemeClr val="tx1">
                    <a:lumMod val="75000"/>
                    <a:lumOff val="25000"/>
                  </a:schemeClr>
                </a:solidFill>
                <a:latin typeface="Century Gothic" pitchFamily="34" charset="0"/>
              </a:rPr>
              <a:t>, we have variables of type:</a:t>
            </a:r>
          </a:p>
          <a:p>
            <a:pPr lvl="1">
              <a:buNone/>
            </a:pPr>
            <a:r>
              <a:rPr lang="en-US" sz="1700" dirty="0" smtClean="0">
                <a:solidFill>
                  <a:schemeClr val="tx1">
                    <a:lumMod val="75000"/>
                    <a:lumOff val="25000"/>
                  </a:schemeClr>
                </a:solidFill>
                <a:latin typeface="Century Gothic" pitchFamily="34" charset="0"/>
              </a:rPr>
              <a:t>	</a:t>
            </a:r>
          </a:p>
          <a:p>
            <a:pPr lvl="1">
              <a:buNone/>
            </a:pPr>
            <a:r>
              <a:rPr lang="en-US" sz="1700" dirty="0" smtClean="0">
                <a:solidFill>
                  <a:schemeClr val="tx1">
                    <a:lumMod val="75000"/>
                    <a:lumOff val="25000"/>
                  </a:schemeClr>
                </a:solidFill>
                <a:latin typeface="Century Gothic" pitchFamily="34" charset="0"/>
              </a:rPr>
              <a:t>		1.	</a:t>
            </a:r>
            <a:r>
              <a:rPr lang="en-US" sz="1700" b="1" i="1" dirty="0" smtClean="0">
                <a:solidFill>
                  <a:schemeClr val="tx1">
                    <a:lumMod val="75000"/>
                    <a:lumOff val="25000"/>
                  </a:schemeClr>
                </a:solidFill>
                <a:latin typeface="Century Gothic" pitchFamily="34" charset="0"/>
              </a:rPr>
              <a:t>Integer</a:t>
            </a:r>
            <a:r>
              <a:rPr lang="en-US" sz="1700" dirty="0" smtClean="0">
                <a:solidFill>
                  <a:schemeClr val="tx1">
                    <a:lumMod val="75000"/>
                    <a:lumOff val="25000"/>
                  </a:schemeClr>
                </a:solidFill>
                <a:latin typeface="Century Gothic" pitchFamily="34" charset="0"/>
              </a:rPr>
              <a:t>  to store whole numbers.</a:t>
            </a:r>
          </a:p>
          <a:p>
            <a:pPr lvl="1">
              <a:buNone/>
            </a:pPr>
            <a:r>
              <a:rPr lang="en-US" sz="1700" dirty="0" smtClean="0">
                <a:solidFill>
                  <a:schemeClr val="tx1">
                    <a:lumMod val="75000"/>
                    <a:lumOff val="25000"/>
                  </a:schemeClr>
                </a:solidFill>
                <a:latin typeface="Century Gothic" pitchFamily="34" charset="0"/>
              </a:rPr>
              <a:t>		2.	</a:t>
            </a:r>
            <a:r>
              <a:rPr lang="en-US" sz="1700" b="1" i="1" dirty="0" smtClean="0">
                <a:solidFill>
                  <a:schemeClr val="tx1">
                    <a:lumMod val="75000"/>
                    <a:lumOff val="25000"/>
                  </a:schemeClr>
                </a:solidFill>
                <a:latin typeface="Century Gothic" pitchFamily="34" charset="0"/>
              </a:rPr>
              <a:t>Double</a:t>
            </a:r>
            <a:r>
              <a:rPr lang="en-US" sz="1700" dirty="0" smtClean="0">
                <a:solidFill>
                  <a:schemeClr val="tx1">
                    <a:lumMod val="75000"/>
                    <a:lumOff val="25000"/>
                  </a:schemeClr>
                </a:solidFill>
                <a:latin typeface="Century Gothic" pitchFamily="34" charset="0"/>
              </a:rPr>
              <a:t> which can also store numbers after the comma.</a:t>
            </a:r>
          </a:p>
          <a:p>
            <a:pPr lvl="1">
              <a:buNone/>
            </a:pPr>
            <a:r>
              <a:rPr lang="en-US" sz="1700" dirty="0" smtClean="0">
                <a:solidFill>
                  <a:schemeClr val="tx1">
                    <a:lumMod val="75000"/>
                    <a:lumOff val="25000"/>
                  </a:schemeClr>
                </a:solidFill>
                <a:latin typeface="Century Gothic" pitchFamily="34" charset="0"/>
              </a:rPr>
              <a:t>		3.	</a:t>
            </a:r>
            <a:r>
              <a:rPr lang="en-US" sz="1700" b="1" i="1" dirty="0" smtClean="0">
                <a:solidFill>
                  <a:schemeClr val="tx1">
                    <a:lumMod val="75000"/>
                    <a:lumOff val="25000"/>
                  </a:schemeClr>
                </a:solidFill>
                <a:latin typeface="Century Gothic" pitchFamily="34" charset="0"/>
              </a:rPr>
              <a:t>String</a:t>
            </a:r>
            <a:r>
              <a:rPr lang="en-US" sz="1700" dirty="0" smtClean="0">
                <a:solidFill>
                  <a:schemeClr val="tx1">
                    <a:lumMod val="75000"/>
                    <a:lumOff val="25000"/>
                  </a:schemeClr>
                </a:solidFill>
                <a:latin typeface="Century Gothic" pitchFamily="34" charset="0"/>
              </a:rPr>
              <a:t> to store text.</a:t>
            </a:r>
          </a:p>
          <a:p>
            <a:pPr lvl="1">
              <a:buNone/>
            </a:pPr>
            <a:r>
              <a:rPr lang="en-US" sz="1700" dirty="0" smtClean="0">
                <a:solidFill>
                  <a:schemeClr val="tx1">
                    <a:lumMod val="75000"/>
                    <a:lumOff val="25000"/>
                  </a:schemeClr>
                </a:solidFill>
                <a:latin typeface="Century Gothic" pitchFamily="34" charset="0"/>
              </a:rPr>
              <a:t>		4.	</a:t>
            </a:r>
            <a:r>
              <a:rPr lang="en-US" sz="1700" b="1" i="1" dirty="0" smtClean="0">
                <a:solidFill>
                  <a:schemeClr val="tx1">
                    <a:lumMod val="75000"/>
                    <a:lumOff val="25000"/>
                  </a:schemeClr>
                </a:solidFill>
                <a:latin typeface="Century Gothic" pitchFamily="34" charset="0"/>
              </a:rPr>
              <a:t>Boolean</a:t>
            </a:r>
            <a:r>
              <a:rPr lang="en-US" sz="1700" dirty="0" smtClean="0">
                <a:solidFill>
                  <a:schemeClr val="tx1">
                    <a:lumMod val="75000"/>
                    <a:lumOff val="25000"/>
                  </a:schemeClr>
                </a:solidFill>
                <a:latin typeface="Century Gothic" pitchFamily="34" charset="0"/>
              </a:rPr>
              <a:t> to hold the value True or False.</a:t>
            </a:r>
          </a:p>
          <a:p>
            <a:pPr lvl="1">
              <a:buNone/>
            </a:pPr>
            <a:r>
              <a:rPr lang="en-US" sz="1700" dirty="0" smtClean="0">
                <a:solidFill>
                  <a:schemeClr val="tx1">
                    <a:lumMod val="75000"/>
                    <a:lumOff val="25000"/>
                  </a:schemeClr>
                </a:solidFill>
                <a:latin typeface="Century Gothic" pitchFamily="34" charset="0"/>
              </a:rPr>
              <a:t>		5.	</a:t>
            </a:r>
            <a:r>
              <a:rPr lang="en-US" sz="1700" b="1" i="1" dirty="0" smtClean="0">
                <a:solidFill>
                  <a:schemeClr val="tx1">
                    <a:lumMod val="75000"/>
                    <a:lumOff val="25000"/>
                  </a:schemeClr>
                </a:solidFill>
                <a:latin typeface="Century Gothic" pitchFamily="34" charset="0"/>
              </a:rPr>
              <a:t>Date</a:t>
            </a:r>
            <a:r>
              <a:rPr lang="en-US" sz="1700" dirty="0" smtClean="0">
                <a:solidFill>
                  <a:schemeClr val="tx1">
                    <a:lumMod val="75000"/>
                    <a:lumOff val="25000"/>
                  </a:schemeClr>
                </a:solidFill>
                <a:latin typeface="Century Gothic" pitchFamily="34" charset="0"/>
              </a:rPr>
              <a:t> to store dates.</a:t>
            </a:r>
            <a:r>
              <a:rPr lang="en-US" sz="1700" i="1" dirty="0" smtClean="0">
                <a:solidFill>
                  <a:schemeClr val="tx1">
                    <a:lumMod val="75000"/>
                    <a:lumOff val="25000"/>
                  </a:schemeClr>
                </a:solidFill>
                <a:latin typeface="Century Gothic" pitchFamily="34" charset="0"/>
              </a:rPr>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10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10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1000"/>
                                        <p:tgtEl>
                                          <p:spTgt spid="3">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1000"/>
                                        <p:tgtEl>
                                          <p:spTgt spid="3">
                                            <p:txEl>
                                              <p:pRg st="9" end="9"/>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fade">
                                      <p:cBhvr>
                                        <p:cTn id="33" dur="1000"/>
                                        <p:tgtEl>
                                          <p:spTgt spid="3">
                                            <p:txEl>
                                              <p:pRg st="10" end="1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animEffect transition="in" filter="fade">
                                      <p:cBhvr>
                                        <p:cTn id="36"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Variables</a:t>
            </a:r>
          </a:p>
          <a:p>
            <a:pPr lvl="1">
              <a:buNone/>
            </a:pPr>
            <a:r>
              <a:rPr lang="en-US" sz="1700" dirty="0" smtClean="0">
                <a:solidFill>
                  <a:schemeClr val="tx1">
                    <a:lumMod val="75000"/>
                    <a:lumOff val="25000"/>
                  </a:schemeClr>
                </a:solidFill>
                <a:latin typeface="Century Gothic" pitchFamily="34" charset="0"/>
              </a:rPr>
              <a:t>		Place a </a:t>
            </a:r>
            <a:r>
              <a:rPr lang="en-US" sz="1700" b="1" i="1" dirty="0" smtClean="0">
                <a:solidFill>
                  <a:schemeClr val="tx1">
                    <a:lumMod val="75000"/>
                    <a:lumOff val="25000"/>
                  </a:schemeClr>
                </a:solidFill>
                <a:latin typeface="Century Gothic" pitchFamily="34" charset="0"/>
              </a:rPr>
              <a:t>command button </a:t>
            </a:r>
            <a:r>
              <a:rPr lang="en-US" sz="1700" dirty="0" smtClean="0">
                <a:solidFill>
                  <a:schemeClr val="tx1">
                    <a:lumMod val="75000"/>
                    <a:lumOff val="25000"/>
                  </a:schemeClr>
                </a:solidFill>
                <a:latin typeface="Century Gothic" pitchFamily="34" charset="0"/>
              </a:rPr>
              <a:t>on your </a:t>
            </a:r>
            <a:r>
              <a:rPr lang="en-US" sz="1700" b="1" i="1" dirty="0" smtClean="0">
                <a:solidFill>
                  <a:schemeClr val="tx1">
                    <a:lumMod val="75000"/>
                    <a:lumOff val="25000"/>
                  </a:schemeClr>
                </a:solidFill>
                <a:latin typeface="Century Gothic" pitchFamily="34" charset="0"/>
              </a:rPr>
              <a:t>worksheet </a:t>
            </a:r>
            <a:r>
              <a:rPr lang="en-US" sz="1700" dirty="0" smtClean="0">
                <a:solidFill>
                  <a:schemeClr val="tx1">
                    <a:lumMod val="75000"/>
                    <a:lumOff val="25000"/>
                  </a:schemeClr>
                </a:solidFill>
                <a:latin typeface="Century Gothic" pitchFamily="34" charset="0"/>
              </a:rPr>
              <a:t>and add the code 	lines described in this chapter. To execute the code lines, click the 	command button on the sheet.</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1. </a:t>
            </a:r>
            <a:r>
              <a:rPr lang="en-US" sz="1800" b="1" dirty="0" smtClean="0">
                <a:solidFill>
                  <a:schemeClr val="tx1">
                    <a:lumMod val="75000"/>
                    <a:lumOff val="25000"/>
                  </a:schemeClr>
                </a:solidFill>
                <a:latin typeface="Century Gothic" pitchFamily="34" charset="0"/>
              </a:rPr>
              <a:t>Variable of type Integer</a:t>
            </a:r>
            <a:endParaRPr lang="en-US" sz="1700" b="1" dirty="0" smtClean="0">
              <a:solidFill>
                <a:schemeClr val="tx1">
                  <a:lumMod val="75000"/>
                  <a:lumOff val="25000"/>
                </a:schemeClr>
              </a:solidFill>
              <a:latin typeface="Century Gothic" pitchFamily="34" charset="0"/>
            </a:endParaRPr>
          </a:p>
          <a:p>
            <a:pPr lvl="1">
              <a:buNone/>
            </a:pPr>
            <a:r>
              <a:rPr lang="en-US" sz="1700" i="1" dirty="0" smtClean="0">
                <a:solidFill>
                  <a:schemeClr val="tx1">
                    <a:lumMod val="75000"/>
                    <a:lumOff val="25000"/>
                  </a:schemeClr>
                </a:solidFill>
                <a:latin typeface="Century Gothic" pitchFamily="34" charset="0"/>
              </a:rPr>
              <a:t>		</a:t>
            </a:r>
          </a:p>
        </p:txBody>
      </p:sp>
      <p:sp>
        <p:nvSpPr>
          <p:cNvPr id="4" name="TextBox 3"/>
          <p:cNvSpPr txBox="1"/>
          <p:nvPr/>
        </p:nvSpPr>
        <p:spPr>
          <a:xfrm>
            <a:off x="1752600" y="3581400"/>
            <a:ext cx="6629400" cy="1077218"/>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Dim</a:t>
            </a:r>
            <a:r>
              <a:rPr lang="en-US" sz="1400" dirty="0" smtClean="0">
                <a:solidFill>
                  <a:schemeClr val="tx1">
                    <a:lumMod val="75000"/>
                    <a:lumOff val="25000"/>
                  </a:schemeClr>
                </a:solidFill>
                <a:latin typeface="Courier New" pitchFamily="49" charset="0"/>
                <a:cs typeface="Courier New" pitchFamily="49" charset="0"/>
              </a:rPr>
              <a:t> x </a:t>
            </a:r>
            <a:r>
              <a:rPr lang="en-US" sz="1400" dirty="0" smtClean="0">
                <a:solidFill>
                  <a:schemeClr val="accent2">
                    <a:lumMod val="75000"/>
                  </a:schemeClr>
                </a:solidFill>
                <a:latin typeface="Courier New" pitchFamily="49" charset="0"/>
                <a:cs typeface="Courier New" pitchFamily="49" charset="0"/>
              </a:rPr>
              <a:t>As Integer</a:t>
            </a:r>
          </a:p>
          <a:p>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x = 6</a:t>
            </a:r>
          </a:p>
          <a:p>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Range("A1").Value = x</a:t>
            </a:r>
            <a:endParaRPr lang="en-US" sz="1700" dirty="0">
              <a:solidFill>
                <a:schemeClr val="tx1">
                  <a:lumMod val="75000"/>
                  <a:lumOff val="25000"/>
                </a:schemeClr>
              </a:solidFill>
              <a:latin typeface="Courier New" pitchFamily="49" charset="0"/>
              <a:cs typeface="Courier New" pitchFamily="49" charset="0"/>
            </a:endParaRPr>
          </a:p>
        </p:txBody>
      </p:sp>
      <p:pic>
        <p:nvPicPr>
          <p:cNvPr id="52226" name="Picture 2" descr="Display the Variable of Type Integer"/>
          <p:cNvPicPr>
            <a:picLocks noChangeAspect="1" noChangeArrowheads="1"/>
          </p:cNvPicPr>
          <p:nvPr/>
        </p:nvPicPr>
        <p:blipFill>
          <a:blip r:embed="rId2"/>
          <a:srcRect/>
          <a:stretch>
            <a:fillRect/>
          </a:stretch>
        </p:blipFill>
        <p:spPr bwMode="auto">
          <a:xfrm>
            <a:off x="1788160" y="5257800"/>
            <a:ext cx="4231640" cy="1295400"/>
          </a:xfrm>
          <a:prstGeom prst="rect">
            <a:avLst/>
          </a:prstGeom>
          <a:noFill/>
        </p:spPr>
      </p:pic>
      <p:sp>
        <p:nvSpPr>
          <p:cNvPr id="6" name="TextBox 5"/>
          <p:cNvSpPr txBox="1"/>
          <p:nvPr/>
        </p:nvSpPr>
        <p:spPr>
          <a:xfrm>
            <a:off x="1600200" y="3151257"/>
            <a:ext cx="1981200" cy="353943"/>
          </a:xfrm>
          <a:prstGeom prst="rect">
            <a:avLst/>
          </a:prstGeom>
          <a:noFill/>
        </p:spPr>
        <p:txBody>
          <a:bodyPr wrap="square" rtlCol="0">
            <a:spAutoFit/>
          </a:bodyPr>
          <a:lstStyle/>
          <a:p>
            <a:r>
              <a:rPr lang="en-US" sz="1700" dirty="0" smtClean="0">
                <a:solidFill>
                  <a:schemeClr val="tx1">
                    <a:lumMod val="75000"/>
                    <a:lumOff val="25000"/>
                  </a:schemeClr>
                </a:solidFill>
                <a:latin typeface="Century Gothic" pitchFamily="34" charset="0"/>
              </a:rPr>
              <a:t>Code:</a:t>
            </a:r>
            <a:endParaRPr lang="en-US" sz="1700" dirty="0">
              <a:solidFill>
                <a:schemeClr val="tx1">
                  <a:lumMod val="75000"/>
                  <a:lumOff val="25000"/>
                </a:schemeClr>
              </a:solidFill>
              <a:latin typeface="Century Gothic" pitchFamily="34" charset="0"/>
            </a:endParaRPr>
          </a:p>
        </p:txBody>
      </p:sp>
      <p:sp>
        <p:nvSpPr>
          <p:cNvPr id="7" name="TextBox 6"/>
          <p:cNvSpPr txBox="1"/>
          <p:nvPr/>
        </p:nvSpPr>
        <p:spPr>
          <a:xfrm>
            <a:off x="1676400" y="4800600"/>
            <a:ext cx="1524000" cy="353943"/>
          </a:xfrm>
          <a:prstGeom prst="rect">
            <a:avLst/>
          </a:prstGeom>
          <a:noFill/>
        </p:spPr>
        <p:txBody>
          <a:bodyPr wrap="square" rtlCol="0">
            <a:spAutoFit/>
          </a:bodyPr>
          <a:lstStyle/>
          <a:p>
            <a:r>
              <a:rPr lang="en-US" sz="1700" dirty="0" smtClean="0">
                <a:solidFill>
                  <a:schemeClr val="tx1">
                    <a:lumMod val="75000"/>
                    <a:lumOff val="25000"/>
                  </a:schemeClr>
                </a:solidFill>
                <a:latin typeface="Century Gothic" pitchFamily="34" charset="0"/>
              </a:rPr>
              <a:t>Result:</a:t>
            </a:r>
            <a:endParaRPr lang="en-US" sz="1700" dirty="0">
              <a:solidFill>
                <a:schemeClr val="tx1">
                  <a:lumMod val="75000"/>
                  <a:lumOff val="25000"/>
                </a:schemeClr>
              </a:solidFill>
              <a:latin typeface="Century Gothic"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10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10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childTnLst>
                                </p:cTn>
                              </p:par>
                              <p:par>
                                <p:cTn id="25" presetID="10" presetClass="entr" presetSubtype="0" fill="hold" nodeType="withEffect">
                                  <p:stCondLst>
                                    <p:cond delay="0"/>
                                  </p:stCondLst>
                                  <p:childTnLst>
                                    <p:set>
                                      <p:cBhvr>
                                        <p:cTn id="26" dur="1" fill="hold">
                                          <p:stCondLst>
                                            <p:cond delay="0"/>
                                          </p:stCondLst>
                                        </p:cTn>
                                        <p:tgtEl>
                                          <p:spTgt spid="52226"/>
                                        </p:tgtEl>
                                        <p:attrNameLst>
                                          <p:attrName>style.visibility</p:attrName>
                                        </p:attrNameLst>
                                      </p:cBhvr>
                                      <p:to>
                                        <p:strVal val="visible"/>
                                      </p:to>
                                    </p:set>
                                    <p:animEffect transition="in" filter="fade">
                                      <p:cBhvr>
                                        <p:cTn id="27" dur="1000"/>
                                        <p:tgtEl>
                                          <p:spTgt spid="52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Variables</a:t>
            </a:r>
          </a:p>
          <a:p>
            <a:pPr lvl="1">
              <a:buNone/>
            </a:pPr>
            <a:r>
              <a:rPr lang="en-US" sz="1700" dirty="0" smtClean="0">
                <a:solidFill>
                  <a:schemeClr val="tx1">
                    <a:lumMod val="75000"/>
                    <a:lumOff val="25000"/>
                  </a:schemeClr>
                </a:solidFill>
                <a:latin typeface="Century Gothic" pitchFamily="34" charset="0"/>
              </a:rPr>
              <a:t>		Place a </a:t>
            </a:r>
            <a:r>
              <a:rPr lang="en-US" sz="1700" b="1" i="1" dirty="0" smtClean="0">
                <a:solidFill>
                  <a:schemeClr val="tx1">
                    <a:lumMod val="75000"/>
                    <a:lumOff val="25000"/>
                  </a:schemeClr>
                </a:solidFill>
                <a:latin typeface="Century Gothic" pitchFamily="34" charset="0"/>
              </a:rPr>
              <a:t>command button </a:t>
            </a:r>
            <a:r>
              <a:rPr lang="en-US" sz="1700" dirty="0" smtClean="0">
                <a:solidFill>
                  <a:schemeClr val="tx1">
                    <a:lumMod val="75000"/>
                    <a:lumOff val="25000"/>
                  </a:schemeClr>
                </a:solidFill>
                <a:latin typeface="Century Gothic" pitchFamily="34" charset="0"/>
              </a:rPr>
              <a:t>on your </a:t>
            </a:r>
            <a:r>
              <a:rPr lang="en-US" sz="1700" b="1" i="1" dirty="0" smtClean="0">
                <a:solidFill>
                  <a:schemeClr val="tx1">
                    <a:lumMod val="75000"/>
                    <a:lumOff val="25000"/>
                  </a:schemeClr>
                </a:solidFill>
                <a:latin typeface="Century Gothic" pitchFamily="34" charset="0"/>
              </a:rPr>
              <a:t>worksheet </a:t>
            </a:r>
            <a:r>
              <a:rPr lang="en-US" sz="1700" dirty="0" smtClean="0">
                <a:solidFill>
                  <a:schemeClr val="tx1">
                    <a:lumMod val="75000"/>
                    <a:lumOff val="25000"/>
                  </a:schemeClr>
                </a:solidFill>
                <a:latin typeface="Century Gothic" pitchFamily="34" charset="0"/>
              </a:rPr>
              <a:t>and add the code 	lines described in this chapter. To execute the code lines, click the 	command button on the sheet.</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1. </a:t>
            </a:r>
            <a:r>
              <a:rPr lang="en-US" sz="1800" b="1" dirty="0" smtClean="0">
                <a:solidFill>
                  <a:schemeClr val="tx1">
                    <a:lumMod val="75000"/>
                    <a:lumOff val="25000"/>
                  </a:schemeClr>
                </a:solidFill>
                <a:latin typeface="Century Gothic" pitchFamily="34" charset="0"/>
              </a:rPr>
              <a:t>Variable of type Integer</a:t>
            </a:r>
          </a:p>
          <a:p>
            <a:pPr>
              <a:buNone/>
            </a:pPr>
            <a:r>
              <a:rPr lang="en-US" sz="1700" b="1" dirty="0" smtClean="0">
                <a:solidFill>
                  <a:schemeClr val="tx1">
                    <a:lumMod val="75000"/>
                    <a:lumOff val="25000"/>
                  </a:schemeClr>
                </a:solidFill>
                <a:latin typeface="Century Gothic" pitchFamily="34" charset="0"/>
              </a:rPr>
              <a:t>			a.</a:t>
            </a:r>
            <a:r>
              <a:rPr lang="en-US" sz="1700" dirty="0" smtClean="0">
                <a:solidFill>
                  <a:schemeClr val="tx1">
                    <a:lumMod val="75000"/>
                    <a:lumOff val="25000"/>
                  </a:schemeClr>
                </a:solidFill>
                <a:latin typeface="Century Gothic" pitchFamily="34" charset="0"/>
              </a:rPr>
              <a:t> The first code line </a:t>
            </a:r>
            <a:r>
              <a:rPr lang="en-US" sz="1700" b="1" i="1" dirty="0" smtClean="0">
                <a:solidFill>
                  <a:schemeClr val="tx1">
                    <a:lumMod val="75000"/>
                    <a:lumOff val="25000"/>
                  </a:schemeClr>
                </a:solidFill>
                <a:latin typeface="Century Gothic" pitchFamily="34" charset="0"/>
              </a:rPr>
              <a:t>'Dim x As Integer</a:t>
            </a:r>
            <a:r>
              <a:rPr lang="en-US" sz="1700" dirty="0" smtClean="0">
                <a:solidFill>
                  <a:schemeClr val="tx1">
                    <a:lumMod val="75000"/>
                    <a:lumOff val="25000"/>
                  </a:schemeClr>
                </a:solidFill>
                <a:latin typeface="Century Gothic" pitchFamily="34" charset="0"/>
              </a:rPr>
              <a:t>' declares an Excel 		VBA variable with name </a:t>
            </a:r>
            <a:r>
              <a:rPr lang="en-US" sz="1700" b="1" i="1" dirty="0" smtClean="0">
                <a:solidFill>
                  <a:schemeClr val="tx1">
                    <a:lumMod val="75000"/>
                    <a:lumOff val="25000"/>
                  </a:schemeClr>
                </a:solidFill>
                <a:latin typeface="Century Gothic" pitchFamily="34" charset="0"/>
              </a:rPr>
              <a:t>x</a:t>
            </a:r>
            <a:r>
              <a:rPr lang="en-US" sz="1700" dirty="0" smtClean="0">
                <a:solidFill>
                  <a:schemeClr val="tx1">
                    <a:lumMod val="75000"/>
                    <a:lumOff val="25000"/>
                  </a:schemeClr>
                </a:solidFill>
                <a:latin typeface="Century Gothic" pitchFamily="34" charset="0"/>
              </a:rPr>
              <a:t> of type </a:t>
            </a:r>
            <a:r>
              <a:rPr lang="en-US" sz="1700" b="1" i="1" dirty="0" smtClean="0">
                <a:solidFill>
                  <a:schemeClr val="tx1">
                    <a:lumMod val="75000"/>
                    <a:lumOff val="25000"/>
                  </a:schemeClr>
                </a:solidFill>
                <a:latin typeface="Century Gothic" pitchFamily="34" charset="0"/>
              </a:rPr>
              <a:t>Integer</a:t>
            </a:r>
            <a:r>
              <a:rPr lang="en-US" sz="1700" dirty="0" smtClean="0">
                <a:solidFill>
                  <a:schemeClr val="tx1">
                    <a:lumMod val="75000"/>
                    <a:lumOff val="25000"/>
                  </a:schemeClr>
                </a:solidFill>
                <a:latin typeface="Century Gothic" pitchFamily="34" charset="0"/>
              </a:rPr>
              <a:t>. Letting Excel 		VBA know we are using a variable is called </a:t>
            </a:r>
            <a:r>
              <a:rPr lang="en-US" sz="1700" b="1" i="1" dirty="0" smtClean="0">
                <a:solidFill>
                  <a:schemeClr val="tx1">
                    <a:lumMod val="75000"/>
                    <a:lumOff val="25000"/>
                  </a:schemeClr>
                </a:solidFill>
                <a:latin typeface="Century Gothic" pitchFamily="34" charset="0"/>
              </a:rPr>
              <a:t>declaring a 		variable.</a:t>
            </a:r>
          </a:p>
          <a:p>
            <a:pPr>
              <a:buNone/>
            </a:pPr>
            <a:r>
              <a:rPr lang="en-US" sz="1700"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b.</a:t>
            </a:r>
            <a:r>
              <a:rPr lang="en-US" sz="1700" dirty="0" smtClean="0">
                <a:solidFill>
                  <a:schemeClr val="tx1">
                    <a:lumMod val="75000"/>
                    <a:lumOff val="25000"/>
                  </a:schemeClr>
                </a:solidFill>
                <a:latin typeface="Century Gothic" pitchFamily="34" charset="0"/>
              </a:rPr>
              <a:t> Next, we initialize the </a:t>
            </a:r>
            <a:r>
              <a:rPr lang="en-US" sz="1700" b="1" i="1" dirty="0" smtClean="0">
                <a:solidFill>
                  <a:schemeClr val="tx1">
                    <a:lumMod val="75000"/>
                    <a:lumOff val="25000"/>
                  </a:schemeClr>
                </a:solidFill>
                <a:latin typeface="Century Gothic" pitchFamily="34" charset="0"/>
              </a:rPr>
              <a:t>variable</a:t>
            </a:r>
            <a:r>
              <a:rPr lang="en-US" sz="1700" dirty="0" smtClean="0">
                <a:solidFill>
                  <a:schemeClr val="tx1">
                    <a:lumMod val="75000"/>
                    <a:lumOff val="25000"/>
                  </a:schemeClr>
                </a:solidFill>
                <a:latin typeface="Century Gothic" pitchFamily="34" charset="0"/>
              </a:rPr>
              <a:t>. In Excel VBA (and in 		many other programming languages), initializing simply 		means assigning a beginning (initial) value to a 			variable. This is done by adding the line </a:t>
            </a:r>
            <a:r>
              <a:rPr lang="en-US" sz="1700" b="1" i="1" dirty="0" smtClean="0">
                <a:solidFill>
                  <a:schemeClr val="tx1">
                    <a:lumMod val="75000"/>
                    <a:lumOff val="25000"/>
                  </a:schemeClr>
                </a:solidFill>
                <a:latin typeface="Century Gothic" pitchFamily="34" charset="0"/>
              </a:rPr>
              <a:t>'x =6'</a:t>
            </a:r>
            <a:r>
              <a:rPr lang="en-US" sz="1700" dirty="0" smtClean="0">
                <a:solidFill>
                  <a:schemeClr val="tx1">
                    <a:lumMod val="75000"/>
                    <a:lumOff val="25000"/>
                  </a:schemeClr>
                </a:solidFill>
                <a:latin typeface="Century Gothic" pitchFamily="34" charset="0"/>
              </a:rPr>
              <a:t>. </a:t>
            </a:r>
          </a:p>
          <a:p>
            <a:pPr>
              <a:buNone/>
            </a:pPr>
            <a:r>
              <a:rPr lang="en-US" sz="1700"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c.</a:t>
            </a:r>
            <a:r>
              <a:rPr lang="en-US" sz="1700" dirty="0" smtClean="0">
                <a:solidFill>
                  <a:schemeClr val="tx1">
                    <a:lumMod val="75000"/>
                    <a:lumOff val="25000"/>
                  </a:schemeClr>
                </a:solidFill>
                <a:latin typeface="Century Gothic" pitchFamily="34" charset="0"/>
              </a:rPr>
              <a:t> Finally, we place the value assigned to the variable x 		into </a:t>
            </a:r>
            <a:r>
              <a:rPr lang="en-US" sz="1700" b="1" i="1" dirty="0" smtClean="0">
                <a:solidFill>
                  <a:schemeClr val="tx1">
                    <a:lumMod val="75000"/>
                    <a:lumOff val="25000"/>
                  </a:schemeClr>
                </a:solidFill>
                <a:latin typeface="Century Gothic" pitchFamily="34" charset="0"/>
              </a:rPr>
              <a:t>cell A1</a:t>
            </a:r>
            <a:r>
              <a:rPr lang="en-US" sz="1700" dirty="0" smtClean="0">
                <a:solidFill>
                  <a:schemeClr val="tx1">
                    <a:lumMod val="75000"/>
                    <a:lumOff val="25000"/>
                  </a:schemeClr>
                </a:solidFill>
                <a:latin typeface="Century Gothic" pitchFamily="34" charset="0"/>
              </a:rPr>
              <a:t>. This can be done by adding the line: 			</a:t>
            </a:r>
            <a:r>
              <a:rPr lang="en-US" sz="1700" b="1" i="1" dirty="0" smtClean="0">
                <a:solidFill>
                  <a:schemeClr val="tx1">
                    <a:lumMod val="75000"/>
                    <a:lumOff val="25000"/>
                  </a:schemeClr>
                </a:solidFill>
                <a:latin typeface="Century Gothic" pitchFamily="34" charset="0"/>
              </a:rPr>
              <a:t>'Range("A1").Value = x'.</a:t>
            </a:r>
          </a:p>
          <a:p>
            <a:pPr lvl="1">
              <a:buNone/>
            </a:pPr>
            <a:endParaRPr lang="en-US" sz="1700" b="1" dirty="0" smtClean="0">
              <a:solidFill>
                <a:schemeClr val="tx1">
                  <a:lumMod val="75000"/>
                  <a:lumOff val="25000"/>
                </a:schemeClr>
              </a:solidFill>
              <a:latin typeface="Century Gothic" pitchFamily="34" charset="0"/>
            </a:endParaRPr>
          </a:p>
          <a:p>
            <a:pPr lvl="1">
              <a:buNone/>
            </a:pPr>
            <a:r>
              <a:rPr lang="en-US" sz="1700" i="1" dirty="0" smtClean="0">
                <a:solidFill>
                  <a:schemeClr val="tx1">
                    <a:lumMod val="75000"/>
                    <a:lumOff val="25000"/>
                  </a:schemeClr>
                </a:solidFill>
                <a:latin typeface="Century Gothic" pitchFamily="34" charset="0"/>
              </a:rPr>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10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10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Variables</a:t>
            </a:r>
          </a:p>
          <a:p>
            <a:pPr lvl="1">
              <a:buNone/>
            </a:pPr>
            <a:r>
              <a:rPr lang="en-US" sz="1700" dirty="0" smtClean="0">
                <a:solidFill>
                  <a:schemeClr val="tx1">
                    <a:lumMod val="75000"/>
                    <a:lumOff val="25000"/>
                  </a:schemeClr>
                </a:solidFill>
                <a:latin typeface="Century Gothic" pitchFamily="34" charset="0"/>
              </a:rPr>
              <a:t>		Place a </a:t>
            </a:r>
            <a:r>
              <a:rPr lang="en-US" sz="1700" b="1" i="1" dirty="0" smtClean="0">
                <a:solidFill>
                  <a:schemeClr val="tx1">
                    <a:lumMod val="75000"/>
                    <a:lumOff val="25000"/>
                  </a:schemeClr>
                </a:solidFill>
                <a:latin typeface="Century Gothic" pitchFamily="34" charset="0"/>
              </a:rPr>
              <a:t>command button </a:t>
            </a:r>
            <a:r>
              <a:rPr lang="en-US" sz="1700" dirty="0" smtClean="0">
                <a:solidFill>
                  <a:schemeClr val="tx1">
                    <a:lumMod val="75000"/>
                    <a:lumOff val="25000"/>
                  </a:schemeClr>
                </a:solidFill>
                <a:latin typeface="Century Gothic" pitchFamily="34" charset="0"/>
              </a:rPr>
              <a:t>on your </a:t>
            </a:r>
            <a:r>
              <a:rPr lang="en-US" sz="1700" b="1" i="1" dirty="0" smtClean="0">
                <a:solidFill>
                  <a:schemeClr val="tx1">
                    <a:lumMod val="75000"/>
                    <a:lumOff val="25000"/>
                  </a:schemeClr>
                </a:solidFill>
                <a:latin typeface="Century Gothic" pitchFamily="34" charset="0"/>
              </a:rPr>
              <a:t>worksheet </a:t>
            </a:r>
            <a:r>
              <a:rPr lang="en-US" sz="1700" dirty="0" smtClean="0">
                <a:solidFill>
                  <a:schemeClr val="tx1">
                    <a:lumMod val="75000"/>
                    <a:lumOff val="25000"/>
                  </a:schemeClr>
                </a:solidFill>
                <a:latin typeface="Century Gothic" pitchFamily="34" charset="0"/>
              </a:rPr>
              <a:t>and add the code 	lines described in this chapter. To execute the code lines, click the 	command button on the sheet.</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2. </a:t>
            </a:r>
            <a:r>
              <a:rPr lang="en-US" sz="1800" b="1" dirty="0" smtClean="0">
                <a:solidFill>
                  <a:schemeClr val="tx1">
                    <a:lumMod val="75000"/>
                    <a:lumOff val="25000"/>
                  </a:schemeClr>
                </a:solidFill>
                <a:latin typeface="Century Gothic" pitchFamily="34" charset="0"/>
              </a:rPr>
              <a:t>Variable of type String</a:t>
            </a:r>
            <a:endParaRPr lang="en-US" sz="1700" b="1" dirty="0" smtClean="0">
              <a:solidFill>
                <a:schemeClr val="tx1">
                  <a:lumMod val="75000"/>
                  <a:lumOff val="25000"/>
                </a:schemeClr>
              </a:solidFill>
              <a:latin typeface="Century Gothic" pitchFamily="34" charset="0"/>
            </a:endParaRPr>
          </a:p>
          <a:p>
            <a:pPr lvl="1">
              <a:buNone/>
            </a:pPr>
            <a:r>
              <a:rPr lang="en-US" sz="1700" i="1" dirty="0" smtClean="0">
                <a:solidFill>
                  <a:schemeClr val="tx1">
                    <a:lumMod val="75000"/>
                    <a:lumOff val="25000"/>
                  </a:schemeClr>
                </a:solidFill>
                <a:latin typeface="Century Gothic" pitchFamily="34" charset="0"/>
              </a:rPr>
              <a:t>		</a:t>
            </a:r>
          </a:p>
        </p:txBody>
      </p:sp>
      <p:sp>
        <p:nvSpPr>
          <p:cNvPr id="4" name="TextBox 3"/>
          <p:cNvSpPr txBox="1"/>
          <p:nvPr/>
        </p:nvSpPr>
        <p:spPr>
          <a:xfrm>
            <a:off x="1752600" y="3581400"/>
            <a:ext cx="6629400" cy="1077218"/>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Dim</a:t>
            </a:r>
            <a:r>
              <a:rPr lang="en-US" sz="1400" dirty="0" smtClean="0">
                <a:solidFill>
                  <a:schemeClr val="tx1">
                    <a:lumMod val="75000"/>
                    <a:lumOff val="25000"/>
                  </a:schemeClr>
                </a:solidFill>
                <a:latin typeface="Courier New" pitchFamily="49" charset="0"/>
                <a:cs typeface="Courier New" pitchFamily="49" charset="0"/>
              </a:rPr>
              <a:t> book </a:t>
            </a:r>
            <a:r>
              <a:rPr lang="en-US" sz="1400" dirty="0" smtClean="0">
                <a:solidFill>
                  <a:schemeClr val="accent2">
                    <a:lumMod val="75000"/>
                  </a:schemeClr>
                </a:solidFill>
                <a:latin typeface="Courier New" pitchFamily="49" charset="0"/>
                <a:cs typeface="Courier New" pitchFamily="49" charset="0"/>
              </a:rPr>
              <a:t>As String</a:t>
            </a:r>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t>
            </a:r>
          </a:p>
          <a:p>
            <a:r>
              <a:rPr lang="en-US" sz="1400" dirty="0" smtClean="0">
                <a:solidFill>
                  <a:schemeClr val="tx1">
                    <a:lumMod val="75000"/>
                    <a:lumOff val="25000"/>
                  </a:schemeClr>
                </a:solidFill>
                <a:latin typeface="Courier New" pitchFamily="49" charset="0"/>
                <a:cs typeface="Courier New" pitchFamily="49" charset="0"/>
              </a:rPr>
              <a:t> book = "bible"</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t>
            </a:r>
          </a:p>
          <a:p>
            <a:r>
              <a:rPr lang="en-US" sz="1400" dirty="0" smtClean="0">
                <a:solidFill>
                  <a:schemeClr val="tx1">
                    <a:lumMod val="75000"/>
                    <a:lumOff val="25000"/>
                  </a:schemeClr>
                </a:solidFill>
                <a:latin typeface="Courier New" pitchFamily="49" charset="0"/>
                <a:cs typeface="Courier New" pitchFamily="49" charset="0"/>
              </a:rPr>
              <a:t> Range("A1").Value = book</a:t>
            </a:r>
            <a:endParaRPr lang="en-US" sz="1700" dirty="0">
              <a:solidFill>
                <a:schemeClr val="tx1">
                  <a:lumMod val="75000"/>
                  <a:lumOff val="25000"/>
                </a:schemeClr>
              </a:solidFill>
              <a:latin typeface="Courier New" pitchFamily="49" charset="0"/>
              <a:cs typeface="Courier New" pitchFamily="49" charset="0"/>
            </a:endParaRPr>
          </a:p>
        </p:txBody>
      </p:sp>
      <p:sp>
        <p:nvSpPr>
          <p:cNvPr id="6" name="TextBox 5"/>
          <p:cNvSpPr txBox="1"/>
          <p:nvPr/>
        </p:nvSpPr>
        <p:spPr>
          <a:xfrm>
            <a:off x="1600200" y="3151257"/>
            <a:ext cx="1981200" cy="353943"/>
          </a:xfrm>
          <a:prstGeom prst="rect">
            <a:avLst/>
          </a:prstGeom>
          <a:noFill/>
        </p:spPr>
        <p:txBody>
          <a:bodyPr wrap="square" rtlCol="0">
            <a:spAutoFit/>
          </a:bodyPr>
          <a:lstStyle/>
          <a:p>
            <a:r>
              <a:rPr lang="en-US" sz="1700" dirty="0" smtClean="0">
                <a:solidFill>
                  <a:schemeClr val="tx1">
                    <a:lumMod val="75000"/>
                    <a:lumOff val="25000"/>
                  </a:schemeClr>
                </a:solidFill>
                <a:latin typeface="Century Gothic" pitchFamily="34" charset="0"/>
              </a:rPr>
              <a:t>Code:</a:t>
            </a:r>
            <a:endParaRPr lang="en-US" sz="1700" dirty="0">
              <a:solidFill>
                <a:schemeClr val="tx1">
                  <a:lumMod val="75000"/>
                  <a:lumOff val="25000"/>
                </a:schemeClr>
              </a:solidFill>
              <a:latin typeface="Century Gothic" pitchFamily="34" charset="0"/>
            </a:endParaRPr>
          </a:p>
        </p:txBody>
      </p:sp>
      <p:sp>
        <p:nvSpPr>
          <p:cNvPr id="7" name="TextBox 6"/>
          <p:cNvSpPr txBox="1"/>
          <p:nvPr/>
        </p:nvSpPr>
        <p:spPr>
          <a:xfrm>
            <a:off x="1676400" y="4800600"/>
            <a:ext cx="1524000" cy="353943"/>
          </a:xfrm>
          <a:prstGeom prst="rect">
            <a:avLst/>
          </a:prstGeom>
          <a:noFill/>
        </p:spPr>
        <p:txBody>
          <a:bodyPr wrap="square" rtlCol="0">
            <a:spAutoFit/>
          </a:bodyPr>
          <a:lstStyle/>
          <a:p>
            <a:r>
              <a:rPr lang="en-US" sz="1700" dirty="0" smtClean="0">
                <a:solidFill>
                  <a:schemeClr val="tx1">
                    <a:lumMod val="75000"/>
                    <a:lumOff val="25000"/>
                  </a:schemeClr>
                </a:solidFill>
                <a:latin typeface="Century Gothic" pitchFamily="34" charset="0"/>
              </a:rPr>
              <a:t>Result:</a:t>
            </a:r>
            <a:endParaRPr lang="en-US" sz="1700" dirty="0">
              <a:solidFill>
                <a:schemeClr val="tx1">
                  <a:lumMod val="75000"/>
                  <a:lumOff val="25000"/>
                </a:schemeClr>
              </a:solidFill>
              <a:latin typeface="Century Gothic" pitchFamily="34" charset="0"/>
            </a:endParaRPr>
          </a:p>
        </p:txBody>
      </p:sp>
      <p:pic>
        <p:nvPicPr>
          <p:cNvPr id="59394" name="Picture 2" descr="Display the Variable of Type String"/>
          <p:cNvPicPr>
            <a:picLocks noChangeAspect="1" noChangeArrowheads="1"/>
          </p:cNvPicPr>
          <p:nvPr/>
        </p:nvPicPr>
        <p:blipFill>
          <a:blip r:embed="rId2"/>
          <a:srcRect/>
          <a:stretch>
            <a:fillRect/>
          </a:stretch>
        </p:blipFill>
        <p:spPr bwMode="auto">
          <a:xfrm>
            <a:off x="1752600" y="5257800"/>
            <a:ext cx="4419600" cy="1336159"/>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10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59394"/>
                                        </p:tgtEl>
                                        <p:attrNameLst>
                                          <p:attrName>style.visibility</p:attrName>
                                        </p:attrNameLst>
                                      </p:cBhvr>
                                      <p:to>
                                        <p:strVal val="visible"/>
                                      </p:to>
                                    </p:set>
                                    <p:animEffect transition="in" filter="fade">
                                      <p:cBhvr>
                                        <p:cTn id="24" dur="1000"/>
                                        <p:tgtEl>
                                          <p:spTgt spid="59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Variables</a:t>
            </a:r>
          </a:p>
          <a:p>
            <a:pPr lvl="1">
              <a:buNone/>
            </a:pPr>
            <a:r>
              <a:rPr lang="en-US" sz="1700" dirty="0" smtClean="0">
                <a:solidFill>
                  <a:schemeClr val="tx1">
                    <a:lumMod val="75000"/>
                    <a:lumOff val="25000"/>
                  </a:schemeClr>
                </a:solidFill>
                <a:latin typeface="Century Gothic" pitchFamily="34" charset="0"/>
              </a:rPr>
              <a:t>		Place a </a:t>
            </a:r>
            <a:r>
              <a:rPr lang="en-US" sz="1700" b="1" i="1" dirty="0" smtClean="0">
                <a:solidFill>
                  <a:schemeClr val="tx1">
                    <a:lumMod val="75000"/>
                    <a:lumOff val="25000"/>
                  </a:schemeClr>
                </a:solidFill>
                <a:latin typeface="Century Gothic" pitchFamily="34" charset="0"/>
              </a:rPr>
              <a:t>command button </a:t>
            </a:r>
            <a:r>
              <a:rPr lang="en-US" sz="1700" dirty="0" smtClean="0">
                <a:solidFill>
                  <a:schemeClr val="tx1">
                    <a:lumMod val="75000"/>
                    <a:lumOff val="25000"/>
                  </a:schemeClr>
                </a:solidFill>
                <a:latin typeface="Century Gothic" pitchFamily="34" charset="0"/>
              </a:rPr>
              <a:t>on your </a:t>
            </a:r>
            <a:r>
              <a:rPr lang="en-US" sz="1700" b="1" i="1" dirty="0" smtClean="0">
                <a:solidFill>
                  <a:schemeClr val="tx1">
                    <a:lumMod val="75000"/>
                    <a:lumOff val="25000"/>
                  </a:schemeClr>
                </a:solidFill>
                <a:latin typeface="Century Gothic" pitchFamily="34" charset="0"/>
              </a:rPr>
              <a:t>worksheet </a:t>
            </a:r>
            <a:r>
              <a:rPr lang="en-US" sz="1700" dirty="0" smtClean="0">
                <a:solidFill>
                  <a:schemeClr val="tx1">
                    <a:lumMod val="75000"/>
                    <a:lumOff val="25000"/>
                  </a:schemeClr>
                </a:solidFill>
                <a:latin typeface="Century Gothic" pitchFamily="34" charset="0"/>
              </a:rPr>
              <a:t>and add the code 	lines described in this chapter. To execute the code lines, click the 	command button on the sheet.</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2. </a:t>
            </a:r>
            <a:r>
              <a:rPr lang="en-US" sz="1800" b="1" dirty="0" smtClean="0">
                <a:solidFill>
                  <a:schemeClr val="tx1">
                    <a:lumMod val="75000"/>
                    <a:lumOff val="25000"/>
                  </a:schemeClr>
                </a:solidFill>
                <a:latin typeface="Century Gothic" pitchFamily="34" charset="0"/>
              </a:rPr>
              <a:t>Variable of type String</a:t>
            </a:r>
          </a:p>
          <a:p>
            <a:pPr>
              <a:buNone/>
            </a:pPr>
            <a:r>
              <a:rPr lang="en-US" sz="1700" b="1" dirty="0" smtClean="0">
                <a:solidFill>
                  <a:schemeClr val="tx1">
                    <a:lumMod val="75000"/>
                    <a:lumOff val="25000"/>
                  </a:schemeClr>
                </a:solidFill>
                <a:latin typeface="Century Gothic" pitchFamily="34" charset="0"/>
              </a:rPr>
              <a:t>			a.</a:t>
            </a:r>
            <a:r>
              <a:rPr lang="en-US" sz="1700" dirty="0" smtClean="0">
                <a:solidFill>
                  <a:schemeClr val="tx1">
                    <a:lumMod val="75000"/>
                    <a:lumOff val="25000"/>
                  </a:schemeClr>
                </a:solidFill>
                <a:latin typeface="Century Gothic" pitchFamily="34" charset="0"/>
              </a:rPr>
              <a:t> The first code line </a:t>
            </a:r>
            <a:r>
              <a:rPr lang="en-US" sz="1700" b="1" i="1" dirty="0" smtClean="0">
                <a:solidFill>
                  <a:schemeClr val="tx1">
                    <a:lumMod val="75000"/>
                    <a:lumOff val="25000"/>
                  </a:schemeClr>
                </a:solidFill>
                <a:latin typeface="Century Gothic" pitchFamily="34" charset="0"/>
              </a:rPr>
              <a:t>'Dim book As String' </a:t>
            </a:r>
            <a:r>
              <a:rPr lang="en-US" sz="1700" dirty="0" smtClean="0">
                <a:solidFill>
                  <a:schemeClr val="tx1">
                    <a:lumMod val="75000"/>
                    <a:lumOff val="25000"/>
                  </a:schemeClr>
                </a:solidFill>
                <a:latin typeface="Century Gothic" pitchFamily="34" charset="0"/>
              </a:rPr>
              <a:t>declares an Excel 		VBA variable with name </a:t>
            </a:r>
            <a:r>
              <a:rPr lang="en-US" sz="1700" b="1" i="1" dirty="0" smtClean="0">
                <a:solidFill>
                  <a:schemeClr val="tx1">
                    <a:lumMod val="75000"/>
                    <a:lumOff val="25000"/>
                  </a:schemeClr>
                </a:solidFill>
                <a:latin typeface="Century Gothic" pitchFamily="34" charset="0"/>
              </a:rPr>
              <a:t>book</a:t>
            </a:r>
            <a:r>
              <a:rPr lang="en-US" sz="1700" dirty="0" smtClean="0">
                <a:solidFill>
                  <a:schemeClr val="tx1">
                    <a:lumMod val="75000"/>
                    <a:lumOff val="25000"/>
                  </a:schemeClr>
                </a:solidFill>
                <a:latin typeface="Century Gothic" pitchFamily="34" charset="0"/>
              </a:rPr>
              <a:t> of type </a:t>
            </a:r>
            <a:r>
              <a:rPr lang="en-US" sz="1700" b="1" i="1" dirty="0" smtClean="0">
                <a:solidFill>
                  <a:schemeClr val="tx1">
                    <a:lumMod val="75000"/>
                    <a:lumOff val="25000"/>
                  </a:schemeClr>
                </a:solidFill>
                <a:latin typeface="Century Gothic" pitchFamily="34" charset="0"/>
              </a:rPr>
              <a:t>String</a:t>
            </a:r>
            <a:r>
              <a:rPr lang="en-US" sz="1700" dirty="0" smtClean="0">
                <a:solidFill>
                  <a:schemeClr val="tx1">
                    <a:lumMod val="75000"/>
                    <a:lumOff val="25000"/>
                  </a:schemeClr>
                </a:solidFill>
                <a:latin typeface="Century Gothic" pitchFamily="34" charset="0"/>
              </a:rPr>
              <a:t>.</a:t>
            </a:r>
          </a:p>
          <a:p>
            <a:pPr>
              <a:buNone/>
            </a:pPr>
            <a:endParaRPr lang="en-US" sz="1700" b="1" i="1" dirty="0" smtClean="0">
              <a:solidFill>
                <a:schemeClr val="tx1">
                  <a:lumMod val="75000"/>
                  <a:lumOff val="25000"/>
                </a:schemeClr>
              </a:solidFill>
              <a:latin typeface="Century Gothic" pitchFamily="34" charset="0"/>
            </a:endParaRPr>
          </a:p>
          <a:p>
            <a:pPr>
              <a:buNone/>
            </a:pPr>
            <a:r>
              <a:rPr lang="en-US" sz="1700"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b.</a:t>
            </a:r>
            <a:r>
              <a:rPr lang="en-US" sz="1700" dirty="0" smtClean="0">
                <a:solidFill>
                  <a:schemeClr val="tx1">
                    <a:lumMod val="75000"/>
                    <a:lumOff val="25000"/>
                  </a:schemeClr>
                </a:solidFill>
                <a:latin typeface="Century Gothic" pitchFamily="34" charset="0"/>
              </a:rPr>
              <a:t> Next, we initialize the variable. For example, add the 		line: </a:t>
            </a:r>
            <a:r>
              <a:rPr lang="en-US" sz="1700" b="1" i="1" dirty="0" smtClean="0">
                <a:solidFill>
                  <a:schemeClr val="tx1">
                    <a:lumMod val="75000"/>
                    <a:lumOff val="25000"/>
                  </a:schemeClr>
                </a:solidFill>
                <a:latin typeface="Century Gothic" pitchFamily="34" charset="0"/>
              </a:rPr>
              <a:t>book = "bible". </a:t>
            </a:r>
            <a:r>
              <a:rPr lang="en-US" sz="1700" dirty="0" smtClean="0">
                <a:solidFill>
                  <a:schemeClr val="tx1">
                    <a:lumMod val="75000"/>
                    <a:lumOff val="25000"/>
                  </a:schemeClr>
                </a:solidFill>
                <a:latin typeface="Century Gothic" pitchFamily="34" charset="0"/>
              </a:rPr>
              <a:t>Always use </a:t>
            </a:r>
            <a:r>
              <a:rPr lang="en-US" sz="1700" b="1" i="1" dirty="0" smtClean="0">
                <a:solidFill>
                  <a:schemeClr val="tx1">
                    <a:lumMod val="75000"/>
                    <a:lumOff val="25000"/>
                  </a:schemeClr>
                </a:solidFill>
                <a:latin typeface="Century Gothic" pitchFamily="34" charset="0"/>
              </a:rPr>
              <a:t>apostrophes</a:t>
            </a:r>
            <a:r>
              <a:rPr lang="en-US" sz="1700" dirty="0" smtClean="0">
                <a:solidFill>
                  <a:schemeClr val="tx1">
                    <a:lumMod val="75000"/>
                    <a:lumOff val="25000"/>
                  </a:schemeClr>
                </a:solidFill>
                <a:latin typeface="Century Gothic" pitchFamily="34" charset="0"/>
              </a:rPr>
              <a:t> to initialize 		String variables.</a:t>
            </a:r>
          </a:p>
          <a:p>
            <a:pPr>
              <a:buNone/>
            </a:pPr>
            <a:endParaRPr lang="en-US" sz="1700" dirty="0" smtClean="0">
              <a:solidFill>
                <a:schemeClr val="tx1">
                  <a:lumMod val="75000"/>
                  <a:lumOff val="25000"/>
                </a:schemeClr>
              </a:solidFill>
              <a:latin typeface="Century Gothic" pitchFamily="34" charset="0"/>
            </a:endParaRPr>
          </a:p>
          <a:p>
            <a:pPr>
              <a:buNone/>
            </a:pPr>
            <a:r>
              <a:rPr lang="en-US" sz="1700"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c.</a:t>
            </a:r>
            <a:r>
              <a:rPr lang="en-US" sz="1700" dirty="0" smtClean="0">
                <a:solidFill>
                  <a:schemeClr val="tx1">
                    <a:lumMod val="75000"/>
                    <a:lumOff val="25000"/>
                  </a:schemeClr>
                </a:solidFill>
                <a:latin typeface="Century Gothic" pitchFamily="34" charset="0"/>
              </a:rPr>
              <a:t> Finally, we place the text assigned to the </a:t>
            </a:r>
            <a:r>
              <a:rPr lang="en-US" sz="1700" b="1" i="1" dirty="0" smtClean="0">
                <a:solidFill>
                  <a:schemeClr val="tx1">
                    <a:lumMod val="75000"/>
                    <a:lumOff val="25000"/>
                  </a:schemeClr>
                </a:solidFill>
                <a:latin typeface="Century Gothic" pitchFamily="34" charset="0"/>
              </a:rPr>
              <a:t>variable book </a:t>
            </a:r>
            <a:r>
              <a:rPr lang="en-US" sz="1700" dirty="0" smtClean="0">
                <a:solidFill>
                  <a:schemeClr val="tx1">
                    <a:lumMod val="75000"/>
                    <a:lumOff val="25000"/>
                  </a:schemeClr>
                </a:solidFill>
                <a:latin typeface="Century Gothic" pitchFamily="34" charset="0"/>
              </a:rPr>
              <a:t>		into </a:t>
            </a:r>
            <a:r>
              <a:rPr lang="en-US" sz="1700" b="1" i="1" dirty="0" smtClean="0">
                <a:solidFill>
                  <a:schemeClr val="tx1">
                    <a:lumMod val="75000"/>
                    <a:lumOff val="25000"/>
                  </a:schemeClr>
                </a:solidFill>
                <a:latin typeface="Century Gothic" pitchFamily="34" charset="0"/>
              </a:rPr>
              <a:t>cell A1</a:t>
            </a:r>
            <a:r>
              <a:rPr lang="en-US" sz="1700" dirty="0" smtClean="0">
                <a:solidFill>
                  <a:schemeClr val="tx1">
                    <a:lumMod val="75000"/>
                    <a:lumOff val="25000"/>
                  </a:schemeClr>
                </a:solidFill>
                <a:latin typeface="Century Gothic" pitchFamily="34" charset="0"/>
              </a:rPr>
              <a:t>. You can achieve this by adding the line 		</a:t>
            </a:r>
            <a:r>
              <a:rPr lang="en-US" sz="1700" b="1" i="1" dirty="0" smtClean="0">
                <a:solidFill>
                  <a:schemeClr val="tx1">
                    <a:lumMod val="75000"/>
                    <a:lumOff val="25000"/>
                  </a:schemeClr>
                </a:solidFill>
                <a:latin typeface="Century Gothic" pitchFamily="34" charset="0"/>
              </a:rPr>
              <a:t>'Range("A1").Value = book'</a:t>
            </a:r>
          </a:p>
          <a:p>
            <a:pPr lvl="1">
              <a:buNone/>
            </a:pPr>
            <a:endParaRPr lang="en-US" sz="1700" b="1" dirty="0" smtClean="0">
              <a:solidFill>
                <a:schemeClr val="tx1">
                  <a:lumMod val="75000"/>
                  <a:lumOff val="25000"/>
                </a:schemeClr>
              </a:solidFill>
              <a:latin typeface="Century Gothic" pitchFamily="34" charset="0"/>
            </a:endParaRPr>
          </a:p>
          <a:p>
            <a:pPr lvl="1">
              <a:buNone/>
            </a:pPr>
            <a:r>
              <a:rPr lang="en-US" sz="1700" i="1" dirty="0" smtClean="0">
                <a:solidFill>
                  <a:schemeClr val="tx1">
                    <a:lumMod val="75000"/>
                    <a:lumOff val="25000"/>
                  </a:schemeClr>
                </a:solidFill>
                <a:latin typeface="Century Gothic" pitchFamily="34" charset="0"/>
              </a:rPr>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10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10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Variables</a:t>
            </a:r>
          </a:p>
          <a:p>
            <a:pPr lvl="1">
              <a:buNone/>
            </a:pPr>
            <a:r>
              <a:rPr lang="en-US" sz="1700" dirty="0" smtClean="0">
                <a:solidFill>
                  <a:schemeClr val="tx1">
                    <a:lumMod val="75000"/>
                    <a:lumOff val="25000"/>
                  </a:schemeClr>
                </a:solidFill>
                <a:latin typeface="Century Gothic" pitchFamily="34" charset="0"/>
              </a:rPr>
              <a:t>		Place a </a:t>
            </a:r>
            <a:r>
              <a:rPr lang="en-US" sz="1700" b="1" i="1" dirty="0" smtClean="0">
                <a:solidFill>
                  <a:schemeClr val="tx1">
                    <a:lumMod val="75000"/>
                    <a:lumOff val="25000"/>
                  </a:schemeClr>
                </a:solidFill>
                <a:latin typeface="Century Gothic" pitchFamily="34" charset="0"/>
              </a:rPr>
              <a:t>command button </a:t>
            </a:r>
            <a:r>
              <a:rPr lang="en-US" sz="1700" dirty="0" smtClean="0">
                <a:solidFill>
                  <a:schemeClr val="tx1">
                    <a:lumMod val="75000"/>
                    <a:lumOff val="25000"/>
                  </a:schemeClr>
                </a:solidFill>
                <a:latin typeface="Century Gothic" pitchFamily="34" charset="0"/>
              </a:rPr>
              <a:t>on your </a:t>
            </a:r>
            <a:r>
              <a:rPr lang="en-US" sz="1700" b="1" i="1" dirty="0" smtClean="0">
                <a:solidFill>
                  <a:schemeClr val="tx1">
                    <a:lumMod val="75000"/>
                    <a:lumOff val="25000"/>
                  </a:schemeClr>
                </a:solidFill>
                <a:latin typeface="Century Gothic" pitchFamily="34" charset="0"/>
              </a:rPr>
              <a:t>worksheet </a:t>
            </a:r>
            <a:r>
              <a:rPr lang="en-US" sz="1700" dirty="0" smtClean="0">
                <a:solidFill>
                  <a:schemeClr val="tx1">
                    <a:lumMod val="75000"/>
                    <a:lumOff val="25000"/>
                  </a:schemeClr>
                </a:solidFill>
                <a:latin typeface="Century Gothic" pitchFamily="34" charset="0"/>
              </a:rPr>
              <a:t>and add the code 	lines described in this chapter. To execute the code lines, click the 	command button on the sheet.</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3. </a:t>
            </a:r>
            <a:r>
              <a:rPr lang="en-US" sz="1800" b="1" dirty="0" smtClean="0">
                <a:solidFill>
                  <a:schemeClr val="tx1">
                    <a:lumMod val="75000"/>
                    <a:lumOff val="25000"/>
                  </a:schemeClr>
                </a:solidFill>
                <a:latin typeface="Century Gothic" pitchFamily="34" charset="0"/>
              </a:rPr>
              <a:t>Variable of type Double</a:t>
            </a:r>
            <a:endParaRPr lang="en-US" sz="1700" b="1" dirty="0" smtClean="0">
              <a:solidFill>
                <a:schemeClr val="tx1">
                  <a:lumMod val="75000"/>
                  <a:lumOff val="25000"/>
                </a:schemeClr>
              </a:solidFill>
              <a:latin typeface="Century Gothic" pitchFamily="34" charset="0"/>
            </a:endParaRPr>
          </a:p>
          <a:p>
            <a:pPr lvl="1">
              <a:buNone/>
            </a:pPr>
            <a:r>
              <a:rPr lang="en-US" sz="1700" i="1" dirty="0" smtClean="0">
                <a:solidFill>
                  <a:schemeClr val="tx1">
                    <a:lumMod val="75000"/>
                    <a:lumOff val="25000"/>
                  </a:schemeClr>
                </a:solidFill>
                <a:latin typeface="Century Gothic" pitchFamily="34" charset="0"/>
              </a:rPr>
              <a:t>		</a:t>
            </a:r>
          </a:p>
        </p:txBody>
      </p:sp>
      <p:sp>
        <p:nvSpPr>
          <p:cNvPr id="4" name="TextBox 3"/>
          <p:cNvSpPr txBox="1"/>
          <p:nvPr/>
        </p:nvSpPr>
        <p:spPr>
          <a:xfrm>
            <a:off x="1752600" y="3581400"/>
            <a:ext cx="6629400" cy="1077218"/>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Dim</a:t>
            </a:r>
            <a:r>
              <a:rPr lang="en-US" sz="1400" dirty="0" smtClean="0">
                <a:solidFill>
                  <a:schemeClr val="tx1">
                    <a:lumMod val="75000"/>
                    <a:lumOff val="25000"/>
                  </a:schemeClr>
                </a:solidFill>
                <a:latin typeface="Courier New" pitchFamily="49" charset="0"/>
                <a:cs typeface="Courier New" pitchFamily="49" charset="0"/>
              </a:rPr>
              <a:t> x </a:t>
            </a:r>
            <a:r>
              <a:rPr lang="en-US" sz="1400" dirty="0" smtClean="0">
                <a:solidFill>
                  <a:schemeClr val="accent2">
                    <a:lumMod val="75000"/>
                  </a:schemeClr>
                </a:solidFill>
                <a:latin typeface="Courier New" pitchFamily="49" charset="0"/>
                <a:cs typeface="Courier New" pitchFamily="49" charset="0"/>
              </a:rPr>
              <a:t>As Integer</a:t>
            </a:r>
          </a:p>
          <a:p>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x = 5.5</a:t>
            </a:r>
          </a:p>
          <a:p>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MsgBox "value is " &amp; x</a:t>
            </a:r>
            <a:endParaRPr lang="en-US" sz="1700" dirty="0">
              <a:solidFill>
                <a:schemeClr val="tx1">
                  <a:lumMod val="75000"/>
                  <a:lumOff val="25000"/>
                </a:schemeClr>
              </a:solidFill>
              <a:latin typeface="Courier New" pitchFamily="49" charset="0"/>
              <a:cs typeface="Courier New" pitchFamily="49" charset="0"/>
            </a:endParaRPr>
          </a:p>
        </p:txBody>
      </p:sp>
      <p:sp>
        <p:nvSpPr>
          <p:cNvPr id="6" name="TextBox 5"/>
          <p:cNvSpPr txBox="1"/>
          <p:nvPr/>
        </p:nvSpPr>
        <p:spPr>
          <a:xfrm>
            <a:off x="1600200" y="3151257"/>
            <a:ext cx="1981200" cy="353943"/>
          </a:xfrm>
          <a:prstGeom prst="rect">
            <a:avLst/>
          </a:prstGeom>
          <a:noFill/>
        </p:spPr>
        <p:txBody>
          <a:bodyPr wrap="square" rtlCol="0">
            <a:spAutoFit/>
          </a:bodyPr>
          <a:lstStyle/>
          <a:p>
            <a:r>
              <a:rPr lang="en-US" sz="1700" dirty="0" smtClean="0">
                <a:solidFill>
                  <a:schemeClr val="tx1">
                    <a:lumMod val="75000"/>
                    <a:lumOff val="25000"/>
                  </a:schemeClr>
                </a:solidFill>
                <a:latin typeface="Century Gothic" pitchFamily="34" charset="0"/>
              </a:rPr>
              <a:t>Code:</a:t>
            </a:r>
            <a:endParaRPr lang="en-US" sz="1700" dirty="0">
              <a:solidFill>
                <a:schemeClr val="tx1">
                  <a:lumMod val="75000"/>
                  <a:lumOff val="25000"/>
                </a:schemeClr>
              </a:solidFill>
              <a:latin typeface="Century Gothic" pitchFamily="34" charset="0"/>
            </a:endParaRPr>
          </a:p>
        </p:txBody>
      </p:sp>
      <p:sp>
        <p:nvSpPr>
          <p:cNvPr id="7" name="TextBox 6"/>
          <p:cNvSpPr txBox="1"/>
          <p:nvPr/>
        </p:nvSpPr>
        <p:spPr>
          <a:xfrm>
            <a:off x="1676400" y="4800600"/>
            <a:ext cx="1524000" cy="353943"/>
          </a:xfrm>
          <a:prstGeom prst="rect">
            <a:avLst/>
          </a:prstGeom>
          <a:noFill/>
        </p:spPr>
        <p:txBody>
          <a:bodyPr wrap="square" rtlCol="0">
            <a:spAutoFit/>
          </a:bodyPr>
          <a:lstStyle/>
          <a:p>
            <a:r>
              <a:rPr lang="en-US" sz="1700" dirty="0" smtClean="0">
                <a:solidFill>
                  <a:schemeClr val="tx1">
                    <a:lumMod val="75000"/>
                    <a:lumOff val="25000"/>
                  </a:schemeClr>
                </a:solidFill>
                <a:latin typeface="Century Gothic" pitchFamily="34" charset="0"/>
              </a:rPr>
              <a:t>Result:</a:t>
            </a:r>
            <a:endParaRPr lang="en-US" sz="1700" dirty="0">
              <a:solidFill>
                <a:schemeClr val="tx1">
                  <a:lumMod val="75000"/>
                  <a:lumOff val="25000"/>
                </a:schemeClr>
              </a:solidFill>
              <a:latin typeface="Century Gothic" pitchFamily="34" charset="0"/>
            </a:endParaRPr>
          </a:p>
        </p:txBody>
      </p:sp>
      <p:pic>
        <p:nvPicPr>
          <p:cNvPr id="62466" name="Picture 2" descr="A Variable of Type Integer is not accurate enough"/>
          <p:cNvPicPr>
            <a:picLocks noChangeAspect="1" noChangeArrowheads="1"/>
          </p:cNvPicPr>
          <p:nvPr/>
        </p:nvPicPr>
        <p:blipFill>
          <a:blip r:embed="rId2"/>
          <a:srcRect/>
          <a:stretch>
            <a:fillRect/>
          </a:stretch>
        </p:blipFill>
        <p:spPr bwMode="auto">
          <a:xfrm>
            <a:off x="1752600" y="5105400"/>
            <a:ext cx="1676400" cy="1676401"/>
          </a:xfrm>
          <a:prstGeom prst="rect">
            <a:avLst/>
          </a:prstGeom>
          <a:noFill/>
        </p:spPr>
      </p:pic>
      <p:sp>
        <p:nvSpPr>
          <p:cNvPr id="9" name="TextBox 8"/>
          <p:cNvSpPr txBox="1"/>
          <p:nvPr/>
        </p:nvSpPr>
        <p:spPr>
          <a:xfrm>
            <a:off x="3657600" y="5334000"/>
            <a:ext cx="4724400" cy="1138773"/>
          </a:xfrm>
          <a:prstGeom prst="rect">
            <a:avLst/>
          </a:prstGeom>
          <a:noFill/>
        </p:spPr>
        <p:txBody>
          <a:bodyPr wrap="square" rtlCol="0">
            <a:spAutoFit/>
          </a:bodyPr>
          <a:lstStyle/>
          <a:p>
            <a:r>
              <a:rPr lang="en-US" sz="1700" dirty="0" smtClean="0">
                <a:solidFill>
                  <a:schemeClr val="tx1">
                    <a:lumMod val="75000"/>
                    <a:lumOff val="25000"/>
                  </a:schemeClr>
                </a:solidFill>
                <a:latin typeface="Century Gothic" pitchFamily="34" charset="0"/>
              </a:rPr>
              <a:t>But that is not the right value! We initialized the variable with value </a:t>
            </a:r>
            <a:r>
              <a:rPr lang="en-US" sz="1700" b="1" i="1" dirty="0" smtClean="0">
                <a:solidFill>
                  <a:schemeClr val="tx1">
                    <a:lumMod val="75000"/>
                    <a:lumOff val="25000"/>
                  </a:schemeClr>
                </a:solidFill>
                <a:latin typeface="Century Gothic" pitchFamily="34" charset="0"/>
              </a:rPr>
              <a:t>5.5</a:t>
            </a:r>
            <a:r>
              <a:rPr lang="en-US" sz="1700" dirty="0" smtClean="0">
                <a:solidFill>
                  <a:schemeClr val="tx1">
                    <a:lumMod val="75000"/>
                    <a:lumOff val="25000"/>
                  </a:schemeClr>
                </a:solidFill>
                <a:latin typeface="Century Gothic" pitchFamily="34" charset="0"/>
              </a:rPr>
              <a:t> and we get the value </a:t>
            </a:r>
            <a:r>
              <a:rPr lang="en-US" sz="1700" b="1" dirty="0" smtClean="0">
                <a:solidFill>
                  <a:schemeClr val="tx1">
                    <a:lumMod val="75000"/>
                    <a:lumOff val="25000"/>
                  </a:schemeClr>
                </a:solidFill>
                <a:latin typeface="Century Gothic" pitchFamily="34" charset="0"/>
              </a:rPr>
              <a:t>6</a:t>
            </a:r>
            <a:r>
              <a:rPr lang="en-US" sz="1700" dirty="0" smtClean="0">
                <a:solidFill>
                  <a:schemeClr val="tx1">
                    <a:lumMod val="75000"/>
                    <a:lumOff val="25000"/>
                  </a:schemeClr>
                </a:solidFill>
                <a:latin typeface="Century Gothic" pitchFamily="34" charset="0"/>
              </a:rPr>
              <a:t>. What we need is a variable of type </a:t>
            </a:r>
            <a:r>
              <a:rPr lang="en-US" sz="1700" b="1" i="1" dirty="0" smtClean="0">
                <a:solidFill>
                  <a:schemeClr val="tx1">
                    <a:lumMod val="75000"/>
                    <a:lumOff val="25000"/>
                  </a:schemeClr>
                </a:solidFill>
                <a:latin typeface="Century Gothic" pitchFamily="34" charset="0"/>
              </a:rPr>
              <a:t>Double</a:t>
            </a:r>
            <a:r>
              <a:rPr lang="en-US" sz="1700" dirty="0" smtClean="0">
                <a:solidFill>
                  <a:schemeClr val="tx1">
                    <a:lumMod val="75000"/>
                    <a:lumOff val="25000"/>
                  </a:schemeClr>
                </a:solidFill>
                <a:latin typeface="Century Gothic" pitchFamily="34" charset="0"/>
              </a:rPr>
              <a:t>.</a:t>
            </a:r>
            <a:endParaRPr lang="en-US" sz="1700" dirty="0">
              <a:solidFill>
                <a:schemeClr val="tx1">
                  <a:lumMod val="75000"/>
                  <a:lumOff val="25000"/>
                </a:schemeClr>
              </a:solidFill>
              <a:latin typeface="Century Gothic"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1000"/>
                                        <p:tgtEl>
                                          <p:spTgt spid="3">
                                            <p:txEl>
                                              <p:pRg st="4" end="4"/>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childTnLst>
                                </p:cTn>
                              </p:par>
                              <p:par>
                                <p:cTn id="20" presetID="10" presetClass="entr" presetSubtype="0" fill="hold" nodeType="withEffect">
                                  <p:stCondLst>
                                    <p:cond delay="0"/>
                                  </p:stCondLst>
                                  <p:childTnLst>
                                    <p:set>
                                      <p:cBhvr>
                                        <p:cTn id="21" dur="1" fill="hold">
                                          <p:stCondLst>
                                            <p:cond delay="0"/>
                                          </p:stCondLst>
                                        </p:cTn>
                                        <p:tgtEl>
                                          <p:spTgt spid="62466"/>
                                        </p:tgtEl>
                                        <p:attrNameLst>
                                          <p:attrName>style.visibility</p:attrName>
                                        </p:attrNameLst>
                                      </p:cBhvr>
                                      <p:to>
                                        <p:strVal val="visible"/>
                                      </p:to>
                                    </p:set>
                                    <p:animEffect transition="in" filter="fade">
                                      <p:cBhvr>
                                        <p:cTn id="22" dur="1000"/>
                                        <p:tgtEl>
                                          <p:spTgt spid="6246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Variables</a:t>
            </a:r>
          </a:p>
          <a:p>
            <a:pPr lvl="1">
              <a:buNone/>
            </a:pPr>
            <a:r>
              <a:rPr lang="en-US" sz="1700" dirty="0" smtClean="0">
                <a:solidFill>
                  <a:schemeClr val="tx1">
                    <a:lumMod val="75000"/>
                    <a:lumOff val="25000"/>
                  </a:schemeClr>
                </a:solidFill>
                <a:latin typeface="Century Gothic" pitchFamily="34" charset="0"/>
              </a:rPr>
              <a:t>		Place a </a:t>
            </a:r>
            <a:r>
              <a:rPr lang="en-US" sz="1700" b="1" i="1" dirty="0" smtClean="0">
                <a:solidFill>
                  <a:schemeClr val="tx1">
                    <a:lumMod val="75000"/>
                    <a:lumOff val="25000"/>
                  </a:schemeClr>
                </a:solidFill>
                <a:latin typeface="Century Gothic" pitchFamily="34" charset="0"/>
              </a:rPr>
              <a:t>command button </a:t>
            </a:r>
            <a:r>
              <a:rPr lang="en-US" sz="1700" dirty="0" smtClean="0">
                <a:solidFill>
                  <a:schemeClr val="tx1">
                    <a:lumMod val="75000"/>
                    <a:lumOff val="25000"/>
                  </a:schemeClr>
                </a:solidFill>
                <a:latin typeface="Century Gothic" pitchFamily="34" charset="0"/>
              </a:rPr>
              <a:t>on your </a:t>
            </a:r>
            <a:r>
              <a:rPr lang="en-US" sz="1700" b="1" i="1" dirty="0" smtClean="0">
                <a:solidFill>
                  <a:schemeClr val="tx1">
                    <a:lumMod val="75000"/>
                    <a:lumOff val="25000"/>
                  </a:schemeClr>
                </a:solidFill>
                <a:latin typeface="Century Gothic" pitchFamily="34" charset="0"/>
              </a:rPr>
              <a:t>worksheet </a:t>
            </a:r>
            <a:r>
              <a:rPr lang="en-US" sz="1700" dirty="0" smtClean="0">
                <a:solidFill>
                  <a:schemeClr val="tx1">
                    <a:lumMod val="75000"/>
                    <a:lumOff val="25000"/>
                  </a:schemeClr>
                </a:solidFill>
                <a:latin typeface="Century Gothic" pitchFamily="34" charset="0"/>
              </a:rPr>
              <a:t>and add the code 	lines described in this chapter. To execute the code lines, click the 	command button on the sheet.</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3. </a:t>
            </a:r>
            <a:r>
              <a:rPr lang="en-US" sz="1800" b="1" dirty="0" smtClean="0">
                <a:solidFill>
                  <a:schemeClr val="tx1">
                    <a:lumMod val="75000"/>
                    <a:lumOff val="25000"/>
                  </a:schemeClr>
                </a:solidFill>
                <a:latin typeface="Century Gothic" pitchFamily="34" charset="0"/>
              </a:rPr>
              <a:t>Variable of type Double</a:t>
            </a:r>
            <a:endParaRPr lang="en-US" sz="1700" b="1" dirty="0" smtClean="0">
              <a:solidFill>
                <a:schemeClr val="tx1">
                  <a:lumMod val="75000"/>
                  <a:lumOff val="25000"/>
                </a:schemeClr>
              </a:solidFill>
              <a:latin typeface="Century Gothic" pitchFamily="34" charset="0"/>
            </a:endParaRPr>
          </a:p>
          <a:p>
            <a:pPr lvl="1">
              <a:buNone/>
            </a:pPr>
            <a:r>
              <a:rPr lang="en-US" sz="1700" i="1" dirty="0" smtClean="0">
                <a:solidFill>
                  <a:schemeClr val="tx1">
                    <a:lumMod val="75000"/>
                    <a:lumOff val="25000"/>
                  </a:schemeClr>
                </a:solidFill>
                <a:latin typeface="Century Gothic" pitchFamily="34" charset="0"/>
              </a:rPr>
              <a:t>		</a:t>
            </a:r>
          </a:p>
        </p:txBody>
      </p:sp>
      <p:sp>
        <p:nvSpPr>
          <p:cNvPr id="4" name="TextBox 3"/>
          <p:cNvSpPr txBox="1"/>
          <p:nvPr/>
        </p:nvSpPr>
        <p:spPr>
          <a:xfrm>
            <a:off x="1752600" y="3581400"/>
            <a:ext cx="6629400" cy="1077218"/>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Dim</a:t>
            </a:r>
            <a:r>
              <a:rPr lang="en-US" sz="1400" dirty="0" smtClean="0">
                <a:solidFill>
                  <a:schemeClr val="tx1">
                    <a:lumMod val="75000"/>
                    <a:lumOff val="25000"/>
                  </a:schemeClr>
                </a:solidFill>
                <a:latin typeface="Courier New" pitchFamily="49" charset="0"/>
                <a:cs typeface="Courier New" pitchFamily="49" charset="0"/>
              </a:rPr>
              <a:t> x </a:t>
            </a:r>
            <a:r>
              <a:rPr lang="en-US" sz="1400" dirty="0" smtClean="0">
                <a:solidFill>
                  <a:schemeClr val="accent2">
                    <a:lumMod val="75000"/>
                  </a:schemeClr>
                </a:solidFill>
                <a:latin typeface="Courier New" pitchFamily="49" charset="0"/>
                <a:cs typeface="Courier New" pitchFamily="49" charset="0"/>
              </a:rPr>
              <a:t>As Double</a:t>
            </a:r>
          </a:p>
          <a:p>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x = 5.5</a:t>
            </a:r>
          </a:p>
          <a:p>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MsgBox "value is " &amp; x</a:t>
            </a:r>
            <a:endParaRPr lang="en-US" sz="1700" dirty="0">
              <a:solidFill>
                <a:schemeClr val="tx1">
                  <a:lumMod val="75000"/>
                  <a:lumOff val="25000"/>
                </a:schemeClr>
              </a:solidFill>
              <a:latin typeface="Courier New" pitchFamily="49" charset="0"/>
              <a:cs typeface="Courier New" pitchFamily="49" charset="0"/>
            </a:endParaRPr>
          </a:p>
        </p:txBody>
      </p:sp>
      <p:sp>
        <p:nvSpPr>
          <p:cNvPr id="6" name="TextBox 5"/>
          <p:cNvSpPr txBox="1"/>
          <p:nvPr/>
        </p:nvSpPr>
        <p:spPr>
          <a:xfrm>
            <a:off x="1600200" y="3151257"/>
            <a:ext cx="1981200" cy="353943"/>
          </a:xfrm>
          <a:prstGeom prst="rect">
            <a:avLst/>
          </a:prstGeom>
          <a:noFill/>
        </p:spPr>
        <p:txBody>
          <a:bodyPr wrap="square" rtlCol="0">
            <a:spAutoFit/>
          </a:bodyPr>
          <a:lstStyle/>
          <a:p>
            <a:r>
              <a:rPr lang="en-US" sz="1700" dirty="0" smtClean="0">
                <a:solidFill>
                  <a:schemeClr val="tx1">
                    <a:lumMod val="75000"/>
                    <a:lumOff val="25000"/>
                  </a:schemeClr>
                </a:solidFill>
                <a:latin typeface="Century Gothic" pitchFamily="34" charset="0"/>
              </a:rPr>
              <a:t>Code:</a:t>
            </a:r>
            <a:endParaRPr lang="en-US" sz="1700" dirty="0">
              <a:solidFill>
                <a:schemeClr val="tx1">
                  <a:lumMod val="75000"/>
                  <a:lumOff val="25000"/>
                </a:schemeClr>
              </a:solidFill>
              <a:latin typeface="Century Gothic" pitchFamily="34" charset="0"/>
            </a:endParaRPr>
          </a:p>
        </p:txBody>
      </p:sp>
      <p:sp>
        <p:nvSpPr>
          <p:cNvPr id="7" name="TextBox 6"/>
          <p:cNvSpPr txBox="1"/>
          <p:nvPr/>
        </p:nvSpPr>
        <p:spPr>
          <a:xfrm>
            <a:off x="1676400" y="4800600"/>
            <a:ext cx="1524000" cy="353943"/>
          </a:xfrm>
          <a:prstGeom prst="rect">
            <a:avLst/>
          </a:prstGeom>
          <a:noFill/>
        </p:spPr>
        <p:txBody>
          <a:bodyPr wrap="square" rtlCol="0">
            <a:spAutoFit/>
          </a:bodyPr>
          <a:lstStyle/>
          <a:p>
            <a:r>
              <a:rPr lang="en-US" sz="1700" dirty="0" smtClean="0">
                <a:solidFill>
                  <a:schemeClr val="tx1">
                    <a:lumMod val="75000"/>
                    <a:lumOff val="25000"/>
                  </a:schemeClr>
                </a:solidFill>
                <a:latin typeface="Century Gothic" pitchFamily="34" charset="0"/>
              </a:rPr>
              <a:t>Result:</a:t>
            </a:r>
            <a:endParaRPr lang="en-US" sz="1700" dirty="0">
              <a:solidFill>
                <a:schemeClr val="tx1">
                  <a:lumMod val="75000"/>
                  <a:lumOff val="25000"/>
                </a:schemeClr>
              </a:solidFill>
              <a:latin typeface="Century Gothic" pitchFamily="34" charset="0"/>
            </a:endParaRPr>
          </a:p>
        </p:txBody>
      </p:sp>
      <p:pic>
        <p:nvPicPr>
          <p:cNvPr id="64514" name="Picture 2" descr="A Variable of Type Double is accurate enough"/>
          <p:cNvPicPr>
            <a:picLocks noChangeAspect="1" noChangeArrowheads="1"/>
          </p:cNvPicPr>
          <p:nvPr/>
        </p:nvPicPr>
        <p:blipFill>
          <a:blip r:embed="rId2"/>
          <a:srcRect/>
          <a:stretch>
            <a:fillRect/>
          </a:stretch>
        </p:blipFill>
        <p:spPr bwMode="auto">
          <a:xfrm>
            <a:off x="1809750" y="5181600"/>
            <a:ext cx="1619250" cy="1619251"/>
          </a:xfrm>
          <a:prstGeom prst="rect">
            <a:avLst/>
          </a:prstGeom>
          <a:noFill/>
        </p:spPr>
      </p:pic>
      <p:sp>
        <p:nvSpPr>
          <p:cNvPr id="9" name="TextBox 8"/>
          <p:cNvSpPr txBox="1"/>
          <p:nvPr/>
        </p:nvSpPr>
        <p:spPr>
          <a:xfrm>
            <a:off x="3657600" y="4953000"/>
            <a:ext cx="4724400" cy="1815882"/>
          </a:xfrm>
          <a:prstGeom prst="rect">
            <a:avLst/>
          </a:prstGeom>
          <a:noFill/>
        </p:spPr>
        <p:txBody>
          <a:bodyPr wrap="square" rtlCol="0">
            <a:spAutoFit/>
          </a:bodyPr>
          <a:lstStyle/>
          <a:p>
            <a:r>
              <a:rPr lang="en-US" sz="1400" dirty="0" smtClean="0">
                <a:solidFill>
                  <a:schemeClr val="tx1">
                    <a:lumMod val="75000"/>
                    <a:lumOff val="25000"/>
                  </a:schemeClr>
                </a:solidFill>
                <a:latin typeface="Century Gothic" pitchFamily="34" charset="0"/>
              </a:rPr>
              <a:t>Note: You might wonder why you would use </a:t>
            </a:r>
            <a:r>
              <a:rPr lang="en-US" sz="1400" b="1" i="1" dirty="0" smtClean="0">
                <a:solidFill>
                  <a:schemeClr val="tx1">
                    <a:lumMod val="75000"/>
                    <a:lumOff val="25000"/>
                  </a:schemeClr>
                </a:solidFill>
                <a:latin typeface="Century Gothic" pitchFamily="34" charset="0"/>
              </a:rPr>
              <a:t>Integer variables</a:t>
            </a:r>
            <a:r>
              <a:rPr lang="en-US" sz="1400" dirty="0" smtClean="0">
                <a:solidFill>
                  <a:schemeClr val="tx1">
                    <a:lumMod val="75000"/>
                    <a:lumOff val="25000"/>
                  </a:schemeClr>
                </a:solidFill>
                <a:latin typeface="Century Gothic" pitchFamily="34" charset="0"/>
              </a:rPr>
              <a:t>, if you could use the more accurate </a:t>
            </a:r>
            <a:r>
              <a:rPr lang="en-US" sz="1400" b="1" i="1" dirty="0" smtClean="0">
                <a:solidFill>
                  <a:schemeClr val="tx1">
                    <a:lumMod val="75000"/>
                    <a:lumOff val="25000"/>
                  </a:schemeClr>
                </a:solidFill>
                <a:latin typeface="Century Gothic" pitchFamily="34" charset="0"/>
              </a:rPr>
              <a:t>Double variables</a:t>
            </a:r>
            <a:r>
              <a:rPr lang="en-US" sz="1400" dirty="0" smtClean="0">
                <a:solidFill>
                  <a:schemeClr val="tx1">
                    <a:lumMod val="75000"/>
                    <a:lumOff val="25000"/>
                  </a:schemeClr>
                </a:solidFill>
                <a:latin typeface="Century Gothic" pitchFamily="34" charset="0"/>
              </a:rPr>
              <a:t>. That is because </a:t>
            </a:r>
            <a:r>
              <a:rPr lang="en-US" sz="1400" b="1" i="1" dirty="0" smtClean="0">
                <a:solidFill>
                  <a:schemeClr val="tx1">
                    <a:lumMod val="75000"/>
                    <a:lumOff val="25000"/>
                  </a:schemeClr>
                </a:solidFill>
                <a:latin typeface="Century Gothic" pitchFamily="34" charset="0"/>
              </a:rPr>
              <a:t>Double variables</a:t>
            </a:r>
            <a:r>
              <a:rPr lang="en-US" sz="1400" dirty="0" smtClean="0">
                <a:solidFill>
                  <a:schemeClr val="tx1">
                    <a:lumMod val="75000"/>
                    <a:lumOff val="25000"/>
                  </a:schemeClr>
                </a:solidFill>
                <a:latin typeface="Century Gothic" pitchFamily="34" charset="0"/>
              </a:rPr>
              <a:t>, and even more accurate variables, need more space and as a result your code will run slower (as program size increases). Apart from this, you will see that errors are easier to find when you use variables of the right type.</a:t>
            </a:r>
            <a:endParaRPr lang="en-US" sz="1400" dirty="0">
              <a:solidFill>
                <a:schemeClr val="tx1">
                  <a:lumMod val="75000"/>
                  <a:lumOff val="25000"/>
                </a:schemeClr>
              </a:solidFill>
              <a:latin typeface="Century Gothic"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1000"/>
                                        <p:tgtEl>
                                          <p:spTgt spid="3">
                                            <p:txEl>
                                              <p:pRg st="4" end="4"/>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childTnLst>
                                </p:cTn>
                              </p:par>
                              <p:par>
                                <p:cTn id="20" presetID="10" presetClass="entr" presetSubtype="0" fill="hold" nodeType="withEffect">
                                  <p:stCondLst>
                                    <p:cond delay="0"/>
                                  </p:stCondLst>
                                  <p:childTnLst>
                                    <p:set>
                                      <p:cBhvr>
                                        <p:cTn id="21" dur="1" fill="hold">
                                          <p:stCondLst>
                                            <p:cond delay="0"/>
                                          </p:stCondLst>
                                        </p:cTn>
                                        <p:tgtEl>
                                          <p:spTgt spid="64514"/>
                                        </p:tgtEl>
                                        <p:attrNameLst>
                                          <p:attrName>style.visibility</p:attrName>
                                        </p:attrNameLst>
                                      </p:cBhvr>
                                      <p:to>
                                        <p:strVal val="visible"/>
                                      </p:to>
                                    </p:set>
                                    <p:animEffect transition="in" filter="fade">
                                      <p:cBhvr>
                                        <p:cTn id="22" dur="1000"/>
                                        <p:tgtEl>
                                          <p:spTgt spid="6451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Variables</a:t>
            </a:r>
          </a:p>
          <a:p>
            <a:pPr lvl="1">
              <a:buNone/>
            </a:pPr>
            <a:r>
              <a:rPr lang="en-US" sz="1700" dirty="0" smtClean="0">
                <a:solidFill>
                  <a:schemeClr val="tx1">
                    <a:lumMod val="75000"/>
                    <a:lumOff val="25000"/>
                  </a:schemeClr>
                </a:solidFill>
                <a:latin typeface="Century Gothic" pitchFamily="34" charset="0"/>
              </a:rPr>
              <a:t>		Place a </a:t>
            </a:r>
            <a:r>
              <a:rPr lang="en-US" sz="1700" b="1" i="1" dirty="0" smtClean="0">
                <a:solidFill>
                  <a:schemeClr val="tx1">
                    <a:lumMod val="75000"/>
                    <a:lumOff val="25000"/>
                  </a:schemeClr>
                </a:solidFill>
                <a:latin typeface="Century Gothic" pitchFamily="34" charset="0"/>
              </a:rPr>
              <a:t>command button </a:t>
            </a:r>
            <a:r>
              <a:rPr lang="en-US" sz="1700" dirty="0" smtClean="0">
                <a:solidFill>
                  <a:schemeClr val="tx1">
                    <a:lumMod val="75000"/>
                    <a:lumOff val="25000"/>
                  </a:schemeClr>
                </a:solidFill>
                <a:latin typeface="Century Gothic" pitchFamily="34" charset="0"/>
              </a:rPr>
              <a:t>on your </a:t>
            </a:r>
            <a:r>
              <a:rPr lang="en-US" sz="1700" b="1" i="1" dirty="0" smtClean="0">
                <a:solidFill>
                  <a:schemeClr val="tx1">
                    <a:lumMod val="75000"/>
                    <a:lumOff val="25000"/>
                  </a:schemeClr>
                </a:solidFill>
                <a:latin typeface="Century Gothic" pitchFamily="34" charset="0"/>
              </a:rPr>
              <a:t>worksheet </a:t>
            </a:r>
            <a:r>
              <a:rPr lang="en-US" sz="1700" dirty="0" smtClean="0">
                <a:solidFill>
                  <a:schemeClr val="tx1">
                    <a:lumMod val="75000"/>
                    <a:lumOff val="25000"/>
                  </a:schemeClr>
                </a:solidFill>
                <a:latin typeface="Century Gothic" pitchFamily="34" charset="0"/>
              </a:rPr>
              <a:t>and add the code 	lines described in this chapter. To execute the code lines, click the 	command button on the sheet.</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4. </a:t>
            </a:r>
            <a:r>
              <a:rPr lang="en-US" sz="1800" b="1" dirty="0" smtClean="0">
                <a:solidFill>
                  <a:schemeClr val="tx1">
                    <a:lumMod val="75000"/>
                    <a:lumOff val="25000"/>
                  </a:schemeClr>
                </a:solidFill>
                <a:latin typeface="Century Gothic" pitchFamily="34" charset="0"/>
              </a:rPr>
              <a:t>Variable of type Boolean</a:t>
            </a:r>
            <a:endParaRPr lang="en-US" sz="1700" b="1" dirty="0" smtClean="0">
              <a:solidFill>
                <a:schemeClr val="tx1">
                  <a:lumMod val="75000"/>
                  <a:lumOff val="25000"/>
                </a:schemeClr>
              </a:solidFill>
              <a:latin typeface="Century Gothic" pitchFamily="34" charset="0"/>
            </a:endParaRPr>
          </a:p>
          <a:p>
            <a:pPr lvl="1">
              <a:buNone/>
            </a:pPr>
            <a:r>
              <a:rPr lang="en-US" sz="1700" i="1" dirty="0" smtClean="0">
                <a:solidFill>
                  <a:schemeClr val="tx1">
                    <a:lumMod val="75000"/>
                    <a:lumOff val="25000"/>
                  </a:schemeClr>
                </a:solidFill>
                <a:latin typeface="Century Gothic" pitchFamily="34" charset="0"/>
              </a:rPr>
              <a:t>		</a:t>
            </a:r>
          </a:p>
        </p:txBody>
      </p:sp>
      <p:sp>
        <p:nvSpPr>
          <p:cNvPr id="4" name="TextBox 3"/>
          <p:cNvSpPr txBox="1"/>
          <p:nvPr/>
        </p:nvSpPr>
        <p:spPr>
          <a:xfrm>
            <a:off x="1752600" y="3581400"/>
            <a:ext cx="6629400" cy="1123384"/>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Dim</a:t>
            </a:r>
            <a:r>
              <a:rPr lang="en-US" sz="1400" dirty="0" smtClean="0">
                <a:solidFill>
                  <a:schemeClr val="tx1">
                    <a:lumMod val="75000"/>
                    <a:lumOff val="25000"/>
                  </a:schemeClr>
                </a:solidFill>
                <a:latin typeface="Courier New" pitchFamily="49" charset="0"/>
                <a:cs typeface="Courier New" pitchFamily="49" charset="0"/>
              </a:rPr>
              <a:t> continue </a:t>
            </a:r>
            <a:r>
              <a:rPr lang="en-US" sz="1400" dirty="0" smtClean="0">
                <a:solidFill>
                  <a:schemeClr val="accent2">
                    <a:lumMod val="75000"/>
                  </a:schemeClr>
                </a:solidFill>
                <a:latin typeface="Courier New" pitchFamily="49" charset="0"/>
                <a:cs typeface="Courier New" pitchFamily="49" charset="0"/>
              </a:rPr>
              <a:t>As Boolean</a:t>
            </a:r>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continue = True</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If</a:t>
            </a:r>
            <a:r>
              <a:rPr lang="en-US" sz="1400" dirty="0" smtClean="0">
                <a:solidFill>
                  <a:schemeClr val="tx1">
                    <a:lumMod val="75000"/>
                    <a:lumOff val="25000"/>
                  </a:schemeClr>
                </a:solidFill>
                <a:latin typeface="Courier New" pitchFamily="49" charset="0"/>
                <a:cs typeface="Courier New" pitchFamily="49" charset="0"/>
              </a:rPr>
              <a:t> continue = </a:t>
            </a:r>
            <a:r>
              <a:rPr lang="en-US" sz="1400" dirty="0" smtClean="0">
                <a:solidFill>
                  <a:schemeClr val="accent2">
                    <a:lumMod val="75000"/>
                  </a:schemeClr>
                </a:solidFill>
                <a:latin typeface="Courier New" pitchFamily="49" charset="0"/>
                <a:cs typeface="Courier New" pitchFamily="49" charset="0"/>
              </a:rPr>
              <a:t>True Then</a:t>
            </a:r>
            <a:r>
              <a:rPr lang="en-US" sz="1400" dirty="0" smtClean="0">
                <a:solidFill>
                  <a:schemeClr val="tx1">
                    <a:lumMod val="75000"/>
                    <a:lumOff val="25000"/>
                  </a:schemeClr>
                </a:solidFill>
                <a:latin typeface="Courier New" pitchFamily="49" charset="0"/>
                <a:cs typeface="Courier New" pitchFamily="49" charset="0"/>
              </a:rPr>
              <a:t> MsgBox "Boolean variables are cool"</a:t>
            </a:r>
            <a:br>
              <a:rPr lang="en-US" sz="1400" dirty="0" smtClean="0">
                <a:solidFill>
                  <a:schemeClr val="tx1">
                    <a:lumMod val="75000"/>
                    <a:lumOff val="25000"/>
                  </a:schemeClr>
                </a:solidFill>
                <a:latin typeface="Courier New" pitchFamily="49" charset="0"/>
                <a:cs typeface="Courier New" pitchFamily="49" charset="0"/>
              </a:rPr>
            </a:br>
            <a:endParaRPr lang="en-US" sz="1700" dirty="0">
              <a:solidFill>
                <a:schemeClr val="tx1">
                  <a:lumMod val="75000"/>
                  <a:lumOff val="25000"/>
                </a:schemeClr>
              </a:solidFill>
              <a:latin typeface="Courier New" pitchFamily="49" charset="0"/>
              <a:cs typeface="Courier New" pitchFamily="49" charset="0"/>
            </a:endParaRPr>
          </a:p>
        </p:txBody>
      </p:sp>
      <p:sp>
        <p:nvSpPr>
          <p:cNvPr id="6" name="TextBox 5"/>
          <p:cNvSpPr txBox="1"/>
          <p:nvPr/>
        </p:nvSpPr>
        <p:spPr>
          <a:xfrm>
            <a:off x="1600200" y="3151257"/>
            <a:ext cx="1981200" cy="353943"/>
          </a:xfrm>
          <a:prstGeom prst="rect">
            <a:avLst/>
          </a:prstGeom>
          <a:noFill/>
        </p:spPr>
        <p:txBody>
          <a:bodyPr wrap="square" rtlCol="0">
            <a:spAutoFit/>
          </a:bodyPr>
          <a:lstStyle/>
          <a:p>
            <a:r>
              <a:rPr lang="en-US" sz="1700" dirty="0" smtClean="0">
                <a:solidFill>
                  <a:schemeClr val="tx1">
                    <a:lumMod val="75000"/>
                    <a:lumOff val="25000"/>
                  </a:schemeClr>
                </a:solidFill>
                <a:latin typeface="Century Gothic" pitchFamily="34" charset="0"/>
              </a:rPr>
              <a:t>Code:</a:t>
            </a:r>
            <a:endParaRPr lang="en-US" sz="1700" dirty="0">
              <a:solidFill>
                <a:schemeClr val="tx1">
                  <a:lumMod val="75000"/>
                  <a:lumOff val="25000"/>
                </a:schemeClr>
              </a:solidFill>
              <a:latin typeface="Century Gothic" pitchFamily="34" charset="0"/>
            </a:endParaRPr>
          </a:p>
        </p:txBody>
      </p:sp>
      <p:sp>
        <p:nvSpPr>
          <p:cNvPr id="7" name="TextBox 6"/>
          <p:cNvSpPr txBox="1"/>
          <p:nvPr/>
        </p:nvSpPr>
        <p:spPr>
          <a:xfrm>
            <a:off x="1676400" y="4800600"/>
            <a:ext cx="1524000" cy="353943"/>
          </a:xfrm>
          <a:prstGeom prst="rect">
            <a:avLst/>
          </a:prstGeom>
          <a:noFill/>
        </p:spPr>
        <p:txBody>
          <a:bodyPr wrap="square" rtlCol="0">
            <a:spAutoFit/>
          </a:bodyPr>
          <a:lstStyle/>
          <a:p>
            <a:r>
              <a:rPr lang="en-US" sz="1700" dirty="0" smtClean="0">
                <a:solidFill>
                  <a:schemeClr val="tx1">
                    <a:lumMod val="75000"/>
                    <a:lumOff val="25000"/>
                  </a:schemeClr>
                </a:solidFill>
                <a:latin typeface="Century Gothic" pitchFamily="34" charset="0"/>
              </a:rPr>
              <a:t>Result:</a:t>
            </a:r>
            <a:endParaRPr lang="en-US" sz="1700" dirty="0">
              <a:solidFill>
                <a:schemeClr val="tx1">
                  <a:lumMod val="75000"/>
                  <a:lumOff val="25000"/>
                </a:schemeClr>
              </a:solidFill>
              <a:latin typeface="Century Gothic" pitchFamily="34" charset="0"/>
            </a:endParaRPr>
          </a:p>
        </p:txBody>
      </p:sp>
      <p:pic>
        <p:nvPicPr>
          <p:cNvPr id="65538" name="Picture 2" descr="Boolean variable result"/>
          <p:cNvPicPr>
            <a:picLocks noChangeAspect="1" noChangeArrowheads="1"/>
          </p:cNvPicPr>
          <p:nvPr/>
        </p:nvPicPr>
        <p:blipFill>
          <a:blip r:embed="rId2"/>
          <a:srcRect/>
          <a:stretch>
            <a:fillRect/>
          </a:stretch>
        </p:blipFill>
        <p:spPr bwMode="auto">
          <a:xfrm>
            <a:off x="1752600" y="5181600"/>
            <a:ext cx="2079171" cy="1577303"/>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1000"/>
                                        <p:tgtEl>
                                          <p:spTgt spid="3">
                                            <p:txEl>
                                              <p:pRg st="4" end="4"/>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childTnLst>
                                </p:cTn>
                              </p:par>
                              <p:par>
                                <p:cTn id="20" presetID="10" presetClass="entr" presetSubtype="0" fill="hold" nodeType="withEffect">
                                  <p:stCondLst>
                                    <p:cond delay="0"/>
                                  </p:stCondLst>
                                  <p:childTnLst>
                                    <p:set>
                                      <p:cBhvr>
                                        <p:cTn id="21" dur="1" fill="hold">
                                          <p:stCondLst>
                                            <p:cond delay="0"/>
                                          </p:stCondLst>
                                        </p:cTn>
                                        <p:tgtEl>
                                          <p:spTgt spid="65538"/>
                                        </p:tgtEl>
                                        <p:attrNameLst>
                                          <p:attrName>style.visibility</p:attrName>
                                        </p:attrNameLst>
                                      </p:cBhvr>
                                      <p:to>
                                        <p:strVal val="visible"/>
                                      </p:to>
                                    </p:set>
                                    <p:animEffect transition="in" filter="fade">
                                      <p:cBhvr>
                                        <p:cTn id="22" dur="1000"/>
                                        <p:tgtEl>
                                          <p:spTgt spid="65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Variables</a:t>
            </a:r>
          </a:p>
          <a:p>
            <a:pPr lvl="1">
              <a:buNone/>
            </a:pPr>
            <a:r>
              <a:rPr lang="en-US" sz="1700" dirty="0" smtClean="0">
                <a:solidFill>
                  <a:schemeClr val="tx1">
                    <a:lumMod val="75000"/>
                    <a:lumOff val="25000"/>
                  </a:schemeClr>
                </a:solidFill>
                <a:latin typeface="Century Gothic" pitchFamily="34" charset="0"/>
              </a:rPr>
              <a:t>		Place a </a:t>
            </a:r>
            <a:r>
              <a:rPr lang="en-US" sz="1700" b="1" i="1" dirty="0" smtClean="0">
                <a:solidFill>
                  <a:schemeClr val="tx1">
                    <a:lumMod val="75000"/>
                    <a:lumOff val="25000"/>
                  </a:schemeClr>
                </a:solidFill>
                <a:latin typeface="Century Gothic" pitchFamily="34" charset="0"/>
              </a:rPr>
              <a:t>command button </a:t>
            </a:r>
            <a:r>
              <a:rPr lang="en-US" sz="1700" dirty="0" smtClean="0">
                <a:solidFill>
                  <a:schemeClr val="tx1">
                    <a:lumMod val="75000"/>
                    <a:lumOff val="25000"/>
                  </a:schemeClr>
                </a:solidFill>
                <a:latin typeface="Century Gothic" pitchFamily="34" charset="0"/>
              </a:rPr>
              <a:t>on your </a:t>
            </a:r>
            <a:r>
              <a:rPr lang="en-US" sz="1700" b="1" i="1" dirty="0" smtClean="0">
                <a:solidFill>
                  <a:schemeClr val="tx1">
                    <a:lumMod val="75000"/>
                    <a:lumOff val="25000"/>
                  </a:schemeClr>
                </a:solidFill>
                <a:latin typeface="Century Gothic" pitchFamily="34" charset="0"/>
              </a:rPr>
              <a:t>worksheet </a:t>
            </a:r>
            <a:r>
              <a:rPr lang="en-US" sz="1700" dirty="0" smtClean="0">
                <a:solidFill>
                  <a:schemeClr val="tx1">
                    <a:lumMod val="75000"/>
                    <a:lumOff val="25000"/>
                  </a:schemeClr>
                </a:solidFill>
                <a:latin typeface="Century Gothic" pitchFamily="34" charset="0"/>
              </a:rPr>
              <a:t>and add the code 	lines described in this chapter. To execute the code lines, click the 	command button on the sheet.</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4. </a:t>
            </a:r>
            <a:r>
              <a:rPr lang="en-US" sz="1800" b="1" dirty="0" smtClean="0">
                <a:solidFill>
                  <a:schemeClr val="tx1">
                    <a:lumMod val="75000"/>
                    <a:lumOff val="25000"/>
                  </a:schemeClr>
                </a:solidFill>
                <a:latin typeface="Century Gothic" pitchFamily="34" charset="0"/>
              </a:rPr>
              <a:t>Variable of type Boolean</a:t>
            </a:r>
          </a:p>
          <a:p>
            <a:pPr lvl="1">
              <a:buNone/>
            </a:pPr>
            <a:endParaRPr lang="en-US" sz="1800" b="1" dirty="0" smtClean="0">
              <a:solidFill>
                <a:schemeClr val="tx1">
                  <a:lumMod val="75000"/>
                  <a:lumOff val="25000"/>
                </a:schemeClr>
              </a:solidFill>
              <a:latin typeface="Century Gothic" pitchFamily="34" charset="0"/>
            </a:endParaRPr>
          </a:p>
          <a:p>
            <a:pPr>
              <a:buNone/>
            </a:pPr>
            <a:r>
              <a:rPr lang="en-US" sz="1700" b="1" dirty="0" smtClean="0">
                <a:solidFill>
                  <a:schemeClr val="tx1">
                    <a:lumMod val="75000"/>
                    <a:lumOff val="25000"/>
                  </a:schemeClr>
                </a:solidFill>
                <a:latin typeface="Century Gothic" pitchFamily="34" charset="0"/>
              </a:rPr>
              <a:t>			a.</a:t>
            </a:r>
            <a:r>
              <a:rPr lang="en-US" sz="1700" dirty="0" smtClean="0">
                <a:solidFill>
                  <a:schemeClr val="tx1">
                    <a:lumMod val="75000"/>
                    <a:lumOff val="25000"/>
                  </a:schemeClr>
                </a:solidFill>
                <a:latin typeface="Century Gothic" pitchFamily="34" charset="0"/>
              </a:rPr>
              <a:t> The first code line declares a </a:t>
            </a:r>
            <a:r>
              <a:rPr lang="en-US" sz="1700" b="1" i="1" dirty="0" smtClean="0">
                <a:solidFill>
                  <a:schemeClr val="tx1">
                    <a:lumMod val="75000"/>
                    <a:lumOff val="25000"/>
                  </a:schemeClr>
                </a:solidFill>
                <a:latin typeface="Century Gothic" pitchFamily="34" charset="0"/>
              </a:rPr>
              <a:t>variable</a:t>
            </a:r>
            <a:r>
              <a:rPr lang="en-US" sz="1700" dirty="0" smtClean="0">
                <a:solidFill>
                  <a:schemeClr val="tx1">
                    <a:lumMod val="75000"/>
                    <a:lumOff val="25000"/>
                  </a:schemeClr>
                </a:solidFill>
                <a:latin typeface="Century Gothic" pitchFamily="34" charset="0"/>
              </a:rPr>
              <a:t> of type </a:t>
            </a:r>
            <a:r>
              <a:rPr lang="en-US" sz="1700" b="1" i="1" dirty="0" smtClean="0">
                <a:solidFill>
                  <a:schemeClr val="tx1">
                    <a:lumMod val="75000"/>
                    <a:lumOff val="25000"/>
                  </a:schemeClr>
                </a:solidFill>
                <a:latin typeface="Century Gothic" pitchFamily="34" charset="0"/>
              </a:rPr>
              <a:t>Boolean</a:t>
            </a:r>
            <a:r>
              <a:rPr lang="en-US" sz="1700" dirty="0" smtClean="0">
                <a:solidFill>
                  <a:schemeClr val="tx1">
                    <a:lumMod val="75000"/>
                    <a:lumOff val="25000"/>
                  </a:schemeClr>
                </a:solidFill>
                <a:latin typeface="Century Gothic" pitchFamily="34" charset="0"/>
              </a:rPr>
              <a:t>.</a:t>
            </a:r>
          </a:p>
          <a:p>
            <a:pPr>
              <a:buNone/>
            </a:pPr>
            <a:endParaRPr lang="en-US" sz="1700" b="1" i="1" dirty="0" smtClean="0">
              <a:solidFill>
                <a:schemeClr val="tx1">
                  <a:lumMod val="75000"/>
                  <a:lumOff val="25000"/>
                </a:schemeClr>
              </a:solidFill>
              <a:latin typeface="Century Gothic" pitchFamily="34" charset="0"/>
            </a:endParaRPr>
          </a:p>
          <a:p>
            <a:pPr>
              <a:buNone/>
            </a:pPr>
            <a:r>
              <a:rPr lang="en-US" sz="1700"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b.</a:t>
            </a:r>
            <a:r>
              <a:rPr lang="en-US" sz="1700" dirty="0" smtClean="0">
                <a:solidFill>
                  <a:schemeClr val="tx1">
                    <a:lumMod val="75000"/>
                    <a:lumOff val="25000"/>
                  </a:schemeClr>
                </a:solidFill>
                <a:latin typeface="Century Gothic" pitchFamily="34" charset="0"/>
              </a:rPr>
              <a:t> Next, we initialize the </a:t>
            </a:r>
            <a:r>
              <a:rPr lang="en-US" sz="1700" b="1" i="1" dirty="0" smtClean="0">
                <a:solidFill>
                  <a:schemeClr val="tx1">
                    <a:lumMod val="75000"/>
                    <a:lumOff val="25000"/>
                  </a:schemeClr>
                </a:solidFill>
                <a:latin typeface="Century Gothic" pitchFamily="34" charset="0"/>
              </a:rPr>
              <a:t>Boolean</a:t>
            </a:r>
            <a:r>
              <a:rPr lang="en-US" sz="1700" dirty="0" smtClean="0">
                <a:solidFill>
                  <a:schemeClr val="tx1">
                    <a:lumMod val="75000"/>
                    <a:lumOff val="25000"/>
                  </a:schemeClr>
                </a:solidFill>
                <a:latin typeface="Century Gothic" pitchFamily="34" charset="0"/>
              </a:rPr>
              <a:t> variable with value </a:t>
            </a:r>
            <a:r>
              <a:rPr lang="en-US" sz="1700" b="1" i="1" dirty="0" smtClean="0">
                <a:solidFill>
                  <a:schemeClr val="tx1">
                    <a:lumMod val="75000"/>
                    <a:lumOff val="25000"/>
                  </a:schemeClr>
                </a:solidFill>
                <a:latin typeface="Century Gothic" pitchFamily="34" charset="0"/>
              </a:rPr>
              <a:t>True</a:t>
            </a:r>
            <a:r>
              <a:rPr lang="en-US" sz="1700" dirty="0" smtClean="0">
                <a:solidFill>
                  <a:schemeClr val="tx1">
                    <a:lumMod val="75000"/>
                    <a:lumOff val="25000"/>
                  </a:schemeClr>
                </a:solidFill>
                <a:latin typeface="Century Gothic" pitchFamily="34" charset="0"/>
              </a:rPr>
              <a:t>.</a:t>
            </a:r>
          </a:p>
          <a:p>
            <a:pPr>
              <a:buNone/>
            </a:pPr>
            <a:endParaRPr lang="en-US" sz="1700" dirty="0" smtClean="0">
              <a:solidFill>
                <a:schemeClr val="tx1">
                  <a:lumMod val="75000"/>
                  <a:lumOff val="25000"/>
                </a:schemeClr>
              </a:solidFill>
              <a:latin typeface="Century Gothic" pitchFamily="34" charset="0"/>
            </a:endParaRPr>
          </a:p>
          <a:p>
            <a:pPr>
              <a:buNone/>
            </a:pPr>
            <a:r>
              <a:rPr lang="en-US" sz="1700"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c.</a:t>
            </a:r>
            <a:r>
              <a:rPr lang="en-US" sz="1700" dirty="0" smtClean="0">
                <a:solidFill>
                  <a:schemeClr val="tx1">
                    <a:lumMod val="75000"/>
                    <a:lumOff val="25000"/>
                  </a:schemeClr>
                </a:solidFill>
                <a:latin typeface="Century Gothic" pitchFamily="34" charset="0"/>
              </a:rPr>
              <a:t> Finally, we can use the </a:t>
            </a:r>
            <a:r>
              <a:rPr lang="en-US" sz="1700" b="1" i="1" dirty="0" smtClean="0">
                <a:solidFill>
                  <a:schemeClr val="tx1">
                    <a:lumMod val="75000"/>
                    <a:lumOff val="25000"/>
                  </a:schemeClr>
                </a:solidFill>
                <a:latin typeface="Century Gothic" pitchFamily="34" charset="0"/>
              </a:rPr>
              <a:t>Boolean</a:t>
            </a:r>
            <a:r>
              <a:rPr lang="en-US" sz="1700" dirty="0" smtClean="0">
                <a:solidFill>
                  <a:schemeClr val="tx1">
                    <a:lumMod val="75000"/>
                    <a:lumOff val="25000"/>
                  </a:schemeClr>
                </a:solidFill>
                <a:latin typeface="Century Gothic" pitchFamily="34" charset="0"/>
              </a:rPr>
              <a:t> variable to only display 		a </a:t>
            </a:r>
            <a:r>
              <a:rPr lang="en-US" sz="1700" b="1" i="1" dirty="0" smtClean="0">
                <a:solidFill>
                  <a:schemeClr val="tx1">
                    <a:lumMod val="75000"/>
                    <a:lumOff val="25000"/>
                  </a:schemeClr>
                </a:solidFill>
                <a:latin typeface="Century Gothic" pitchFamily="34" charset="0"/>
              </a:rPr>
              <a:t>MsgBox</a:t>
            </a:r>
            <a:r>
              <a:rPr lang="en-US" sz="1700" dirty="0" smtClean="0">
                <a:solidFill>
                  <a:schemeClr val="tx1">
                    <a:lumMod val="75000"/>
                    <a:lumOff val="25000"/>
                  </a:schemeClr>
                </a:solidFill>
                <a:latin typeface="Century Gothic" pitchFamily="34" charset="0"/>
              </a:rPr>
              <a:t> if the variable holds the value </a:t>
            </a:r>
            <a:r>
              <a:rPr lang="en-US" sz="1700" b="1" i="1" dirty="0" smtClean="0">
                <a:solidFill>
                  <a:schemeClr val="tx1">
                    <a:lumMod val="75000"/>
                    <a:lumOff val="25000"/>
                  </a:schemeClr>
                </a:solidFill>
                <a:latin typeface="Century Gothic" pitchFamily="34" charset="0"/>
              </a:rPr>
              <a:t>True</a:t>
            </a:r>
            <a:r>
              <a:rPr lang="en-US" sz="1700" dirty="0" smtClean="0">
                <a:solidFill>
                  <a:schemeClr val="tx1">
                    <a:lumMod val="75000"/>
                    <a:lumOff val="25000"/>
                  </a:schemeClr>
                </a:solidFill>
                <a:latin typeface="Century Gothic" pitchFamily="34" charset="0"/>
              </a:rPr>
              <a:t>.</a:t>
            </a:r>
            <a:endParaRPr lang="en-US" sz="1700" b="1" i="1" dirty="0" smtClean="0">
              <a:solidFill>
                <a:schemeClr val="tx1">
                  <a:lumMod val="75000"/>
                  <a:lumOff val="25000"/>
                </a:schemeClr>
              </a:solidFill>
              <a:latin typeface="Century Gothic" pitchFamily="34" charset="0"/>
            </a:endParaRPr>
          </a:p>
          <a:p>
            <a:pPr lvl="1">
              <a:buNone/>
            </a:pPr>
            <a:endParaRPr lang="en-US" sz="1700" b="1" dirty="0" smtClean="0">
              <a:solidFill>
                <a:schemeClr val="tx1">
                  <a:lumMod val="75000"/>
                  <a:lumOff val="25000"/>
                </a:schemeClr>
              </a:solidFill>
              <a:latin typeface="Century Gothic" pitchFamily="34" charset="0"/>
            </a:endParaRPr>
          </a:p>
          <a:p>
            <a:pPr lvl="1">
              <a:buNone/>
            </a:pPr>
            <a:r>
              <a:rPr lang="en-US" sz="1700" i="1" dirty="0" smtClean="0">
                <a:solidFill>
                  <a:schemeClr val="tx1">
                    <a:lumMod val="75000"/>
                    <a:lumOff val="25000"/>
                  </a:schemeClr>
                </a:solidFill>
                <a:latin typeface="Century Gothic" pitchFamily="34" charset="0"/>
              </a:rPr>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10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10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1: About Macro</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r>
              <a:rPr lang="en-US" sz="1900" b="1" dirty="0" smtClean="0">
                <a:solidFill>
                  <a:schemeClr val="tx1">
                    <a:lumMod val="65000"/>
                    <a:lumOff val="35000"/>
                  </a:schemeClr>
                </a:solidFill>
                <a:latin typeface="Century Gothic" pitchFamily="34" charset="0"/>
              </a:rPr>
              <a:t>Create a Macro</a:t>
            </a:r>
          </a:p>
          <a:p>
            <a:pPr lvl="1">
              <a:buNone/>
            </a:pPr>
            <a:r>
              <a:rPr lang="en-US" sz="1700" dirty="0" smtClean="0">
                <a:latin typeface="Century Gothic" pitchFamily="34" charset="0"/>
              </a:rPr>
              <a:t>		</a:t>
            </a:r>
            <a:r>
              <a:rPr lang="en-US" sz="1700" dirty="0" smtClean="0">
                <a:solidFill>
                  <a:schemeClr val="tx1">
                    <a:lumMod val="65000"/>
                    <a:lumOff val="35000"/>
                  </a:schemeClr>
                </a:solidFill>
                <a:latin typeface="Century Gothic" pitchFamily="34" charset="0"/>
              </a:rPr>
              <a:t>To create a macro in </a:t>
            </a:r>
            <a:r>
              <a:rPr lang="en-US" sz="1700" b="1" dirty="0" smtClean="0">
                <a:solidFill>
                  <a:schemeClr val="tx1">
                    <a:lumMod val="65000"/>
                    <a:lumOff val="35000"/>
                  </a:schemeClr>
                </a:solidFill>
                <a:latin typeface="Century Gothic" pitchFamily="34" charset="0"/>
              </a:rPr>
              <a:t>Excel 2007</a:t>
            </a:r>
            <a:r>
              <a:rPr lang="en-US" sz="1700" dirty="0" smtClean="0">
                <a:solidFill>
                  <a:schemeClr val="tx1">
                    <a:lumMod val="65000"/>
                    <a:lumOff val="35000"/>
                  </a:schemeClr>
                </a:solidFill>
                <a:latin typeface="Century Gothic" pitchFamily="34" charset="0"/>
              </a:rPr>
              <a:t>, you have to turn on the Developer 	tab. Next, you can create a macro which will be executed after 	clicking on a command button.</a:t>
            </a:r>
          </a:p>
          <a:p>
            <a:pPr lvl="1">
              <a:buNone/>
            </a:pPr>
            <a:r>
              <a:rPr lang="en-US" sz="1700" dirty="0" smtClean="0">
                <a:solidFill>
                  <a:schemeClr val="tx1">
                    <a:lumMod val="65000"/>
                    <a:lumOff val="35000"/>
                  </a:schemeClr>
                </a:solidFill>
                <a:latin typeface="Century Gothic" pitchFamily="34" charset="0"/>
              </a:rPr>
              <a:t>		</a:t>
            </a:r>
          </a:p>
          <a:p>
            <a:pPr lvl="1">
              <a:buNone/>
            </a:pPr>
            <a:r>
              <a:rPr lang="en-US" sz="1700" dirty="0" smtClean="0">
                <a:solidFill>
                  <a:schemeClr val="tx1">
                    <a:lumMod val="65000"/>
                    <a:lumOff val="35000"/>
                  </a:schemeClr>
                </a:solidFill>
                <a:latin typeface="Century Gothic" pitchFamily="34" charset="0"/>
              </a:rPr>
              <a:t>		</a:t>
            </a:r>
            <a:r>
              <a:rPr lang="en-US" sz="1800" b="1" dirty="0" smtClean="0">
                <a:solidFill>
                  <a:schemeClr val="tx1">
                    <a:lumMod val="65000"/>
                    <a:lumOff val="35000"/>
                  </a:schemeClr>
                </a:solidFill>
                <a:latin typeface="Century Gothic" pitchFamily="34" charset="0"/>
              </a:rPr>
              <a:t>Turn on the Developer Tab</a:t>
            </a:r>
          </a:p>
          <a:p>
            <a:pPr lvl="1">
              <a:buNone/>
            </a:pPr>
            <a:r>
              <a:rPr lang="en-US" sz="1700" b="1" dirty="0" smtClean="0">
                <a:solidFill>
                  <a:schemeClr val="tx1">
                    <a:lumMod val="65000"/>
                    <a:lumOff val="35000"/>
                  </a:schemeClr>
                </a:solidFill>
                <a:latin typeface="Century Gothic" pitchFamily="34" charset="0"/>
              </a:rPr>
              <a:t>		</a:t>
            </a:r>
            <a:r>
              <a:rPr lang="en-US" sz="1700" dirty="0" smtClean="0">
                <a:solidFill>
                  <a:schemeClr val="tx1">
                    <a:lumMod val="65000"/>
                    <a:lumOff val="35000"/>
                  </a:schemeClr>
                </a:solidFill>
                <a:latin typeface="Century Gothic" pitchFamily="34" charset="0"/>
              </a:rPr>
              <a:t>If ever there is no Developer Tab in your Toolbar.</a:t>
            </a:r>
          </a:p>
          <a:p>
            <a:pPr lvl="1">
              <a:buNone/>
            </a:pPr>
            <a:endParaRPr lang="en-US" sz="1700" dirty="0" smtClean="0">
              <a:solidFill>
                <a:schemeClr val="tx1">
                  <a:lumMod val="65000"/>
                  <a:lumOff val="35000"/>
                </a:schemeClr>
              </a:solidFill>
              <a:latin typeface="Century Gothic" pitchFamily="34" charset="0"/>
            </a:endParaRPr>
          </a:p>
          <a:p>
            <a:pPr marL="1257300" lvl="1" indent="-342900">
              <a:buNone/>
            </a:pPr>
            <a:r>
              <a:rPr lang="en-US" sz="1700" dirty="0" smtClean="0">
                <a:solidFill>
                  <a:schemeClr val="tx1">
                    <a:lumMod val="65000"/>
                    <a:lumOff val="35000"/>
                  </a:schemeClr>
                </a:solidFill>
                <a:latin typeface="Century Gothic" pitchFamily="34" charset="0"/>
              </a:rPr>
              <a:t>	1.	Click on the </a:t>
            </a:r>
            <a:r>
              <a:rPr lang="en-US" sz="1700" b="1" i="1" dirty="0" smtClean="0">
                <a:solidFill>
                  <a:schemeClr val="tx1">
                    <a:lumMod val="65000"/>
                    <a:lumOff val="35000"/>
                  </a:schemeClr>
                </a:solidFill>
                <a:latin typeface="Century Gothic" pitchFamily="34" charset="0"/>
              </a:rPr>
              <a:t>Office button </a:t>
            </a:r>
            <a:r>
              <a:rPr lang="en-US" sz="1700" dirty="0" smtClean="0">
                <a:solidFill>
                  <a:schemeClr val="tx1">
                    <a:lumMod val="65000"/>
                    <a:lumOff val="35000"/>
                  </a:schemeClr>
                </a:solidFill>
                <a:latin typeface="Century Gothic" pitchFamily="34" charset="0"/>
              </a:rPr>
              <a:t>in the upper left corner of your 	screen. </a:t>
            </a:r>
          </a:p>
          <a:p>
            <a:pPr marL="1257300" lvl="1" indent="-342900">
              <a:buNone/>
            </a:pPr>
            <a:r>
              <a:rPr lang="en-US" sz="1700" dirty="0" smtClean="0">
                <a:solidFill>
                  <a:schemeClr val="tx1">
                    <a:lumMod val="65000"/>
                    <a:lumOff val="35000"/>
                  </a:schemeClr>
                </a:solidFill>
                <a:latin typeface="Century Gothic" pitchFamily="34" charset="0"/>
              </a:rPr>
              <a:t>	2.	Click on </a:t>
            </a:r>
            <a:r>
              <a:rPr lang="en-US" sz="1700" b="1" i="1" dirty="0" smtClean="0">
                <a:solidFill>
                  <a:schemeClr val="tx1">
                    <a:lumMod val="65000"/>
                    <a:lumOff val="35000"/>
                  </a:schemeClr>
                </a:solidFill>
                <a:latin typeface="Century Gothic" pitchFamily="34" charset="0"/>
              </a:rPr>
              <a:t>Excel Options</a:t>
            </a:r>
            <a:r>
              <a:rPr lang="en-US" sz="1700" dirty="0" smtClean="0">
                <a:solidFill>
                  <a:schemeClr val="tx1">
                    <a:lumMod val="65000"/>
                    <a:lumOff val="35000"/>
                  </a:schemeClr>
                </a:solidFill>
                <a:latin typeface="Century Gothic" pitchFamily="34" charset="0"/>
              </a:rPr>
              <a:t>. The Excel Options dialog box 	appears.</a:t>
            </a:r>
          </a:p>
          <a:p>
            <a:pPr marL="1257300" lvl="1" indent="-342900">
              <a:buNone/>
            </a:pPr>
            <a:r>
              <a:rPr lang="en-US" sz="1700" dirty="0" smtClean="0">
                <a:solidFill>
                  <a:schemeClr val="tx1">
                    <a:lumMod val="65000"/>
                    <a:lumOff val="35000"/>
                  </a:schemeClr>
                </a:solidFill>
                <a:latin typeface="Century Gothic" pitchFamily="34" charset="0"/>
              </a:rPr>
              <a:t>	3.	Check </a:t>
            </a:r>
            <a:r>
              <a:rPr lang="en-US" sz="1700" b="1" i="1" dirty="0" smtClean="0">
                <a:solidFill>
                  <a:schemeClr val="tx1">
                    <a:lumMod val="65000"/>
                    <a:lumOff val="35000"/>
                  </a:schemeClr>
                </a:solidFill>
                <a:latin typeface="Century Gothic" pitchFamily="34" charset="0"/>
              </a:rPr>
              <a:t>Show Developer</a:t>
            </a:r>
            <a:r>
              <a:rPr lang="en-US" sz="1700" dirty="0" smtClean="0">
                <a:solidFill>
                  <a:schemeClr val="tx1">
                    <a:lumMod val="65000"/>
                    <a:lumOff val="35000"/>
                  </a:schemeClr>
                </a:solidFill>
                <a:latin typeface="Century Gothic" pitchFamily="34" charset="0"/>
              </a:rPr>
              <a:t> tab in the Ribbon.</a:t>
            </a:r>
          </a:p>
          <a:p>
            <a:pPr marL="1257300" lvl="1" indent="-342900">
              <a:buNone/>
            </a:pPr>
            <a:r>
              <a:rPr lang="en-US" sz="1700" dirty="0" smtClean="0">
                <a:solidFill>
                  <a:schemeClr val="tx1">
                    <a:lumMod val="65000"/>
                    <a:lumOff val="35000"/>
                  </a:schemeClr>
                </a:solidFill>
                <a:latin typeface="Century Gothic" pitchFamily="34" charset="0"/>
              </a:rPr>
              <a:t>	4.	Click </a:t>
            </a:r>
            <a:r>
              <a:rPr lang="en-US" sz="1700" b="1" i="1" dirty="0" smtClean="0">
                <a:solidFill>
                  <a:schemeClr val="tx1">
                    <a:lumMod val="65000"/>
                    <a:lumOff val="35000"/>
                  </a:schemeClr>
                </a:solidFill>
                <a:latin typeface="Century Gothic" pitchFamily="34" charset="0"/>
              </a:rPr>
              <a:t>Ok.</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10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10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1000"/>
                                        <p:tgtEl>
                                          <p:spTgt spid="3">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Variables</a:t>
            </a:r>
          </a:p>
          <a:p>
            <a:pPr lvl="1">
              <a:buNone/>
            </a:pPr>
            <a:r>
              <a:rPr lang="en-US" sz="1700" dirty="0" smtClean="0">
                <a:solidFill>
                  <a:schemeClr val="tx1">
                    <a:lumMod val="75000"/>
                    <a:lumOff val="25000"/>
                  </a:schemeClr>
                </a:solidFill>
                <a:latin typeface="Century Gothic" pitchFamily="34" charset="0"/>
              </a:rPr>
              <a:t>		Place a </a:t>
            </a:r>
            <a:r>
              <a:rPr lang="en-US" sz="1700" b="1" i="1" dirty="0" smtClean="0">
                <a:solidFill>
                  <a:schemeClr val="tx1">
                    <a:lumMod val="75000"/>
                    <a:lumOff val="25000"/>
                  </a:schemeClr>
                </a:solidFill>
                <a:latin typeface="Century Gothic" pitchFamily="34" charset="0"/>
              </a:rPr>
              <a:t>command button </a:t>
            </a:r>
            <a:r>
              <a:rPr lang="en-US" sz="1700" dirty="0" smtClean="0">
                <a:solidFill>
                  <a:schemeClr val="tx1">
                    <a:lumMod val="75000"/>
                    <a:lumOff val="25000"/>
                  </a:schemeClr>
                </a:solidFill>
                <a:latin typeface="Century Gothic" pitchFamily="34" charset="0"/>
              </a:rPr>
              <a:t>on your </a:t>
            </a:r>
            <a:r>
              <a:rPr lang="en-US" sz="1700" b="1" i="1" dirty="0" smtClean="0">
                <a:solidFill>
                  <a:schemeClr val="tx1">
                    <a:lumMod val="75000"/>
                    <a:lumOff val="25000"/>
                  </a:schemeClr>
                </a:solidFill>
                <a:latin typeface="Century Gothic" pitchFamily="34" charset="0"/>
              </a:rPr>
              <a:t>worksheet </a:t>
            </a:r>
            <a:r>
              <a:rPr lang="en-US" sz="1700" dirty="0" smtClean="0">
                <a:solidFill>
                  <a:schemeClr val="tx1">
                    <a:lumMod val="75000"/>
                    <a:lumOff val="25000"/>
                  </a:schemeClr>
                </a:solidFill>
                <a:latin typeface="Century Gothic" pitchFamily="34" charset="0"/>
              </a:rPr>
              <a:t>and add the code 	lines described in this chapter. To execute the code lines, click the 	command button on the sheet.</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4. </a:t>
            </a:r>
            <a:r>
              <a:rPr lang="en-US" sz="1800" b="1" dirty="0" smtClean="0">
                <a:solidFill>
                  <a:schemeClr val="tx1">
                    <a:lumMod val="75000"/>
                    <a:lumOff val="25000"/>
                  </a:schemeClr>
                </a:solidFill>
                <a:latin typeface="Century Gothic" pitchFamily="34" charset="0"/>
              </a:rPr>
              <a:t>Variable of type Date</a:t>
            </a:r>
          </a:p>
          <a:p>
            <a:pPr lvl="1">
              <a:buNone/>
            </a:pPr>
            <a:r>
              <a:rPr lang="en-US" sz="1800" b="1"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Dates </a:t>
            </a:r>
            <a:r>
              <a:rPr lang="en-US" sz="1700" dirty="0" smtClean="0">
                <a:solidFill>
                  <a:schemeClr val="tx1">
                    <a:lumMod val="75000"/>
                    <a:lumOff val="25000"/>
                  </a:schemeClr>
                </a:solidFill>
                <a:latin typeface="Century Gothic" pitchFamily="34" charset="0"/>
              </a:rPr>
              <a:t>and </a:t>
            </a:r>
            <a:r>
              <a:rPr lang="en-US" sz="1700" b="1" i="1" dirty="0" smtClean="0">
                <a:solidFill>
                  <a:schemeClr val="tx1">
                    <a:lumMod val="75000"/>
                    <a:lumOff val="25000"/>
                  </a:schemeClr>
                </a:solidFill>
                <a:latin typeface="Century Gothic" pitchFamily="34" charset="0"/>
              </a:rPr>
              <a:t>times</a:t>
            </a:r>
            <a:r>
              <a:rPr lang="en-US" sz="1700" dirty="0" smtClean="0">
                <a:solidFill>
                  <a:schemeClr val="tx1">
                    <a:lumMod val="75000"/>
                    <a:lumOff val="25000"/>
                  </a:schemeClr>
                </a:solidFill>
                <a:latin typeface="Century Gothic" pitchFamily="34" charset="0"/>
              </a:rPr>
              <a:t> in Excel VBA can be manipulated in 		many ways. This chapter teaches you how to get the </a:t>
            </a:r>
            <a:r>
              <a:rPr lang="en-US" sz="1700" b="1" i="1" dirty="0" smtClean="0">
                <a:solidFill>
                  <a:schemeClr val="tx1">
                    <a:lumMod val="75000"/>
                    <a:lumOff val="25000"/>
                  </a:schemeClr>
                </a:solidFill>
                <a:latin typeface="Century Gothic" pitchFamily="34" charset="0"/>
              </a:rPr>
              <a:t>year</a:t>
            </a:r>
            <a:r>
              <a:rPr lang="en-US" sz="1700"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mont</a:t>
            </a:r>
            <a:r>
              <a:rPr lang="en-US" sz="1700" dirty="0" smtClean="0">
                <a:solidFill>
                  <a:schemeClr val="tx1">
                    <a:lumMod val="75000"/>
                    <a:lumOff val="25000"/>
                  </a:schemeClr>
                </a:solidFill>
                <a:latin typeface="Century Gothic" pitchFamily="34" charset="0"/>
              </a:rPr>
              <a:t>h and </a:t>
            </a:r>
            <a:r>
              <a:rPr lang="en-US" sz="1700" b="1" i="1" dirty="0" smtClean="0">
                <a:solidFill>
                  <a:schemeClr val="tx1">
                    <a:lumMod val="75000"/>
                    <a:lumOff val="25000"/>
                  </a:schemeClr>
                </a:solidFill>
                <a:latin typeface="Century Gothic" pitchFamily="34" charset="0"/>
              </a:rPr>
              <a:t>day</a:t>
            </a:r>
            <a:r>
              <a:rPr lang="en-US" sz="1700" dirty="0" smtClean="0">
                <a:solidFill>
                  <a:schemeClr val="tx1">
                    <a:lumMod val="75000"/>
                    <a:lumOff val="25000"/>
                  </a:schemeClr>
                </a:solidFill>
                <a:latin typeface="Century Gothic" pitchFamily="34" charset="0"/>
              </a:rPr>
              <a:t> of an </a:t>
            </a:r>
            <a:r>
              <a:rPr lang="en-US" sz="1700" b="1" i="1" dirty="0" smtClean="0">
                <a:solidFill>
                  <a:schemeClr val="tx1">
                    <a:lumMod val="75000"/>
                    <a:lumOff val="25000"/>
                  </a:schemeClr>
                </a:solidFill>
                <a:latin typeface="Century Gothic" pitchFamily="34" charset="0"/>
              </a:rPr>
              <a:t>Excel VBA date</a:t>
            </a:r>
            <a:r>
              <a:rPr lang="en-US" sz="1700" dirty="0" smtClean="0">
                <a:solidFill>
                  <a:schemeClr val="tx1">
                    <a:lumMod val="75000"/>
                    <a:lumOff val="25000"/>
                  </a:schemeClr>
                </a:solidFill>
                <a:latin typeface="Century Gothic" pitchFamily="34" charset="0"/>
              </a:rPr>
              <a:t>, how to add a 		number of days to a </a:t>
            </a:r>
            <a:r>
              <a:rPr lang="en-US" sz="1700" b="1" i="1" dirty="0" smtClean="0">
                <a:solidFill>
                  <a:schemeClr val="tx1">
                    <a:lumMod val="75000"/>
                    <a:lumOff val="25000"/>
                  </a:schemeClr>
                </a:solidFill>
                <a:latin typeface="Century Gothic" pitchFamily="34" charset="0"/>
              </a:rPr>
              <a:t>date</a:t>
            </a:r>
            <a:r>
              <a:rPr lang="en-US" sz="1700" dirty="0" smtClean="0">
                <a:solidFill>
                  <a:schemeClr val="tx1">
                    <a:lumMod val="75000"/>
                    <a:lumOff val="25000"/>
                  </a:schemeClr>
                </a:solidFill>
                <a:latin typeface="Century Gothic" pitchFamily="34" charset="0"/>
              </a:rPr>
              <a:t>, how to get the </a:t>
            </a:r>
            <a:r>
              <a:rPr lang="en-US" sz="1700" b="1" i="1" dirty="0" smtClean="0">
                <a:solidFill>
                  <a:schemeClr val="tx1">
                    <a:lumMod val="75000"/>
                    <a:lumOff val="25000"/>
                  </a:schemeClr>
                </a:solidFill>
                <a:latin typeface="Century Gothic" pitchFamily="34" charset="0"/>
              </a:rPr>
              <a:t>current date </a:t>
            </a:r>
            <a:r>
              <a:rPr lang="en-US" sz="1700" dirty="0" smtClean="0">
                <a:solidFill>
                  <a:schemeClr val="tx1">
                    <a:lumMod val="75000"/>
                    <a:lumOff val="25000"/>
                  </a:schemeClr>
                </a:solidFill>
                <a:latin typeface="Century Gothic" pitchFamily="34" charset="0"/>
              </a:rPr>
              <a:t>and 		</a:t>
            </a:r>
            <a:r>
              <a:rPr lang="en-US" sz="1700" b="1" i="1" dirty="0" smtClean="0">
                <a:solidFill>
                  <a:schemeClr val="tx1">
                    <a:lumMod val="75000"/>
                    <a:lumOff val="25000"/>
                  </a:schemeClr>
                </a:solidFill>
                <a:latin typeface="Century Gothic" pitchFamily="34" charset="0"/>
              </a:rPr>
              <a:t>time</a:t>
            </a:r>
            <a:r>
              <a:rPr lang="en-US" sz="1700" dirty="0" smtClean="0">
                <a:solidFill>
                  <a:schemeClr val="tx1">
                    <a:lumMod val="75000"/>
                    <a:lumOff val="25000"/>
                  </a:schemeClr>
                </a:solidFill>
                <a:latin typeface="Century Gothic" pitchFamily="34" charset="0"/>
              </a:rPr>
              <a:t>, how to get the </a:t>
            </a:r>
            <a:r>
              <a:rPr lang="en-US" sz="1700" b="1" i="1" dirty="0" smtClean="0">
                <a:solidFill>
                  <a:schemeClr val="tx1">
                    <a:lumMod val="75000"/>
                    <a:lumOff val="25000"/>
                  </a:schemeClr>
                </a:solidFill>
                <a:latin typeface="Century Gothic" pitchFamily="34" charset="0"/>
              </a:rPr>
              <a:t>hour</a:t>
            </a:r>
            <a:r>
              <a:rPr lang="en-US" sz="1700"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minute</a:t>
            </a:r>
            <a:r>
              <a:rPr lang="en-US" sz="1700" dirty="0" smtClean="0">
                <a:solidFill>
                  <a:schemeClr val="tx1">
                    <a:lumMod val="75000"/>
                    <a:lumOff val="25000"/>
                  </a:schemeClr>
                </a:solidFill>
                <a:latin typeface="Century Gothic" pitchFamily="34" charset="0"/>
              </a:rPr>
              <a:t> and </a:t>
            </a:r>
            <a:r>
              <a:rPr lang="en-US" sz="1700" b="1" i="1" dirty="0" smtClean="0">
                <a:solidFill>
                  <a:schemeClr val="tx1">
                    <a:lumMod val="75000"/>
                    <a:lumOff val="25000"/>
                  </a:schemeClr>
                </a:solidFill>
                <a:latin typeface="Century Gothic" pitchFamily="34" charset="0"/>
              </a:rPr>
              <a:t>second</a:t>
            </a:r>
            <a:r>
              <a:rPr lang="en-US" sz="1700" dirty="0" smtClean="0">
                <a:solidFill>
                  <a:schemeClr val="tx1">
                    <a:lumMod val="75000"/>
                    <a:lumOff val="25000"/>
                  </a:schemeClr>
                </a:solidFill>
                <a:latin typeface="Century Gothic" pitchFamily="34" charset="0"/>
              </a:rPr>
              <a:t> of the 		</a:t>
            </a:r>
            <a:r>
              <a:rPr lang="en-US" sz="1700" b="1" i="1" dirty="0" smtClean="0">
                <a:solidFill>
                  <a:schemeClr val="tx1">
                    <a:lumMod val="75000"/>
                    <a:lumOff val="25000"/>
                  </a:schemeClr>
                </a:solidFill>
                <a:latin typeface="Century Gothic" pitchFamily="34" charset="0"/>
              </a:rPr>
              <a:t>current time </a:t>
            </a:r>
            <a:r>
              <a:rPr lang="en-US" sz="1700" dirty="0" smtClean="0">
                <a:solidFill>
                  <a:schemeClr val="tx1">
                    <a:lumMod val="75000"/>
                    <a:lumOff val="25000"/>
                  </a:schemeClr>
                </a:solidFill>
                <a:latin typeface="Century Gothic" pitchFamily="34" charset="0"/>
              </a:rPr>
              <a:t>and how to convert a </a:t>
            </a:r>
            <a:r>
              <a:rPr lang="en-US" sz="1700" b="1" i="1" dirty="0" smtClean="0">
                <a:solidFill>
                  <a:schemeClr val="tx1">
                    <a:lumMod val="75000"/>
                    <a:lumOff val="25000"/>
                  </a:schemeClr>
                </a:solidFill>
                <a:latin typeface="Century Gothic" pitchFamily="34" charset="0"/>
              </a:rPr>
              <a:t>string</a:t>
            </a:r>
            <a:r>
              <a:rPr lang="en-US" sz="1700" dirty="0" smtClean="0">
                <a:solidFill>
                  <a:schemeClr val="tx1">
                    <a:lumMod val="75000"/>
                    <a:lumOff val="25000"/>
                  </a:schemeClr>
                </a:solidFill>
                <a:latin typeface="Century Gothic" pitchFamily="34" charset="0"/>
              </a:rPr>
              <a:t> to a </a:t>
            </a:r>
            <a:r>
              <a:rPr lang="en-US" sz="1700" b="1" i="1" dirty="0" smtClean="0">
                <a:solidFill>
                  <a:schemeClr val="tx1">
                    <a:lumMod val="75000"/>
                    <a:lumOff val="25000"/>
                  </a:schemeClr>
                </a:solidFill>
                <a:latin typeface="Century Gothic" pitchFamily="34" charset="0"/>
              </a:rPr>
              <a:t>time serial 		number</a:t>
            </a:r>
            <a:r>
              <a:rPr lang="en-US" sz="1700" dirty="0" smtClean="0">
                <a:solidFill>
                  <a:schemeClr val="tx1">
                    <a:lumMod val="75000"/>
                    <a:lumOff val="25000"/>
                  </a:schemeClr>
                </a:solidFill>
                <a:latin typeface="Century Gothic" pitchFamily="34" charset="0"/>
              </a:rPr>
              <a:t>.</a:t>
            </a:r>
          </a:p>
          <a:p>
            <a:pPr lvl="1">
              <a:buNone/>
            </a:pPr>
            <a:endParaRPr lang="en-US" sz="1700" b="1" dirty="0" smtClean="0">
              <a:solidFill>
                <a:schemeClr val="tx1">
                  <a:lumMod val="75000"/>
                  <a:lumOff val="25000"/>
                </a:schemeClr>
              </a:solidFill>
              <a:latin typeface="Century Gothic" pitchFamily="34" charset="0"/>
            </a:endParaRPr>
          </a:p>
          <a:p>
            <a:pPr lvl="1">
              <a:buNone/>
            </a:pPr>
            <a:r>
              <a:rPr lang="en-US" sz="1700" b="1" dirty="0" smtClean="0">
                <a:solidFill>
                  <a:schemeClr val="tx1">
                    <a:lumMod val="75000"/>
                    <a:lumOff val="25000"/>
                  </a:schemeClr>
                </a:solidFill>
                <a:latin typeface="Century Gothic" pitchFamily="34" charset="0"/>
              </a:rPr>
              <a:t>			</a:t>
            </a:r>
            <a:r>
              <a:rPr lang="en-US" sz="1800" dirty="0" smtClean="0"/>
              <a:t> </a:t>
            </a:r>
            <a:r>
              <a:rPr lang="en-US" sz="1700" dirty="0" smtClean="0">
                <a:solidFill>
                  <a:schemeClr val="tx1">
                    <a:lumMod val="75000"/>
                    <a:lumOff val="25000"/>
                  </a:schemeClr>
                </a:solidFill>
                <a:latin typeface="Century Gothic" pitchFamily="34" charset="0"/>
              </a:rPr>
              <a:t>Place a </a:t>
            </a:r>
            <a:r>
              <a:rPr lang="en-US" sz="1700" b="1" i="1" dirty="0" smtClean="0">
                <a:solidFill>
                  <a:schemeClr val="tx1">
                    <a:lumMod val="75000"/>
                    <a:lumOff val="25000"/>
                  </a:schemeClr>
                </a:solidFill>
                <a:latin typeface="Century Gothic" pitchFamily="34" charset="0"/>
              </a:rPr>
              <a:t>command button </a:t>
            </a:r>
            <a:r>
              <a:rPr lang="en-US" sz="1700" dirty="0" smtClean="0">
                <a:solidFill>
                  <a:schemeClr val="tx1">
                    <a:lumMod val="75000"/>
                    <a:lumOff val="25000"/>
                  </a:schemeClr>
                </a:solidFill>
                <a:latin typeface="Century Gothic" pitchFamily="34" charset="0"/>
              </a:rPr>
              <a:t>on your worksheet and add the 		code lines described in this chapter. To execute the code 		lines, click the </a:t>
            </a:r>
            <a:r>
              <a:rPr lang="en-US" sz="1700" b="1" i="1" dirty="0" smtClean="0">
                <a:solidFill>
                  <a:schemeClr val="tx1">
                    <a:lumMod val="75000"/>
                    <a:lumOff val="25000"/>
                  </a:schemeClr>
                </a:solidFill>
                <a:latin typeface="Century Gothic" pitchFamily="34" charset="0"/>
              </a:rPr>
              <a:t>command button </a:t>
            </a:r>
            <a:r>
              <a:rPr lang="en-US" sz="1700" dirty="0" smtClean="0">
                <a:solidFill>
                  <a:schemeClr val="tx1">
                    <a:lumMod val="75000"/>
                    <a:lumOff val="25000"/>
                  </a:schemeClr>
                </a:solidFill>
                <a:latin typeface="Century Gothic" pitchFamily="34" charset="0"/>
              </a:rPr>
              <a:t>on the sheet.</a:t>
            </a:r>
            <a:endParaRPr lang="en-US" sz="1700" b="1"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10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Variables</a:t>
            </a:r>
          </a:p>
          <a:p>
            <a:pPr lvl="1">
              <a:buNone/>
            </a:pPr>
            <a:r>
              <a:rPr lang="en-US" sz="1700" dirty="0" smtClean="0">
                <a:solidFill>
                  <a:schemeClr val="tx1">
                    <a:lumMod val="75000"/>
                    <a:lumOff val="25000"/>
                  </a:schemeClr>
                </a:solidFill>
                <a:latin typeface="Century Gothic" pitchFamily="34" charset="0"/>
              </a:rPr>
              <a:t>		Place a </a:t>
            </a:r>
            <a:r>
              <a:rPr lang="en-US" sz="1700" b="1" i="1" dirty="0" smtClean="0">
                <a:solidFill>
                  <a:schemeClr val="tx1">
                    <a:lumMod val="75000"/>
                    <a:lumOff val="25000"/>
                  </a:schemeClr>
                </a:solidFill>
                <a:latin typeface="Century Gothic" pitchFamily="34" charset="0"/>
              </a:rPr>
              <a:t>command button </a:t>
            </a:r>
            <a:r>
              <a:rPr lang="en-US" sz="1700" dirty="0" smtClean="0">
                <a:solidFill>
                  <a:schemeClr val="tx1">
                    <a:lumMod val="75000"/>
                    <a:lumOff val="25000"/>
                  </a:schemeClr>
                </a:solidFill>
                <a:latin typeface="Century Gothic" pitchFamily="34" charset="0"/>
              </a:rPr>
              <a:t>on your </a:t>
            </a:r>
            <a:r>
              <a:rPr lang="en-US" sz="1700" b="1" i="1" dirty="0" smtClean="0">
                <a:solidFill>
                  <a:schemeClr val="tx1">
                    <a:lumMod val="75000"/>
                    <a:lumOff val="25000"/>
                  </a:schemeClr>
                </a:solidFill>
                <a:latin typeface="Century Gothic" pitchFamily="34" charset="0"/>
              </a:rPr>
              <a:t>worksheet </a:t>
            </a:r>
            <a:r>
              <a:rPr lang="en-US" sz="1700" dirty="0" smtClean="0">
                <a:solidFill>
                  <a:schemeClr val="tx1">
                    <a:lumMod val="75000"/>
                    <a:lumOff val="25000"/>
                  </a:schemeClr>
                </a:solidFill>
                <a:latin typeface="Century Gothic" pitchFamily="34" charset="0"/>
              </a:rPr>
              <a:t>and add the code 	lines described in this chapter. To execute the code lines, click the 	command button on the sheet.</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4. </a:t>
            </a:r>
            <a:r>
              <a:rPr lang="en-US" sz="1800" b="1" dirty="0" smtClean="0">
                <a:solidFill>
                  <a:schemeClr val="tx1">
                    <a:lumMod val="75000"/>
                    <a:lumOff val="25000"/>
                  </a:schemeClr>
                </a:solidFill>
                <a:latin typeface="Century Gothic" pitchFamily="34" charset="0"/>
              </a:rPr>
              <a:t>Variable of type Date</a:t>
            </a:r>
          </a:p>
          <a:p>
            <a:pPr lvl="1">
              <a:buNone/>
            </a:pPr>
            <a:r>
              <a:rPr lang="en-US" sz="1700" dirty="0" smtClean="0">
                <a:solidFill>
                  <a:schemeClr val="tx1">
                    <a:lumMod val="75000"/>
                    <a:lumOff val="25000"/>
                  </a:schemeClr>
                </a:solidFill>
                <a:latin typeface="Century Gothic" pitchFamily="34" charset="0"/>
              </a:rPr>
              <a:t>					</a:t>
            </a:r>
          </a:p>
        </p:txBody>
      </p:sp>
      <p:sp>
        <p:nvSpPr>
          <p:cNvPr id="4" name="TextBox 3"/>
          <p:cNvSpPr txBox="1"/>
          <p:nvPr/>
        </p:nvSpPr>
        <p:spPr>
          <a:xfrm>
            <a:off x="1752600" y="3581400"/>
            <a:ext cx="6629400" cy="1077218"/>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Dim</a:t>
            </a:r>
            <a:r>
              <a:rPr lang="en-US" sz="1400" dirty="0" smtClean="0">
                <a:solidFill>
                  <a:schemeClr val="tx1">
                    <a:lumMod val="75000"/>
                    <a:lumOff val="25000"/>
                  </a:schemeClr>
                </a:solidFill>
                <a:latin typeface="Courier New" pitchFamily="49" charset="0"/>
                <a:cs typeface="Courier New" pitchFamily="49" charset="0"/>
              </a:rPr>
              <a:t> exampleDate </a:t>
            </a:r>
            <a:r>
              <a:rPr lang="en-US" sz="1400" dirty="0" smtClean="0">
                <a:solidFill>
                  <a:schemeClr val="accent2">
                    <a:lumMod val="75000"/>
                  </a:schemeClr>
                </a:solidFill>
                <a:latin typeface="Courier New" pitchFamily="49" charset="0"/>
                <a:cs typeface="Courier New" pitchFamily="49" charset="0"/>
              </a:rPr>
              <a:t>As Date</a:t>
            </a:r>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t>
            </a:r>
          </a:p>
          <a:p>
            <a:r>
              <a:rPr lang="en-US" sz="1400" dirty="0" smtClean="0">
                <a:solidFill>
                  <a:schemeClr val="tx1">
                    <a:lumMod val="75000"/>
                    <a:lumOff val="25000"/>
                  </a:schemeClr>
                </a:solidFill>
                <a:latin typeface="Courier New" pitchFamily="49" charset="0"/>
                <a:cs typeface="Courier New" pitchFamily="49" charset="0"/>
              </a:rPr>
              <a:t> exampleDate = DateValue("Jun 19, 2010")</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MsgBox Year(exampleDate)</a:t>
            </a:r>
            <a:endParaRPr lang="en-US" sz="1700" dirty="0">
              <a:solidFill>
                <a:schemeClr val="tx1">
                  <a:lumMod val="75000"/>
                  <a:lumOff val="25000"/>
                </a:schemeClr>
              </a:solidFill>
              <a:latin typeface="Courier New" pitchFamily="49" charset="0"/>
              <a:cs typeface="Courier New" pitchFamily="49" charset="0"/>
            </a:endParaRPr>
          </a:p>
        </p:txBody>
      </p:sp>
      <p:sp>
        <p:nvSpPr>
          <p:cNvPr id="5" name="TextBox 4"/>
          <p:cNvSpPr txBox="1"/>
          <p:nvPr/>
        </p:nvSpPr>
        <p:spPr>
          <a:xfrm>
            <a:off x="1600200" y="3151257"/>
            <a:ext cx="1981200" cy="353943"/>
          </a:xfrm>
          <a:prstGeom prst="rect">
            <a:avLst/>
          </a:prstGeom>
          <a:noFill/>
        </p:spPr>
        <p:txBody>
          <a:bodyPr wrap="square" rtlCol="0">
            <a:spAutoFit/>
          </a:bodyPr>
          <a:lstStyle/>
          <a:p>
            <a:r>
              <a:rPr lang="en-US" sz="1700" dirty="0" smtClean="0">
                <a:solidFill>
                  <a:schemeClr val="tx1">
                    <a:lumMod val="75000"/>
                    <a:lumOff val="25000"/>
                  </a:schemeClr>
                </a:solidFill>
                <a:latin typeface="Century Gothic" pitchFamily="34" charset="0"/>
              </a:rPr>
              <a:t>Code:</a:t>
            </a:r>
            <a:endParaRPr lang="en-US" sz="1700" dirty="0">
              <a:solidFill>
                <a:schemeClr val="tx1">
                  <a:lumMod val="75000"/>
                  <a:lumOff val="25000"/>
                </a:schemeClr>
              </a:solidFill>
              <a:latin typeface="Century Gothic" pitchFamily="34" charset="0"/>
            </a:endParaRPr>
          </a:p>
        </p:txBody>
      </p:sp>
      <p:sp>
        <p:nvSpPr>
          <p:cNvPr id="6" name="TextBox 5"/>
          <p:cNvSpPr txBox="1"/>
          <p:nvPr/>
        </p:nvSpPr>
        <p:spPr>
          <a:xfrm>
            <a:off x="1676400" y="4800600"/>
            <a:ext cx="1524000" cy="353943"/>
          </a:xfrm>
          <a:prstGeom prst="rect">
            <a:avLst/>
          </a:prstGeom>
          <a:noFill/>
        </p:spPr>
        <p:txBody>
          <a:bodyPr wrap="square" rtlCol="0">
            <a:spAutoFit/>
          </a:bodyPr>
          <a:lstStyle/>
          <a:p>
            <a:r>
              <a:rPr lang="en-US" sz="1700" dirty="0" smtClean="0">
                <a:solidFill>
                  <a:schemeClr val="tx1">
                    <a:lumMod val="75000"/>
                    <a:lumOff val="25000"/>
                  </a:schemeClr>
                </a:solidFill>
                <a:latin typeface="Century Gothic" pitchFamily="34" charset="0"/>
              </a:rPr>
              <a:t>Result:</a:t>
            </a:r>
            <a:endParaRPr lang="en-US" sz="1700" dirty="0">
              <a:solidFill>
                <a:schemeClr val="tx1">
                  <a:lumMod val="75000"/>
                  <a:lumOff val="25000"/>
                </a:schemeClr>
              </a:solidFill>
              <a:latin typeface="Century Gothic" pitchFamily="34" charset="0"/>
            </a:endParaRPr>
          </a:p>
        </p:txBody>
      </p:sp>
      <p:pic>
        <p:nvPicPr>
          <p:cNvPr id="1026" name="Picture 2" descr="The Result is the Year of the Excel VBA Date"/>
          <p:cNvPicPr>
            <a:picLocks noChangeAspect="1" noChangeArrowheads="1"/>
          </p:cNvPicPr>
          <p:nvPr/>
        </p:nvPicPr>
        <p:blipFill>
          <a:blip r:embed="rId2"/>
          <a:srcRect/>
          <a:stretch>
            <a:fillRect/>
          </a:stretch>
        </p:blipFill>
        <p:spPr bwMode="auto">
          <a:xfrm>
            <a:off x="1752600" y="5181600"/>
            <a:ext cx="1600200" cy="1600201"/>
          </a:xfrm>
          <a:prstGeom prst="rect">
            <a:avLst/>
          </a:prstGeom>
          <a:noFill/>
        </p:spPr>
      </p:pic>
      <p:sp>
        <p:nvSpPr>
          <p:cNvPr id="9" name="TextBox 8"/>
          <p:cNvSpPr txBox="1"/>
          <p:nvPr/>
        </p:nvSpPr>
        <p:spPr>
          <a:xfrm>
            <a:off x="4114800" y="5556647"/>
            <a:ext cx="3733800" cy="615553"/>
          </a:xfrm>
          <a:prstGeom prst="rect">
            <a:avLst/>
          </a:prstGeom>
          <a:noFill/>
        </p:spPr>
        <p:txBody>
          <a:bodyPr wrap="square" rtlCol="0">
            <a:spAutoFit/>
          </a:bodyPr>
          <a:lstStyle/>
          <a:p>
            <a:r>
              <a:rPr lang="en-US" sz="1700" b="1" dirty="0" smtClean="0">
                <a:solidFill>
                  <a:schemeClr val="tx1">
                    <a:lumMod val="75000"/>
                    <a:lumOff val="25000"/>
                  </a:schemeClr>
                </a:solidFill>
                <a:latin typeface="Century Gothic" pitchFamily="34" charset="0"/>
              </a:rPr>
              <a:t>Note:</a:t>
            </a:r>
            <a:r>
              <a:rPr lang="en-US" sz="1700" dirty="0" smtClean="0">
                <a:solidFill>
                  <a:schemeClr val="tx1">
                    <a:lumMod val="75000"/>
                    <a:lumOff val="25000"/>
                  </a:schemeClr>
                </a:solidFill>
                <a:latin typeface="Century Gothic" pitchFamily="34" charset="0"/>
              </a:rPr>
              <a:t> Use </a:t>
            </a:r>
            <a:r>
              <a:rPr lang="en-US" sz="1700" b="1" i="1" dirty="0" smtClean="0">
                <a:solidFill>
                  <a:schemeClr val="tx1">
                    <a:lumMod val="75000"/>
                    <a:lumOff val="25000"/>
                  </a:schemeClr>
                </a:solidFill>
                <a:latin typeface="Century Gothic" pitchFamily="34" charset="0"/>
              </a:rPr>
              <a:t>Month</a:t>
            </a:r>
            <a:r>
              <a:rPr lang="en-US" sz="1700" dirty="0" smtClean="0">
                <a:solidFill>
                  <a:schemeClr val="tx1">
                    <a:lumMod val="75000"/>
                    <a:lumOff val="25000"/>
                  </a:schemeClr>
                </a:solidFill>
                <a:latin typeface="Century Gothic" pitchFamily="34" charset="0"/>
              </a:rPr>
              <a:t> and </a:t>
            </a:r>
            <a:r>
              <a:rPr lang="en-US" sz="1700" b="1" i="1" dirty="0" smtClean="0">
                <a:solidFill>
                  <a:schemeClr val="tx1">
                    <a:lumMod val="75000"/>
                    <a:lumOff val="25000"/>
                  </a:schemeClr>
                </a:solidFill>
                <a:latin typeface="Century Gothic" pitchFamily="34" charset="0"/>
              </a:rPr>
              <a:t>Day</a:t>
            </a:r>
            <a:r>
              <a:rPr lang="en-US" sz="1700" dirty="0" smtClean="0">
                <a:solidFill>
                  <a:schemeClr val="tx1">
                    <a:lumMod val="75000"/>
                    <a:lumOff val="25000"/>
                  </a:schemeClr>
                </a:solidFill>
                <a:latin typeface="Century Gothic" pitchFamily="34" charset="0"/>
              </a:rPr>
              <a:t> to get the month and day of a date.</a:t>
            </a:r>
            <a:endParaRPr lang="en-US" sz="1700" dirty="0">
              <a:solidFill>
                <a:schemeClr val="tx1">
                  <a:lumMod val="75000"/>
                  <a:lumOff val="25000"/>
                </a:schemeClr>
              </a:solidFill>
              <a:latin typeface="Century Gothic"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10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childTnLst>
                                </p:cTn>
                              </p:par>
                              <p:par>
                                <p:cTn id="22" presetID="10" presetClass="entr" presetSubtype="0" fill="hold" nodeType="withEffect">
                                  <p:stCondLst>
                                    <p:cond delay="0"/>
                                  </p:stCondLst>
                                  <p:childTnLst>
                                    <p:set>
                                      <p:cBhvr>
                                        <p:cTn id="23" dur="1" fill="hold">
                                          <p:stCondLst>
                                            <p:cond delay="0"/>
                                          </p:stCondLst>
                                        </p:cTn>
                                        <p:tgtEl>
                                          <p:spTgt spid="1026"/>
                                        </p:tgtEl>
                                        <p:attrNameLst>
                                          <p:attrName>style.visibility</p:attrName>
                                        </p:attrNameLst>
                                      </p:cBhvr>
                                      <p:to>
                                        <p:strVal val="visible"/>
                                      </p:to>
                                    </p:set>
                                    <p:animEffect transition="in" filter="fade">
                                      <p:cBhvr>
                                        <p:cTn id="24" dur="1000"/>
                                        <p:tgtEl>
                                          <p:spTgt spid="102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Variables</a:t>
            </a:r>
          </a:p>
          <a:p>
            <a:pPr lvl="1">
              <a:buNone/>
            </a:pPr>
            <a:r>
              <a:rPr lang="en-US" sz="1700" dirty="0" smtClean="0">
                <a:solidFill>
                  <a:schemeClr val="tx1">
                    <a:lumMod val="75000"/>
                    <a:lumOff val="25000"/>
                  </a:schemeClr>
                </a:solidFill>
                <a:latin typeface="Century Gothic" pitchFamily="34" charset="0"/>
              </a:rPr>
              <a:t>		Place a </a:t>
            </a:r>
            <a:r>
              <a:rPr lang="en-US" sz="1700" b="1" i="1" dirty="0" smtClean="0">
                <a:solidFill>
                  <a:schemeClr val="tx1">
                    <a:lumMod val="75000"/>
                    <a:lumOff val="25000"/>
                  </a:schemeClr>
                </a:solidFill>
                <a:latin typeface="Century Gothic" pitchFamily="34" charset="0"/>
              </a:rPr>
              <a:t>command button </a:t>
            </a:r>
            <a:r>
              <a:rPr lang="en-US" sz="1700" dirty="0" smtClean="0">
                <a:solidFill>
                  <a:schemeClr val="tx1">
                    <a:lumMod val="75000"/>
                    <a:lumOff val="25000"/>
                  </a:schemeClr>
                </a:solidFill>
                <a:latin typeface="Century Gothic" pitchFamily="34" charset="0"/>
              </a:rPr>
              <a:t>on your </a:t>
            </a:r>
            <a:r>
              <a:rPr lang="en-US" sz="1700" b="1" i="1" dirty="0" smtClean="0">
                <a:solidFill>
                  <a:schemeClr val="tx1">
                    <a:lumMod val="75000"/>
                    <a:lumOff val="25000"/>
                  </a:schemeClr>
                </a:solidFill>
                <a:latin typeface="Century Gothic" pitchFamily="34" charset="0"/>
              </a:rPr>
              <a:t>worksheet </a:t>
            </a:r>
            <a:r>
              <a:rPr lang="en-US" sz="1700" dirty="0" smtClean="0">
                <a:solidFill>
                  <a:schemeClr val="tx1">
                    <a:lumMod val="75000"/>
                    <a:lumOff val="25000"/>
                  </a:schemeClr>
                </a:solidFill>
                <a:latin typeface="Century Gothic" pitchFamily="34" charset="0"/>
              </a:rPr>
              <a:t>and add the code 	lines described in this chapter. To execute the code lines, click the 	command button on the sheet.</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4. </a:t>
            </a:r>
            <a:r>
              <a:rPr lang="en-US" sz="1800" b="1" dirty="0" smtClean="0">
                <a:solidFill>
                  <a:schemeClr val="tx1">
                    <a:lumMod val="75000"/>
                    <a:lumOff val="25000"/>
                  </a:schemeClr>
                </a:solidFill>
                <a:latin typeface="Century Gothic" pitchFamily="34" charset="0"/>
              </a:rPr>
              <a:t>Variable of type Date</a:t>
            </a:r>
          </a:p>
          <a:p>
            <a:pPr lvl="1">
              <a:buNone/>
            </a:pPr>
            <a:r>
              <a:rPr lang="en-US" sz="1700" dirty="0" smtClean="0">
                <a:solidFill>
                  <a:schemeClr val="tx1">
                    <a:lumMod val="75000"/>
                    <a:lumOff val="25000"/>
                  </a:schemeClr>
                </a:solidFill>
                <a:latin typeface="Century Gothic" pitchFamily="34" charset="0"/>
              </a:rPr>
              <a:t>					</a:t>
            </a:r>
          </a:p>
        </p:txBody>
      </p:sp>
      <p:sp>
        <p:nvSpPr>
          <p:cNvPr id="4" name="TextBox 3"/>
          <p:cNvSpPr txBox="1"/>
          <p:nvPr/>
        </p:nvSpPr>
        <p:spPr>
          <a:xfrm>
            <a:off x="1752600" y="3581400"/>
            <a:ext cx="6629400" cy="215444"/>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75000"/>
                    <a:lumOff val="25000"/>
                  </a:schemeClr>
                </a:solidFill>
                <a:latin typeface="Courier New" pitchFamily="49" charset="0"/>
                <a:cs typeface="Courier New" pitchFamily="49" charset="0"/>
              </a:rPr>
              <a:t> MsgBox Now</a:t>
            </a:r>
            <a:endParaRPr lang="en-US" sz="1700" dirty="0">
              <a:solidFill>
                <a:schemeClr val="tx1">
                  <a:lumMod val="75000"/>
                  <a:lumOff val="25000"/>
                </a:schemeClr>
              </a:solidFill>
              <a:latin typeface="Courier New" pitchFamily="49" charset="0"/>
              <a:cs typeface="Courier New" pitchFamily="49" charset="0"/>
            </a:endParaRPr>
          </a:p>
        </p:txBody>
      </p:sp>
      <p:sp>
        <p:nvSpPr>
          <p:cNvPr id="5" name="TextBox 4"/>
          <p:cNvSpPr txBox="1"/>
          <p:nvPr/>
        </p:nvSpPr>
        <p:spPr>
          <a:xfrm>
            <a:off x="1600200" y="3151257"/>
            <a:ext cx="1981200" cy="353943"/>
          </a:xfrm>
          <a:prstGeom prst="rect">
            <a:avLst/>
          </a:prstGeom>
          <a:noFill/>
        </p:spPr>
        <p:txBody>
          <a:bodyPr wrap="square" rtlCol="0">
            <a:spAutoFit/>
          </a:bodyPr>
          <a:lstStyle/>
          <a:p>
            <a:r>
              <a:rPr lang="en-US" sz="1700" dirty="0" smtClean="0">
                <a:solidFill>
                  <a:schemeClr val="tx1">
                    <a:lumMod val="75000"/>
                    <a:lumOff val="25000"/>
                  </a:schemeClr>
                </a:solidFill>
                <a:latin typeface="Century Gothic" pitchFamily="34" charset="0"/>
              </a:rPr>
              <a:t>Code:</a:t>
            </a:r>
            <a:endParaRPr lang="en-US" sz="1700" dirty="0">
              <a:solidFill>
                <a:schemeClr val="tx1">
                  <a:lumMod val="75000"/>
                  <a:lumOff val="25000"/>
                </a:schemeClr>
              </a:solidFill>
              <a:latin typeface="Century Gothic" pitchFamily="34" charset="0"/>
            </a:endParaRPr>
          </a:p>
        </p:txBody>
      </p:sp>
      <p:sp>
        <p:nvSpPr>
          <p:cNvPr id="6" name="TextBox 5"/>
          <p:cNvSpPr txBox="1"/>
          <p:nvPr/>
        </p:nvSpPr>
        <p:spPr>
          <a:xfrm>
            <a:off x="1676400" y="3913257"/>
            <a:ext cx="1524000" cy="353943"/>
          </a:xfrm>
          <a:prstGeom prst="rect">
            <a:avLst/>
          </a:prstGeom>
          <a:noFill/>
        </p:spPr>
        <p:txBody>
          <a:bodyPr wrap="square" rtlCol="0">
            <a:spAutoFit/>
          </a:bodyPr>
          <a:lstStyle/>
          <a:p>
            <a:r>
              <a:rPr lang="en-US" sz="1700" dirty="0" smtClean="0">
                <a:solidFill>
                  <a:schemeClr val="tx1">
                    <a:lumMod val="75000"/>
                    <a:lumOff val="25000"/>
                  </a:schemeClr>
                </a:solidFill>
                <a:latin typeface="Century Gothic" pitchFamily="34" charset="0"/>
              </a:rPr>
              <a:t>Result:</a:t>
            </a:r>
            <a:endParaRPr lang="en-US" sz="1700" dirty="0">
              <a:solidFill>
                <a:schemeClr val="tx1">
                  <a:lumMod val="75000"/>
                  <a:lumOff val="25000"/>
                </a:schemeClr>
              </a:solidFill>
              <a:latin typeface="Century Gothic" pitchFamily="34" charset="0"/>
            </a:endParaRPr>
          </a:p>
        </p:txBody>
      </p:sp>
      <p:pic>
        <p:nvPicPr>
          <p:cNvPr id="66562" name="Picture 2" descr="The Result is the Current Date and Time"/>
          <p:cNvPicPr>
            <a:picLocks noChangeAspect="1" noChangeArrowheads="1"/>
          </p:cNvPicPr>
          <p:nvPr/>
        </p:nvPicPr>
        <p:blipFill>
          <a:blip r:embed="rId2"/>
          <a:srcRect/>
          <a:stretch>
            <a:fillRect/>
          </a:stretch>
        </p:blipFill>
        <p:spPr bwMode="auto">
          <a:xfrm>
            <a:off x="1752600" y="4343400"/>
            <a:ext cx="2302822" cy="198120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66562"/>
                                        </p:tgtEl>
                                        <p:attrNameLst>
                                          <p:attrName>style.visibility</p:attrName>
                                        </p:attrNameLst>
                                      </p:cBhvr>
                                      <p:to>
                                        <p:strVal val="visible"/>
                                      </p:to>
                                    </p:set>
                                    <p:animEffect transition="in" filter="fade">
                                      <p:cBhvr>
                                        <p:cTn id="16" dur="1000"/>
                                        <p:tgtEl>
                                          <p:spTgt spid="66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String Manipulation</a:t>
            </a:r>
          </a:p>
          <a:p>
            <a:pPr lvl="1">
              <a:buNone/>
            </a:pPr>
            <a:r>
              <a:rPr lang="en-US" sz="1700" dirty="0" smtClean="0">
                <a:solidFill>
                  <a:schemeClr val="tx1">
                    <a:lumMod val="75000"/>
                    <a:lumOff val="25000"/>
                  </a:schemeClr>
                </a:solidFill>
                <a:latin typeface="Century Gothic" pitchFamily="34" charset="0"/>
              </a:rPr>
              <a:t>		There are many functions in </a:t>
            </a:r>
            <a:r>
              <a:rPr lang="en-US" sz="1700" b="1" i="1" dirty="0" smtClean="0">
                <a:solidFill>
                  <a:schemeClr val="tx1">
                    <a:lumMod val="75000"/>
                    <a:lumOff val="25000"/>
                  </a:schemeClr>
                </a:solidFill>
                <a:latin typeface="Century Gothic" pitchFamily="34" charset="0"/>
              </a:rPr>
              <a:t>Excel VBA </a:t>
            </a:r>
            <a:r>
              <a:rPr lang="en-US" sz="1700" dirty="0" smtClean="0">
                <a:solidFill>
                  <a:schemeClr val="tx1">
                    <a:lumMod val="75000"/>
                    <a:lumOff val="25000"/>
                  </a:schemeClr>
                </a:solidFill>
                <a:latin typeface="Century Gothic" pitchFamily="34" charset="0"/>
              </a:rPr>
              <a:t>we can use to </a:t>
            </a:r>
            <a:r>
              <a:rPr lang="en-US" sz="1700" b="1" i="1" dirty="0" smtClean="0">
                <a:solidFill>
                  <a:schemeClr val="tx1">
                    <a:lumMod val="75000"/>
                    <a:lumOff val="25000"/>
                  </a:schemeClr>
                </a:solidFill>
                <a:latin typeface="Century Gothic" pitchFamily="34" charset="0"/>
              </a:rPr>
              <a:t>manipulate</a:t>
            </a:r>
            <a:r>
              <a:rPr lang="en-US" sz="1700" i="1"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strings</a:t>
            </a:r>
            <a:r>
              <a:rPr lang="en-US" sz="1700" dirty="0" smtClean="0">
                <a:solidFill>
                  <a:schemeClr val="tx1">
                    <a:lumMod val="75000"/>
                    <a:lumOff val="25000"/>
                  </a:schemeClr>
                </a:solidFill>
                <a:latin typeface="Century Gothic" pitchFamily="34" charset="0"/>
              </a:rPr>
              <a:t>. Below you can find a review of the most important functions.</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b="1" dirty="0" smtClean="0">
                <a:solidFill>
                  <a:schemeClr val="tx1">
                    <a:lumMod val="75000"/>
                    <a:lumOff val="25000"/>
                  </a:schemeClr>
                </a:solidFill>
                <a:latin typeface="Century Gothic" pitchFamily="34" charset="0"/>
              </a:rPr>
              <a:t>		</a:t>
            </a:r>
            <a:r>
              <a:rPr lang="en-US" sz="1700" b="1" smtClean="0">
                <a:solidFill>
                  <a:schemeClr val="tx1">
                    <a:lumMod val="75000"/>
                    <a:lumOff val="25000"/>
                  </a:schemeClr>
                </a:solidFill>
                <a:latin typeface="Century Gothic" pitchFamily="34" charset="0"/>
              </a:rPr>
              <a:t> 1. Join Strings</a:t>
            </a:r>
          </a:p>
          <a:p>
            <a:pPr lvl="1">
              <a:buNone/>
            </a:pPr>
            <a:r>
              <a:rPr lang="en-US" sz="1700" b="1" smtClean="0">
                <a:solidFill>
                  <a:schemeClr val="tx1">
                    <a:lumMod val="75000"/>
                    <a:lumOff val="25000"/>
                  </a:schemeClr>
                </a:solidFill>
                <a:latin typeface="Century Gothic" pitchFamily="34" charset="0"/>
              </a:rPr>
              <a:t>			</a:t>
            </a:r>
            <a:r>
              <a:rPr lang="en-US" sz="1800" smtClean="0"/>
              <a:t> </a:t>
            </a:r>
            <a:r>
              <a:rPr lang="en-US" sz="1700" smtClean="0">
                <a:solidFill>
                  <a:schemeClr val="tx1">
                    <a:lumMod val="75000"/>
                    <a:lumOff val="25000"/>
                  </a:schemeClr>
                </a:solidFill>
                <a:latin typeface="Century Gothic" pitchFamily="34" charset="0"/>
              </a:rPr>
              <a:t>We use the </a:t>
            </a:r>
            <a:r>
              <a:rPr lang="en-US" sz="1700" b="1" i="1" smtClean="0">
                <a:solidFill>
                  <a:schemeClr val="tx1">
                    <a:lumMod val="75000"/>
                    <a:lumOff val="25000"/>
                  </a:schemeClr>
                </a:solidFill>
                <a:latin typeface="Century Gothic" pitchFamily="34" charset="0"/>
              </a:rPr>
              <a:t>&amp;</a:t>
            </a:r>
            <a:r>
              <a:rPr lang="en-US" sz="1700" smtClean="0">
                <a:solidFill>
                  <a:schemeClr val="tx1">
                    <a:lumMod val="75000"/>
                    <a:lumOff val="25000"/>
                  </a:schemeClr>
                </a:solidFill>
                <a:latin typeface="Century Gothic" pitchFamily="34" charset="0"/>
              </a:rPr>
              <a:t> operator to </a:t>
            </a:r>
            <a:r>
              <a:rPr lang="en-US" sz="1700" b="1" i="1" smtClean="0">
                <a:solidFill>
                  <a:schemeClr val="tx1">
                    <a:lumMod val="75000"/>
                    <a:lumOff val="25000"/>
                  </a:schemeClr>
                </a:solidFill>
                <a:latin typeface="Century Gothic" pitchFamily="34" charset="0"/>
              </a:rPr>
              <a:t>concatenate (join) strings</a:t>
            </a:r>
            <a:r>
              <a:rPr lang="en-US" sz="1700" smtClean="0">
                <a:solidFill>
                  <a:schemeClr val="tx1">
                    <a:lumMod val="75000"/>
                    <a:lumOff val="25000"/>
                  </a:schemeClr>
                </a:solidFill>
                <a:latin typeface="Century Gothic" pitchFamily="34" charset="0"/>
              </a:rPr>
              <a:t>.</a:t>
            </a:r>
            <a:endParaRPr lang="en-US" sz="1700" b="1" smtClean="0">
              <a:solidFill>
                <a:schemeClr val="tx1">
                  <a:lumMod val="75000"/>
                  <a:lumOff val="25000"/>
                </a:schemeClr>
              </a:solidFill>
              <a:latin typeface="Century Gothic" pitchFamily="34" charset="0"/>
            </a:endParaRPr>
          </a:p>
          <a:p>
            <a:pPr lvl="1">
              <a:buNone/>
            </a:pPr>
            <a:r>
              <a:rPr lang="en-US" sz="1700" smtClean="0">
                <a:solidFill>
                  <a:schemeClr val="tx1">
                    <a:lumMod val="75000"/>
                    <a:lumOff val="25000"/>
                  </a:schemeClr>
                </a:solidFill>
                <a:latin typeface="Century Gothic" pitchFamily="34" charset="0"/>
              </a:rPr>
              <a:t>					</a:t>
            </a:r>
            <a:endParaRPr lang="en-US" sz="1700" dirty="0" smtClean="0">
              <a:solidFill>
                <a:schemeClr val="tx1">
                  <a:lumMod val="75000"/>
                  <a:lumOff val="25000"/>
                </a:schemeClr>
              </a:solidFill>
              <a:latin typeface="Century Gothic" pitchFamily="34" charset="0"/>
            </a:endParaRPr>
          </a:p>
        </p:txBody>
      </p:sp>
      <p:sp>
        <p:nvSpPr>
          <p:cNvPr id="4" name="TextBox 3"/>
          <p:cNvSpPr txBox="1"/>
          <p:nvPr/>
        </p:nvSpPr>
        <p:spPr>
          <a:xfrm>
            <a:off x="1752600" y="3581400"/>
            <a:ext cx="6629400" cy="1077218"/>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Dim</a:t>
            </a:r>
            <a:r>
              <a:rPr lang="en-US" sz="1400" dirty="0" smtClean="0">
                <a:solidFill>
                  <a:schemeClr val="tx1">
                    <a:lumMod val="75000"/>
                    <a:lumOff val="25000"/>
                  </a:schemeClr>
                </a:solidFill>
                <a:latin typeface="Courier New" pitchFamily="49" charset="0"/>
                <a:cs typeface="Courier New" pitchFamily="49" charset="0"/>
              </a:rPr>
              <a:t> text1 </a:t>
            </a:r>
            <a:r>
              <a:rPr lang="en-US" sz="1400" dirty="0" smtClean="0">
                <a:solidFill>
                  <a:schemeClr val="accent2">
                    <a:lumMod val="75000"/>
                  </a:schemeClr>
                </a:solidFill>
                <a:latin typeface="Courier New" pitchFamily="49" charset="0"/>
                <a:cs typeface="Courier New" pitchFamily="49" charset="0"/>
              </a:rPr>
              <a:t>As String</a:t>
            </a:r>
            <a:r>
              <a:rPr lang="en-US" sz="1400" dirty="0" smtClean="0">
                <a:solidFill>
                  <a:schemeClr val="tx1">
                    <a:lumMod val="75000"/>
                    <a:lumOff val="25000"/>
                  </a:schemeClr>
                </a:solidFill>
                <a:latin typeface="Courier New" pitchFamily="49" charset="0"/>
                <a:cs typeface="Courier New" pitchFamily="49" charset="0"/>
              </a:rPr>
              <a:t>, text2 </a:t>
            </a:r>
            <a:r>
              <a:rPr lang="en-US" sz="1400" dirty="0" smtClean="0">
                <a:solidFill>
                  <a:schemeClr val="accent2">
                    <a:lumMod val="75000"/>
                  </a:schemeClr>
                </a:solidFill>
                <a:latin typeface="Courier New" pitchFamily="49" charset="0"/>
                <a:cs typeface="Courier New" pitchFamily="49" charset="0"/>
              </a:rPr>
              <a:t>As String</a:t>
            </a:r>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text1 = "Hi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text2 = "Tim"</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MsgBox text1 &amp; text2</a:t>
            </a:r>
            <a:endParaRPr lang="en-US" sz="1700" dirty="0">
              <a:solidFill>
                <a:schemeClr val="tx1">
                  <a:lumMod val="75000"/>
                  <a:lumOff val="25000"/>
                </a:schemeClr>
              </a:solidFill>
              <a:latin typeface="Courier New" pitchFamily="49" charset="0"/>
              <a:cs typeface="Courier New" pitchFamily="49" charset="0"/>
            </a:endParaRPr>
          </a:p>
        </p:txBody>
      </p:sp>
      <p:sp>
        <p:nvSpPr>
          <p:cNvPr id="5" name="TextBox 4"/>
          <p:cNvSpPr txBox="1"/>
          <p:nvPr/>
        </p:nvSpPr>
        <p:spPr>
          <a:xfrm>
            <a:off x="1600200" y="3151257"/>
            <a:ext cx="1981200" cy="353943"/>
          </a:xfrm>
          <a:prstGeom prst="rect">
            <a:avLst/>
          </a:prstGeom>
          <a:noFill/>
        </p:spPr>
        <p:txBody>
          <a:bodyPr wrap="square" rtlCol="0">
            <a:spAutoFit/>
          </a:bodyPr>
          <a:lstStyle/>
          <a:p>
            <a:r>
              <a:rPr lang="en-US" sz="1700" dirty="0" smtClean="0">
                <a:solidFill>
                  <a:schemeClr val="tx1">
                    <a:lumMod val="75000"/>
                    <a:lumOff val="25000"/>
                  </a:schemeClr>
                </a:solidFill>
                <a:latin typeface="Century Gothic" pitchFamily="34" charset="0"/>
              </a:rPr>
              <a:t>Code:</a:t>
            </a:r>
            <a:endParaRPr lang="en-US" sz="1700" dirty="0">
              <a:solidFill>
                <a:schemeClr val="tx1">
                  <a:lumMod val="75000"/>
                  <a:lumOff val="25000"/>
                </a:schemeClr>
              </a:solidFill>
              <a:latin typeface="Century Gothic" pitchFamily="34" charset="0"/>
            </a:endParaRPr>
          </a:p>
        </p:txBody>
      </p:sp>
      <p:sp>
        <p:nvSpPr>
          <p:cNvPr id="6" name="TextBox 5"/>
          <p:cNvSpPr txBox="1"/>
          <p:nvPr/>
        </p:nvSpPr>
        <p:spPr>
          <a:xfrm>
            <a:off x="1676400" y="4800600"/>
            <a:ext cx="1524000" cy="353943"/>
          </a:xfrm>
          <a:prstGeom prst="rect">
            <a:avLst/>
          </a:prstGeom>
          <a:noFill/>
        </p:spPr>
        <p:txBody>
          <a:bodyPr wrap="square" rtlCol="0">
            <a:spAutoFit/>
          </a:bodyPr>
          <a:lstStyle/>
          <a:p>
            <a:r>
              <a:rPr lang="en-US" sz="1700" dirty="0" smtClean="0">
                <a:solidFill>
                  <a:schemeClr val="tx1">
                    <a:lumMod val="75000"/>
                    <a:lumOff val="25000"/>
                  </a:schemeClr>
                </a:solidFill>
                <a:latin typeface="Century Gothic" pitchFamily="34" charset="0"/>
              </a:rPr>
              <a:t>Result:</a:t>
            </a:r>
            <a:endParaRPr lang="en-US" sz="1700" dirty="0">
              <a:solidFill>
                <a:schemeClr val="tx1">
                  <a:lumMod val="75000"/>
                  <a:lumOff val="25000"/>
                </a:schemeClr>
              </a:solidFill>
              <a:latin typeface="Century Gothic" pitchFamily="34" charset="0"/>
            </a:endParaRPr>
          </a:p>
        </p:txBody>
      </p:sp>
      <p:pic>
        <p:nvPicPr>
          <p:cNvPr id="67586" name="Picture 2" descr="Join Two Strings"/>
          <p:cNvPicPr>
            <a:picLocks noChangeAspect="1" noChangeArrowheads="1"/>
          </p:cNvPicPr>
          <p:nvPr/>
        </p:nvPicPr>
        <p:blipFill>
          <a:blip r:embed="rId2"/>
          <a:srcRect/>
          <a:stretch>
            <a:fillRect/>
          </a:stretch>
        </p:blipFill>
        <p:spPr bwMode="auto">
          <a:xfrm>
            <a:off x="1752600" y="5181600"/>
            <a:ext cx="1600200" cy="1600201"/>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10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1000"/>
                                        <p:tgtEl>
                                          <p:spTgt spid="6"/>
                                        </p:tgtEl>
                                      </p:cBhvr>
                                    </p:animEffect>
                                  </p:childTnLst>
                                </p:cTn>
                              </p:par>
                              <p:par>
                                <p:cTn id="31" presetID="10" presetClass="entr" presetSubtype="0" fill="hold" nodeType="withEffect">
                                  <p:stCondLst>
                                    <p:cond delay="0"/>
                                  </p:stCondLst>
                                  <p:childTnLst>
                                    <p:set>
                                      <p:cBhvr>
                                        <p:cTn id="32" dur="1" fill="hold">
                                          <p:stCondLst>
                                            <p:cond delay="0"/>
                                          </p:stCondLst>
                                        </p:cTn>
                                        <p:tgtEl>
                                          <p:spTgt spid="67586"/>
                                        </p:tgtEl>
                                        <p:attrNameLst>
                                          <p:attrName>style.visibility</p:attrName>
                                        </p:attrNameLst>
                                      </p:cBhvr>
                                      <p:to>
                                        <p:strVal val="visible"/>
                                      </p:to>
                                    </p:set>
                                    <p:animEffect transition="in" filter="fade">
                                      <p:cBhvr>
                                        <p:cTn id="33" dur="1000"/>
                                        <p:tgtEl>
                                          <p:spTgt spid="67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String Manipulation</a:t>
            </a:r>
          </a:p>
          <a:p>
            <a:pPr lvl="1">
              <a:buNone/>
            </a:pPr>
            <a:r>
              <a:rPr lang="en-US" sz="1700" dirty="0" smtClean="0">
                <a:solidFill>
                  <a:schemeClr val="tx1">
                    <a:lumMod val="75000"/>
                    <a:lumOff val="25000"/>
                  </a:schemeClr>
                </a:solidFill>
                <a:latin typeface="Century Gothic" pitchFamily="34" charset="0"/>
              </a:rPr>
              <a:t>		There are many functions in </a:t>
            </a:r>
            <a:r>
              <a:rPr lang="en-US" sz="1700" b="1" i="1" dirty="0" smtClean="0">
                <a:solidFill>
                  <a:schemeClr val="tx1">
                    <a:lumMod val="75000"/>
                    <a:lumOff val="25000"/>
                  </a:schemeClr>
                </a:solidFill>
                <a:latin typeface="Century Gothic" pitchFamily="34" charset="0"/>
              </a:rPr>
              <a:t>Excel VBA </a:t>
            </a:r>
            <a:r>
              <a:rPr lang="en-US" sz="1700" dirty="0" smtClean="0">
                <a:solidFill>
                  <a:schemeClr val="tx1">
                    <a:lumMod val="75000"/>
                    <a:lumOff val="25000"/>
                  </a:schemeClr>
                </a:solidFill>
                <a:latin typeface="Century Gothic" pitchFamily="34" charset="0"/>
              </a:rPr>
              <a:t>we can use to </a:t>
            </a:r>
            <a:r>
              <a:rPr lang="en-US" sz="1700" b="1" i="1" dirty="0" smtClean="0">
                <a:solidFill>
                  <a:schemeClr val="tx1">
                    <a:lumMod val="75000"/>
                    <a:lumOff val="25000"/>
                  </a:schemeClr>
                </a:solidFill>
                <a:latin typeface="Century Gothic" pitchFamily="34" charset="0"/>
              </a:rPr>
              <a:t>manipulate</a:t>
            </a:r>
            <a:r>
              <a:rPr lang="en-US" sz="1700" i="1"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strings</a:t>
            </a:r>
            <a:r>
              <a:rPr lang="en-US" sz="1700" dirty="0" smtClean="0">
                <a:solidFill>
                  <a:schemeClr val="tx1">
                    <a:lumMod val="75000"/>
                    <a:lumOff val="25000"/>
                  </a:schemeClr>
                </a:solidFill>
                <a:latin typeface="Century Gothic" pitchFamily="34" charset="0"/>
              </a:rPr>
              <a:t>. Below you can find a review of the most important functions.</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b="1" dirty="0" smtClean="0">
                <a:solidFill>
                  <a:schemeClr val="tx1">
                    <a:lumMod val="75000"/>
                    <a:lumOff val="25000"/>
                  </a:schemeClr>
                </a:solidFill>
                <a:latin typeface="Century Gothic" pitchFamily="34" charset="0"/>
              </a:rPr>
              <a:t>	</a:t>
            </a:r>
            <a:r>
              <a:rPr lang="en-US" sz="1700" b="1" smtClean="0">
                <a:solidFill>
                  <a:schemeClr val="tx1">
                    <a:lumMod val="75000"/>
                    <a:lumOff val="25000"/>
                  </a:schemeClr>
                </a:solidFill>
                <a:latin typeface="Century Gothic" pitchFamily="34" charset="0"/>
              </a:rPr>
              <a:t>	 2. Left</a:t>
            </a:r>
          </a:p>
          <a:p>
            <a:pPr lvl="1">
              <a:buNone/>
            </a:pPr>
            <a:r>
              <a:rPr lang="en-US" sz="1700" b="1" smtClean="0">
                <a:solidFill>
                  <a:schemeClr val="tx1">
                    <a:lumMod val="75000"/>
                    <a:lumOff val="25000"/>
                  </a:schemeClr>
                </a:solidFill>
                <a:latin typeface="Century Gothic" pitchFamily="34" charset="0"/>
              </a:rPr>
              <a:t>			</a:t>
            </a:r>
            <a:r>
              <a:rPr lang="en-US" sz="1800" smtClean="0"/>
              <a:t> </a:t>
            </a:r>
            <a:r>
              <a:rPr lang="en-US" sz="1700" smtClean="0">
                <a:solidFill>
                  <a:schemeClr val="tx1">
                    <a:lumMod val="75000"/>
                    <a:lumOff val="25000"/>
                  </a:schemeClr>
                </a:solidFill>
                <a:latin typeface="Century Gothic" pitchFamily="34" charset="0"/>
              </a:rPr>
              <a:t>To extract the leftmost characters from a </a:t>
            </a:r>
            <a:r>
              <a:rPr lang="en-US" sz="1700" b="1" i="1" smtClean="0">
                <a:solidFill>
                  <a:schemeClr val="tx1">
                    <a:lumMod val="75000"/>
                    <a:lumOff val="25000"/>
                  </a:schemeClr>
                </a:solidFill>
                <a:latin typeface="Century Gothic" pitchFamily="34" charset="0"/>
              </a:rPr>
              <a:t>string</a:t>
            </a:r>
            <a:r>
              <a:rPr lang="en-US" sz="1700" smtClean="0">
                <a:solidFill>
                  <a:schemeClr val="tx1">
                    <a:lumMod val="75000"/>
                    <a:lumOff val="25000"/>
                  </a:schemeClr>
                </a:solidFill>
                <a:latin typeface="Century Gothic" pitchFamily="34" charset="0"/>
              </a:rPr>
              <a:t>, use </a:t>
            </a:r>
            <a:r>
              <a:rPr lang="en-US" sz="1700" b="1" i="1" smtClean="0">
                <a:solidFill>
                  <a:schemeClr val="tx1">
                    <a:lumMod val="75000"/>
                    <a:lumOff val="25000"/>
                  </a:schemeClr>
                </a:solidFill>
                <a:latin typeface="Century Gothic" pitchFamily="34" charset="0"/>
              </a:rPr>
              <a:t>Left</a:t>
            </a:r>
            <a:r>
              <a:rPr lang="en-US" sz="1700" smtClean="0">
                <a:solidFill>
                  <a:schemeClr val="tx1">
                    <a:lumMod val="75000"/>
                    <a:lumOff val="25000"/>
                  </a:schemeClr>
                </a:solidFill>
                <a:latin typeface="Century Gothic" pitchFamily="34" charset="0"/>
              </a:rPr>
              <a:t>.</a:t>
            </a:r>
            <a:endParaRPr lang="en-US" sz="1700" b="1" smtClean="0">
              <a:solidFill>
                <a:schemeClr val="tx1">
                  <a:lumMod val="75000"/>
                  <a:lumOff val="25000"/>
                </a:schemeClr>
              </a:solidFill>
              <a:latin typeface="Century Gothic" pitchFamily="34" charset="0"/>
            </a:endParaRPr>
          </a:p>
          <a:p>
            <a:pPr lvl="1">
              <a:buNone/>
            </a:pPr>
            <a:r>
              <a:rPr lang="en-US" sz="1700" smtClean="0">
                <a:solidFill>
                  <a:schemeClr val="tx1">
                    <a:lumMod val="75000"/>
                    <a:lumOff val="25000"/>
                  </a:schemeClr>
                </a:solidFill>
                <a:latin typeface="Century Gothic" pitchFamily="34" charset="0"/>
              </a:rPr>
              <a:t>					</a:t>
            </a:r>
            <a:endParaRPr lang="en-US" sz="1700" dirty="0" smtClean="0">
              <a:solidFill>
                <a:schemeClr val="tx1">
                  <a:lumMod val="75000"/>
                  <a:lumOff val="25000"/>
                </a:schemeClr>
              </a:solidFill>
              <a:latin typeface="Century Gothic" pitchFamily="34" charset="0"/>
            </a:endParaRPr>
          </a:p>
        </p:txBody>
      </p:sp>
      <p:sp>
        <p:nvSpPr>
          <p:cNvPr id="4" name="TextBox 3"/>
          <p:cNvSpPr txBox="1"/>
          <p:nvPr/>
        </p:nvSpPr>
        <p:spPr>
          <a:xfrm>
            <a:off x="1752600" y="3581400"/>
            <a:ext cx="6629400" cy="861774"/>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Dim</a:t>
            </a:r>
            <a:r>
              <a:rPr lang="en-US" sz="1400" dirty="0" smtClean="0">
                <a:solidFill>
                  <a:schemeClr val="tx1">
                    <a:lumMod val="75000"/>
                    <a:lumOff val="25000"/>
                  </a:schemeClr>
                </a:solidFill>
                <a:latin typeface="Courier New" pitchFamily="49" charset="0"/>
                <a:cs typeface="Courier New" pitchFamily="49" charset="0"/>
              </a:rPr>
              <a:t> text </a:t>
            </a:r>
            <a:r>
              <a:rPr lang="en-US" sz="1400" dirty="0" smtClean="0">
                <a:solidFill>
                  <a:schemeClr val="accent2">
                    <a:lumMod val="75000"/>
                  </a:schemeClr>
                </a:solidFill>
                <a:latin typeface="Courier New" pitchFamily="49" charset="0"/>
                <a:cs typeface="Courier New" pitchFamily="49" charset="0"/>
              </a:rPr>
              <a:t>As String</a:t>
            </a:r>
          </a:p>
          <a:p>
            <a:r>
              <a:rPr lang="en-US" sz="1400" dirty="0" smtClean="0">
                <a:solidFill>
                  <a:schemeClr val="accent2">
                    <a:lumMod val="75000"/>
                  </a:schemeClr>
                </a:solidFill>
                <a:latin typeface="Courier New" pitchFamily="49" charset="0"/>
                <a:cs typeface="Courier New" pitchFamily="49" charset="0"/>
              </a:rPr>
              <a:t> </a:t>
            </a:r>
            <a:r>
              <a:rPr lang="en-US" sz="1400" dirty="0" smtClean="0">
                <a:solidFill>
                  <a:schemeClr val="tx1">
                    <a:lumMod val="75000"/>
                    <a:lumOff val="25000"/>
                  </a:schemeClr>
                </a:solidFill>
                <a:latin typeface="Courier New" pitchFamily="49" charset="0"/>
                <a:cs typeface="Courier New" pitchFamily="49" charset="0"/>
              </a:rPr>
              <a:t>text = “example string"</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MsgBox Left(text, 4)</a:t>
            </a:r>
            <a:endParaRPr lang="en-US" sz="1700" dirty="0">
              <a:solidFill>
                <a:schemeClr val="tx1">
                  <a:lumMod val="75000"/>
                  <a:lumOff val="25000"/>
                </a:schemeClr>
              </a:solidFill>
              <a:latin typeface="Courier New" pitchFamily="49" charset="0"/>
              <a:cs typeface="Courier New" pitchFamily="49" charset="0"/>
            </a:endParaRPr>
          </a:p>
        </p:txBody>
      </p:sp>
      <p:sp>
        <p:nvSpPr>
          <p:cNvPr id="5" name="TextBox 4"/>
          <p:cNvSpPr txBox="1"/>
          <p:nvPr/>
        </p:nvSpPr>
        <p:spPr>
          <a:xfrm>
            <a:off x="1600200" y="3151257"/>
            <a:ext cx="1981200" cy="353943"/>
          </a:xfrm>
          <a:prstGeom prst="rect">
            <a:avLst/>
          </a:prstGeom>
          <a:noFill/>
        </p:spPr>
        <p:txBody>
          <a:bodyPr wrap="square" rtlCol="0">
            <a:spAutoFit/>
          </a:bodyPr>
          <a:lstStyle/>
          <a:p>
            <a:r>
              <a:rPr lang="en-US" sz="1700" dirty="0" smtClean="0">
                <a:solidFill>
                  <a:schemeClr val="tx1">
                    <a:lumMod val="75000"/>
                    <a:lumOff val="25000"/>
                  </a:schemeClr>
                </a:solidFill>
                <a:latin typeface="Century Gothic" pitchFamily="34" charset="0"/>
              </a:rPr>
              <a:t>Code:</a:t>
            </a:r>
            <a:endParaRPr lang="en-US" sz="1700" dirty="0">
              <a:solidFill>
                <a:schemeClr val="tx1">
                  <a:lumMod val="75000"/>
                  <a:lumOff val="25000"/>
                </a:schemeClr>
              </a:solidFill>
              <a:latin typeface="Century Gothic" pitchFamily="34" charset="0"/>
            </a:endParaRPr>
          </a:p>
        </p:txBody>
      </p:sp>
      <p:sp>
        <p:nvSpPr>
          <p:cNvPr id="6" name="TextBox 5"/>
          <p:cNvSpPr txBox="1"/>
          <p:nvPr/>
        </p:nvSpPr>
        <p:spPr>
          <a:xfrm>
            <a:off x="1676400" y="4572000"/>
            <a:ext cx="1524000" cy="353943"/>
          </a:xfrm>
          <a:prstGeom prst="rect">
            <a:avLst/>
          </a:prstGeom>
          <a:noFill/>
        </p:spPr>
        <p:txBody>
          <a:bodyPr wrap="square" rtlCol="0">
            <a:spAutoFit/>
          </a:bodyPr>
          <a:lstStyle/>
          <a:p>
            <a:r>
              <a:rPr lang="en-US" sz="1700" dirty="0" smtClean="0">
                <a:solidFill>
                  <a:schemeClr val="tx1">
                    <a:lumMod val="75000"/>
                    <a:lumOff val="25000"/>
                  </a:schemeClr>
                </a:solidFill>
                <a:latin typeface="Century Gothic" pitchFamily="34" charset="0"/>
              </a:rPr>
              <a:t>Result:</a:t>
            </a:r>
            <a:endParaRPr lang="en-US" sz="1700" dirty="0">
              <a:solidFill>
                <a:schemeClr val="tx1">
                  <a:lumMod val="75000"/>
                  <a:lumOff val="25000"/>
                </a:schemeClr>
              </a:solidFill>
              <a:latin typeface="Century Gothic" pitchFamily="34" charset="0"/>
            </a:endParaRPr>
          </a:p>
        </p:txBody>
      </p:sp>
      <p:pic>
        <p:nvPicPr>
          <p:cNvPr id="68610" name="Picture 2" descr="String Manipulation Left Function"/>
          <p:cNvPicPr>
            <a:picLocks noChangeAspect="1" noChangeArrowheads="1"/>
          </p:cNvPicPr>
          <p:nvPr/>
        </p:nvPicPr>
        <p:blipFill>
          <a:blip r:embed="rId2"/>
          <a:srcRect/>
          <a:stretch>
            <a:fillRect/>
          </a:stretch>
        </p:blipFill>
        <p:spPr bwMode="auto">
          <a:xfrm>
            <a:off x="1752599" y="4953000"/>
            <a:ext cx="1676399" cy="167640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10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1000"/>
                                        <p:tgtEl>
                                          <p:spTgt spid="3">
                                            <p:txEl>
                                              <p:pRg st="5" end="5"/>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68610"/>
                                        </p:tgtEl>
                                        <p:attrNameLst>
                                          <p:attrName>style.visibility</p:attrName>
                                        </p:attrNameLst>
                                      </p:cBhvr>
                                      <p:to>
                                        <p:strVal val="visible"/>
                                      </p:to>
                                    </p:set>
                                    <p:animEffect transition="in" filter="fade">
                                      <p:cBhvr>
                                        <p:cTn id="25" dur="1000"/>
                                        <p:tgtEl>
                                          <p:spTgt spid="68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String Manipulation</a:t>
            </a:r>
          </a:p>
          <a:p>
            <a:pPr lvl="1">
              <a:buNone/>
            </a:pPr>
            <a:r>
              <a:rPr lang="en-US" sz="1700" dirty="0" smtClean="0">
                <a:solidFill>
                  <a:schemeClr val="tx1">
                    <a:lumMod val="75000"/>
                    <a:lumOff val="25000"/>
                  </a:schemeClr>
                </a:solidFill>
                <a:latin typeface="Century Gothic" pitchFamily="34" charset="0"/>
              </a:rPr>
              <a:t>		There are many functions in </a:t>
            </a:r>
            <a:r>
              <a:rPr lang="en-US" sz="1700" b="1" i="1" dirty="0" smtClean="0">
                <a:solidFill>
                  <a:schemeClr val="tx1">
                    <a:lumMod val="75000"/>
                    <a:lumOff val="25000"/>
                  </a:schemeClr>
                </a:solidFill>
                <a:latin typeface="Century Gothic" pitchFamily="34" charset="0"/>
              </a:rPr>
              <a:t>Excel VBA </a:t>
            </a:r>
            <a:r>
              <a:rPr lang="en-US" sz="1700" dirty="0" smtClean="0">
                <a:solidFill>
                  <a:schemeClr val="tx1">
                    <a:lumMod val="75000"/>
                    <a:lumOff val="25000"/>
                  </a:schemeClr>
                </a:solidFill>
                <a:latin typeface="Century Gothic" pitchFamily="34" charset="0"/>
              </a:rPr>
              <a:t>we can use to </a:t>
            </a:r>
            <a:r>
              <a:rPr lang="en-US" sz="1700" b="1" i="1" dirty="0" smtClean="0">
                <a:solidFill>
                  <a:schemeClr val="tx1">
                    <a:lumMod val="75000"/>
                    <a:lumOff val="25000"/>
                  </a:schemeClr>
                </a:solidFill>
                <a:latin typeface="Century Gothic" pitchFamily="34" charset="0"/>
              </a:rPr>
              <a:t>manipulate</a:t>
            </a:r>
            <a:r>
              <a:rPr lang="en-US" sz="1700" i="1"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strings</a:t>
            </a:r>
            <a:r>
              <a:rPr lang="en-US" sz="1700" dirty="0" smtClean="0">
                <a:solidFill>
                  <a:schemeClr val="tx1">
                    <a:lumMod val="75000"/>
                    <a:lumOff val="25000"/>
                  </a:schemeClr>
                </a:solidFill>
                <a:latin typeface="Century Gothic" pitchFamily="34" charset="0"/>
              </a:rPr>
              <a:t>. Below you can find a review of the most important functions.</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b="1" dirty="0" smtClean="0">
                <a:solidFill>
                  <a:schemeClr val="tx1">
                    <a:lumMod val="75000"/>
                    <a:lumOff val="25000"/>
                  </a:schemeClr>
                </a:solidFill>
                <a:latin typeface="Century Gothic" pitchFamily="34" charset="0"/>
              </a:rPr>
              <a:t>	</a:t>
            </a:r>
            <a:r>
              <a:rPr lang="en-US" sz="1700" b="1" smtClean="0">
                <a:solidFill>
                  <a:schemeClr val="tx1">
                    <a:lumMod val="75000"/>
                    <a:lumOff val="25000"/>
                  </a:schemeClr>
                </a:solidFill>
                <a:latin typeface="Century Gothic" pitchFamily="34" charset="0"/>
              </a:rPr>
              <a:t>	 3. Right</a:t>
            </a:r>
          </a:p>
          <a:p>
            <a:pPr lvl="1">
              <a:buNone/>
            </a:pPr>
            <a:r>
              <a:rPr lang="en-US" sz="1700" b="1" smtClean="0">
                <a:solidFill>
                  <a:schemeClr val="tx1">
                    <a:lumMod val="75000"/>
                    <a:lumOff val="25000"/>
                  </a:schemeClr>
                </a:solidFill>
                <a:latin typeface="Century Gothic" pitchFamily="34" charset="0"/>
              </a:rPr>
              <a:t>			</a:t>
            </a:r>
            <a:r>
              <a:rPr lang="en-US" sz="1800" smtClean="0"/>
              <a:t> </a:t>
            </a:r>
            <a:r>
              <a:rPr lang="en-US" sz="1700" smtClean="0">
                <a:solidFill>
                  <a:schemeClr val="tx1">
                    <a:lumMod val="75000"/>
                    <a:lumOff val="25000"/>
                  </a:schemeClr>
                </a:solidFill>
                <a:latin typeface="Century Gothic" pitchFamily="34" charset="0"/>
              </a:rPr>
              <a:t>To extract the </a:t>
            </a:r>
            <a:r>
              <a:rPr lang="en-US" sz="1700" b="1" i="1" smtClean="0">
                <a:solidFill>
                  <a:schemeClr val="tx1">
                    <a:lumMod val="75000"/>
                    <a:lumOff val="25000"/>
                  </a:schemeClr>
                </a:solidFill>
                <a:latin typeface="Century Gothic" pitchFamily="34" charset="0"/>
              </a:rPr>
              <a:t>rightmost</a:t>
            </a:r>
            <a:r>
              <a:rPr lang="en-US" sz="1700" smtClean="0">
                <a:solidFill>
                  <a:schemeClr val="tx1">
                    <a:lumMod val="75000"/>
                    <a:lumOff val="25000"/>
                  </a:schemeClr>
                </a:solidFill>
                <a:latin typeface="Century Gothic" pitchFamily="34" charset="0"/>
              </a:rPr>
              <a:t> characters from a </a:t>
            </a:r>
            <a:r>
              <a:rPr lang="en-US" sz="1700" b="1" i="1" smtClean="0">
                <a:solidFill>
                  <a:schemeClr val="tx1">
                    <a:lumMod val="75000"/>
                    <a:lumOff val="25000"/>
                  </a:schemeClr>
                </a:solidFill>
                <a:latin typeface="Century Gothic" pitchFamily="34" charset="0"/>
              </a:rPr>
              <a:t>string</a:t>
            </a:r>
            <a:r>
              <a:rPr lang="en-US" sz="1700" smtClean="0">
                <a:solidFill>
                  <a:schemeClr val="tx1">
                    <a:lumMod val="75000"/>
                    <a:lumOff val="25000"/>
                  </a:schemeClr>
                </a:solidFill>
                <a:latin typeface="Century Gothic" pitchFamily="34" charset="0"/>
              </a:rPr>
              <a:t>, use </a:t>
            </a:r>
            <a:r>
              <a:rPr lang="en-US" sz="1700" b="1" i="1" smtClean="0">
                <a:solidFill>
                  <a:schemeClr val="tx1">
                    <a:lumMod val="75000"/>
                    <a:lumOff val="25000"/>
                  </a:schemeClr>
                </a:solidFill>
                <a:latin typeface="Century Gothic" pitchFamily="34" charset="0"/>
              </a:rPr>
              <a:t>Right</a:t>
            </a:r>
            <a:r>
              <a:rPr lang="en-US" sz="1700" smtClean="0">
                <a:solidFill>
                  <a:schemeClr val="tx1">
                    <a:lumMod val="75000"/>
                    <a:lumOff val="25000"/>
                  </a:schemeClr>
                </a:solidFill>
                <a:latin typeface="Century Gothic" pitchFamily="34" charset="0"/>
              </a:rPr>
              <a:t>. 		We can directly insert text in a function as well.</a:t>
            </a:r>
            <a:endParaRPr lang="en-US" sz="1700" b="1" smtClean="0">
              <a:solidFill>
                <a:schemeClr val="tx1">
                  <a:lumMod val="75000"/>
                  <a:lumOff val="25000"/>
                </a:schemeClr>
              </a:solidFill>
              <a:latin typeface="Century Gothic" pitchFamily="34" charset="0"/>
            </a:endParaRPr>
          </a:p>
          <a:p>
            <a:pPr lvl="1">
              <a:buNone/>
            </a:pPr>
            <a:r>
              <a:rPr lang="en-US" sz="1700" smtClean="0">
                <a:solidFill>
                  <a:schemeClr val="tx1">
                    <a:lumMod val="75000"/>
                    <a:lumOff val="25000"/>
                  </a:schemeClr>
                </a:solidFill>
                <a:latin typeface="Century Gothic" pitchFamily="34" charset="0"/>
              </a:rPr>
              <a:t>					</a:t>
            </a:r>
            <a:endParaRPr lang="en-US" sz="1700" dirty="0" smtClean="0">
              <a:solidFill>
                <a:schemeClr val="tx1">
                  <a:lumMod val="75000"/>
                  <a:lumOff val="25000"/>
                </a:schemeClr>
              </a:solidFill>
              <a:latin typeface="Century Gothic" pitchFamily="34" charset="0"/>
            </a:endParaRPr>
          </a:p>
        </p:txBody>
      </p:sp>
      <p:sp>
        <p:nvSpPr>
          <p:cNvPr id="4" name="TextBox 3"/>
          <p:cNvSpPr txBox="1"/>
          <p:nvPr/>
        </p:nvSpPr>
        <p:spPr>
          <a:xfrm>
            <a:off x="1752600" y="3733800"/>
            <a:ext cx="6629400" cy="215444"/>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75000"/>
                    <a:lumOff val="25000"/>
                  </a:schemeClr>
                </a:solidFill>
                <a:latin typeface="Courier New" pitchFamily="49" charset="0"/>
                <a:cs typeface="Courier New" pitchFamily="49" charset="0"/>
              </a:rPr>
              <a:t> MsgBox Right("example text", 2)</a:t>
            </a:r>
            <a:endParaRPr lang="en-US" sz="1700" dirty="0">
              <a:solidFill>
                <a:schemeClr val="tx1">
                  <a:lumMod val="75000"/>
                  <a:lumOff val="25000"/>
                </a:schemeClr>
              </a:solidFill>
              <a:latin typeface="Courier New" pitchFamily="49" charset="0"/>
              <a:cs typeface="Courier New" pitchFamily="49" charset="0"/>
            </a:endParaRPr>
          </a:p>
        </p:txBody>
      </p:sp>
      <p:sp>
        <p:nvSpPr>
          <p:cNvPr id="5" name="TextBox 4"/>
          <p:cNvSpPr txBox="1"/>
          <p:nvPr/>
        </p:nvSpPr>
        <p:spPr>
          <a:xfrm>
            <a:off x="1600200" y="3303657"/>
            <a:ext cx="1981200" cy="353943"/>
          </a:xfrm>
          <a:prstGeom prst="rect">
            <a:avLst/>
          </a:prstGeom>
          <a:noFill/>
        </p:spPr>
        <p:txBody>
          <a:bodyPr wrap="square" rtlCol="0">
            <a:spAutoFit/>
          </a:bodyPr>
          <a:lstStyle/>
          <a:p>
            <a:r>
              <a:rPr lang="en-US" sz="1700" dirty="0" smtClean="0">
                <a:solidFill>
                  <a:schemeClr val="tx1">
                    <a:lumMod val="75000"/>
                    <a:lumOff val="25000"/>
                  </a:schemeClr>
                </a:solidFill>
                <a:latin typeface="Century Gothic" pitchFamily="34" charset="0"/>
              </a:rPr>
              <a:t>Code:</a:t>
            </a:r>
            <a:endParaRPr lang="en-US" sz="1700" dirty="0">
              <a:solidFill>
                <a:schemeClr val="tx1">
                  <a:lumMod val="75000"/>
                  <a:lumOff val="25000"/>
                </a:schemeClr>
              </a:solidFill>
              <a:latin typeface="Century Gothic" pitchFamily="34" charset="0"/>
            </a:endParaRPr>
          </a:p>
        </p:txBody>
      </p:sp>
      <p:sp>
        <p:nvSpPr>
          <p:cNvPr id="6" name="TextBox 5"/>
          <p:cNvSpPr txBox="1"/>
          <p:nvPr/>
        </p:nvSpPr>
        <p:spPr>
          <a:xfrm>
            <a:off x="1676400" y="4038600"/>
            <a:ext cx="1524000" cy="353943"/>
          </a:xfrm>
          <a:prstGeom prst="rect">
            <a:avLst/>
          </a:prstGeom>
          <a:noFill/>
        </p:spPr>
        <p:txBody>
          <a:bodyPr wrap="square" rtlCol="0">
            <a:spAutoFit/>
          </a:bodyPr>
          <a:lstStyle/>
          <a:p>
            <a:r>
              <a:rPr lang="en-US" sz="1700" dirty="0" smtClean="0">
                <a:solidFill>
                  <a:schemeClr val="tx1">
                    <a:lumMod val="75000"/>
                    <a:lumOff val="25000"/>
                  </a:schemeClr>
                </a:solidFill>
                <a:latin typeface="Century Gothic" pitchFamily="34" charset="0"/>
              </a:rPr>
              <a:t>Result:</a:t>
            </a:r>
            <a:endParaRPr lang="en-US" sz="1700" dirty="0">
              <a:solidFill>
                <a:schemeClr val="tx1">
                  <a:lumMod val="75000"/>
                  <a:lumOff val="25000"/>
                </a:schemeClr>
              </a:solidFill>
              <a:latin typeface="Century Gothic" pitchFamily="34" charset="0"/>
            </a:endParaRPr>
          </a:p>
        </p:txBody>
      </p:sp>
      <p:pic>
        <p:nvPicPr>
          <p:cNvPr id="69634" name="Picture 2" descr="Right Function"/>
          <p:cNvPicPr>
            <a:picLocks noChangeAspect="1" noChangeArrowheads="1"/>
          </p:cNvPicPr>
          <p:nvPr/>
        </p:nvPicPr>
        <p:blipFill>
          <a:blip r:embed="rId2"/>
          <a:srcRect/>
          <a:stretch>
            <a:fillRect/>
          </a:stretch>
        </p:blipFill>
        <p:spPr bwMode="auto">
          <a:xfrm>
            <a:off x="1752600" y="4419600"/>
            <a:ext cx="2209800" cy="2209802"/>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10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1000"/>
                                        <p:tgtEl>
                                          <p:spTgt spid="3">
                                            <p:txEl>
                                              <p:pRg st="5" end="5"/>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69634"/>
                                        </p:tgtEl>
                                        <p:attrNameLst>
                                          <p:attrName>style.visibility</p:attrName>
                                        </p:attrNameLst>
                                      </p:cBhvr>
                                      <p:to>
                                        <p:strVal val="visible"/>
                                      </p:to>
                                    </p:set>
                                    <p:animEffect transition="in" filter="fade">
                                      <p:cBhvr>
                                        <p:cTn id="25" dur="1000"/>
                                        <p:tgtEl>
                                          <p:spTgt spid="69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String Manipulation</a:t>
            </a:r>
          </a:p>
          <a:p>
            <a:pPr lvl="1">
              <a:buNone/>
            </a:pPr>
            <a:r>
              <a:rPr lang="en-US" sz="1700" dirty="0" smtClean="0">
                <a:solidFill>
                  <a:schemeClr val="tx1">
                    <a:lumMod val="75000"/>
                    <a:lumOff val="25000"/>
                  </a:schemeClr>
                </a:solidFill>
                <a:latin typeface="Century Gothic" pitchFamily="34" charset="0"/>
              </a:rPr>
              <a:t>		There are many functions in </a:t>
            </a:r>
            <a:r>
              <a:rPr lang="en-US" sz="1700" b="1" i="1" dirty="0" smtClean="0">
                <a:solidFill>
                  <a:schemeClr val="tx1">
                    <a:lumMod val="75000"/>
                    <a:lumOff val="25000"/>
                  </a:schemeClr>
                </a:solidFill>
                <a:latin typeface="Century Gothic" pitchFamily="34" charset="0"/>
              </a:rPr>
              <a:t>Excel VBA </a:t>
            </a:r>
            <a:r>
              <a:rPr lang="en-US" sz="1700" dirty="0" smtClean="0">
                <a:solidFill>
                  <a:schemeClr val="tx1">
                    <a:lumMod val="75000"/>
                    <a:lumOff val="25000"/>
                  </a:schemeClr>
                </a:solidFill>
                <a:latin typeface="Century Gothic" pitchFamily="34" charset="0"/>
              </a:rPr>
              <a:t>we can use to </a:t>
            </a:r>
            <a:r>
              <a:rPr lang="en-US" sz="1700" b="1" i="1" dirty="0" smtClean="0">
                <a:solidFill>
                  <a:schemeClr val="tx1">
                    <a:lumMod val="75000"/>
                    <a:lumOff val="25000"/>
                  </a:schemeClr>
                </a:solidFill>
                <a:latin typeface="Century Gothic" pitchFamily="34" charset="0"/>
              </a:rPr>
              <a:t>manipulate</a:t>
            </a:r>
            <a:r>
              <a:rPr lang="en-US" sz="1700" i="1"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strings</a:t>
            </a:r>
            <a:r>
              <a:rPr lang="en-US" sz="1700" dirty="0" smtClean="0">
                <a:solidFill>
                  <a:schemeClr val="tx1">
                    <a:lumMod val="75000"/>
                    <a:lumOff val="25000"/>
                  </a:schemeClr>
                </a:solidFill>
                <a:latin typeface="Century Gothic" pitchFamily="34" charset="0"/>
              </a:rPr>
              <a:t>. Below you can find a review of the most important functions.</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b="1" dirty="0" smtClean="0">
                <a:solidFill>
                  <a:schemeClr val="tx1">
                    <a:lumMod val="75000"/>
                    <a:lumOff val="25000"/>
                  </a:schemeClr>
                </a:solidFill>
                <a:latin typeface="Century Gothic" pitchFamily="34" charset="0"/>
              </a:rPr>
              <a:t>		</a:t>
            </a:r>
            <a:r>
              <a:rPr lang="en-US" sz="1700" b="1" smtClean="0">
                <a:solidFill>
                  <a:schemeClr val="tx1">
                    <a:lumMod val="75000"/>
                    <a:lumOff val="25000"/>
                  </a:schemeClr>
                </a:solidFill>
                <a:latin typeface="Century Gothic" pitchFamily="34" charset="0"/>
              </a:rPr>
              <a:t> 4. Len</a:t>
            </a:r>
          </a:p>
          <a:p>
            <a:pPr lvl="1">
              <a:buNone/>
            </a:pPr>
            <a:r>
              <a:rPr lang="en-US" sz="1700" b="1" smtClean="0">
                <a:solidFill>
                  <a:schemeClr val="tx1">
                    <a:lumMod val="75000"/>
                    <a:lumOff val="25000"/>
                  </a:schemeClr>
                </a:solidFill>
                <a:latin typeface="Century Gothic" pitchFamily="34" charset="0"/>
              </a:rPr>
              <a:t>			</a:t>
            </a:r>
            <a:r>
              <a:rPr lang="en-US" sz="1700" smtClean="0">
                <a:latin typeface="Century Gothic" pitchFamily="34" charset="0"/>
              </a:rPr>
              <a:t> </a:t>
            </a:r>
            <a:r>
              <a:rPr lang="en-US" sz="1700" smtClean="0">
                <a:solidFill>
                  <a:schemeClr val="tx1">
                    <a:lumMod val="75000"/>
                    <a:lumOff val="25000"/>
                  </a:schemeClr>
                </a:solidFill>
                <a:latin typeface="Century Gothic" pitchFamily="34" charset="0"/>
                <a:cs typeface="Courier New" pitchFamily="49" charset="0"/>
              </a:rPr>
              <a:t>To get the </a:t>
            </a:r>
            <a:r>
              <a:rPr lang="en-US" sz="1700" b="1" i="1" smtClean="0">
                <a:solidFill>
                  <a:schemeClr val="tx1">
                    <a:lumMod val="75000"/>
                    <a:lumOff val="25000"/>
                  </a:schemeClr>
                </a:solidFill>
                <a:latin typeface="Century Gothic" pitchFamily="34" charset="0"/>
                <a:cs typeface="Courier New" pitchFamily="49" charset="0"/>
              </a:rPr>
              <a:t>length</a:t>
            </a:r>
            <a:r>
              <a:rPr lang="en-US" sz="1700" smtClean="0">
                <a:solidFill>
                  <a:schemeClr val="tx1">
                    <a:lumMod val="75000"/>
                    <a:lumOff val="25000"/>
                  </a:schemeClr>
                </a:solidFill>
                <a:latin typeface="Century Gothic" pitchFamily="34" charset="0"/>
                <a:cs typeface="Courier New" pitchFamily="49" charset="0"/>
              </a:rPr>
              <a:t> of a </a:t>
            </a:r>
            <a:r>
              <a:rPr lang="en-US" sz="1700" b="1" i="1" smtClean="0">
                <a:solidFill>
                  <a:schemeClr val="tx1">
                    <a:lumMod val="75000"/>
                    <a:lumOff val="25000"/>
                  </a:schemeClr>
                </a:solidFill>
                <a:latin typeface="Century Gothic" pitchFamily="34" charset="0"/>
                <a:cs typeface="Courier New" pitchFamily="49" charset="0"/>
              </a:rPr>
              <a:t>string</a:t>
            </a:r>
            <a:r>
              <a:rPr lang="en-US" sz="1700" smtClean="0">
                <a:solidFill>
                  <a:schemeClr val="tx1">
                    <a:lumMod val="75000"/>
                    <a:lumOff val="25000"/>
                  </a:schemeClr>
                </a:solidFill>
                <a:latin typeface="Century Gothic" pitchFamily="34" charset="0"/>
                <a:cs typeface="Courier New" pitchFamily="49" charset="0"/>
              </a:rPr>
              <a:t>, use </a:t>
            </a:r>
            <a:r>
              <a:rPr lang="en-US" sz="1700" b="1" i="1" smtClean="0">
                <a:solidFill>
                  <a:schemeClr val="tx1">
                    <a:lumMod val="75000"/>
                    <a:lumOff val="25000"/>
                  </a:schemeClr>
                </a:solidFill>
                <a:latin typeface="Century Gothic" pitchFamily="34" charset="0"/>
                <a:cs typeface="Courier New" pitchFamily="49" charset="0"/>
              </a:rPr>
              <a:t>Len</a:t>
            </a:r>
            <a:r>
              <a:rPr lang="en-US" sz="1700" smtClean="0">
                <a:solidFill>
                  <a:schemeClr val="tx1">
                    <a:lumMod val="75000"/>
                    <a:lumOff val="25000"/>
                  </a:schemeClr>
                </a:solidFill>
                <a:latin typeface="Century Gothic" pitchFamily="34" charset="0"/>
                <a:cs typeface="Courier New" pitchFamily="49" charset="0"/>
              </a:rPr>
              <a:t>.</a:t>
            </a:r>
            <a:endParaRPr lang="en-US" sz="1700" b="1" smtClean="0">
              <a:solidFill>
                <a:schemeClr val="tx1">
                  <a:lumMod val="75000"/>
                  <a:lumOff val="25000"/>
                </a:schemeClr>
              </a:solidFill>
              <a:latin typeface="Century Gothic" pitchFamily="34" charset="0"/>
              <a:cs typeface="Courier New" pitchFamily="49" charset="0"/>
            </a:endParaRPr>
          </a:p>
          <a:p>
            <a:pPr lvl="1">
              <a:buNone/>
            </a:pPr>
            <a:r>
              <a:rPr lang="en-US" sz="1700" smtClean="0">
                <a:solidFill>
                  <a:schemeClr val="tx1">
                    <a:lumMod val="75000"/>
                    <a:lumOff val="25000"/>
                  </a:schemeClr>
                </a:solidFill>
                <a:latin typeface="Century Gothic" pitchFamily="34" charset="0"/>
              </a:rPr>
              <a:t>					</a:t>
            </a:r>
            <a:endParaRPr lang="en-US" sz="1700" dirty="0" smtClean="0">
              <a:solidFill>
                <a:schemeClr val="tx1">
                  <a:lumMod val="75000"/>
                  <a:lumOff val="25000"/>
                </a:schemeClr>
              </a:solidFill>
              <a:latin typeface="Century Gothic" pitchFamily="34" charset="0"/>
            </a:endParaRPr>
          </a:p>
        </p:txBody>
      </p:sp>
      <p:sp>
        <p:nvSpPr>
          <p:cNvPr id="4" name="TextBox 3"/>
          <p:cNvSpPr txBox="1"/>
          <p:nvPr/>
        </p:nvSpPr>
        <p:spPr>
          <a:xfrm>
            <a:off x="1752600" y="3554343"/>
            <a:ext cx="6629400" cy="215444"/>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75000"/>
                    <a:lumOff val="25000"/>
                  </a:schemeClr>
                </a:solidFill>
                <a:latin typeface="Courier New" pitchFamily="49" charset="0"/>
                <a:cs typeface="Courier New" pitchFamily="49" charset="0"/>
              </a:rPr>
              <a:t> MsgBox Len("example text")</a:t>
            </a:r>
            <a:endParaRPr lang="en-US" sz="1700" dirty="0">
              <a:solidFill>
                <a:schemeClr val="tx1">
                  <a:lumMod val="75000"/>
                  <a:lumOff val="25000"/>
                </a:schemeClr>
              </a:solidFill>
              <a:latin typeface="Courier New" pitchFamily="49" charset="0"/>
              <a:cs typeface="Courier New" pitchFamily="49" charset="0"/>
            </a:endParaRPr>
          </a:p>
        </p:txBody>
      </p:sp>
      <p:sp>
        <p:nvSpPr>
          <p:cNvPr id="5" name="TextBox 4"/>
          <p:cNvSpPr txBox="1"/>
          <p:nvPr/>
        </p:nvSpPr>
        <p:spPr>
          <a:xfrm>
            <a:off x="1600200" y="3124200"/>
            <a:ext cx="1981200" cy="353943"/>
          </a:xfrm>
          <a:prstGeom prst="rect">
            <a:avLst/>
          </a:prstGeom>
          <a:noFill/>
        </p:spPr>
        <p:txBody>
          <a:bodyPr wrap="square" rtlCol="0">
            <a:spAutoFit/>
          </a:bodyPr>
          <a:lstStyle/>
          <a:p>
            <a:r>
              <a:rPr lang="en-US" sz="1700" dirty="0" smtClean="0">
                <a:solidFill>
                  <a:schemeClr val="tx1">
                    <a:lumMod val="75000"/>
                    <a:lumOff val="25000"/>
                  </a:schemeClr>
                </a:solidFill>
                <a:latin typeface="Century Gothic" pitchFamily="34" charset="0"/>
              </a:rPr>
              <a:t>Code:</a:t>
            </a:r>
            <a:endParaRPr lang="en-US" sz="1700" dirty="0">
              <a:solidFill>
                <a:schemeClr val="tx1">
                  <a:lumMod val="75000"/>
                  <a:lumOff val="25000"/>
                </a:schemeClr>
              </a:solidFill>
              <a:latin typeface="Century Gothic" pitchFamily="34" charset="0"/>
            </a:endParaRPr>
          </a:p>
        </p:txBody>
      </p:sp>
      <p:sp>
        <p:nvSpPr>
          <p:cNvPr id="6" name="TextBox 5"/>
          <p:cNvSpPr txBox="1"/>
          <p:nvPr/>
        </p:nvSpPr>
        <p:spPr>
          <a:xfrm>
            <a:off x="1676400" y="3859143"/>
            <a:ext cx="1524000" cy="353943"/>
          </a:xfrm>
          <a:prstGeom prst="rect">
            <a:avLst/>
          </a:prstGeom>
          <a:noFill/>
        </p:spPr>
        <p:txBody>
          <a:bodyPr wrap="square" rtlCol="0">
            <a:spAutoFit/>
          </a:bodyPr>
          <a:lstStyle/>
          <a:p>
            <a:r>
              <a:rPr lang="en-US" sz="1700" dirty="0" smtClean="0">
                <a:solidFill>
                  <a:schemeClr val="tx1">
                    <a:lumMod val="75000"/>
                    <a:lumOff val="25000"/>
                  </a:schemeClr>
                </a:solidFill>
                <a:latin typeface="Century Gothic" pitchFamily="34" charset="0"/>
              </a:rPr>
              <a:t>Result:</a:t>
            </a:r>
            <a:endParaRPr lang="en-US" sz="1700" dirty="0">
              <a:solidFill>
                <a:schemeClr val="tx1">
                  <a:lumMod val="75000"/>
                  <a:lumOff val="25000"/>
                </a:schemeClr>
              </a:solidFill>
              <a:latin typeface="Century Gothic" pitchFamily="34" charset="0"/>
            </a:endParaRPr>
          </a:p>
        </p:txBody>
      </p:sp>
      <p:pic>
        <p:nvPicPr>
          <p:cNvPr id="70658" name="Picture 2" descr="Len Function"/>
          <p:cNvPicPr>
            <a:picLocks noChangeAspect="1" noChangeArrowheads="1"/>
          </p:cNvPicPr>
          <p:nvPr/>
        </p:nvPicPr>
        <p:blipFill>
          <a:blip r:embed="rId2"/>
          <a:srcRect/>
          <a:stretch>
            <a:fillRect/>
          </a:stretch>
        </p:blipFill>
        <p:spPr bwMode="auto">
          <a:xfrm>
            <a:off x="1752600" y="4267200"/>
            <a:ext cx="2209800" cy="2209802"/>
          </a:xfrm>
          <a:prstGeom prst="rect">
            <a:avLst/>
          </a:prstGeom>
          <a:noFill/>
        </p:spPr>
      </p:pic>
      <p:sp>
        <p:nvSpPr>
          <p:cNvPr id="9" name="TextBox 8"/>
          <p:cNvSpPr txBox="1"/>
          <p:nvPr/>
        </p:nvSpPr>
        <p:spPr>
          <a:xfrm>
            <a:off x="4267200" y="4953000"/>
            <a:ext cx="4267200" cy="353943"/>
          </a:xfrm>
          <a:prstGeom prst="rect">
            <a:avLst/>
          </a:prstGeom>
          <a:noFill/>
        </p:spPr>
        <p:txBody>
          <a:bodyPr wrap="square" rtlCol="0">
            <a:spAutoFit/>
          </a:bodyPr>
          <a:lstStyle/>
          <a:p>
            <a:r>
              <a:rPr lang="en-US" sz="1700" b="1" dirty="0" smtClean="0">
                <a:solidFill>
                  <a:schemeClr val="tx1">
                    <a:lumMod val="75000"/>
                    <a:lumOff val="25000"/>
                  </a:schemeClr>
                </a:solidFill>
                <a:latin typeface="Century Gothic" pitchFamily="34" charset="0"/>
              </a:rPr>
              <a:t>Note:</a:t>
            </a:r>
            <a:r>
              <a:rPr lang="en-US" sz="1700" dirty="0" smtClean="0">
                <a:solidFill>
                  <a:schemeClr val="tx1">
                    <a:lumMod val="75000"/>
                    <a:lumOff val="25000"/>
                  </a:schemeClr>
                </a:solidFill>
                <a:latin typeface="Century Gothic" pitchFamily="34" charset="0"/>
              </a:rPr>
              <a:t> space (position 8) included!</a:t>
            </a:r>
            <a:endParaRPr lang="en-US" sz="1700" dirty="0">
              <a:solidFill>
                <a:schemeClr val="tx1">
                  <a:lumMod val="75000"/>
                  <a:lumOff val="25000"/>
                </a:schemeClr>
              </a:solidFill>
              <a:latin typeface="Century Gothic"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10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1000"/>
                                        <p:tgtEl>
                                          <p:spTgt spid="3">
                                            <p:txEl>
                                              <p:pRg st="5" end="5"/>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70658"/>
                                        </p:tgtEl>
                                        <p:attrNameLst>
                                          <p:attrName>style.visibility</p:attrName>
                                        </p:attrNameLst>
                                      </p:cBhvr>
                                      <p:to>
                                        <p:strVal val="visible"/>
                                      </p:to>
                                    </p:set>
                                    <p:animEffect transition="in" filter="fade">
                                      <p:cBhvr>
                                        <p:cTn id="25" dur="1000"/>
                                        <p:tgtEl>
                                          <p:spTgt spid="7065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String Manipulation</a:t>
            </a:r>
          </a:p>
          <a:p>
            <a:pPr lvl="1">
              <a:buNone/>
            </a:pPr>
            <a:r>
              <a:rPr lang="en-US" sz="1700" dirty="0" smtClean="0">
                <a:solidFill>
                  <a:schemeClr val="tx1">
                    <a:lumMod val="75000"/>
                    <a:lumOff val="25000"/>
                  </a:schemeClr>
                </a:solidFill>
                <a:latin typeface="Century Gothic" pitchFamily="34" charset="0"/>
              </a:rPr>
              <a:t>		There are many functions in </a:t>
            </a:r>
            <a:r>
              <a:rPr lang="en-US" sz="1700" b="1" i="1" dirty="0" smtClean="0">
                <a:solidFill>
                  <a:schemeClr val="tx1">
                    <a:lumMod val="75000"/>
                    <a:lumOff val="25000"/>
                  </a:schemeClr>
                </a:solidFill>
                <a:latin typeface="Century Gothic" pitchFamily="34" charset="0"/>
              </a:rPr>
              <a:t>Excel VBA </a:t>
            </a:r>
            <a:r>
              <a:rPr lang="en-US" sz="1700" dirty="0" smtClean="0">
                <a:solidFill>
                  <a:schemeClr val="tx1">
                    <a:lumMod val="75000"/>
                    <a:lumOff val="25000"/>
                  </a:schemeClr>
                </a:solidFill>
                <a:latin typeface="Century Gothic" pitchFamily="34" charset="0"/>
              </a:rPr>
              <a:t>we can use to </a:t>
            </a:r>
            <a:r>
              <a:rPr lang="en-US" sz="1700" b="1" i="1" dirty="0" smtClean="0">
                <a:solidFill>
                  <a:schemeClr val="tx1">
                    <a:lumMod val="75000"/>
                    <a:lumOff val="25000"/>
                  </a:schemeClr>
                </a:solidFill>
                <a:latin typeface="Century Gothic" pitchFamily="34" charset="0"/>
              </a:rPr>
              <a:t>manipulate</a:t>
            </a:r>
            <a:r>
              <a:rPr lang="en-US" sz="1700" i="1"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strings</a:t>
            </a:r>
            <a:r>
              <a:rPr lang="en-US" sz="1700" dirty="0" smtClean="0">
                <a:solidFill>
                  <a:schemeClr val="tx1">
                    <a:lumMod val="75000"/>
                    <a:lumOff val="25000"/>
                  </a:schemeClr>
                </a:solidFill>
                <a:latin typeface="Century Gothic" pitchFamily="34" charset="0"/>
              </a:rPr>
              <a:t>. Below you can find a review of the most important functions.</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b="1" dirty="0" smtClean="0">
                <a:solidFill>
                  <a:schemeClr val="tx1">
                    <a:lumMod val="75000"/>
                    <a:lumOff val="25000"/>
                  </a:schemeClr>
                </a:solidFill>
                <a:latin typeface="Century Gothic" pitchFamily="34" charset="0"/>
              </a:rPr>
              <a:t>		 5. Instr</a:t>
            </a:r>
          </a:p>
          <a:p>
            <a:pPr lvl="1">
              <a:buNone/>
            </a:pPr>
            <a:r>
              <a:rPr lang="en-US" sz="1700" b="1" dirty="0" smtClean="0">
                <a:solidFill>
                  <a:schemeClr val="tx1">
                    <a:lumMod val="75000"/>
                    <a:lumOff val="25000"/>
                  </a:schemeClr>
                </a:solidFill>
                <a:latin typeface="Century Gothic" pitchFamily="34" charset="0"/>
              </a:rPr>
              <a:t>			</a:t>
            </a:r>
            <a:r>
              <a:rPr lang="en-US" sz="1700" dirty="0" smtClean="0">
                <a:latin typeface="Century Gothic" pitchFamily="34" charset="0"/>
              </a:rPr>
              <a:t> </a:t>
            </a:r>
            <a:r>
              <a:rPr lang="en-US" sz="1700" dirty="0" smtClean="0">
                <a:solidFill>
                  <a:schemeClr val="tx1">
                    <a:lumMod val="75000"/>
                    <a:lumOff val="25000"/>
                  </a:schemeClr>
                </a:solidFill>
                <a:latin typeface="Century Gothic" pitchFamily="34" charset="0"/>
              </a:rPr>
              <a:t>To find the position of a </a:t>
            </a:r>
            <a:r>
              <a:rPr lang="en-US" sz="1700" b="1" i="1" dirty="0" smtClean="0">
                <a:solidFill>
                  <a:schemeClr val="tx1">
                    <a:lumMod val="75000"/>
                    <a:lumOff val="25000"/>
                  </a:schemeClr>
                </a:solidFill>
                <a:latin typeface="Century Gothic" pitchFamily="34" charset="0"/>
              </a:rPr>
              <a:t>substring</a:t>
            </a:r>
            <a:r>
              <a:rPr lang="en-US" sz="1700" dirty="0" smtClean="0">
                <a:solidFill>
                  <a:schemeClr val="tx1">
                    <a:lumMod val="75000"/>
                    <a:lumOff val="25000"/>
                  </a:schemeClr>
                </a:solidFill>
                <a:latin typeface="Century Gothic" pitchFamily="34" charset="0"/>
              </a:rPr>
              <a:t> in a </a:t>
            </a:r>
            <a:r>
              <a:rPr lang="en-US" sz="1700" b="1" i="1" dirty="0" smtClean="0">
                <a:solidFill>
                  <a:schemeClr val="tx1">
                    <a:lumMod val="75000"/>
                    <a:lumOff val="25000"/>
                  </a:schemeClr>
                </a:solidFill>
                <a:latin typeface="Century Gothic" pitchFamily="34" charset="0"/>
              </a:rPr>
              <a:t>string</a:t>
            </a:r>
            <a:r>
              <a:rPr lang="en-US" sz="1700" dirty="0" smtClean="0">
                <a:solidFill>
                  <a:schemeClr val="tx1">
                    <a:lumMod val="75000"/>
                    <a:lumOff val="25000"/>
                  </a:schemeClr>
                </a:solidFill>
                <a:latin typeface="Century Gothic" pitchFamily="34" charset="0"/>
              </a:rPr>
              <a:t>, use </a:t>
            </a:r>
            <a:r>
              <a:rPr lang="en-US" sz="1700" b="1" i="1" dirty="0" smtClean="0">
                <a:solidFill>
                  <a:schemeClr val="tx1">
                    <a:lumMod val="75000"/>
                    <a:lumOff val="25000"/>
                  </a:schemeClr>
                </a:solidFill>
                <a:latin typeface="Century Gothic" pitchFamily="34" charset="0"/>
              </a:rPr>
              <a:t>Instr</a:t>
            </a:r>
            <a:r>
              <a:rPr lang="en-US" sz="1700" dirty="0" smtClean="0">
                <a:solidFill>
                  <a:schemeClr val="tx1">
                    <a:lumMod val="75000"/>
                    <a:lumOff val="25000"/>
                  </a:schemeClr>
                </a:solidFill>
                <a:latin typeface="Century Gothic" pitchFamily="34" charset="0"/>
              </a:rPr>
              <a:t>.</a:t>
            </a:r>
            <a:endParaRPr lang="en-US" sz="1700" b="1" dirty="0" smtClean="0">
              <a:solidFill>
                <a:schemeClr val="tx1">
                  <a:lumMod val="75000"/>
                  <a:lumOff val="25000"/>
                </a:schemeClr>
              </a:solidFill>
              <a:latin typeface="Century Gothic" pitchFamily="34" charset="0"/>
              <a:cs typeface="Courier New" pitchFamily="49" charset="0"/>
            </a:endParaRPr>
          </a:p>
          <a:p>
            <a:pPr lvl="1">
              <a:buNone/>
            </a:pPr>
            <a:r>
              <a:rPr lang="en-US" sz="1700" dirty="0" smtClean="0">
                <a:solidFill>
                  <a:schemeClr val="tx1">
                    <a:lumMod val="75000"/>
                    <a:lumOff val="25000"/>
                  </a:schemeClr>
                </a:solidFill>
                <a:latin typeface="Century Gothic" pitchFamily="34" charset="0"/>
              </a:rPr>
              <a:t>					</a:t>
            </a:r>
          </a:p>
        </p:txBody>
      </p:sp>
      <p:sp>
        <p:nvSpPr>
          <p:cNvPr id="4" name="TextBox 3"/>
          <p:cNvSpPr txBox="1"/>
          <p:nvPr/>
        </p:nvSpPr>
        <p:spPr>
          <a:xfrm>
            <a:off x="1752600" y="3554343"/>
            <a:ext cx="6629400" cy="215444"/>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75000"/>
                    <a:lumOff val="25000"/>
                  </a:schemeClr>
                </a:solidFill>
                <a:latin typeface="Courier New" pitchFamily="49" charset="0"/>
                <a:cs typeface="Courier New" pitchFamily="49" charset="0"/>
              </a:rPr>
              <a:t> MsgBox Instr("example text“, “am”)</a:t>
            </a:r>
            <a:endParaRPr lang="en-US" sz="1700" dirty="0">
              <a:solidFill>
                <a:schemeClr val="tx1">
                  <a:lumMod val="75000"/>
                  <a:lumOff val="25000"/>
                </a:schemeClr>
              </a:solidFill>
              <a:latin typeface="Courier New" pitchFamily="49" charset="0"/>
              <a:cs typeface="Courier New" pitchFamily="49" charset="0"/>
            </a:endParaRPr>
          </a:p>
        </p:txBody>
      </p:sp>
      <p:sp>
        <p:nvSpPr>
          <p:cNvPr id="5" name="TextBox 4"/>
          <p:cNvSpPr txBox="1"/>
          <p:nvPr/>
        </p:nvSpPr>
        <p:spPr>
          <a:xfrm>
            <a:off x="1600200" y="3124200"/>
            <a:ext cx="1981200" cy="353943"/>
          </a:xfrm>
          <a:prstGeom prst="rect">
            <a:avLst/>
          </a:prstGeom>
          <a:noFill/>
        </p:spPr>
        <p:txBody>
          <a:bodyPr wrap="square" rtlCol="0">
            <a:spAutoFit/>
          </a:bodyPr>
          <a:lstStyle/>
          <a:p>
            <a:r>
              <a:rPr lang="en-US" sz="1700" dirty="0" smtClean="0">
                <a:solidFill>
                  <a:schemeClr val="tx1">
                    <a:lumMod val="75000"/>
                    <a:lumOff val="25000"/>
                  </a:schemeClr>
                </a:solidFill>
                <a:latin typeface="Century Gothic" pitchFamily="34" charset="0"/>
              </a:rPr>
              <a:t>Code:</a:t>
            </a:r>
            <a:endParaRPr lang="en-US" sz="1700" dirty="0">
              <a:solidFill>
                <a:schemeClr val="tx1">
                  <a:lumMod val="75000"/>
                  <a:lumOff val="25000"/>
                </a:schemeClr>
              </a:solidFill>
              <a:latin typeface="Century Gothic" pitchFamily="34" charset="0"/>
            </a:endParaRPr>
          </a:p>
        </p:txBody>
      </p:sp>
      <p:sp>
        <p:nvSpPr>
          <p:cNvPr id="6" name="TextBox 5"/>
          <p:cNvSpPr txBox="1"/>
          <p:nvPr/>
        </p:nvSpPr>
        <p:spPr>
          <a:xfrm>
            <a:off x="1676400" y="3859143"/>
            <a:ext cx="1524000" cy="353943"/>
          </a:xfrm>
          <a:prstGeom prst="rect">
            <a:avLst/>
          </a:prstGeom>
          <a:noFill/>
        </p:spPr>
        <p:txBody>
          <a:bodyPr wrap="square" rtlCol="0">
            <a:spAutoFit/>
          </a:bodyPr>
          <a:lstStyle/>
          <a:p>
            <a:r>
              <a:rPr lang="en-US" sz="1700" dirty="0" smtClean="0">
                <a:solidFill>
                  <a:schemeClr val="tx1">
                    <a:lumMod val="75000"/>
                    <a:lumOff val="25000"/>
                  </a:schemeClr>
                </a:solidFill>
                <a:latin typeface="Century Gothic" pitchFamily="34" charset="0"/>
              </a:rPr>
              <a:t>Result:</a:t>
            </a:r>
            <a:endParaRPr lang="en-US" sz="1700" dirty="0">
              <a:solidFill>
                <a:schemeClr val="tx1">
                  <a:lumMod val="75000"/>
                  <a:lumOff val="25000"/>
                </a:schemeClr>
              </a:solidFill>
              <a:latin typeface="Century Gothic" pitchFamily="34" charset="0"/>
            </a:endParaRPr>
          </a:p>
        </p:txBody>
      </p:sp>
      <p:sp>
        <p:nvSpPr>
          <p:cNvPr id="9" name="TextBox 8"/>
          <p:cNvSpPr txBox="1"/>
          <p:nvPr/>
        </p:nvSpPr>
        <p:spPr>
          <a:xfrm>
            <a:off x="4267200" y="4953000"/>
            <a:ext cx="4267200" cy="353943"/>
          </a:xfrm>
          <a:prstGeom prst="rect">
            <a:avLst/>
          </a:prstGeom>
          <a:noFill/>
        </p:spPr>
        <p:txBody>
          <a:bodyPr wrap="square" rtlCol="0">
            <a:spAutoFit/>
          </a:bodyPr>
          <a:lstStyle/>
          <a:p>
            <a:r>
              <a:rPr lang="en-US" sz="1700" b="1" dirty="0" smtClean="0">
                <a:solidFill>
                  <a:schemeClr val="tx1">
                    <a:lumMod val="75000"/>
                    <a:lumOff val="25000"/>
                  </a:schemeClr>
                </a:solidFill>
                <a:latin typeface="Century Gothic" pitchFamily="34" charset="0"/>
              </a:rPr>
              <a:t>Note:</a:t>
            </a:r>
            <a:r>
              <a:rPr lang="en-US" sz="1700" dirty="0" smtClean="0">
                <a:solidFill>
                  <a:schemeClr val="tx1">
                    <a:lumMod val="75000"/>
                    <a:lumOff val="25000"/>
                  </a:schemeClr>
                </a:solidFill>
                <a:latin typeface="Century Gothic" pitchFamily="34" charset="0"/>
              </a:rPr>
              <a:t> string "am" found at position 3.</a:t>
            </a:r>
            <a:endParaRPr lang="en-US" sz="1700" dirty="0">
              <a:solidFill>
                <a:schemeClr val="tx1">
                  <a:lumMod val="75000"/>
                  <a:lumOff val="25000"/>
                </a:schemeClr>
              </a:solidFill>
              <a:latin typeface="Century Gothic" pitchFamily="34" charset="0"/>
            </a:endParaRPr>
          </a:p>
        </p:txBody>
      </p:sp>
      <p:pic>
        <p:nvPicPr>
          <p:cNvPr id="71682" name="Picture 2" descr="Instr Function"/>
          <p:cNvPicPr>
            <a:picLocks noChangeAspect="1" noChangeArrowheads="1"/>
          </p:cNvPicPr>
          <p:nvPr/>
        </p:nvPicPr>
        <p:blipFill>
          <a:blip r:embed="rId2"/>
          <a:srcRect/>
          <a:stretch>
            <a:fillRect/>
          </a:stretch>
        </p:blipFill>
        <p:spPr bwMode="auto">
          <a:xfrm>
            <a:off x="1752600" y="4343400"/>
            <a:ext cx="2209798" cy="220980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1000"/>
                                        <p:tgtEl>
                                          <p:spTgt spid="3">
                                            <p:txEl>
                                              <p:pRg st="4" end="4"/>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71682"/>
                                        </p:tgtEl>
                                        <p:attrNameLst>
                                          <p:attrName>style.visibility</p:attrName>
                                        </p:attrNameLst>
                                      </p:cBhvr>
                                      <p:to>
                                        <p:strVal val="visible"/>
                                      </p:to>
                                    </p:set>
                                    <p:animEffect transition="in" filter="fade">
                                      <p:cBhvr>
                                        <p:cTn id="22" dur="1000"/>
                                        <p:tgtEl>
                                          <p:spTgt spid="7168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String Manipulation</a:t>
            </a:r>
          </a:p>
          <a:p>
            <a:pPr lvl="1">
              <a:buNone/>
            </a:pPr>
            <a:r>
              <a:rPr lang="en-US" sz="1700" dirty="0" smtClean="0">
                <a:solidFill>
                  <a:schemeClr val="tx1">
                    <a:lumMod val="75000"/>
                    <a:lumOff val="25000"/>
                  </a:schemeClr>
                </a:solidFill>
                <a:latin typeface="Century Gothic" pitchFamily="34" charset="0"/>
              </a:rPr>
              <a:t>		There are many functions in </a:t>
            </a:r>
            <a:r>
              <a:rPr lang="en-US" sz="1700" b="1" i="1" dirty="0" smtClean="0">
                <a:solidFill>
                  <a:schemeClr val="tx1">
                    <a:lumMod val="75000"/>
                    <a:lumOff val="25000"/>
                  </a:schemeClr>
                </a:solidFill>
                <a:latin typeface="Century Gothic" pitchFamily="34" charset="0"/>
              </a:rPr>
              <a:t>Excel VBA </a:t>
            </a:r>
            <a:r>
              <a:rPr lang="en-US" sz="1700" dirty="0" smtClean="0">
                <a:solidFill>
                  <a:schemeClr val="tx1">
                    <a:lumMod val="75000"/>
                    <a:lumOff val="25000"/>
                  </a:schemeClr>
                </a:solidFill>
                <a:latin typeface="Century Gothic" pitchFamily="34" charset="0"/>
              </a:rPr>
              <a:t>we can use to </a:t>
            </a:r>
            <a:r>
              <a:rPr lang="en-US" sz="1700" b="1" i="1" dirty="0" smtClean="0">
                <a:solidFill>
                  <a:schemeClr val="tx1">
                    <a:lumMod val="75000"/>
                    <a:lumOff val="25000"/>
                  </a:schemeClr>
                </a:solidFill>
                <a:latin typeface="Century Gothic" pitchFamily="34" charset="0"/>
              </a:rPr>
              <a:t>manipulate</a:t>
            </a:r>
            <a:r>
              <a:rPr lang="en-US" sz="1700" i="1"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strings</a:t>
            </a:r>
            <a:r>
              <a:rPr lang="en-US" sz="1700" dirty="0" smtClean="0">
                <a:solidFill>
                  <a:schemeClr val="tx1">
                    <a:lumMod val="75000"/>
                    <a:lumOff val="25000"/>
                  </a:schemeClr>
                </a:solidFill>
                <a:latin typeface="Century Gothic" pitchFamily="34" charset="0"/>
              </a:rPr>
              <a:t>. Below you can find a review of the most important functions.</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b="1" dirty="0" smtClean="0">
                <a:solidFill>
                  <a:schemeClr val="tx1">
                    <a:lumMod val="75000"/>
                    <a:lumOff val="25000"/>
                  </a:schemeClr>
                </a:solidFill>
                <a:latin typeface="Century Gothic" pitchFamily="34" charset="0"/>
              </a:rPr>
              <a:t>		 6. Mid</a:t>
            </a:r>
          </a:p>
          <a:p>
            <a:pPr lvl="1">
              <a:buNone/>
            </a:pPr>
            <a:r>
              <a:rPr lang="en-US" sz="1700" b="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To extract a </a:t>
            </a:r>
            <a:r>
              <a:rPr lang="en-US" sz="1700" b="1" i="1" dirty="0" smtClean="0">
                <a:solidFill>
                  <a:schemeClr val="tx1">
                    <a:lumMod val="75000"/>
                    <a:lumOff val="25000"/>
                  </a:schemeClr>
                </a:solidFill>
                <a:latin typeface="Century Gothic" pitchFamily="34" charset="0"/>
              </a:rPr>
              <a:t>substring</a:t>
            </a:r>
            <a:r>
              <a:rPr lang="en-US" sz="1700" dirty="0" smtClean="0">
                <a:solidFill>
                  <a:schemeClr val="tx1">
                    <a:lumMod val="75000"/>
                    <a:lumOff val="25000"/>
                  </a:schemeClr>
                </a:solidFill>
                <a:latin typeface="Century Gothic" pitchFamily="34" charset="0"/>
              </a:rPr>
              <a:t>, starting in the </a:t>
            </a:r>
            <a:r>
              <a:rPr lang="en-US" sz="1700" b="1" i="1" dirty="0" smtClean="0">
                <a:solidFill>
                  <a:schemeClr val="tx1">
                    <a:lumMod val="75000"/>
                    <a:lumOff val="25000"/>
                  </a:schemeClr>
                </a:solidFill>
                <a:latin typeface="Century Gothic" pitchFamily="34" charset="0"/>
              </a:rPr>
              <a:t>middle</a:t>
            </a:r>
            <a:r>
              <a:rPr lang="en-US" sz="1700" dirty="0" smtClean="0">
                <a:solidFill>
                  <a:schemeClr val="tx1">
                    <a:lumMod val="75000"/>
                    <a:lumOff val="25000"/>
                  </a:schemeClr>
                </a:solidFill>
                <a:latin typeface="Century Gothic" pitchFamily="34" charset="0"/>
              </a:rPr>
              <a:t> of a </a:t>
            </a:r>
            <a:r>
              <a:rPr lang="en-US" sz="1700" b="1" i="1" dirty="0" smtClean="0">
                <a:solidFill>
                  <a:schemeClr val="tx1">
                    <a:lumMod val="75000"/>
                    <a:lumOff val="25000"/>
                  </a:schemeClr>
                </a:solidFill>
                <a:latin typeface="Century Gothic" pitchFamily="34" charset="0"/>
              </a:rPr>
              <a:t>string</a:t>
            </a:r>
            <a:r>
              <a:rPr lang="en-US" sz="1700" dirty="0" smtClean="0">
                <a:solidFill>
                  <a:schemeClr val="tx1">
                    <a:lumMod val="75000"/>
                    <a:lumOff val="25000"/>
                  </a:schemeClr>
                </a:solidFill>
                <a:latin typeface="Century Gothic" pitchFamily="34" charset="0"/>
              </a:rPr>
              <a:t>, use 		</a:t>
            </a:r>
            <a:r>
              <a:rPr lang="en-US" sz="1700" b="1" i="1" dirty="0" smtClean="0">
                <a:solidFill>
                  <a:schemeClr val="tx1">
                    <a:lumMod val="75000"/>
                    <a:lumOff val="25000"/>
                  </a:schemeClr>
                </a:solidFill>
                <a:latin typeface="Century Gothic" pitchFamily="34" charset="0"/>
              </a:rPr>
              <a:t>Mid</a:t>
            </a:r>
            <a:r>
              <a:rPr lang="en-US" sz="1800" dirty="0" smtClean="0"/>
              <a:t>.</a:t>
            </a:r>
            <a:endParaRPr lang="en-US" sz="1700" b="1" dirty="0" smtClean="0">
              <a:solidFill>
                <a:schemeClr val="tx1">
                  <a:lumMod val="75000"/>
                  <a:lumOff val="25000"/>
                </a:schemeClr>
              </a:solidFill>
              <a:latin typeface="Century Gothic" pitchFamily="34" charset="0"/>
              <a:cs typeface="Courier New" pitchFamily="49" charset="0"/>
            </a:endParaRPr>
          </a:p>
          <a:p>
            <a:pPr lvl="1">
              <a:buNone/>
            </a:pPr>
            <a:r>
              <a:rPr lang="en-US" sz="1700" dirty="0" smtClean="0">
                <a:solidFill>
                  <a:schemeClr val="tx1">
                    <a:lumMod val="75000"/>
                    <a:lumOff val="25000"/>
                  </a:schemeClr>
                </a:solidFill>
                <a:latin typeface="Century Gothic" pitchFamily="34" charset="0"/>
              </a:rPr>
              <a:t>					</a:t>
            </a:r>
          </a:p>
        </p:txBody>
      </p:sp>
      <p:sp>
        <p:nvSpPr>
          <p:cNvPr id="4" name="TextBox 3"/>
          <p:cNvSpPr txBox="1"/>
          <p:nvPr/>
        </p:nvSpPr>
        <p:spPr>
          <a:xfrm>
            <a:off x="1752600" y="3837057"/>
            <a:ext cx="6629400" cy="215444"/>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75000"/>
                    <a:lumOff val="25000"/>
                  </a:schemeClr>
                </a:solidFill>
                <a:latin typeface="Courier New" pitchFamily="49" charset="0"/>
                <a:cs typeface="Courier New" pitchFamily="49" charset="0"/>
              </a:rPr>
              <a:t> MsgBox Mid("example text“, 9, 4)</a:t>
            </a:r>
            <a:endParaRPr lang="en-US" sz="1700" dirty="0">
              <a:solidFill>
                <a:schemeClr val="tx1">
                  <a:lumMod val="75000"/>
                  <a:lumOff val="25000"/>
                </a:schemeClr>
              </a:solidFill>
              <a:latin typeface="Courier New" pitchFamily="49" charset="0"/>
              <a:cs typeface="Courier New" pitchFamily="49" charset="0"/>
            </a:endParaRPr>
          </a:p>
        </p:txBody>
      </p:sp>
      <p:sp>
        <p:nvSpPr>
          <p:cNvPr id="5" name="TextBox 4"/>
          <p:cNvSpPr txBox="1"/>
          <p:nvPr/>
        </p:nvSpPr>
        <p:spPr>
          <a:xfrm>
            <a:off x="1676400" y="3406914"/>
            <a:ext cx="1981200" cy="353943"/>
          </a:xfrm>
          <a:prstGeom prst="rect">
            <a:avLst/>
          </a:prstGeom>
          <a:noFill/>
        </p:spPr>
        <p:txBody>
          <a:bodyPr wrap="square" rtlCol="0">
            <a:spAutoFit/>
          </a:bodyPr>
          <a:lstStyle/>
          <a:p>
            <a:r>
              <a:rPr lang="en-US" sz="1700" dirty="0" smtClean="0">
                <a:solidFill>
                  <a:schemeClr val="tx1">
                    <a:lumMod val="75000"/>
                    <a:lumOff val="25000"/>
                  </a:schemeClr>
                </a:solidFill>
                <a:latin typeface="Century Gothic" pitchFamily="34" charset="0"/>
              </a:rPr>
              <a:t>Code:</a:t>
            </a:r>
            <a:endParaRPr lang="en-US" sz="1700" dirty="0">
              <a:solidFill>
                <a:schemeClr val="tx1">
                  <a:lumMod val="75000"/>
                  <a:lumOff val="25000"/>
                </a:schemeClr>
              </a:solidFill>
              <a:latin typeface="Century Gothic" pitchFamily="34" charset="0"/>
            </a:endParaRPr>
          </a:p>
        </p:txBody>
      </p:sp>
      <p:sp>
        <p:nvSpPr>
          <p:cNvPr id="6" name="TextBox 5"/>
          <p:cNvSpPr txBox="1"/>
          <p:nvPr/>
        </p:nvSpPr>
        <p:spPr>
          <a:xfrm>
            <a:off x="1676400" y="4141857"/>
            <a:ext cx="1524000" cy="353943"/>
          </a:xfrm>
          <a:prstGeom prst="rect">
            <a:avLst/>
          </a:prstGeom>
          <a:noFill/>
        </p:spPr>
        <p:txBody>
          <a:bodyPr wrap="square" rtlCol="0">
            <a:spAutoFit/>
          </a:bodyPr>
          <a:lstStyle/>
          <a:p>
            <a:r>
              <a:rPr lang="en-US" sz="1700" dirty="0" smtClean="0">
                <a:solidFill>
                  <a:schemeClr val="tx1">
                    <a:lumMod val="75000"/>
                    <a:lumOff val="25000"/>
                  </a:schemeClr>
                </a:solidFill>
                <a:latin typeface="Century Gothic" pitchFamily="34" charset="0"/>
              </a:rPr>
              <a:t>Result:</a:t>
            </a:r>
            <a:endParaRPr lang="en-US" sz="1700" dirty="0">
              <a:solidFill>
                <a:schemeClr val="tx1">
                  <a:lumMod val="75000"/>
                  <a:lumOff val="25000"/>
                </a:schemeClr>
              </a:solidFill>
              <a:latin typeface="Century Gothic" pitchFamily="34" charset="0"/>
            </a:endParaRPr>
          </a:p>
        </p:txBody>
      </p:sp>
      <p:sp>
        <p:nvSpPr>
          <p:cNvPr id="9" name="TextBox 8"/>
          <p:cNvSpPr txBox="1"/>
          <p:nvPr/>
        </p:nvSpPr>
        <p:spPr>
          <a:xfrm>
            <a:off x="3886200" y="5361057"/>
            <a:ext cx="4724400" cy="353943"/>
          </a:xfrm>
          <a:prstGeom prst="rect">
            <a:avLst/>
          </a:prstGeom>
          <a:noFill/>
        </p:spPr>
        <p:txBody>
          <a:bodyPr wrap="square" rtlCol="0">
            <a:spAutoFit/>
          </a:bodyPr>
          <a:lstStyle/>
          <a:p>
            <a:r>
              <a:rPr lang="en-US" sz="1700" b="1" dirty="0" smtClean="0">
                <a:solidFill>
                  <a:schemeClr val="tx1">
                    <a:lumMod val="75000"/>
                    <a:lumOff val="25000"/>
                  </a:schemeClr>
                </a:solidFill>
                <a:latin typeface="Century Gothic" pitchFamily="34" charset="0"/>
              </a:rPr>
              <a:t>Note:</a:t>
            </a:r>
            <a:r>
              <a:rPr lang="en-US" sz="1700" dirty="0" smtClean="0">
                <a:solidFill>
                  <a:schemeClr val="tx1">
                    <a:lumMod val="75000"/>
                    <a:lumOff val="25000"/>
                  </a:schemeClr>
                </a:solidFill>
                <a:latin typeface="Century Gothic" pitchFamily="34" charset="0"/>
              </a:rPr>
              <a:t> started at position 9 (t) with length 4.</a:t>
            </a:r>
            <a:endParaRPr lang="en-US" sz="1700" dirty="0">
              <a:solidFill>
                <a:schemeClr val="tx1">
                  <a:lumMod val="75000"/>
                  <a:lumOff val="25000"/>
                </a:schemeClr>
              </a:solidFill>
              <a:latin typeface="Century Gothic" pitchFamily="34" charset="0"/>
            </a:endParaRPr>
          </a:p>
        </p:txBody>
      </p:sp>
      <p:pic>
        <p:nvPicPr>
          <p:cNvPr id="72706" name="Picture 2" descr="Mid function"/>
          <p:cNvPicPr>
            <a:picLocks noChangeAspect="1" noChangeArrowheads="1"/>
          </p:cNvPicPr>
          <p:nvPr/>
        </p:nvPicPr>
        <p:blipFill>
          <a:blip r:embed="rId2"/>
          <a:srcRect/>
          <a:stretch>
            <a:fillRect/>
          </a:stretch>
        </p:blipFill>
        <p:spPr bwMode="auto">
          <a:xfrm>
            <a:off x="1752600" y="4572000"/>
            <a:ext cx="2057400" cy="2057401"/>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1000"/>
                                        <p:tgtEl>
                                          <p:spTgt spid="3">
                                            <p:txEl>
                                              <p:pRg st="4" end="4"/>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72706"/>
                                        </p:tgtEl>
                                        <p:attrNameLst>
                                          <p:attrName>style.visibility</p:attrName>
                                        </p:attrNameLst>
                                      </p:cBhvr>
                                      <p:to>
                                        <p:strVal val="visible"/>
                                      </p:to>
                                    </p:set>
                                    <p:animEffect transition="in" filter="fade">
                                      <p:cBhvr>
                                        <p:cTn id="22" dur="1000"/>
                                        <p:tgtEl>
                                          <p:spTgt spid="7270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Calculate</a:t>
            </a:r>
          </a:p>
          <a:p>
            <a:pPr lvl="1">
              <a:buNone/>
            </a:pPr>
            <a:r>
              <a:rPr lang="en-US" sz="1700" dirty="0" smtClean="0">
                <a:solidFill>
                  <a:schemeClr val="tx1">
                    <a:lumMod val="75000"/>
                    <a:lumOff val="25000"/>
                  </a:schemeClr>
                </a:solidFill>
                <a:latin typeface="Century Gothic" pitchFamily="34" charset="0"/>
              </a:rPr>
              <a:t>		Let's </a:t>
            </a:r>
            <a:r>
              <a:rPr lang="en-US" sz="1700" b="1" i="1" dirty="0" smtClean="0">
                <a:solidFill>
                  <a:schemeClr val="tx1">
                    <a:lumMod val="75000"/>
                    <a:lumOff val="25000"/>
                  </a:schemeClr>
                </a:solidFill>
                <a:latin typeface="Century Gothic" pitchFamily="34" charset="0"/>
              </a:rPr>
              <a:t>develop</a:t>
            </a:r>
            <a:r>
              <a:rPr lang="en-US" sz="1700" dirty="0" smtClean="0">
                <a:solidFill>
                  <a:schemeClr val="tx1">
                    <a:lumMod val="75000"/>
                    <a:lumOff val="25000"/>
                  </a:schemeClr>
                </a:solidFill>
                <a:latin typeface="Century Gothic" pitchFamily="34" charset="0"/>
              </a:rPr>
              <a:t> a small </a:t>
            </a:r>
            <a:r>
              <a:rPr lang="en-US" sz="1700" b="1" i="1" dirty="0" smtClean="0">
                <a:solidFill>
                  <a:schemeClr val="tx1">
                    <a:lumMod val="75000"/>
                    <a:lumOff val="25000"/>
                  </a:schemeClr>
                </a:solidFill>
                <a:latin typeface="Century Gothic" pitchFamily="34" charset="0"/>
              </a:rPr>
              <a:t>macro</a:t>
            </a:r>
            <a:r>
              <a:rPr lang="en-US" sz="1700" dirty="0" smtClean="0">
                <a:solidFill>
                  <a:schemeClr val="tx1">
                    <a:lumMod val="75000"/>
                    <a:lumOff val="25000"/>
                  </a:schemeClr>
                </a:solidFill>
                <a:latin typeface="Century Gothic" pitchFamily="34" charset="0"/>
              </a:rPr>
              <a:t> which involves a simple </a:t>
            </a:r>
            <a:r>
              <a:rPr lang="en-US" sz="1700" b="1" i="1" dirty="0" smtClean="0">
                <a:solidFill>
                  <a:schemeClr val="tx1">
                    <a:lumMod val="75000"/>
                    <a:lumOff val="25000"/>
                  </a:schemeClr>
                </a:solidFill>
                <a:latin typeface="Century Gothic" pitchFamily="34" charset="0"/>
              </a:rPr>
              <a:t>calculation</a:t>
            </a:r>
            <a:r>
              <a:rPr lang="en-US" sz="1700" dirty="0" smtClean="0">
                <a:solidFill>
                  <a:schemeClr val="tx1">
                    <a:lumMod val="75000"/>
                    <a:lumOff val="25000"/>
                  </a:schemeClr>
                </a:solidFill>
                <a:latin typeface="Century Gothic" pitchFamily="34" charset="0"/>
              </a:rPr>
              <a:t> 	(adding a value to a variable) and a very important </a:t>
            </a:r>
            <a:r>
              <a:rPr lang="en-US" sz="1700" b="1" i="1" dirty="0" smtClean="0">
                <a:solidFill>
                  <a:schemeClr val="tx1">
                    <a:lumMod val="75000"/>
                    <a:lumOff val="25000"/>
                  </a:schemeClr>
                </a:solidFill>
                <a:latin typeface="Century Gothic" pitchFamily="34" charset="0"/>
              </a:rPr>
              <a:t>programming 	technique.</a:t>
            </a:r>
          </a:p>
          <a:p>
            <a:pPr lvl="1">
              <a:buNone/>
            </a:pPr>
            <a:endParaRPr lang="en-US" sz="1700" b="1" i="1" dirty="0" smtClean="0">
              <a:solidFill>
                <a:schemeClr val="tx1">
                  <a:lumMod val="75000"/>
                  <a:lumOff val="25000"/>
                </a:schemeClr>
              </a:solidFill>
              <a:latin typeface="Century Gothic" pitchFamily="34" charset="0"/>
            </a:endParaRPr>
          </a:p>
          <a:p>
            <a:pPr lvl="1">
              <a:buNone/>
            </a:pPr>
            <a:r>
              <a:rPr lang="en-US" sz="1700" b="1" i="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Place a </a:t>
            </a:r>
            <a:r>
              <a:rPr lang="en-US" sz="1700" b="1" i="1" dirty="0" smtClean="0">
                <a:solidFill>
                  <a:schemeClr val="tx1">
                    <a:lumMod val="75000"/>
                    <a:lumOff val="25000"/>
                  </a:schemeClr>
                </a:solidFill>
                <a:latin typeface="Century Gothic" pitchFamily="34" charset="0"/>
              </a:rPr>
              <a:t>command button </a:t>
            </a:r>
            <a:r>
              <a:rPr lang="en-US" sz="1700" dirty="0" smtClean="0">
                <a:solidFill>
                  <a:schemeClr val="tx1">
                    <a:lumMod val="75000"/>
                    <a:lumOff val="25000"/>
                  </a:schemeClr>
                </a:solidFill>
                <a:latin typeface="Century Gothic" pitchFamily="34" charset="0"/>
              </a:rPr>
              <a:t>on your worksheet and add the following 	code lines:</a:t>
            </a:r>
            <a:endParaRPr lang="en-US" sz="1700" b="1" i="1" dirty="0" smtClean="0">
              <a:solidFill>
                <a:schemeClr val="tx1">
                  <a:lumMod val="75000"/>
                  <a:lumOff val="25000"/>
                </a:schemeClr>
              </a:solidFill>
              <a:latin typeface="Century Gothic" pitchFamily="34" charset="0"/>
            </a:endParaRPr>
          </a:p>
          <a:p>
            <a:pPr lvl="1">
              <a:buNone/>
            </a:pPr>
            <a:endParaRPr lang="en-US" sz="1700" b="1" i="1" dirty="0" smtClean="0">
              <a:solidFill>
                <a:schemeClr val="tx1">
                  <a:lumMod val="75000"/>
                  <a:lumOff val="25000"/>
                </a:schemeClr>
              </a:solidFill>
              <a:latin typeface="Century Gothic" pitchFamily="34" charset="0"/>
            </a:endParaRPr>
          </a:p>
          <a:p>
            <a:pPr lvl="1">
              <a:buNone/>
            </a:pPr>
            <a:r>
              <a:rPr lang="en-US" sz="1700" b="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					</a:t>
            </a:r>
          </a:p>
        </p:txBody>
      </p:sp>
      <p:sp>
        <p:nvSpPr>
          <p:cNvPr id="4" name="TextBox 3"/>
          <p:cNvSpPr txBox="1"/>
          <p:nvPr/>
        </p:nvSpPr>
        <p:spPr>
          <a:xfrm>
            <a:off x="1447800" y="3505200"/>
            <a:ext cx="6934200" cy="1077218"/>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Dim</a:t>
            </a:r>
            <a:r>
              <a:rPr lang="en-US" sz="1400" dirty="0" smtClean="0">
                <a:solidFill>
                  <a:schemeClr val="tx1">
                    <a:lumMod val="75000"/>
                    <a:lumOff val="25000"/>
                  </a:schemeClr>
                </a:solidFill>
                <a:latin typeface="Courier New" pitchFamily="49" charset="0"/>
                <a:cs typeface="Courier New" pitchFamily="49" charset="0"/>
              </a:rPr>
              <a:t> x </a:t>
            </a:r>
            <a:r>
              <a:rPr lang="en-US" sz="1400" dirty="0" smtClean="0">
                <a:solidFill>
                  <a:schemeClr val="accent2">
                    <a:lumMod val="75000"/>
                  </a:schemeClr>
                </a:solidFill>
                <a:latin typeface="Courier New" pitchFamily="49" charset="0"/>
                <a:cs typeface="Courier New" pitchFamily="49" charset="0"/>
              </a:rPr>
              <a:t>As Integer</a:t>
            </a:r>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x = Range("A1").Value</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x = x + 1</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Range("A1").Value = x</a:t>
            </a:r>
            <a:endParaRPr lang="en-US" sz="1700" dirty="0">
              <a:solidFill>
                <a:schemeClr val="tx1">
                  <a:lumMod val="75000"/>
                  <a:lumOff val="25000"/>
                </a:schemeClr>
              </a:solidFill>
              <a:latin typeface="Courier New" pitchFamily="49" charset="0"/>
              <a:cs typeface="Courier New" pitchFamily="49" charset="0"/>
            </a:endParaRPr>
          </a:p>
        </p:txBody>
      </p:sp>
      <p:sp>
        <p:nvSpPr>
          <p:cNvPr id="10" name="TextBox 9"/>
          <p:cNvSpPr txBox="1"/>
          <p:nvPr/>
        </p:nvSpPr>
        <p:spPr>
          <a:xfrm>
            <a:off x="1371600" y="4876800"/>
            <a:ext cx="7162800" cy="1400383"/>
          </a:xfrm>
          <a:prstGeom prst="rect">
            <a:avLst/>
          </a:prstGeom>
          <a:noFill/>
        </p:spPr>
        <p:txBody>
          <a:bodyPr wrap="square" rtlCol="0">
            <a:spAutoFit/>
          </a:bodyPr>
          <a:lstStyle/>
          <a:p>
            <a:pPr marL="342900" indent="-342900"/>
            <a:r>
              <a:rPr lang="en-US" sz="1700" b="1" dirty="0" smtClean="0">
                <a:solidFill>
                  <a:schemeClr val="tx1">
                    <a:lumMod val="75000"/>
                    <a:lumOff val="25000"/>
                  </a:schemeClr>
                </a:solidFill>
                <a:latin typeface="Century Gothic" pitchFamily="34" charset="0"/>
              </a:rPr>
              <a:t>1.</a:t>
            </a:r>
            <a:r>
              <a:rPr lang="en-US" sz="1700" dirty="0" smtClean="0">
                <a:solidFill>
                  <a:schemeClr val="tx1">
                    <a:lumMod val="75000"/>
                    <a:lumOff val="25000"/>
                  </a:schemeClr>
                </a:solidFill>
                <a:latin typeface="Century Gothic" pitchFamily="34" charset="0"/>
              </a:rPr>
              <a:t> The first code line declares a </a:t>
            </a:r>
            <a:r>
              <a:rPr lang="en-US" sz="1700" b="1" i="1" dirty="0" smtClean="0">
                <a:solidFill>
                  <a:schemeClr val="tx1">
                    <a:lumMod val="75000"/>
                    <a:lumOff val="25000"/>
                  </a:schemeClr>
                </a:solidFill>
                <a:latin typeface="Century Gothic" pitchFamily="34" charset="0"/>
              </a:rPr>
              <a:t>variable</a:t>
            </a:r>
            <a:r>
              <a:rPr lang="en-US" sz="1700" dirty="0" smtClean="0">
                <a:solidFill>
                  <a:schemeClr val="tx1">
                    <a:lumMod val="75000"/>
                    <a:lumOff val="25000"/>
                  </a:schemeClr>
                </a:solidFill>
                <a:latin typeface="Century Gothic" pitchFamily="34" charset="0"/>
              </a:rPr>
              <a:t> with name </a:t>
            </a:r>
            <a:r>
              <a:rPr lang="en-US" sz="1700" b="1" i="1" dirty="0" smtClean="0">
                <a:solidFill>
                  <a:schemeClr val="tx1">
                    <a:lumMod val="75000"/>
                    <a:lumOff val="25000"/>
                  </a:schemeClr>
                </a:solidFill>
                <a:latin typeface="Century Gothic" pitchFamily="34" charset="0"/>
              </a:rPr>
              <a:t>x</a:t>
            </a:r>
            <a:r>
              <a:rPr lang="en-US" sz="1700" dirty="0" smtClean="0">
                <a:solidFill>
                  <a:schemeClr val="tx1">
                    <a:lumMod val="75000"/>
                    <a:lumOff val="25000"/>
                  </a:schemeClr>
                </a:solidFill>
                <a:latin typeface="Century Gothic" pitchFamily="34" charset="0"/>
              </a:rPr>
              <a:t> of type </a:t>
            </a:r>
            <a:r>
              <a:rPr lang="en-US" sz="1700" b="1" i="1" dirty="0" smtClean="0">
                <a:solidFill>
                  <a:schemeClr val="tx1">
                    <a:lumMod val="75000"/>
                    <a:lumOff val="25000"/>
                  </a:schemeClr>
                </a:solidFill>
                <a:latin typeface="Century Gothic" pitchFamily="34" charset="0"/>
              </a:rPr>
              <a:t>Integer</a:t>
            </a:r>
            <a:r>
              <a:rPr lang="en-US" sz="1700" dirty="0" smtClean="0">
                <a:solidFill>
                  <a:schemeClr val="tx1">
                    <a:lumMod val="75000"/>
                    <a:lumOff val="25000"/>
                  </a:schemeClr>
                </a:solidFill>
                <a:latin typeface="Century Gothic" pitchFamily="34" charset="0"/>
              </a:rPr>
              <a:t>.</a:t>
            </a:r>
          </a:p>
          <a:p>
            <a:pPr marL="342900" indent="-342900"/>
            <a:endParaRPr lang="en-US" sz="1700" dirty="0" smtClean="0">
              <a:solidFill>
                <a:schemeClr val="tx1">
                  <a:lumMod val="75000"/>
                  <a:lumOff val="25000"/>
                </a:schemeClr>
              </a:solidFill>
              <a:latin typeface="Century Gothic" pitchFamily="34" charset="0"/>
            </a:endParaRPr>
          </a:p>
          <a:p>
            <a:r>
              <a:rPr lang="en-US" sz="1700" b="1" dirty="0" smtClean="0">
                <a:solidFill>
                  <a:schemeClr val="tx1">
                    <a:lumMod val="75000"/>
                    <a:lumOff val="25000"/>
                  </a:schemeClr>
                </a:solidFill>
                <a:latin typeface="Century Gothic" pitchFamily="34" charset="0"/>
              </a:rPr>
              <a:t>2.</a:t>
            </a:r>
            <a:r>
              <a:rPr lang="en-US" sz="1700" dirty="0" smtClean="0">
                <a:solidFill>
                  <a:schemeClr val="tx1">
                    <a:lumMod val="75000"/>
                    <a:lumOff val="25000"/>
                  </a:schemeClr>
                </a:solidFill>
                <a:latin typeface="Century Gothic" pitchFamily="34" charset="0"/>
              </a:rPr>
              <a:t> Next, we initialize this </a:t>
            </a:r>
            <a:r>
              <a:rPr lang="en-US" sz="1700" b="1" i="1" dirty="0" smtClean="0">
                <a:solidFill>
                  <a:schemeClr val="tx1">
                    <a:lumMod val="75000"/>
                    <a:lumOff val="25000"/>
                  </a:schemeClr>
                </a:solidFill>
                <a:latin typeface="Century Gothic" pitchFamily="34" charset="0"/>
              </a:rPr>
              <a:t>variable</a:t>
            </a:r>
            <a:r>
              <a:rPr lang="en-US" sz="1700" dirty="0" smtClean="0">
                <a:solidFill>
                  <a:schemeClr val="tx1">
                    <a:lumMod val="75000"/>
                    <a:lumOff val="25000"/>
                  </a:schemeClr>
                </a:solidFill>
                <a:latin typeface="Century Gothic" pitchFamily="34" charset="0"/>
              </a:rPr>
              <a:t> with the value of </a:t>
            </a:r>
            <a:r>
              <a:rPr lang="en-US" sz="1700" b="1" i="1" dirty="0" smtClean="0">
                <a:solidFill>
                  <a:schemeClr val="tx1">
                    <a:lumMod val="75000"/>
                    <a:lumOff val="25000"/>
                  </a:schemeClr>
                </a:solidFill>
                <a:latin typeface="Century Gothic" pitchFamily="34" charset="0"/>
              </a:rPr>
              <a:t>cell A1</a:t>
            </a:r>
            <a:r>
              <a:rPr lang="en-US" sz="1700" dirty="0" smtClean="0">
                <a:solidFill>
                  <a:schemeClr val="tx1">
                    <a:lumMod val="75000"/>
                    <a:lumOff val="25000"/>
                  </a:schemeClr>
                </a:solidFill>
                <a:latin typeface="Century Gothic" pitchFamily="34" charset="0"/>
              </a:rPr>
              <a:t>.</a:t>
            </a:r>
          </a:p>
          <a:p>
            <a:endParaRPr lang="en-US" sz="1700" dirty="0" smtClean="0">
              <a:solidFill>
                <a:schemeClr val="tx1">
                  <a:lumMod val="75000"/>
                  <a:lumOff val="25000"/>
                </a:schemeClr>
              </a:solidFill>
              <a:latin typeface="Century Gothic"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1000"/>
                                        <p:tgtEl>
                                          <p:spTgt spid="3">
                                            <p:txEl>
                                              <p:pRg st="5" end="5"/>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1: About Macro</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r>
              <a:rPr lang="en-US" sz="1900" b="1" dirty="0" smtClean="0">
                <a:solidFill>
                  <a:schemeClr val="tx1">
                    <a:lumMod val="65000"/>
                    <a:lumOff val="35000"/>
                  </a:schemeClr>
                </a:solidFill>
                <a:latin typeface="Century Gothic" pitchFamily="34" charset="0"/>
              </a:rPr>
              <a:t>Create a Macro</a:t>
            </a:r>
          </a:p>
          <a:p>
            <a:pPr lvl="1">
              <a:buNone/>
            </a:pPr>
            <a:r>
              <a:rPr lang="en-US" sz="1700" dirty="0" smtClean="0">
                <a:latin typeface="Century Gothic" pitchFamily="34" charset="0"/>
              </a:rPr>
              <a:t>		</a:t>
            </a:r>
            <a:r>
              <a:rPr lang="en-US" sz="1700" dirty="0" smtClean="0">
                <a:solidFill>
                  <a:schemeClr val="tx1">
                    <a:lumMod val="65000"/>
                    <a:lumOff val="35000"/>
                  </a:schemeClr>
                </a:solidFill>
                <a:latin typeface="Century Gothic" pitchFamily="34" charset="0"/>
              </a:rPr>
              <a:t>To create a macro in </a:t>
            </a:r>
            <a:r>
              <a:rPr lang="en-US" sz="1700" b="1" dirty="0" smtClean="0">
                <a:solidFill>
                  <a:schemeClr val="tx1">
                    <a:lumMod val="65000"/>
                    <a:lumOff val="35000"/>
                  </a:schemeClr>
                </a:solidFill>
                <a:latin typeface="Century Gothic" pitchFamily="34" charset="0"/>
              </a:rPr>
              <a:t>Excel 2007</a:t>
            </a:r>
            <a:r>
              <a:rPr lang="en-US" sz="1700" dirty="0" smtClean="0">
                <a:solidFill>
                  <a:schemeClr val="tx1">
                    <a:lumMod val="65000"/>
                    <a:lumOff val="35000"/>
                  </a:schemeClr>
                </a:solidFill>
                <a:latin typeface="Century Gothic" pitchFamily="34" charset="0"/>
              </a:rPr>
              <a:t>, you have to turn on the Developer 	tab. Next, you can create a macro which will be executed after 	clicking on a command button.</a:t>
            </a:r>
          </a:p>
          <a:p>
            <a:pPr lvl="1">
              <a:buNone/>
            </a:pPr>
            <a:r>
              <a:rPr lang="en-US" sz="1700" dirty="0" smtClean="0">
                <a:solidFill>
                  <a:schemeClr val="tx1">
                    <a:lumMod val="65000"/>
                    <a:lumOff val="35000"/>
                  </a:schemeClr>
                </a:solidFill>
                <a:latin typeface="Century Gothic" pitchFamily="34" charset="0"/>
              </a:rPr>
              <a:t>		</a:t>
            </a:r>
          </a:p>
          <a:p>
            <a:pPr lvl="1">
              <a:buNone/>
            </a:pPr>
            <a:r>
              <a:rPr lang="en-US" sz="1700" dirty="0" smtClean="0">
                <a:solidFill>
                  <a:schemeClr val="tx1">
                    <a:lumMod val="65000"/>
                    <a:lumOff val="35000"/>
                  </a:schemeClr>
                </a:solidFill>
                <a:latin typeface="Century Gothic" pitchFamily="34" charset="0"/>
              </a:rPr>
              <a:t>		</a:t>
            </a:r>
            <a:r>
              <a:rPr lang="en-US" sz="1800" b="1" dirty="0" smtClean="0">
                <a:solidFill>
                  <a:schemeClr val="tx1">
                    <a:lumMod val="65000"/>
                    <a:lumOff val="35000"/>
                  </a:schemeClr>
                </a:solidFill>
                <a:latin typeface="Century Gothic" pitchFamily="34" charset="0"/>
              </a:rPr>
              <a:t>Create a Command Button</a:t>
            </a:r>
          </a:p>
          <a:p>
            <a:pPr lvl="1">
              <a:buNone/>
            </a:pPr>
            <a:r>
              <a:rPr lang="en-US" sz="1800" b="1" dirty="0" smtClean="0">
                <a:solidFill>
                  <a:schemeClr val="tx1">
                    <a:lumMod val="65000"/>
                    <a:lumOff val="35000"/>
                  </a:schemeClr>
                </a:solidFill>
                <a:latin typeface="Century Gothic" pitchFamily="34" charset="0"/>
              </a:rPr>
              <a:t>		</a:t>
            </a:r>
            <a:r>
              <a:rPr lang="en-US" sz="1700" dirty="0" smtClean="0">
                <a:solidFill>
                  <a:schemeClr val="tx1">
                    <a:lumMod val="65000"/>
                    <a:lumOff val="35000"/>
                  </a:schemeClr>
                </a:solidFill>
                <a:latin typeface="Century Gothic" pitchFamily="34" charset="0"/>
              </a:rPr>
              <a:t>You can now click on the Developer tab which has been placed 	next to the View tab.</a:t>
            </a:r>
          </a:p>
          <a:p>
            <a:pPr lvl="1">
              <a:buNone/>
            </a:pPr>
            <a:endParaRPr lang="en-US" sz="1700" b="1" dirty="0" smtClean="0">
              <a:solidFill>
                <a:schemeClr val="tx1">
                  <a:lumMod val="65000"/>
                  <a:lumOff val="35000"/>
                </a:schemeClr>
              </a:solidFill>
              <a:latin typeface="Century Gothic" pitchFamily="34" charset="0"/>
            </a:endParaRPr>
          </a:p>
          <a:p>
            <a:pPr marL="1257300" lvl="1" indent="-342900">
              <a:buNone/>
            </a:pPr>
            <a:r>
              <a:rPr lang="en-US" sz="1700" dirty="0" smtClean="0">
                <a:solidFill>
                  <a:schemeClr val="tx1">
                    <a:lumMod val="65000"/>
                    <a:lumOff val="35000"/>
                  </a:schemeClr>
                </a:solidFill>
                <a:latin typeface="Century Gothic" pitchFamily="34" charset="0"/>
              </a:rPr>
              <a:t>	1.	Click on </a:t>
            </a:r>
            <a:r>
              <a:rPr lang="en-US" sz="1700" b="1" i="1" dirty="0" smtClean="0">
                <a:solidFill>
                  <a:schemeClr val="tx1">
                    <a:lumMod val="65000"/>
                    <a:lumOff val="35000"/>
                  </a:schemeClr>
                </a:solidFill>
                <a:latin typeface="Century Gothic" pitchFamily="34" charset="0"/>
              </a:rPr>
              <a:t>Insert.</a:t>
            </a:r>
          </a:p>
          <a:p>
            <a:pPr marL="1257300" lvl="1" indent="-342900">
              <a:buNone/>
            </a:pPr>
            <a:r>
              <a:rPr lang="en-US" sz="1700" dirty="0" smtClean="0">
                <a:solidFill>
                  <a:schemeClr val="tx1">
                    <a:lumMod val="65000"/>
                    <a:lumOff val="35000"/>
                  </a:schemeClr>
                </a:solidFill>
                <a:latin typeface="Century Gothic" pitchFamily="34" charset="0"/>
              </a:rPr>
              <a:t>	2.	Click on </a:t>
            </a:r>
            <a:r>
              <a:rPr lang="en-US" sz="1700" b="1" i="1" dirty="0" smtClean="0">
                <a:solidFill>
                  <a:schemeClr val="tx1">
                    <a:lumMod val="65000"/>
                    <a:lumOff val="35000"/>
                  </a:schemeClr>
                </a:solidFill>
                <a:latin typeface="Century Gothic" pitchFamily="34" charset="0"/>
              </a:rPr>
              <a:t>Command Button</a:t>
            </a:r>
            <a:r>
              <a:rPr lang="en-US" sz="1700" dirty="0" smtClean="0">
                <a:solidFill>
                  <a:schemeClr val="tx1">
                    <a:lumMod val="65000"/>
                    <a:lumOff val="35000"/>
                  </a:schemeClr>
                </a:solidFill>
                <a:latin typeface="Century Gothic" pitchFamily="34" charset="0"/>
              </a:rPr>
              <a:t> in the </a:t>
            </a:r>
            <a:r>
              <a:rPr lang="en-US" sz="1700" b="1" i="1" dirty="0" smtClean="0">
                <a:solidFill>
                  <a:schemeClr val="tx1">
                    <a:lumMod val="65000"/>
                    <a:lumOff val="35000"/>
                  </a:schemeClr>
                </a:solidFill>
                <a:latin typeface="Century Gothic" pitchFamily="34" charset="0"/>
              </a:rPr>
              <a:t>ActiveX Controls </a:t>
            </a:r>
            <a:r>
              <a:rPr lang="en-US" sz="1700" dirty="0" smtClean="0">
                <a:solidFill>
                  <a:schemeClr val="tx1">
                    <a:lumMod val="65000"/>
                    <a:lumOff val="35000"/>
                  </a:schemeClr>
                </a:solidFill>
                <a:latin typeface="Century Gothic" pitchFamily="34" charset="0"/>
              </a:rPr>
              <a:t>	section.</a:t>
            </a:r>
          </a:p>
          <a:p>
            <a:pPr marL="1257300" lvl="1" indent="-342900">
              <a:buNone/>
            </a:pPr>
            <a:r>
              <a:rPr lang="en-US" sz="1700" dirty="0" smtClean="0">
                <a:solidFill>
                  <a:schemeClr val="tx1">
                    <a:lumMod val="65000"/>
                    <a:lumOff val="35000"/>
                  </a:schemeClr>
                </a:solidFill>
                <a:latin typeface="Century Gothic" pitchFamily="34" charset="0"/>
              </a:rPr>
              <a:t>	3.	Now you can drag a </a:t>
            </a:r>
            <a:r>
              <a:rPr lang="en-US" sz="1700" b="1" i="1" dirty="0" smtClean="0">
                <a:solidFill>
                  <a:schemeClr val="tx1">
                    <a:lumMod val="65000"/>
                    <a:lumOff val="35000"/>
                  </a:schemeClr>
                </a:solidFill>
                <a:latin typeface="Century Gothic" pitchFamily="34" charset="0"/>
              </a:rPr>
              <a:t>command button </a:t>
            </a:r>
            <a:r>
              <a:rPr lang="en-US" sz="1700" dirty="0" smtClean="0">
                <a:solidFill>
                  <a:schemeClr val="tx1">
                    <a:lumMod val="65000"/>
                    <a:lumOff val="35000"/>
                  </a:schemeClr>
                </a:solidFill>
                <a:latin typeface="Century Gothic" pitchFamily="34" charset="0"/>
              </a:rPr>
              <a:t>on your 	worksheet</a:t>
            </a:r>
            <a:r>
              <a:rPr lang="en-US" sz="1700" dirty="0" smtClean="0">
                <a:latin typeface="Century Gothic" pitchFamily="34" charset="0"/>
              </a:rPr>
              <a:t>. </a:t>
            </a:r>
            <a:endParaRPr lang="en-US" sz="1700" dirty="0" smtClean="0">
              <a:solidFill>
                <a:schemeClr val="tx1">
                  <a:lumMod val="65000"/>
                  <a:lumOff val="35000"/>
                </a:schemeClr>
              </a:solidFill>
              <a:latin typeface="Century Gothic"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10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10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10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Calculate</a:t>
            </a:r>
          </a:p>
          <a:p>
            <a:pPr lvl="1">
              <a:buNone/>
            </a:pPr>
            <a:r>
              <a:rPr lang="en-US" sz="1700" dirty="0" smtClean="0">
                <a:solidFill>
                  <a:schemeClr val="tx1">
                    <a:lumMod val="75000"/>
                    <a:lumOff val="25000"/>
                  </a:schemeClr>
                </a:solidFill>
                <a:latin typeface="Century Gothic" pitchFamily="34" charset="0"/>
              </a:rPr>
              <a:t>		Let's </a:t>
            </a:r>
            <a:r>
              <a:rPr lang="en-US" sz="1700" b="1" i="1" dirty="0" smtClean="0">
                <a:solidFill>
                  <a:schemeClr val="tx1">
                    <a:lumMod val="75000"/>
                    <a:lumOff val="25000"/>
                  </a:schemeClr>
                </a:solidFill>
                <a:latin typeface="Century Gothic" pitchFamily="34" charset="0"/>
              </a:rPr>
              <a:t>develop</a:t>
            </a:r>
            <a:r>
              <a:rPr lang="en-US" sz="1700" dirty="0" smtClean="0">
                <a:solidFill>
                  <a:schemeClr val="tx1">
                    <a:lumMod val="75000"/>
                    <a:lumOff val="25000"/>
                  </a:schemeClr>
                </a:solidFill>
                <a:latin typeface="Century Gothic" pitchFamily="34" charset="0"/>
              </a:rPr>
              <a:t> a small </a:t>
            </a:r>
            <a:r>
              <a:rPr lang="en-US" sz="1700" b="1" i="1" dirty="0" smtClean="0">
                <a:solidFill>
                  <a:schemeClr val="tx1">
                    <a:lumMod val="75000"/>
                    <a:lumOff val="25000"/>
                  </a:schemeClr>
                </a:solidFill>
                <a:latin typeface="Century Gothic" pitchFamily="34" charset="0"/>
              </a:rPr>
              <a:t>macro</a:t>
            </a:r>
            <a:r>
              <a:rPr lang="en-US" sz="1700" dirty="0" smtClean="0">
                <a:solidFill>
                  <a:schemeClr val="tx1">
                    <a:lumMod val="75000"/>
                    <a:lumOff val="25000"/>
                  </a:schemeClr>
                </a:solidFill>
                <a:latin typeface="Century Gothic" pitchFamily="34" charset="0"/>
              </a:rPr>
              <a:t> which involves a simple </a:t>
            </a:r>
            <a:r>
              <a:rPr lang="en-US" sz="1700" b="1" i="1" dirty="0" smtClean="0">
                <a:solidFill>
                  <a:schemeClr val="tx1">
                    <a:lumMod val="75000"/>
                    <a:lumOff val="25000"/>
                  </a:schemeClr>
                </a:solidFill>
                <a:latin typeface="Century Gothic" pitchFamily="34" charset="0"/>
              </a:rPr>
              <a:t>calculation</a:t>
            </a:r>
            <a:r>
              <a:rPr lang="en-US" sz="1700" dirty="0" smtClean="0">
                <a:solidFill>
                  <a:schemeClr val="tx1">
                    <a:lumMod val="75000"/>
                    <a:lumOff val="25000"/>
                  </a:schemeClr>
                </a:solidFill>
                <a:latin typeface="Century Gothic" pitchFamily="34" charset="0"/>
              </a:rPr>
              <a:t> 	(adding a value to a variable) and a very important </a:t>
            </a:r>
            <a:r>
              <a:rPr lang="en-US" sz="1700" b="1" i="1" dirty="0" smtClean="0">
                <a:solidFill>
                  <a:schemeClr val="tx1">
                    <a:lumMod val="75000"/>
                    <a:lumOff val="25000"/>
                  </a:schemeClr>
                </a:solidFill>
                <a:latin typeface="Century Gothic" pitchFamily="34" charset="0"/>
              </a:rPr>
              <a:t>programming 	technique.</a:t>
            </a:r>
          </a:p>
          <a:p>
            <a:pPr lvl="1">
              <a:buNone/>
            </a:pPr>
            <a:endParaRPr lang="en-US" sz="1700" b="1" i="1" dirty="0" smtClean="0">
              <a:solidFill>
                <a:schemeClr val="tx1">
                  <a:lumMod val="75000"/>
                  <a:lumOff val="25000"/>
                </a:schemeClr>
              </a:solidFill>
              <a:latin typeface="Century Gothic" pitchFamily="34" charset="0"/>
            </a:endParaRPr>
          </a:p>
          <a:p>
            <a:pPr lvl="1">
              <a:buNone/>
            </a:pPr>
            <a:r>
              <a:rPr lang="en-US" sz="1700" b="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					</a:t>
            </a:r>
          </a:p>
        </p:txBody>
      </p:sp>
      <p:sp>
        <p:nvSpPr>
          <p:cNvPr id="10" name="TextBox 9"/>
          <p:cNvSpPr txBox="1"/>
          <p:nvPr/>
        </p:nvSpPr>
        <p:spPr>
          <a:xfrm>
            <a:off x="1295400" y="2602736"/>
            <a:ext cx="7162800" cy="3493264"/>
          </a:xfrm>
          <a:prstGeom prst="rect">
            <a:avLst/>
          </a:prstGeom>
          <a:noFill/>
        </p:spPr>
        <p:txBody>
          <a:bodyPr wrap="square" rtlCol="0">
            <a:spAutoFit/>
          </a:bodyPr>
          <a:lstStyle/>
          <a:p>
            <a:r>
              <a:rPr lang="en-US" sz="1700" b="1" dirty="0" smtClean="0">
                <a:solidFill>
                  <a:schemeClr val="tx1">
                    <a:lumMod val="75000"/>
                    <a:lumOff val="25000"/>
                  </a:schemeClr>
                </a:solidFill>
                <a:latin typeface="Century Gothic" pitchFamily="34" charset="0"/>
              </a:rPr>
              <a:t>3.</a:t>
            </a:r>
            <a:r>
              <a:rPr lang="en-US" sz="1700" dirty="0" smtClean="0">
                <a:solidFill>
                  <a:schemeClr val="tx1">
                    <a:lumMod val="75000"/>
                    <a:lumOff val="25000"/>
                  </a:schemeClr>
                </a:solidFill>
                <a:latin typeface="Century Gothic" pitchFamily="34" charset="0"/>
              </a:rPr>
              <a:t> We want to </a:t>
            </a:r>
            <a:r>
              <a:rPr lang="en-US" sz="1700" b="1" i="1" dirty="0" smtClean="0">
                <a:solidFill>
                  <a:schemeClr val="tx1">
                    <a:lumMod val="75000"/>
                    <a:lumOff val="25000"/>
                  </a:schemeClr>
                </a:solidFill>
                <a:latin typeface="Century Gothic" pitchFamily="34" charset="0"/>
              </a:rPr>
              <a:t>add</a:t>
            </a:r>
            <a:r>
              <a:rPr lang="en-US" sz="1700" dirty="0" smtClean="0">
                <a:solidFill>
                  <a:schemeClr val="tx1">
                    <a:lumMod val="75000"/>
                    <a:lumOff val="25000"/>
                  </a:schemeClr>
                </a:solidFill>
                <a:latin typeface="Century Gothic" pitchFamily="34" charset="0"/>
              </a:rPr>
              <a:t> 1 to the </a:t>
            </a:r>
            <a:r>
              <a:rPr lang="en-US" sz="1700" b="1" i="1" dirty="0" smtClean="0">
                <a:solidFill>
                  <a:schemeClr val="tx1">
                    <a:lumMod val="75000"/>
                    <a:lumOff val="25000"/>
                  </a:schemeClr>
                </a:solidFill>
                <a:latin typeface="Century Gothic" pitchFamily="34" charset="0"/>
              </a:rPr>
              <a:t>variable x</a:t>
            </a:r>
            <a:r>
              <a:rPr lang="en-US" sz="1700" dirty="0" smtClean="0">
                <a:solidFill>
                  <a:schemeClr val="tx1">
                    <a:lumMod val="75000"/>
                    <a:lumOff val="25000"/>
                  </a:schemeClr>
                </a:solidFill>
                <a:latin typeface="Century Gothic" pitchFamily="34" charset="0"/>
              </a:rPr>
              <a:t>. You can do this by adding the line </a:t>
            </a:r>
            <a:r>
              <a:rPr lang="en-US" sz="1700" b="1" i="1" dirty="0" smtClean="0">
                <a:solidFill>
                  <a:schemeClr val="tx1">
                    <a:lumMod val="75000"/>
                    <a:lumOff val="25000"/>
                  </a:schemeClr>
                </a:solidFill>
                <a:latin typeface="Century Gothic" pitchFamily="34" charset="0"/>
              </a:rPr>
              <a:t>'x = x +1'. </a:t>
            </a:r>
            <a:r>
              <a:rPr lang="en-US" sz="1700" dirty="0" smtClean="0">
                <a:solidFill>
                  <a:schemeClr val="tx1">
                    <a:lumMod val="75000"/>
                    <a:lumOff val="25000"/>
                  </a:schemeClr>
                </a:solidFill>
                <a:latin typeface="Century Gothic" pitchFamily="34" charset="0"/>
              </a:rPr>
              <a:t>In </a:t>
            </a:r>
            <a:r>
              <a:rPr lang="en-US" sz="1700" b="1" i="1" dirty="0" smtClean="0">
                <a:solidFill>
                  <a:schemeClr val="tx1">
                    <a:lumMod val="75000"/>
                    <a:lumOff val="25000"/>
                  </a:schemeClr>
                </a:solidFill>
                <a:latin typeface="Century Gothic" pitchFamily="34" charset="0"/>
              </a:rPr>
              <a:t>Excel Visual Basic </a:t>
            </a:r>
            <a:r>
              <a:rPr lang="en-US" sz="1700" dirty="0" smtClean="0">
                <a:solidFill>
                  <a:schemeClr val="tx1">
                    <a:lumMod val="75000"/>
                    <a:lumOff val="25000"/>
                  </a:schemeClr>
                </a:solidFill>
                <a:latin typeface="Century Gothic" pitchFamily="34" charset="0"/>
              </a:rPr>
              <a:t>(and in other programming languages), the symbol </a:t>
            </a:r>
            <a:r>
              <a:rPr lang="en-US" sz="1700" b="1" i="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means </a:t>
            </a:r>
            <a:r>
              <a:rPr lang="en-US" sz="1700" b="1" i="1" dirty="0" smtClean="0">
                <a:solidFill>
                  <a:schemeClr val="tx1">
                    <a:lumMod val="75000"/>
                    <a:lumOff val="25000"/>
                  </a:schemeClr>
                </a:solidFill>
                <a:latin typeface="Century Gothic" pitchFamily="34" charset="0"/>
              </a:rPr>
              <a:t>becomes</a:t>
            </a:r>
            <a:r>
              <a:rPr lang="en-US" sz="1700" dirty="0" smtClean="0">
                <a:solidFill>
                  <a:schemeClr val="tx1">
                    <a:lumMod val="75000"/>
                    <a:lumOff val="25000"/>
                  </a:schemeClr>
                </a:solidFill>
                <a:latin typeface="Century Gothic" pitchFamily="34" charset="0"/>
              </a:rPr>
              <a:t>. It does not mean </a:t>
            </a:r>
            <a:r>
              <a:rPr lang="en-US" sz="1700" b="1" i="1" dirty="0" smtClean="0">
                <a:solidFill>
                  <a:schemeClr val="tx1">
                    <a:lumMod val="75000"/>
                    <a:lumOff val="25000"/>
                  </a:schemeClr>
                </a:solidFill>
                <a:latin typeface="Century Gothic" pitchFamily="34" charset="0"/>
              </a:rPr>
              <a:t>equal!</a:t>
            </a:r>
            <a:r>
              <a:rPr lang="en-US" sz="1700" dirty="0" smtClean="0">
                <a:solidFill>
                  <a:schemeClr val="tx1">
                    <a:lumMod val="75000"/>
                    <a:lumOff val="25000"/>
                  </a:schemeClr>
                </a:solidFill>
                <a:latin typeface="Century Gothic" pitchFamily="34" charset="0"/>
              </a:rPr>
              <a:t> So </a:t>
            </a:r>
            <a:r>
              <a:rPr lang="en-US" sz="1700" b="1" i="1" dirty="0" smtClean="0">
                <a:solidFill>
                  <a:schemeClr val="tx1">
                    <a:lumMod val="75000"/>
                    <a:lumOff val="25000"/>
                  </a:schemeClr>
                </a:solidFill>
                <a:latin typeface="Century Gothic" pitchFamily="34" charset="0"/>
              </a:rPr>
              <a:t>x = x + 1 </a:t>
            </a:r>
            <a:r>
              <a:rPr lang="en-US" sz="1700" dirty="0" smtClean="0">
                <a:solidFill>
                  <a:schemeClr val="tx1">
                    <a:lumMod val="75000"/>
                    <a:lumOff val="25000"/>
                  </a:schemeClr>
                </a:solidFill>
                <a:latin typeface="Century Gothic" pitchFamily="34" charset="0"/>
              </a:rPr>
              <a:t>means </a:t>
            </a:r>
            <a:r>
              <a:rPr lang="en-US" sz="1700" b="1" i="1" dirty="0" smtClean="0">
                <a:solidFill>
                  <a:schemeClr val="tx1">
                    <a:lumMod val="75000"/>
                    <a:lumOff val="25000"/>
                  </a:schemeClr>
                </a:solidFill>
                <a:latin typeface="Century Gothic" pitchFamily="34" charset="0"/>
              </a:rPr>
              <a:t>x</a:t>
            </a:r>
            <a:r>
              <a:rPr lang="en-US" sz="1700" dirty="0" smtClean="0">
                <a:solidFill>
                  <a:schemeClr val="tx1">
                    <a:lumMod val="75000"/>
                    <a:lumOff val="25000"/>
                  </a:schemeClr>
                </a:solidFill>
                <a:latin typeface="Century Gothic" pitchFamily="34" charset="0"/>
              </a:rPr>
              <a:t> becomes </a:t>
            </a:r>
            <a:r>
              <a:rPr lang="en-US" sz="1700" b="1" i="1" dirty="0" smtClean="0">
                <a:solidFill>
                  <a:schemeClr val="tx1">
                    <a:lumMod val="75000"/>
                    <a:lumOff val="25000"/>
                  </a:schemeClr>
                </a:solidFill>
                <a:latin typeface="Century Gothic" pitchFamily="34" charset="0"/>
              </a:rPr>
              <a:t>x + 1</a:t>
            </a:r>
            <a:r>
              <a:rPr lang="en-US" sz="1700" dirty="0" smtClean="0">
                <a:solidFill>
                  <a:schemeClr val="tx1">
                    <a:lumMod val="75000"/>
                    <a:lumOff val="25000"/>
                  </a:schemeClr>
                </a:solidFill>
                <a:latin typeface="Century Gothic" pitchFamily="34" charset="0"/>
              </a:rPr>
              <a:t>. In other words: take the present value of </a:t>
            </a:r>
            <a:r>
              <a:rPr lang="en-US" sz="1700" b="1" i="1" dirty="0" smtClean="0">
                <a:solidFill>
                  <a:schemeClr val="tx1">
                    <a:lumMod val="75000"/>
                    <a:lumOff val="25000"/>
                  </a:schemeClr>
                </a:solidFill>
                <a:latin typeface="Century Gothic" pitchFamily="34" charset="0"/>
              </a:rPr>
              <a:t>x</a:t>
            </a:r>
            <a:r>
              <a:rPr lang="en-US" sz="1700" dirty="0" smtClean="0">
                <a:solidFill>
                  <a:schemeClr val="tx1">
                    <a:lumMod val="75000"/>
                    <a:lumOff val="25000"/>
                  </a:schemeClr>
                </a:solidFill>
                <a:latin typeface="Century Gothic" pitchFamily="34" charset="0"/>
              </a:rPr>
              <a:t> and add </a:t>
            </a:r>
            <a:r>
              <a:rPr lang="en-US" sz="1700" b="1" i="1" dirty="0" smtClean="0">
                <a:solidFill>
                  <a:schemeClr val="tx1">
                    <a:lumMod val="75000"/>
                    <a:lumOff val="25000"/>
                  </a:schemeClr>
                </a:solidFill>
                <a:latin typeface="Century Gothic" pitchFamily="34" charset="0"/>
              </a:rPr>
              <a:t>1</a:t>
            </a:r>
            <a:r>
              <a:rPr lang="en-US" sz="1700" dirty="0" smtClean="0">
                <a:solidFill>
                  <a:schemeClr val="tx1">
                    <a:lumMod val="75000"/>
                    <a:lumOff val="25000"/>
                  </a:schemeClr>
                </a:solidFill>
                <a:latin typeface="Century Gothic" pitchFamily="34" charset="0"/>
              </a:rPr>
              <a:t> to it. Example: If </a:t>
            </a:r>
            <a:r>
              <a:rPr lang="en-US" sz="1700" b="1" i="1" dirty="0" smtClean="0">
                <a:solidFill>
                  <a:schemeClr val="tx1">
                    <a:lumMod val="75000"/>
                    <a:lumOff val="25000"/>
                  </a:schemeClr>
                </a:solidFill>
                <a:latin typeface="Century Gothic" pitchFamily="34" charset="0"/>
              </a:rPr>
              <a:t>x = 6</a:t>
            </a:r>
            <a:r>
              <a:rPr lang="en-US" sz="1700"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x</a:t>
            </a:r>
            <a:r>
              <a:rPr lang="en-US" sz="1700" dirty="0" smtClean="0">
                <a:solidFill>
                  <a:schemeClr val="tx1">
                    <a:lumMod val="75000"/>
                    <a:lumOff val="25000"/>
                  </a:schemeClr>
                </a:solidFill>
                <a:latin typeface="Century Gothic" pitchFamily="34" charset="0"/>
              </a:rPr>
              <a:t> becomes </a:t>
            </a:r>
            <a:r>
              <a:rPr lang="en-US" sz="1700" b="1" i="1" dirty="0" smtClean="0">
                <a:solidFill>
                  <a:schemeClr val="tx1">
                    <a:lumMod val="75000"/>
                    <a:lumOff val="25000"/>
                  </a:schemeClr>
                </a:solidFill>
                <a:latin typeface="Century Gothic" pitchFamily="34" charset="0"/>
              </a:rPr>
              <a:t>6 + 1 = 7</a:t>
            </a:r>
            <a:r>
              <a:rPr lang="en-US" sz="1700" dirty="0" smtClean="0">
                <a:solidFill>
                  <a:schemeClr val="tx1">
                    <a:lumMod val="75000"/>
                    <a:lumOff val="25000"/>
                  </a:schemeClr>
                </a:solidFill>
                <a:latin typeface="Century Gothic" pitchFamily="34" charset="0"/>
              </a:rPr>
              <a:t>.</a:t>
            </a:r>
          </a:p>
          <a:p>
            <a:endParaRPr lang="en-US" sz="1700" dirty="0" smtClean="0">
              <a:solidFill>
                <a:schemeClr val="tx1">
                  <a:lumMod val="75000"/>
                  <a:lumOff val="25000"/>
                </a:schemeClr>
              </a:solidFill>
              <a:latin typeface="Century Gothic" pitchFamily="34" charset="0"/>
            </a:endParaRPr>
          </a:p>
          <a:p>
            <a:r>
              <a:rPr lang="en-US" sz="1700" b="1" dirty="0" smtClean="0">
                <a:solidFill>
                  <a:schemeClr val="tx1">
                    <a:lumMod val="75000"/>
                    <a:lumOff val="25000"/>
                  </a:schemeClr>
                </a:solidFill>
                <a:latin typeface="Century Gothic" pitchFamily="34" charset="0"/>
              </a:rPr>
              <a:t>4.</a:t>
            </a:r>
            <a:r>
              <a:rPr lang="en-US" sz="1700" dirty="0" smtClean="0">
                <a:solidFill>
                  <a:schemeClr val="tx1">
                    <a:lumMod val="75000"/>
                    <a:lumOff val="25000"/>
                  </a:schemeClr>
                </a:solidFill>
                <a:latin typeface="Century Gothic" pitchFamily="34" charset="0"/>
              </a:rPr>
              <a:t> Finally, place the variable with the new value into </a:t>
            </a:r>
            <a:r>
              <a:rPr lang="en-US" sz="1700" b="1" i="1" dirty="0" smtClean="0">
                <a:solidFill>
                  <a:schemeClr val="tx1">
                    <a:lumMod val="75000"/>
                    <a:lumOff val="25000"/>
                  </a:schemeClr>
                </a:solidFill>
                <a:latin typeface="Century Gothic" pitchFamily="34" charset="0"/>
              </a:rPr>
              <a:t>cell A1</a:t>
            </a:r>
            <a:r>
              <a:rPr lang="en-US" sz="1700" dirty="0" smtClean="0">
                <a:solidFill>
                  <a:schemeClr val="tx1">
                    <a:lumMod val="75000"/>
                    <a:lumOff val="25000"/>
                  </a:schemeClr>
                </a:solidFill>
                <a:latin typeface="Century Gothic" pitchFamily="34" charset="0"/>
              </a:rPr>
              <a:t>.</a:t>
            </a:r>
          </a:p>
          <a:p>
            <a:endParaRPr lang="en-US" sz="1700" dirty="0" smtClean="0">
              <a:solidFill>
                <a:schemeClr val="tx1">
                  <a:lumMod val="75000"/>
                  <a:lumOff val="25000"/>
                </a:schemeClr>
              </a:solidFill>
              <a:latin typeface="Century Gothic" pitchFamily="34" charset="0"/>
            </a:endParaRPr>
          </a:p>
          <a:p>
            <a:endParaRPr lang="en-US" sz="1700" dirty="0" smtClean="0">
              <a:solidFill>
                <a:schemeClr val="tx1">
                  <a:lumMod val="75000"/>
                  <a:lumOff val="25000"/>
                </a:schemeClr>
              </a:solidFill>
              <a:latin typeface="Century Gothic" pitchFamily="34" charset="0"/>
            </a:endParaRPr>
          </a:p>
          <a:p>
            <a:r>
              <a:rPr lang="en-US" sz="1700" dirty="0" smtClean="0">
                <a:solidFill>
                  <a:schemeClr val="tx1">
                    <a:lumMod val="75000"/>
                    <a:lumOff val="25000"/>
                  </a:schemeClr>
                </a:solidFill>
                <a:latin typeface="Century Gothic" pitchFamily="34" charset="0"/>
              </a:rPr>
              <a:t>Exit the </a:t>
            </a:r>
            <a:r>
              <a:rPr lang="en-US" sz="1700" b="1" i="1" dirty="0" smtClean="0">
                <a:solidFill>
                  <a:schemeClr val="tx1">
                    <a:lumMod val="75000"/>
                    <a:lumOff val="25000"/>
                  </a:schemeClr>
                </a:solidFill>
                <a:latin typeface="Century Gothic" pitchFamily="34" charset="0"/>
              </a:rPr>
              <a:t>Visual Basic Editor </a:t>
            </a:r>
            <a:r>
              <a:rPr lang="en-US" sz="1700" dirty="0" smtClean="0">
                <a:solidFill>
                  <a:schemeClr val="tx1">
                    <a:lumMod val="75000"/>
                    <a:lumOff val="25000"/>
                  </a:schemeClr>
                </a:solidFill>
                <a:latin typeface="Century Gothic" pitchFamily="34" charset="0"/>
              </a:rPr>
              <a:t>and enter a value into </a:t>
            </a:r>
            <a:r>
              <a:rPr lang="en-US" sz="1700" b="1" i="1" dirty="0" smtClean="0">
                <a:solidFill>
                  <a:schemeClr val="tx1">
                    <a:lumMod val="75000"/>
                    <a:lumOff val="25000"/>
                  </a:schemeClr>
                </a:solidFill>
                <a:latin typeface="Century Gothic" pitchFamily="34" charset="0"/>
              </a:rPr>
              <a:t>cell A1</a:t>
            </a:r>
            <a:r>
              <a:rPr lang="en-US" sz="1700"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Click</a:t>
            </a:r>
            <a:r>
              <a:rPr lang="en-US" sz="1700" dirty="0" smtClean="0">
                <a:solidFill>
                  <a:schemeClr val="tx1">
                    <a:lumMod val="75000"/>
                    <a:lumOff val="25000"/>
                  </a:schemeClr>
                </a:solidFill>
                <a:latin typeface="Century Gothic" pitchFamily="34" charset="0"/>
              </a:rPr>
              <a:t> on </a:t>
            </a:r>
            <a:r>
              <a:rPr lang="en-US" sz="1700" b="1" i="1" dirty="0" smtClean="0">
                <a:solidFill>
                  <a:schemeClr val="tx1">
                    <a:lumMod val="75000"/>
                    <a:lumOff val="25000"/>
                  </a:schemeClr>
                </a:solidFill>
                <a:latin typeface="Century Gothic" pitchFamily="34" charset="0"/>
              </a:rPr>
              <a:t>CommandButton1</a:t>
            </a:r>
            <a:r>
              <a:rPr lang="en-US" sz="1700" dirty="0" smtClean="0">
                <a:solidFill>
                  <a:schemeClr val="tx1">
                    <a:lumMod val="75000"/>
                    <a:lumOff val="25000"/>
                  </a:schemeClr>
                </a:solidFill>
                <a:latin typeface="Century Gothic" pitchFamily="34" charset="0"/>
              </a:rPr>
              <a:t> to see how the value of </a:t>
            </a:r>
            <a:r>
              <a:rPr lang="en-US" sz="1700" b="1" i="1" dirty="0" smtClean="0">
                <a:solidFill>
                  <a:schemeClr val="tx1">
                    <a:lumMod val="75000"/>
                    <a:lumOff val="25000"/>
                  </a:schemeClr>
                </a:solidFill>
                <a:latin typeface="Century Gothic" pitchFamily="34" charset="0"/>
              </a:rPr>
              <a:t>cell A1 </a:t>
            </a:r>
            <a:r>
              <a:rPr lang="en-US" sz="1700" dirty="0" smtClean="0">
                <a:solidFill>
                  <a:schemeClr val="tx1">
                    <a:lumMod val="75000"/>
                    <a:lumOff val="25000"/>
                  </a:schemeClr>
                </a:solidFill>
                <a:latin typeface="Century Gothic" pitchFamily="34" charset="0"/>
              </a:rPr>
              <a:t>is </a:t>
            </a:r>
            <a:r>
              <a:rPr lang="en-US" sz="1700" b="1" i="1" dirty="0" smtClean="0">
                <a:solidFill>
                  <a:schemeClr val="tx1">
                    <a:lumMod val="75000"/>
                    <a:lumOff val="25000"/>
                  </a:schemeClr>
                </a:solidFill>
                <a:latin typeface="Century Gothic" pitchFamily="34" charset="0"/>
              </a:rPr>
              <a:t>incremented</a:t>
            </a:r>
            <a:r>
              <a:rPr lang="en-US" sz="1700" dirty="0" smtClean="0">
                <a:solidFill>
                  <a:schemeClr val="tx1">
                    <a:lumMod val="75000"/>
                    <a:lumOff val="25000"/>
                  </a:schemeClr>
                </a:solidFill>
                <a:latin typeface="Century Gothic" pitchFamily="34" charset="0"/>
              </a:rPr>
              <a:t> each time you </a:t>
            </a:r>
            <a:r>
              <a:rPr lang="en-US" sz="1700" b="1" i="1" dirty="0" smtClean="0">
                <a:solidFill>
                  <a:schemeClr val="tx1">
                    <a:lumMod val="75000"/>
                    <a:lumOff val="25000"/>
                  </a:schemeClr>
                </a:solidFill>
                <a:latin typeface="Century Gothic" pitchFamily="34" charset="0"/>
              </a:rPr>
              <a:t>click</a:t>
            </a:r>
            <a:r>
              <a:rPr lang="en-US" sz="1700" dirty="0" smtClean="0">
                <a:solidFill>
                  <a:schemeClr val="tx1">
                    <a:lumMod val="75000"/>
                    <a:lumOff val="25000"/>
                  </a:schemeClr>
                </a:solidFill>
                <a:latin typeface="Century Gothic" pitchFamily="34" charset="0"/>
              </a:rPr>
              <a:t> on </a:t>
            </a:r>
            <a:r>
              <a:rPr lang="en-US" sz="1700" b="1" i="1" dirty="0" smtClean="0">
                <a:solidFill>
                  <a:schemeClr val="tx1">
                    <a:lumMod val="75000"/>
                    <a:lumOff val="25000"/>
                  </a:schemeClr>
                </a:solidFill>
                <a:latin typeface="Century Gothic" pitchFamily="34" charset="0"/>
              </a:rPr>
              <a:t>CommandButton1</a:t>
            </a:r>
            <a:r>
              <a:rPr lang="en-US" sz="1700" dirty="0" smtClean="0">
                <a:solidFill>
                  <a:schemeClr val="tx1">
                    <a:lumMod val="75000"/>
                    <a:lumOff val="25000"/>
                  </a:schemeClr>
                </a:solidFill>
                <a:latin typeface="Century Gothic" pitchFamily="34" charset="0"/>
              </a:rPr>
              <a:t>.</a:t>
            </a:r>
            <a:endParaRPr lang="en-US" sz="1700" dirty="0">
              <a:solidFill>
                <a:schemeClr val="tx1">
                  <a:lumMod val="75000"/>
                  <a:lumOff val="25000"/>
                </a:schemeClr>
              </a:solidFill>
              <a:latin typeface="Century Gothic" pitchFamily="34" charset="0"/>
            </a:endParaRPr>
          </a:p>
        </p:txBody>
      </p:sp>
    </p:spTree>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Calculate</a:t>
            </a:r>
          </a:p>
          <a:p>
            <a:pPr lvl="1">
              <a:buNone/>
            </a:pPr>
            <a:r>
              <a:rPr lang="en-US" sz="1700" dirty="0" smtClean="0">
                <a:solidFill>
                  <a:schemeClr val="tx1">
                    <a:lumMod val="75000"/>
                    <a:lumOff val="25000"/>
                  </a:schemeClr>
                </a:solidFill>
                <a:latin typeface="Century Gothic" pitchFamily="34" charset="0"/>
              </a:rPr>
              <a:t>		Let's </a:t>
            </a:r>
            <a:r>
              <a:rPr lang="en-US" sz="1700" b="1" i="1" dirty="0" smtClean="0">
                <a:solidFill>
                  <a:schemeClr val="tx1">
                    <a:lumMod val="75000"/>
                    <a:lumOff val="25000"/>
                  </a:schemeClr>
                </a:solidFill>
                <a:latin typeface="Century Gothic" pitchFamily="34" charset="0"/>
              </a:rPr>
              <a:t>develop</a:t>
            </a:r>
            <a:r>
              <a:rPr lang="en-US" sz="1700" dirty="0" smtClean="0">
                <a:solidFill>
                  <a:schemeClr val="tx1">
                    <a:lumMod val="75000"/>
                    <a:lumOff val="25000"/>
                  </a:schemeClr>
                </a:solidFill>
                <a:latin typeface="Century Gothic" pitchFamily="34" charset="0"/>
              </a:rPr>
              <a:t> a small </a:t>
            </a:r>
            <a:r>
              <a:rPr lang="en-US" sz="1700" b="1" i="1" dirty="0" smtClean="0">
                <a:solidFill>
                  <a:schemeClr val="tx1">
                    <a:lumMod val="75000"/>
                    <a:lumOff val="25000"/>
                  </a:schemeClr>
                </a:solidFill>
                <a:latin typeface="Century Gothic" pitchFamily="34" charset="0"/>
              </a:rPr>
              <a:t>macro</a:t>
            </a:r>
            <a:r>
              <a:rPr lang="en-US" sz="1700" dirty="0" smtClean="0">
                <a:solidFill>
                  <a:schemeClr val="tx1">
                    <a:lumMod val="75000"/>
                    <a:lumOff val="25000"/>
                  </a:schemeClr>
                </a:solidFill>
                <a:latin typeface="Century Gothic" pitchFamily="34" charset="0"/>
              </a:rPr>
              <a:t> which involves a simple </a:t>
            </a:r>
            <a:r>
              <a:rPr lang="en-US" sz="1700" b="1" i="1" dirty="0" smtClean="0">
                <a:solidFill>
                  <a:schemeClr val="tx1">
                    <a:lumMod val="75000"/>
                    <a:lumOff val="25000"/>
                  </a:schemeClr>
                </a:solidFill>
                <a:latin typeface="Century Gothic" pitchFamily="34" charset="0"/>
              </a:rPr>
              <a:t>calculation</a:t>
            </a:r>
            <a:r>
              <a:rPr lang="en-US" sz="1700" dirty="0" smtClean="0">
                <a:solidFill>
                  <a:schemeClr val="tx1">
                    <a:lumMod val="75000"/>
                    <a:lumOff val="25000"/>
                  </a:schemeClr>
                </a:solidFill>
                <a:latin typeface="Century Gothic" pitchFamily="34" charset="0"/>
              </a:rPr>
              <a:t> 	(adding a value to a variable) and a very important </a:t>
            </a:r>
            <a:r>
              <a:rPr lang="en-US" sz="1700" b="1" i="1" dirty="0" smtClean="0">
                <a:solidFill>
                  <a:schemeClr val="tx1">
                    <a:lumMod val="75000"/>
                    <a:lumOff val="25000"/>
                  </a:schemeClr>
                </a:solidFill>
                <a:latin typeface="Century Gothic" pitchFamily="34" charset="0"/>
              </a:rPr>
              <a:t>programming 	technique.</a:t>
            </a:r>
          </a:p>
          <a:p>
            <a:pPr lvl="1">
              <a:buNone/>
            </a:pPr>
            <a:endParaRPr lang="en-US" sz="1700" b="1" i="1" dirty="0" smtClean="0">
              <a:solidFill>
                <a:schemeClr val="tx1">
                  <a:lumMod val="75000"/>
                  <a:lumOff val="25000"/>
                </a:schemeClr>
              </a:solidFill>
              <a:latin typeface="Century Gothic" pitchFamily="34" charset="0"/>
            </a:endParaRPr>
          </a:p>
          <a:p>
            <a:pPr lvl="1">
              <a:buNone/>
            </a:pPr>
            <a:r>
              <a:rPr lang="en-US" sz="1700" b="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					</a:t>
            </a:r>
          </a:p>
        </p:txBody>
      </p:sp>
      <p:sp>
        <p:nvSpPr>
          <p:cNvPr id="10" name="TextBox 9"/>
          <p:cNvSpPr txBox="1"/>
          <p:nvPr/>
        </p:nvSpPr>
        <p:spPr>
          <a:xfrm>
            <a:off x="1295400" y="2602736"/>
            <a:ext cx="7162800" cy="353943"/>
          </a:xfrm>
          <a:prstGeom prst="rect">
            <a:avLst/>
          </a:prstGeom>
          <a:noFill/>
        </p:spPr>
        <p:txBody>
          <a:bodyPr wrap="square" rtlCol="0">
            <a:spAutoFit/>
          </a:bodyPr>
          <a:lstStyle/>
          <a:p>
            <a:r>
              <a:rPr lang="en-US" sz="1700" dirty="0" smtClean="0">
                <a:solidFill>
                  <a:schemeClr val="tx1">
                    <a:lumMod val="75000"/>
                    <a:lumOff val="25000"/>
                  </a:schemeClr>
                </a:solidFill>
                <a:latin typeface="Century Gothic" pitchFamily="34" charset="0"/>
              </a:rPr>
              <a:t>Result:</a:t>
            </a:r>
            <a:endParaRPr lang="en-US" sz="1700" dirty="0">
              <a:solidFill>
                <a:schemeClr val="tx1">
                  <a:lumMod val="75000"/>
                  <a:lumOff val="25000"/>
                </a:schemeClr>
              </a:solidFill>
              <a:latin typeface="Century Gothic" pitchFamily="34" charset="0"/>
            </a:endParaRPr>
          </a:p>
        </p:txBody>
      </p:sp>
      <p:pic>
        <p:nvPicPr>
          <p:cNvPr id="73730" name="Picture 2" descr="Calculate with Excel Visual Basic"/>
          <p:cNvPicPr>
            <a:picLocks noChangeAspect="1" noChangeArrowheads="1"/>
          </p:cNvPicPr>
          <p:nvPr/>
        </p:nvPicPr>
        <p:blipFill>
          <a:blip r:embed="rId2"/>
          <a:srcRect/>
          <a:stretch>
            <a:fillRect/>
          </a:stretch>
        </p:blipFill>
        <p:spPr bwMode="auto">
          <a:xfrm>
            <a:off x="1371600" y="3048000"/>
            <a:ext cx="3276600" cy="1000125"/>
          </a:xfrm>
          <a:prstGeom prst="rect">
            <a:avLst/>
          </a:prstGeom>
          <a:noFill/>
        </p:spPr>
      </p:pic>
      <p:pic>
        <p:nvPicPr>
          <p:cNvPr id="73732" name="Picture 4" descr="Calculate with Excel Visual Basic"/>
          <p:cNvPicPr>
            <a:picLocks noChangeAspect="1" noChangeArrowheads="1"/>
          </p:cNvPicPr>
          <p:nvPr/>
        </p:nvPicPr>
        <p:blipFill>
          <a:blip r:embed="rId3"/>
          <a:srcRect/>
          <a:stretch>
            <a:fillRect/>
          </a:stretch>
        </p:blipFill>
        <p:spPr bwMode="auto">
          <a:xfrm>
            <a:off x="1371600" y="4343400"/>
            <a:ext cx="3276600" cy="1000125"/>
          </a:xfrm>
          <a:prstGeom prst="rect">
            <a:avLst/>
          </a:prstGeom>
          <a:noFill/>
        </p:spPr>
      </p:pic>
      <p:pic>
        <p:nvPicPr>
          <p:cNvPr id="73734" name="Picture 6" descr="Calculate with Excel Visual Basic"/>
          <p:cNvPicPr>
            <a:picLocks noChangeAspect="1" noChangeArrowheads="1"/>
          </p:cNvPicPr>
          <p:nvPr/>
        </p:nvPicPr>
        <p:blipFill>
          <a:blip r:embed="rId4"/>
          <a:srcRect/>
          <a:stretch>
            <a:fillRect/>
          </a:stretch>
        </p:blipFill>
        <p:spPr bwMode="auto">
          <a:xfrm>
            <a:off x="1371600" y="5629275"/>
            <a:ext cx="3276600" cy="1000125"/>
          </a:xfrm>
          <a:prstGeom prst="rect">
            <a:avLst/>
          </a:prstGeom>
          <a:noFill/>
        </p:spPr>
      </p:pic>
      <p:sp>
        <p:nvSpPr>
          <p:cNvPr id="8" name="TextBox 7"/>
          <p:cNvSpPr txBox="1"/>
          <p:nvPr/>
        </p:nvSpPr>
        <p:spPr>
          <a:xfrm>
            <a:off x="4953000" y="4075837"/>
            <a:ext cx="3048000" cy="877163"/>
          </a:xfrm>
          <a:prstGeom prst="rect">
            <a:avLst/>
          </a:prstGeom>
          <a:noFill/>
        </p:spPr>
        <p:txBody>
          <a:bodyPr wrap="square" rtlCol="0">
            <a:spAutoFit/>
          </a:bodyPr>
          <a:lstStyle/>
          <a:p>
            <a:r>
              <a:rPr lang="en-US" sz="1700" dirty="0" smtClean="0">
                <a:solidFill>
                  <a:schemeClr val="tx1">
                    <a:lumMod val="75000"/>
                    <a:lumOff val="25000"/>
                  </a:schemeClr>
                </a:solidFill>
                <a:latin typeface="Century Gothic" pitchFamily="34" charset="0"/>
              </a:rPr>
              <a:t>You've just created a counter in </a:t>
            </a:r>
            <a:r>
              <a:rPr lang="en-US" sz="1700" b="1" dirty="0" smtClean="0">
                <a:solidFill>
                  <a:schemeClr val="tx1">
                    <a:lumMod val="75000"/>
                    <a:lumOff val="25000"/>
                  </a:schemeClr>
                </a:solidFill>
                <a:latin typeface="Century Gothic" pitchFamily="34" charset="0"/>
              </a:rPr>
              <a:t>Excel VBA</a:t>
            </a:r>
            <a:r>
              <a:rPr lang="en-US" sz="1700" dirty="0" smtClean="0">
                <a:solidFill>
                  <a:schemeClr val="tx1">
                    <a:lumMod val="75000"/>
                    <a:lumOff val="25000"/>
                  </a:schemeClr>
                </a:solidFill>
                <a:latin typeface="Century Gothic" pitchFamily="34" charset="0"/>
              </a:rPr>
              <a:t>. Well done!</a:t>
            </a:r>
            <a:endParaRPr lang="en-US" sz="1700" dirty="0">
              <a:solidFill>
                <a:schemeClr val="tx1">
                  <a:lumMod val="75000"/>
                  <a:lumOff val="25000"/>
                </a:schemeClr>
              </a:solidFill>
              <a:latin typeface="Century Gothic" pitchFamily="34" charset="0"/>
            </a:endParaRPr>
          </a:p>
        </p:txBody>
      </p:sp>
    </p:spTree>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If – Then Statement</a:t>
            </a:r>
          </a:p>
          <a:p>
            <a:pPr lvl="1">
              <a:buNone/>
            </a:pPr>
            <a:r>
              <a:rPr lang="en-US" sz="1700" dirty="0" smtClean="0">
                <a:solidFill>
                  <a:schemeClr val="tx1">
                    <a:lumMod val="75000"/>
                    <a:lumOff val="25000"/>
                  </a:schemeClr>
                </a:solidFill>
                <a:latin typeface="Century Gothic" pitchFamily="34" charset="0"/>
              </a:rPr>
              <a:t>		In many situations we only want </a:t>
            </a:r>
            <a:r>
              <a:rPr lang="en-US" sz="1700" b="1" i="1" dirty="0" smtClean="0">
                <a:solidFill>
                  <a:schemeClr val="tx1">
                    <a:lumMod val="75000"/>
                    <a:lumOff val="25000"/>
                  </a:schemeClr>
                </a:solidFill>
                <a:latin typeface="Century Gothic" pitchFamily="34" charset="0"/>
              </a:rPr>
              <a:t>Excel VBA </a:t>
            </a:r>
            <a:r>
              <a:rPr lang="en-US" sz="1700" dirty="0" smtClean="0">
                <a:solidFill>
                  <a:schemeClr val="tx1">
                    <a:lumMod val="75000"/>
                    <a:lumOff val="25000"/>
                  </a:schemeClr>
                </a:solidFill>
                <a:latin typeface="Century Gothic" pitchFamily="34" charset="0"/>
              </a:rPr>
              <a:t>to execute certain code 	lines when a specific condition is met. The </a:t>
            </a:r>
            <a:r>
              <a:rPr lang="en-US" sz="1700" b="1" i="1" dirty="0" smtClean="0">
                <a:solidFill>
                  <a:schemeClr val="tx1">
                    <a:lumMod val="75000"/>
                    <a:lumOff val="25000"/>
                  </a:schemeClr>
                </a:solidFill>
                <a:latin typeface="Century Gothic" pitchFamily="34" charset="0"/>
              </a:rPr>
              <a:t>If Then statement 	</a:t>
            </a:r>
            <a:r>
              <a:rPr lang="en-US" sz="1700" dirty="0" smtClean="0">
                <a:solidFill>
                  <a:schemeClr val="tx1">
                    <a:lumMod val="75000"/>
                    <a:lumOff val="25000"/>
                  </a:schemeClr>
                </a:solidFill>
                <a:latin typeface="Century Gothic" pitchFamily="34" charset="0"/>
              </a:rPr>
              <a:t>allows 	you to do this. Instead of multiple </a:t>
            </a:r>
            <a:r>
              <a:rPr lang="en-US" sz="1700" b="1" i="1" dirty="0" smtClean="0">
                <a:solidFill>
                  <a:schemeClr val="tx1">
                    <a:lumMod val="75000"/>
                    <a:lumOff val="25000"/>
                  </a:schemeClr>
                </a:solidFill>
                <a:latin typeface="Century Gothic" pitchFamily="34" charset="0"/>
              </a:rPr>
              <a:t>If Then  statements</a:t>
            </a:r>
            <a:r>
              <a:rPr lang="en-US" sz="1700" dirty="0" smtClean="0">
                <a:solidFill>
                  <a:schemeClr val="tx1">
                    <a:lumMod val="75000"/>
                    <a:lumOff val="25000"/>
                  </a:schemeClr>
                </a:solidFill>
                <a:latin typeface="Century Gothic" pitchFamily="34" charset="0"/>
              </a:rPr>
              <a:t>, you can use 	</a:t>
            </a:r>
            <a:r>
              <a:rPr lang="en-US" sz="1700" b="1" i="1" dirty="0" smtClean="0">
                <a:solidFill>
                  <a:schemeClr val="tx1">
                    <a:lumMod val="75000"/>
                    <a:lumOff val="25000"/>
                  </a:schemeClr>
                </a:solidFill>
                <a:latin typeface="Century Gothic" pitchFamily="34" charset="0"/>
              </a:rPr>
              <a:t>Select Case</a:t>
            </a:r>
            <a:r>
              <a:rPr lang="en-US" sz="1700" dirty="0" smtClean="0">
                <a:solidFill>
                  <a:schemeClr val="tx1">
                    <a:lumMod val="75000"/>
                    <a:lumOff val="25000"/>
                  </a:schemeClr>
                </a:solidFill>
                <a:latin typeface="Century Gothic" pitchFamily="34" charset="0"/>
              </a:rPr>
              <a:t>.</a:t>
            </a:r>
          </a:p>
          <a:p>
            <a:pPr lvl="1">
              <a:buNone/>
            </a:pPr>
            <a:endParaRPr lang="en-US" sz="1700" b="1" i="1" dirty="0" smtClean="0">
              <a:solidFill>
                <a:schemeClr val="tx1">
                  <a:lumMod val="75000"/>
                  <a:lumOff val="25000"/>
                </a:schemeClr>
              </a:solidFill>
              <a:latin typeface="Century Gothic" pitchFamily="34" charset="0"/>
            </a:endParaRPr>
          </a:p>
          <a:p>
            <a:pPr lvl="1">
              <a:buNone/>
            </a:pPr>
            <a:r>
              <a:rPr lang="en-US" sz="1700" b="1" i="1"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1. If Then statement</a:t>
            </a:r>
          </a:p>
          <a:p>
            <a:pPr lvl="1">
              <a:buNone/>
            </a:pPr>
            <a:r>
              <a:rPr lang="en-US" sz="1700" b="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					</a:t>
            </a:r>
          </a:p>
        </p:txBody>
      </p:sp>
      <p:sp>
        <p:nvSpPr>
          <p:cNvPr id="9" name="TextBox 8"/>
          <p:cNvSpPr txBox="1"/>
          <p:nvPr/>
        </p:nvSpPr>
        <p:spPr>
          <a:xfrm>
            <a:off x="1981200" y="3505200"/>
            <a:ext cx="6400800" cy="1292662"/>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Dim</a:t>
            </a:r>
            <a:r>
              <a:rPr lang="en-US" sz="1400" dirty="0" smtClean="0">
                <a:solidFill>
                  <a:schemeClr val="tx1">
                    <a:lumMod val="75000"/>
                    <a:lumOff val="25000"/>
                  </a:schemeClr>
                </a:solidFill>
                <a:latin typeface="Courier New" pitchFamily="49" charset="0"/>
                <a:cs typeface="Courier New" pitchFamily="49" charset="0"/>
              </a:rPr>
              <a:t> score </a:t>
            </a:r>
            <a:r>
              <a:rPr lang="en-US" sz="1400" dirty="0" smtClean="0">
                <a:solidFill>
                  <a:schemeClr val="accent2">
                    <a:lumMod val="75000"/>
                  </a:schemeClr>
                </a:solidFill>
                <a:latin typeface="Courier New" pitchFamily="49" charset="0"/>
                <a:cs typeface="Courier New" pitchFamily="49" charset="0"/>
              </a:rPr>
              <a:t>As Integer</a:t>
            </a:r>
            <a:r>
              <a:rPr lang="en-US" sz="1400" dirty="0" smtClean="0">
                <a:solidFill>
                  <a:schemeClr val="tx1">
                    <a:lumMod val="75000"/>
                    <a:lumOff val="25000"/>
                  </a:schemeClr>
                </a:solidFill>
                <a:latin typeface="Courier New" pitchFamily="49" charset="0"/>
                <a:cs typeface="Courier New" pitchFamily="49" charset="0"/>
              </a:rPr>
              <a:t>, grade </a:t>
            </a:r>
            <a:r>
              <a:rPr lang="en-US" sz="1400" dirty="0" smtClean="0">
                <a:solidFill>
                  <a:schemeClr val="accent2">
                    <a:lumMod val="75000"/>
                  </a:schemeClr>
                </a:solidFill>
                <a:latin typeface="Courier New" pitchFamily="49" charset="0"/>
                <a:cs typeface="Courier New" pitchFamily="49" charset="0"/>
              </a:rPr>
              <a:t>As String</a:t>
            </a:r>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score = Range("A1").Value</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If</a:t>
            </a:r>
            <a:r>
              <a:rPr lang="en-US" sz="1400" dirty="0" smtClean="0">
                <a:solidFill>
                  <a:schemeClr val="tx1">
                    <a:lumMod val="75000"/>
                    <a:lumOff val="25000"/>
                  </a:schemeClr>
                </a:solidFill>
                <a:latin typeface="Courier New" pitchFamily="49" charset="0"/>
                <a:cs typeface="Courier New" pitchFamily="49" charset="0"/>
              </a:rPr>
              <a:t> score &gt;= 60 </a:t>
            </a:r>
            <a:r>
              <a:rPr lang="en-US" sz="1400" dirty="0" smtClean="0">
                <a:solidFill>
                  <a:schemeClr val="accent2">
                    <a:lumMod val="75000"/>
                  </a:schemeClr>
                </a:solidFill>
                <a:latin typeface="Courier New" pitchFamily="49" charset="0"/>
                <a:cs typeface="Courier New" pitchFamily="49" charset="0"/>
              </a:rPr>
              <a:t>Then</a:t>
            </a:r>
            <a:r>
              <a:rPr lang="en-US" sz="1400" dirty="0" smtClean="0">
                <a:solidFill>
                  <a:schemeClr val="tx1">
                    <a:lumMod val="75000"/>
                    <a:lumOff val="25000"/>
                  </a:schemeClr>
                </a:solidFill>
                <a:latin typeface="Courier New" pitchFamily="49" charset="0"/>
                <a:cs typeface="Courier New" pitchFamily="49" charset="0"/>
              </a:rPr>
              <a:t> grade = "passed"</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Range("B1").Value = grade</a:t>
            </a:r>
            <a:endParaRPr lang="en-US" sz="1700" dirty="0">
              <a:solidFill>
                <a:schemeClr val="tx1">
                  <a:lumMod val="75000"/>
                  <a:lumOff val="25000"/>
                </a:schemeClr>
              </a:solidFill>
              <a:latin typeface="Courier New" pitchFamily="49" charset="0"/>
              <a:cs typeface="Courier New" pitchFamily="49" charset="0"/>
            </a:endParaRPr>
          </a:p>
        </p:txBody>
      </p:sp>
      <p:sp>
        <p:nvSpPr>
          <p:cNvPr id="11" name="TextBox 10"/>
          <p:cNvSpPr txBox="1"/>
          <p:nvPr/>
        </p:nvSpPr>
        <p:spPr>
          <a:xfrm>
            <a:off x="1905000" y="5109627"/>
            <a:ext cx="6934200" cy="1138773"/>
          </a:xfrm>
          <a:prstGeom prst="rect">
            <a:avLst/>
          </a:prstGeom>
          <a:noFill/>
        </p:spPr>
        <p:txBody>
          <a:bodyPr wrap="square" rtlCol="0">
            <a:spAutoFit/>
          </a:bodyPr>
          <a:lstStyle/>
          <a:p>
            <a:pPr marL="342900" indent="-342900"/>
            <a:r>
              <a:rPr lang="en-US" sz="1700" b="1" dirty="0" smtClean="0">
                <a:solidFill>
                  <a:schemeClr val="tx1">
                    <a:lumMod val="75000"/>
                    <a:lumOff val="25000"/>
                  </a:schemeClr>
                </a:solidFill>
                <a:latin typeface="Century Gothic" pitchFamily="34" charset="0"/>
              </a:rPr>
              <a:t>a.</a:t>
            </a:r>
            <a:r>
              <a:rPr lang="en-US" sz="1700" dirty="0" smtClean="0">
                <a:solidFill>
                  <a:schemeClr val="tx1">
                    <a:lumMod val="75000"/>
                    <a:lumOff val="25000"/>
                  </a:schemeClr>
                </a:solidFill>
                <a:latin typeface="Century Gothic" pitchFamily="34" charset="0"/>
              </a:rPr>
              <a:t> The first </a:t>
            </a:r>
            <a:r>
              <a:rPr lang="en-US" sz="1700" b="1" i="1" dirty="0" smtClean="0">
                <a:solidFill>
                  <a:schemeClr val="tx1">
                    <a:lumMod val="75000"/>
                    <a:lumOff val="25000"/>
                  </a:schemeClr>
                </a:solidFill>
                <a:latin typeface="Century Gothic" pitchFamily="34" charset="0"/>
              </a:rPr>
              <a:t>code</a:t>
            </a:r>
            <a:r>
              <a:rPr lang="en-US" sz="1700" dirty="0" smtClean="0">
                <a:solidFill>
                  <a:schemeClr val="tx1">
                    <a:lumMod val="75000"/>
                    <a:lumOff val="25000"/>
                  </a:schemeClr>
                </a:solidFill>
                <a:latin typeface="Century Gothic" pitchFamily="34" charset="0"/>
              </a:rPr>
              <a:t> line declares </a:t>
            </a:r>
            <a:r>
              <a:rPr lang="en-US" sz="1700" b="1" i="1" dirty="0" smtClean="0">
                <a:solidFill>
                  <a:schemeClr val="tx1">
                    <a:lumMod val="75000"/>
                    <a:lumOff val="25000"/>
                  </a:schemeClr>
                </a:solidFill>
                <a:latin typeface="Century Gothic" pitchFamily="34" charset="0"/>
              </a:rPr>
              <a:t>two variables</a:t>
            </a:r>
            <a:r>
              <a:rPr lang="en-US" sz="1700" dirty="0" smtClean="0">
                <a:solidFill>
                  <a:schemeClr val="tx1">
                    <a:lumMod val="75000"/>
                    <a:lumOff val="25000"/>
                  </a:schemeClr>
                </a:solidFill>
                <a:latin typeface="Century Gothic" pitchFamily="34" charset="0"/>
              </a:rPr>
              <a:t>. One </a:t>
            </a:r>
            <a:r>
              <a:rPr lang="en-US" sz="1700" b="1" i="1" dirty="0" smtClean="0">
                <a:solidFill>
                  <a:schemeClr val="tx1">
                    <a:lumMod val="75000"/>
                    <a:lumOff val="25000"/>
                  </a:schemeClr>
                </a:solidFill>
                <a:latin typeface="Century Gothic" pitchFamily="34" charset="0"/>
              </a:rPr>
              <a:t>variable</a:t>
            </a:r>
            <a:r>
              <a:rPr lang="en-US" sz="1700" dirty="0" smtClean="0">
                <a:solidFill>
                  <a:schemeClr val="tx1">
                    <a:lumMod val="75000"/>
                    <a:lumOff val="25000"/>
                  </a:schemeClr>
                </a:solidFill>
                <a:latin typeface="Century Gothic" pitchFamily="34" charset="0"/>
              </a:rPr>
              <a:t> of type </a:t>
            </a:r>
            <a:r>
              <a:rPr lang="en-US" sz="1700" b="1" i="1" dirty="0" smtClean="0">
                <a:solidFill>
                  <a:schemeClr val="tx1">
                    <a:lumMod val="75000"/>
                    <a:lumOff val="25000"/>
                  </a:schemeClr>
                </a:solidFill>
                <a:latin typeface="Century Gothic" pitchFamily="34" charset="0"/>
              </a:rPr>
              <a:t>Integer</a:t>
            </a:r>
            <a:r>
              <a:rPr lang="en-US" sz="1700" dirty="0" smtClean="0">
                <a:solidFill>
                  <a:schemeClr val="tx1">
                    <a:lumMod val="75000"/>
                    <a:lumOff val="25000"/>
                  </a:schemeClr>
                </a:solidFill>
                <a:latin typeface="Century Gothic" pitchFamily="34" charset="0"/>
              </a:rPr>
              <a:t> and one </a:t>
            </a:r>
            <a:r>
              <a:rPr lang="en-US" sz="1700" b="1" i="1" dirty="0" smtClean="0">
                <a:solidFill>
                  <a:schemeClr val="tx1">
                    <a:lumMod val="75000"/>
                    <a:lumOff val="25000"/>
                  </a:schemeClr>
                </a:solidFill>
                <a:latin typeface="Century Gothic" pitchFamily="34" charset="0"/>
              </a:rPr>
              <a:t>variable</a:t>
            </a:r>
            <a:r>
              <a:rPr lang="en-US" sz="1700" dirty="0" smtClean="0">
                <a:solidFill>
                  <a:schemeClr val="tx1">
                    <a:lumMod val="75000"/>
                    <a:lumOff val="25000"/>
                  </a:schemeClr>
                </a:solidFill>
                <a:latin typeface="Century Gothic" pitchFamily="34" charset="0"/>
              </a:rPr>
              <a:t> of type </a:t>
            </a:r>
            <a:r>
              <a:rPr lang="en-US" sz="1700" b="1" i="1" dirty="0" smtClean="0">
                <a:solidFill>
                  <a:schemeClr val="tx1">
                    <a:lumMod val="75000"/>
                    <a:lumOff val="25000"/>
                  </a:schemeClr>
                </a:solidFill>
                <a:latin typeface="Century Gothic" pitchFamily="34" charset="0"/>
              </a:rPr>
              <a:t>String</a:t>
            </a:r>
            <a:r>
              <a:rPr lang="en-US" sz="1700" dirty="0" smtClean="0">
                <a:solidFill>
                  <a:schemeClr val="tx1">
                    <a:lumMod val="75000"/>
                    <a:lumOff val="25000"/>
                  </a:schemeClr>
                </a:solidFill>
                <a:latin typeface="Century Gothic" pitchFamily="34" charset="0"/>
              </a:rPr>
              <a:t>.</a:t>
            </a:r>
          </a:p>
          <a:p>
            <a:pPr marL="342900" indent="-342900"/>
            <a:endParaRPr lang="en-US" sz="1700" dirty="0" smtClean="0">
              <a:solidFill>
                <a:schemeClr val="tx1">
                  <a:lumMod val="75000"/>
                  <a:lumOff val="25000"/>
                </a:schemeClr>
              </a:solidFill>
              <a:latin typeface="Century Gothic" pitchFamily="34" charset="0"/>
            </a:endParaRPr>
          </a:p>
          <a:p>
            <a:r>
              <a:rPr lang="en-US" sz="1700" b="1" dirty="0" smtClean="0">
                <a:solidFill>
                  <a:schemeClr val="tx1">
                    <a:lumMod val="75000"/>
                    <a:lumOff val="25000"/>
                  </a:schemeClr>
                </a:solidFill>
                <a:latin typeface="Century Gothic" pitchFamily="34" charset="0"/>
              </a:rPr>
              <a:t>b.</a:t>
            </a:r>
            <a:r>
              <a:rPr lang="en-US" sz="1700" dirty="0" smtClean="0">
                <a:solidFill>
                  <a:schemeClr val="tx1">
                    <a:lumMod val="75000"/>
                    <a:lumOff val="25000"/>
                  </a:schemeClr>
                </a:solidFill>
                <a:latin typeface="Century Gothic" pitchFamily="34" charset="0"/>
              </a:rPr>
              <a:t> Next, we initialize the </a:t>
            </a:r>
            <a:r>
              <a:rPr lang="en-US" sz="1700" b="1" i="1" dirty="0" smtClean="0">
                <a:solidFill>
                  <a:schemeClr val="tx1">
                    <a:lumMod val="75000"/>
                    <a:lumOff val="25000"/>
                  </a:schemeClr>
                </a:solidFill>
                <a:latin typeface="Century Gothic" pitchFamily="34" charset="0"/>
              </a:rPr>
              <a:t>variable</a:t>
            </a:r>
            <a:r>
              <a:rPr lang="en-US" sz="1700" dirty="0" smtClean="0">
                <a:solidFill>
                  <a:schemeClr val="tx1">
                    <a:lumMod val="75000"/>
                    <a:lumOff val="25000"/>
                  </a:schemeClr>
                </a:solidFill>
                <a:latin typeface="Century Gothic" pitchFamily="34" charset="0"/>
              </a:rPr>
              <a:t> score with the value of </a:t>
            </a:r>
            <a:r>
              <a:rPr lang="en-US" sz="1700" b="1" i="1" dirty="0" smtClean="0">
                <a:solidFill>
                  <a:schemeClr val="tx1">
                    <a:lumMod val="75000"/>
                    <a:lumOff val="25000"/>
                  </a:schemeClr>
                </a:solidFill>
                <a:latin typeface="Century Gothic" pitchFamily="34" charset="0"/>
              </a:rPr>
              <a:t>cell A1</a:t>
            </a:r>
            <a:r>
              <a:rPr lang="en-US" sz="1700" dirty="0" smtClean="0">
                <a:solidFill>
                  <a:schemeClr val="tx1">
                    <a:lumMod val="75000"/>
                    <a:lumOff val="25000"/>
                  </a:schemeClr>
                </a:solidFill>
                <a:latin typeface="Century Gothic" pitchFamily="34" charset="0"/>
              </a:rPr>
              <a:t>.</a:t>
            </a:r>
          </a:p>
        </p:txBody>
      </p:sp>
    </p:spTree>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If – Then Statement</a:t>
            </a:r>
          </a:p>
          <a:p>
            <a:pPr lvl="1">
              <a:buNone/>
            </a:pPr>
            <a:r>
              <a:rPr lang="en-US" sz="1700" dirty="0" smtClean="0">
                <a:solidFill>
                  <a:schemeClr val="tx1">
                    <a:lumMod val="75000"/>
                    <a:lumOff val="25000"/>
                  </a:schemeClr>
                </a:solidFill>
                <a:latin typeface="Century Gothic" pitchFamily="34" charset="0"/>
              </a:rPr>
              <a:t>		In many situations we only want </a:t>
            </a:r>
            <a:r>
              <a:rPr lang="en-US" sz="1700" b="1" i="1" dirty="0" smtClean="0">
                <a:solidFill>
                  <a:schemeClr val="tx1">
                    <a:lumMod val="75000"/>
                    <a:lumOff val="25000"/>
                  </a:schemeClr>
                </a:solidFill>
                <a:latin typeface="Century Gothic" pitchFamily="34" charset="0"/>
              </a:rPr>
              <a:t>Excel VBA </a:t>
            </a:r>
            <a:r>
              <a:rPr lang="en-US" sz="1700" dirty="0" smtClean="0">
                <a:solidFill>
                  <a:schemeClr val="tx1">
                    <a:lumMod val="75000"/>
                    <a:lumOff val="25000"/>
                  </a:schemeClr>
                </a:solidFill>
                <a:latin typeface="Century Gothic" pitchFamily="34" charset="0"/>
              </a:rPr>
              <a:t>to execute certain code 	lines when a specific condition is met. The </a:t>
            </a:r>
            <a:r>
              <a:rPr lang="en-US" sz="1700" b="1" i="1" dirty="0" smtClean="0">
                <a:solidFill>
                  <a:schemeClr val="tx1">
                    <a:lumMod val="75000"/>
                    <a:lumOff val="25000"/>
                  </a:schemeClr>
                </a:solidFill>
                <a:latin typeface="Century Gothic" pitchFamily="34" charset="0"/>
              </a:rPr>
              <a:t>If Then statement 	</a:t>
            </a:r>
            <a:r>
              <a:rPr lang="en-US" sz="1700" dirty="0" smtClean="0">
                <a:solidFill>
                  <a:schemeClr val="tx1">
                    <a:lumMod val="75000"/>
                    <a:lumOff val="25000"/>
                  </a:schemeClr>
                </a:solidFill>
                <a:latin typeface="Century Gothic" pitchFamily="34" charset="0"/>
              </a:rPr>
              <a:t>allows 	you to do this. Instead of multiple </a:t>
            </a:r>
            <a:r>
              <a:rPr lang="en-US" sz="1700" b="1" i="1" dirty="0" smtClean="0">
                <a:solidFill>
                  <a:schemeClr val="tx1">
                    <a:lumMod val="75000"/>
                    <a:lumOff val="25000"/>
                  </a:schemeClr>
                </a:solidFill>
                <a:latin typeface="Century Gothic" pitchFamily="34" charset="0"/>
              </a:rPr>
              <a:t>If Then  statements</a:t>
            </a:r>
            <a:r>
              <a:rPr lang="en-US" sz="1700" dirty="0" smtClean="0">
                <a:solidFill>
                  <a:schemeClr val="tx1">
                    <a:lumMod val="75000"/>
                    <a:lumOff val="25000"/>
                  </a:schemeClr>
                </a:solidFill>
                <a:latin typeface="Century Gothic" pitchFamily="34" charset="0"/>
              </a:rPr>
              <a:t>, you can use 	</a:t>
            </a:r>
            <a:r>
              <a:rPr lang="en-US" sz="1700" b="1" i="1" dirty="0" smtClean="0">
                <a:solidFill>
                  <a:schemeClr val="tx1">
                    <a:lumMod val="75000"/>
                    <a:lumOff val="25000"/>
                  </a:schemeClr>
                </a:solidFill>
                <a:latin typeface="Century Gothic" pitchFamily="34" charset="0"/>
              </a:rPr>
              <a:t>Select Case</a:t>
            </a:r>
            <a:r>
              <a:rPr lang="en-US" sz="1700" dirty="0" smtClean="0">
                <a:solidFill>
                  <a:schemeClr val="tx1">
                    <a:lumMod val="75000"/>
                    <a:lumOff val="25000"/>
                  </a:schemeClr>
                </a:solidFill>
                <a:latin typeface="Century Gothic" pitchFamily="34" charset="0"/>
              </a:rPr>
              <a:t>.</a:t>
            </a:r>
          </a:p>
          <a:p>
            <a:pPr lvl="1">
              <a:buNone/>
            </a:pPr>
            <a:endParaRPr lang="en-US" sz="1700" b="1" i="1" dirty="0" smtClean="0">
              <a:solidFill>
                <a:schemeClr val="tx1">
                  <a:lumMod val="75000"/>
                  <a:lumOff val="25000"/>
                </a:schemeClr>
              </a:solidFill>
              <a:latin typeface="Century Gothic" pitchFamily="34" charset="0"/>
            </a:endParaRPr>
          </a:p>
          <a:p>
            <a:pPr lvl="1">
              <a:buNone/>
            </a:pPr>
            <a:r>
              <a:rPr lang="en-US" sz="1700" b="1" i="1"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1. If Then statement</a:t>
            </a:r>
          </a:p>
          <a:p>
            <a:pPr lvl="1">
              <a:buNone/>
            </a:pPr>
            <a:r>
              <a:rPr lang="en-US" sz="1700" b="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					</a:t>
            </a:r>
          </a:p>
        </p:txBody>
      </p:sp>
      <p:sp>
        <p:nvSpPr>
          <p:cNvPr id="11" name="TextBox 10"/>
          <p:cNvSpPr txBox="1"/>
          <p:nvPr/>
        </p:nvSpPr>
        <p:spPr>
          <a:xfrm>
            <a:off x="1828800" y="3352800"/>
            <a:ext cx="6705600" cy="2185214"/>
          </a:xfrm>
          <a:prstGeom prst="rect">
            <a:avLst/>
          </a:prstGeom>
          <a:noFill/>
        </p:spPr>
        <p:txBody>
          <a:bodyPr wrap="square" rtlCol="0">
            <a:spAutoFit/>
          </a:bodyPr>
          <a:lstStyle/>
          <a:p>
            <a:r>
              <a:rPr lang="en-US" sz="1700" b="1" dirty="0" smtClean="0">
                <a:solidFill>
                  <a:schemeClr val="tx1">
                    <a:lumMod val="75000"/>
                    <a:lumOff val="25000"/>
                  </a:schemeClr>
                </a:solidFill>
                <a:latin typeface="Century Gothic" pitchFamily="34" charset="0"/>
              </a:rPr>
              <a:t>c.</a:t>
            </a:r>
            <a:r>
              <a:rPr lang="en-US" sz="1700" dirty="0" smtClean="0">
                <a:solidFill>
                  <a:schemeClr val="tx1">
                    <a:lumMod val="75000"/>
                    <a:lumOff val="25000"/>
                  </a:schemeClr>
                </a:solidFill>
                <a:latin typeface="Century Gothic" pitchFamily="34" charset="0"/>
              </a:rPr>
              <a:t> If </a:t>
            </a:r>
            <a:r>
              <a:rPr lang="en-US" sz="1700" b="1" i="1" dirty="0" smtClean="0">
                <a:solidFill>
                  <a:schemeClr val="tx1">
                    <a:lumMod val="75000"/>
                    <a:lumOff val="25000"/>
                  </a:schemeClr>
                </a:solidFill>
                <a:latin typeface="Century Gothic" pitchFamily="34" charset="0"/>
              </a:rPr>
              <a:t>score</a:t>
            </a:r>
            <a:r>
              <a:rPr lang="en-US" sz="1700" dirty="0" smtClean="0">
                <a:solidFill>
                  <a:schemeClr val="tx1">
                    <a:lumMod val="75000"/>
                    <a:lumOff val="25000"/>
                  </a:schemeClr>
                </a:solidFill>
                <a:latin typeface="Century Gothic" pitchFamily="34" charset="0"/>
              </a:rPr>
              <a:t> is </a:t>
            </a:r>
            <a:r>
              <a:rPr lang="en-US" sz="1700" b="1" i="1" dirty="0" smtClean="0">
                <a:solidFill>
                  <a:schemeClr val="tx1">
                    <a:lumMod val="75000"/>
                    <a:lumOff val="25000"/>
                  </a:schemeClr>
                </a:solidFill>
                <a:latin typeface="Century Gothic" pitchFamily="34" charset="0"/>
              </a:rPr>
              <a:t>higher</a:t>
            </a:r>
            <a:r>
              <a:rPr lang="en-US" sz="1700" dirty="0" smtClean="0">
                <a:solidFill>
                  <a:schemeClr val="tx1">
                    <a:lumMod val="75000"/>
                    <a:lumOff val="25000"/>
                  </a:schemeClr>
                </a:solidFill>
                <a:latin typeface="Century Gothic" pitchFamily="34" charset="0"/>
              </a:rPr>
              <a:t> or </a:t>
            </a:r>
            <a:r>
              <a:rPr lang="en-US" sz="1700" b="1" i="1" dirty="0" smtClean="0">
                <a:solidFill>
                  <a:schemeClr val="tx1">
                    <a:lumMod val="75000"/>
                    <a:lumOff val="25000"/>
                  </a:schemeClr>
                </a:solidFill>
                <a:latin typeface="Century Gothic" pitchFamily="34" charset="0"/>
              </a:rPr>
              <a:t>equal</a:t>
            </a:r>
            <a:r>
              <a:rPr lang="en-US" sz="1700" dirty="0" smtClean="0">
                <a:solidFill>
                  <a:schemeClr val="tx1">
                    <a:lumMod val="75000"/>
                    <a:lumOff val="25000"/>
                  </a:schemeClr>
                </a:solidFill>
                <a:latin typeface="Century Gothic" pitchFamily="34" charset="0"/>
              </a:rPr>
              <a:t> to </a:t>
            </a:r>
            <a:r>
              <a:rPr lang="en-US" sz="1700" b="1" i="1" dirty="0" smtClean="0">
                <a:solidFill>
                  <a:schemeClr val="tx1">
                    <a:lumMod val="75000"/>
                    <a:lumOff val="25000"/>
                  </a:schemeClr>
                </a:solidFill>
                <a:latin typeface="Century Gothic" pitchFamily="34" charset="0"/>
              </a:rPr>
              <a:t>60</a:t>
            </a:r>
            <a:r>
              <a:rPr lang="en-US" sz="1700" dirty="0" smtClean="0">
                <a:solidFill>
                  <a:schemeClr val="tx1">
                    <a:lumMod val="75000"/>
                    <a:lumOff val="25000"/>
                  </a:schemeClr>
                </a:solidFill>
                <a:latin typeface="Century Gothic" pitchFamily="34" charset="0"/>
              </a:rPr>
              <a:t>, we assign the text </a:t>
            </a:r>
            <a:r>
              <a:rPr lang="en-US" sz="1700" b="1" i="1" dirty="0" smtClean="0">
                <a:solidFill>
                  <a:schemeClr val="tx1">
                    <a:lumMod val="75000"/>
                    <a:lumOff val="25000"/>
                  </a:schemeClr>
                </a:solidFill>
                <a:latin typeface="Century Gothic" pitchFamily="34" charset="0"/>
              </a:rPr>
              <a:t>'passed'</a:t>
            </a:r>
            <a:r>
              <a:rPr lang="en-US" sz="1700" dirty="0" smtClean="0">
                <a:solidFill>
                  <a:schemeClr val="tx1">
                    <a:lumMod val="75000"/>
                    <a:lumOff val="25000"/>
                  </a:schemeClr>
                </a:solidFill>
                <a:latin typeface="Century Gothic" pitchFamily="34" charset="0"/>
              </a:rPr>
              <a:t> to  the </a:t>
            </a:r>
            <a:r>
              <a:rPr lang="en-US" sz="1700" b="1" i="1" dirty="0" smtClean="0">
                <a:solidFill>
                  <a:schemeClr val="tx1">
                    <a:lumMod val="75000"/>
                    <a:lumOff val="25000"/>
                  </a:schemeClr>
                </a:solidFill>
                <a:latin typeface="Century Gothic" pitchFamily="34" charset="0"/>
              </a:rPr>
              <a:t>variable grade</a:t>
            </a:r>
            <a:r>
              <a:rPr lang="en-US" sz="1700" dirty="0" smtClean="0">
                <a:solidFill>
                  <a:schemeClr val="tx1">
                    <a:lumMod val="75000"/>
                    <a:lumOff val="25000"/>
                  </a:schemeClr>
                </a:solidFill>
                <a:latin typeface="Century Gothic" pitchFamily="34" charset="0"/>
              </a:rPr>
              <a:t>.</a:t>
            </a:r>
          </a:p>
          <a:p>
            <a:endParaRPr lang="en-US" sz="1700" dirty="0" smtClean="0">
              <a:solidFill>
                <a:schemeClr val="tx1">
                  <a:lumMod val="75000"/>
                  <a:lumOff val="25000"/>
                </a:schemeClr>
              </a:solidFill>
              <a:latin typeface="Century Gothic" pitchFamily="34" charset="0"/>
            </a:endParaRPr>
          </a:p>
          <a:p>
            <a:r>
              <a:rPr lang="en-US" sz="1700" b="1" dirty="0" smtClean="0">
                <a:solidFill>
                  <a:schemeClr val="tx1">
                    <a:lumMod val="75000"/>
                    <a:lumOff val="25000"/>
                  </a:schemeClr>
                </a:solidFill>
                <a:latin typeface="Century Gothic" pitchFamily="34" charset="0"/>
              </a:rPr>
              <a:t>d.</a:t>
            </a:r>
            <a:r>
              <a:rPr lang="en-US" sz="1700" dirty="0" smtClean="0">
                <a:solidFill>
                  <a:schemeClr val="tx1">
                    <a:lumMod val="75000"/>
                    <a:lumOff val="25000"/>
                  </a:schemeClr>
                </a:solidFill>
                <a:latin typeface="Century Gothic" pitchFamily="34" charset="0"/>
              </a:rPr>
              <a:t> Finally, we place the </a:t>
            </a:r>
            <a:r>
              <a:rPr lang="en-US" sz="1700" b="1" i="1" dirty="0" smtClean="0">
                <a:solidFill>
                  <a:schemeClr val="tx1">
                    <a:lumMod val="75000"/>
                    <a:lumOff val="25000"/>
                  </a:schemeClr>
                </a:solidFill>
                <a:latin typeface="Century Gothic" pitchFamily="34" charset="0"/>
              </a:rPr>
              <a:t>value</a:t>
            </a:r>
            <a:r>
              <a:rPr lang="en-US" sz="1700" dirty="0" smtClean="0">
                <a:solidFill>
                  <a:schemeClr val="tx1">
                    <a:lumMod val="75000"/>
                    <a:lumOff val="25000"/>
                  </a:schemeClr>
                </a:solidFill>
                <a:latin typeface="Century Gothic" pitchFamily="34" charset="0"/>
              </a:rPr>
              <a:t> of the </a:t>
            </a:r>
            <a:r>
              <a:rPr lang="en-US" sz="1700" b="1" i="1" dirty="0" smtClean="0">
                <a:solidFill>
                  <a:schemeClr val="tx1">
                    <a:lumMod val="75000"/>
                    <a:lumOff val="25000"/>
                  </a:schemeClr>
                </a:solidFill>
                <a:latin typeface="Century Gothic" pitchFamily="34" charset="0"/>
              </a:rPr>
              <a:t>variable grade </a:t>
            </a:r>
            <a:r>
              <a:rPr lang="en-US" sz="1700" dirty="0" smtClean="0">
                <a:solidFill>
                  <a:schemeClr val="tx1">
                    <a:lumMod val="75000"/>
                    <a:lumOff val="25000"/>
                  </a:schemeClr>
                </a:solidFill>
                <a:latin typeface="Century Gothic" pitchFamily="34" charset="0"/>
              </a:rPr>
              <a:t>into </a:t>
            </a:r>
            <a:r>
              <a:rPr lang="en-US" sz="1700" b="1" i="1" dirty="0" smtClean="0">
                <a:solidFill>
                  <a:schemeClr val="tx1">
                    <a:lumMod val="75000"/>
                    <a:lumOff val="25000"/>
                  </a:schemeClr>
                </a:solidFill>
                <a:latin typeface="Century Gothic" pitchFamily="34" charset="0"/>
              </a:rPr>
              <a:t>cell B1</a:t>
            </a:r>
            <a:r>
              <a:rPr lang="en-US" sz="1700" dirty="0" smtClean="0">
                <a:solidFill>
                  <a:schemeClr val="tx1">
                    <a:lumMod val="75000"/>
                    <a:lumOff val="25000"/>
                  </a:schemeClr>
                </a:solidFill>
                <a:latin typeface="Century Gothic" pitchFamily="34" charset="0"/>
              </a:rPr>
              <a:t>.</a:t>
            </a:r>
          </a:p>
          <a:p>
            <a:endParaRPr lang="en-US" sz="1700" dirty="0" smtClean="0">
              <a:solidFill>
                <a:schemeClr val="tx1">
                  <a:lumMod val="75000"/>
                  <a:lumOff val="25000"/>
                </a:schemeClr>
              </a:solidFill>
              <a:latin typeface="Century Gothic" pitchFamily="34" charset="0"/>
            </a:endParaRPr>
          </a:p>
          <a:p>
            <a:r>
              <a:rPr lang="en-US" sz="1700" dirty="0" smtClean="0">
                <a:solidFill>
                  <a:schemeClr val="tx1">
                    <a:lumMod val="75000"/>
                    <a:lumOff val="25000"/>
                  </a:schemeClr>
                </a:solidFill>
                <a:latin typeface="Century Gothic" pitchFamily="34" charset="0"/>
              </a:rPr>
              <a:t>Exit the </a:t>
            </a:r>
            <a:r>
              <a:rPr lang="en-US" sz="1700" b="1" i="1" dirty="0" smtClean="0">
                <a:solidFill>
                  <a:schemeClr val="tx1">
                    <a:lumMod val="75000"/>
                    <a:lumOff val="25000"/>
                  </a:schemeClr>
                </a:solidFill>
                <a:latin typeface="Century Gothic" pitchFamily="34" charset="0"/>
              </a:rPr>
              <a:t>Visual Basic Editor</a:t>
            </a:r>
            <a:r>
              <a:rPr lang="en-US" sz="1700" dirty="0" smtClean="0">
                <a:solidFill>
                  <a:schemeClr val="tx1">
                    <a:lumMod val="75000"/>
                    <a:lumOff val="25000"/>
                  </a:schemeClr>
                </a:solidFill>
                <a:latin typeface="Century Gothic" pitchFamily="34" charset="0"/>
              </a:rPr>
              <a:t>, enter a value into </a:t>
            </a:r>
            <a:r>
              <a:rPr lang="en-US" sz="1700" b="1" i="1" dirty="0" smtClean="0">
                <a:solidFill>
                  <a:schemeClr val="tx1">
                    <a:lumMod val="75000"/>
                    <a:lumOff val="25000"/>
                  </a:schemeClr>
                </a:solidFill>
                <a:latin typeface="Century Gothic" pitchFamily="34" charset="0"/>
              </a:rPr>
              <a:t>cell A1 </a:t>
            </a:r>
            <a:r>
              <a:rPr lang="en-US" sz="1700" dirty="0" smtClean="0">
                <a:solidFill>
                  <a:schemeClr val="tx1">
                    <a:lumMod val="75000"/>
                    <a:lumOff val="25000"/>
                  </a:schemeClr>
                </a:solidFill>
                <a:latin typeface="Century Gothic" pitchFamily="34" charset="0"/>
              </a:rPr>
              <a:t>(should be more than 60), and click on </a:t>
            </a:r>
            <a:r>
              <a:rPr lang="en-US" sz="1700" b="1" i="1" dirty="0" smtClean="0">
                <a:solidFill>
                  <a:schemeClr val="tx1">
                    <a:lumMod val="75000"/>
                    <a:lumOff val="25000"/>
                  </a:schemeClr>
                </a:solidFill>
                <a:latin typeface="Century Gothic" pitchFamily="34" charset="0"/>
              </a:rPr>
              <a:t>CommandButton1.</a:t>
            </a:r>
            <a:endParaRPr lang="en-US" sz="1700" b="1" i="1" dirty="0">
              <a:solidFill>
                <a:schemeClr val="tx1">
                  <a:lumMod val="75000"/>
                  <a:lumOff val="25000"/>
                </a:schemeClr>
              </a:solidFill>
              <a:latin typeface="Century Gothic" pitchFamily="34" charset="0"/>
            </a:endParaRPr>
          </a:p>
        </p:txBody>
      </p:sp>
      <p:pic>
        <p:nvPicPr>
          <p:cNvPr id="76802" name="Picture 2" descr="If Then Statement Result"/>
          <p:cNvPicPr>
            <a:picLocks noChangeAspect="1" noChangeArrowheads="1"/>
          </p:cNvPicPr>
          <p:nvPr/>
        </p:nvPicPr>
        <p:blipFill>
          <a:blip r:embed="rId2"/>
          <a:srcRect/>
          <a:stretch>
            <a:fillRect/>
          </a:stretch>
        </p:blipFill>
        <p:spPr bwMode="auto">
          <a:xfrm>
            <a:off x="1904999" y="5562600"/>
            <a:ext cx="4038601" cy="1225587"/>
          </a:xfrm>
          <a:prstGeom prst="rect">
            <a:avLst/>
          </a:prstGeom>
          <a:noFill/>
        </p:spPr>
      </p:pic>
    </p:spTree>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If – Then Statement</a:t>
            </a:r>
          </a:p>
          <a:p>
            <a:pPr lvl="1">
              <a:buNone/>
            </a:pPr>
            <a:r>
              <a:rPr lang="en-US" sz="1700" dirty="0" smtClean="0">
                <a:solidFill>
                  <a:schemeClr val="tx1">
                    <a:lumMod val="75000"/>
                    <a:lumOff val="25000"/>
                  </a:schemeClr>
                </a:solidFill>
                <a:latin typeface="Century Gothic" pitchFamily="34" charset="0"/>
              </a:rPr>
              <a:t>		In many situations we only want </a:t>
            </a:r>
            <a:r>
              <a:rPr lang="en-US" sz="1700" b="1" i="1" dirty="0" smtClean="0">
                <a:solidFill>
                  <a:schemeClr val="tx1">
                    <a:lumMod val="75000"/>
                    <a:lumOff val="25000"/>
                  </a:schemeClr>
                </a:solidFill>
                <a:latin typeface="Century Gothic" pitchFamily="34" charset="0"/>
              </a:rPr>
              <a:t>Excel VBA </a:t>
            </a:r>
            <a:r>
              <a:rPr lang="en-US" sz="1700" dirty="0" smtClean="0">
                <a:solidFill>
                  <a:schemeClr val="tx1">
                    <a:lumMod val="75000"/>
                    <a:lumOff val="25000"/>
                  </a:schemeClr>
                </a:solidFill>
                <a:latin typeface="Century Gothic" pitchFamily="34" charset="0"/>
              </a:rPr>
              <a:t>to execute certain code 	lines when a specific condition is met. The </a:t>
            </a:r>
            <a:r>
              <a:rPr lang="en-US" sz="1700" b="1" i="1" dirty="0" smtClean="0">
                <a:solidFill>
                  <a:schemeClr val="tx1">
                    <a:lumMod val="75000"/>
                    <a:lumOff val="25000"/>
                  </a:schemeClr>
                </a:solidFill>
                <a:latin typeface="Century Gothic" pitchFamily="34" charset="0"/>
              </a:rPr>
              <a:t>If Then statement 	</a:t>
            </a:r>
            <a:r>
              <a:rPr lang="en-US" sz="1700" dirty="0" smtClean="0">
                <a:solidFill>
                  <a:schemeClr val="tx1">
                    <a:lumMod val="75000"/>
                    <a:lumOff val="25000"/>
                  </a:schemeClr>
                </a:solidFill>
                <a:latin typeface="Century Gothic" pitchFamily="34" charset="0"/>
              </a:rPr>
              <a:t>allows 	you to do this. Instead of multiple </a:t>
            </a:r>
            <a:r>
              <a:rPr lang="en-US" sz="1700" b="1" i="1" dirty="0" smtClean="0">
                <a:solidFill>
                  <a:schemeClr val="tx1">
                    <a:lumMod val="75000"/>
                    <a:lumOff val="25000"/>
                  </a:schemeClr>
                </a:solidFill>
                <a:latin typeface="Century Gothic" pitchFamily="34" charset="0"/>
              </a:rPr>
              <a:t>If Then  statements</a:t>
            </a:r>
            <a:r>
              <a:rPr lang="en-US" sz="1700" dirty="0" smtClean="0">
                <a:solidFill>
                  <a:schemeClr val="tx1">
                    <a:lumMod val="75000"/>
                    <a:lumOff val="25000"/>
                  </a:schemeClr>
                </a:solidFill>
                <a:latin typeface="Century Gothic" pitchFamily="34" charset="0"/>
              </a:rPr>
              <a:t>, you can use 	</a:t>
            </a:r>
            <a:r>
              <a:rPr lang="en-US" sz="1700" b="1" i="1" dirty="0" smtClean="0">
                <a:solidFill>
                  <a:schemeClr val="tx1">
                    <a:lumMod val="75000"/>
                    <a:lumOff val="25000"/>
                  </a:schemeClr>
                </a:solidFill>
                <a:latin typeface="Century Gothic" pitchFamily="34" charset="0"/>
              </a:rPr>
              <a:t>Select Case</a:t>
            </a:r>
            <a:r>
              <a:rPr lang="en-US" sz="1700" dirty="0" smtClean="0">
                <a:solidFill>
                  <a:schemeClr val="tx1">
                    <a:lumMod val="75000"/>
                    <a:lumOff val="25000"/>
                  </a:schemeClr>
                </a:solidFill>
                <a:latin typeface="Century Gothic" pitchFamily="34" charset="0"/>
              </a:rPr>
              <a:t>.</a:t>
            </a:r>
          </a:p>
          <a:p>
            <a:pPr lvl="1">
              <a:buNone/>
            </a:pPr>
            <a:endParaRPr lang="en-US" sz="1700" b="1" i="1" dirty="0" smtClean="0">
              <a:solidFill>
                <a:schemeClr val="tx1">
                  <a:lumMod val="75000"/>
                  <a:lumOff val="25000"/>
                </a:schemeClr>
              </a:solidFill>
              <a:latin typeface="Century Gothic" pitchFamily="34" charset="0"/>
            </a:endParaRPr>
          </a:p>
          <a:p>
            <a:pPr lvl="1">
              <a:buNone/>
            </a:pPr>
            <a:r>
              <a:rPr lang="en-US" sz="1700" b="1" i="1"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2. Else statement</a:t>
            </a:r>
          </a:p>
          <a:p>
            <a:pPr lvl="1">
              <a:buNone/>
            </a:pPr>
            <a:r>
              <a:rPr lang="en-US" sz="1700" b="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					</a:t>
            </a:r>
          </a:p>
        </p:txBody>
      </p:sp>
      <p:sp>
        <p:nvSpPr>
          <p:cNvPr id="11" name="TextBox 10"/>
          <p:cNvSpPr txBox="1"/>
          <p:nvPr/>
        </p:nvSpPr>
        <p:spPr>
          <a:xfrm>
            <a:off x="1828800" y="3352800"/>
            <a:ext cx="6705600" cy="877163"/>
          </a:xfrm>
          <a:prstGeom prst="rect">
            <a:avLst/>
          </a:prstGeom>
          <a:noFill/>
        </p:spPr>
        <p:txBody>
          <a:bodyPr wrap="square" rtlCol="0">
            <a:spAutoFit/>
          </a:bodyPr>
          <a:lstStyle/>
          <a:p>
            <a:r>
              <a:rPr lang="en-US" sz="1700" dirty="0" smtClean="0">
                <a:solidFill>
                  <a:schemeClr val="tx1">
                    <a:lumMod val="75000"/>
                    <a:lumOff val="25000"/>
                  </a:schemeClr>
                </a:solidFill>
                <a:latin typeface="Century Gothic" pitchFamily="34" charset="0"/>
              </a:rPr>
              <a:t>If </a:t>
            </a:r>
            <a:r>
              <a:rPr lang="en-US" sz="1700" b="1" dirty="0" smtClean="0">
                <a:solidFill>
                  <a:schemeClr val="tx1">
                    <a:lumMod val="75000"/>
                    <a:lumOff val="25000"/>
                  </a:schemeClr>
                </a:solidFill>
                <a:latin typeface="Century Gothic" pitchFamily="34" charset="0"/>
              </a:rPr>
              <a:t>score</a:t>
            </a:r>
            <a:r>
              <a:rPr lang="en-US" sz="1700" dirty="0" smtClean="0">
                <a:solidFill>
                  <a:schemeClr val="tx1">
                    <a:lumMod val="75000"/>
                    <a:lumOff val="25000"/>
                  </a:schemeClr>
                </a:solidFill>
                <a:latin typeface="Century Gothic" pitchFamily="34" charset="0"/>
              </a:rPr>
              <a:t> is </a:t>
            </a:r>
            <a:r>
              <a:rPr lang="en-US" sz="1700" b="1" i="1" dirty="0" smtClean="0">
                <a:solidFill>
                  <a:schemeClr val="tx1">
                    <a:lumMod val="75000"/>
                    <a:lumOff val="25000"/>
                  </a:schemeClr>
                </a:solidFill>
                <a:latin typeface="Century Gothic" pitchFamily="34" charset="0"/>
              </a:rPr>
              <a:t>lower than 60</a:t>
            </a:r>
            <a:r>
              <a:rPr lang="en-US" sz="1700" dirty="0" smtClean="0">
                <a:solidFill>
                  <a:schemeClr val="tx1">
                    <a:lumMod val="75000"/>
                    <a:lumOff val="25000"/>
                  </a:schemeClr>
                </a:solidFill>
                <a:latin typeface="Century Gothic" pitchFamily="34" charset="0"/>
              </a:rPr>
              <a:t>, the previous code lines empty </a:t>
            </a:r>
            <a:r>
              <a:rPr lang="en-US" sz="1700" b="1" dirty="0" smtClean="0">
                <a:solidFill>
                  <a:schemeClr val="tx1">
                    <a:lumMod val="75000"/>
                    <a:lumOff val="25000"/>
                  </a:schemeClr>
                </a:solidFill>
                <a:latin typeface="Century Gothic" pitchFamily="34" charset="0"/>
              </a:rPr>
              <a:t>cell B1</a:t>
            </a:r>
            <a:r>
              <a:rPr lang="en-US" sz="1700" dirty="0" smtClean="0">
                <a:solidFill>
                  <a:schemeClr val="tx1">
                    <a:lumMod val="75000"/>
                    <a:lumOff val="25000"/>
                  </a:schemeClr>
                </a:solidFill>
                <a:latin typeface="Century Gothic" pitchFamily="34" charset="0"/>
              </a:rPr>
              <a:t>. We can use an </a:t>
            </a:r>
            <a:r>
              <a:rPr lang="en-US" sz="1700" b="1" i="1" dirty="0" smtClean="0">
                <a:solidFill>
                  <a:schemeClr val="tx1">
                    <a:lumMod val="75000"/>
                    <a:lumOff val="25000"/>
                  </a:schemeClr>
                </a:solidFill>
                <a:latin typeface="Century Gothic" pitchFamily="34" charset="0"/>
              </a:rPr>
              <a:t>Else statement </a:t>
            </a:r>
            <a:r>
              <a:rPr lang="en-US" sz="1700" dirty="0" smtClean="0">
                <a:solidFill>
                  <a:schemeClr val="tx1">
                    <a:lumMod val="75000"/>
                    <a:lumOff val="25000"/>
                  </a:schemeClr>
                </a:solidFill>
                <a:latin typeface="Century Gothic" pitchFamily="34" charset="0"/>
              </a:rPr>
              <a:t>to assign the text </a:t>
            </a:r>
            <a:r>
              <a:rPr lang="en-US" sz="1700" b="1" i="1" dirty="0" smtClean="0">
                <a:solidFill>
                  <a:schemeClr val="tx1">
                    <a:lumMod val="75000"/>
                    <a:lumOff val="25000"/>
                  </a:schemeClr>
                </a:solidFill>
                <a:latin typeface="Century Gothic" pitchFamily="34" charset="0"/>
              </a:rPr>
              <a:t>'failed'</a:t>
            </a:r>
            <a:r>
              <a:rPr lang="en-US" sz="1700" dirty="0" smtClean="0">
                <a:solidFill>
                  <a:schemeClr val="tx1">
                    <a:lumMod val="75000"/>
                    <a:lumOff val="25000"/>
                  </a:schemeClr>
                </a:solidFill>
                <a:latin typeface="Century Gothic" pitchFamily="34" charset="0"/>
              </a:rPr>
              <a:t> to the variable grade if </a:t>
            </a:r>
            <a:r>
              <a:rPr lang="en-US" sz="1700" b="1" i="1" dirty="0" smtClean="0">
                <a:solidFill>
                  <a:schemeClr val="tx1">
                    <a:lumMod val="75000"/>
                    <a:lumOff val="25000"/>
                  </a:schemeClr>
                </a:solidFill>
                <a:latin typeface="Century Gothic" pitchFamily="34" charset="0"/>
              </a:rPr>
              <a:t>score</a:t>
            </a:r>
            <a:r>
              <a:rPr lang="en-US" sz="1700" dirty="0" smtClean="0">
                <a:solidFill>
                  <a:schemeClr val="tx1">
                    <a:lumMod val="75000"/>
                    <a:lumOff val="25000"/>
                  </a:schemeClr>
                </a:solidFill>
                <a:latin typeface="Century Gothic" pitchFamily="34" charset="0"/>
              </a:rPr>
              <a:t> is </a:t>
            </a:r>
            <a:r>
              <a:rPr lang="en-US" sz="1700" b="1" i="1" dirty="0" smtClean="0">
                <a:solidFill>
                  <a:schemeClr val="tx1">
                    <a:lumMod val="75000"/>
                    <a:lumOff val="25000"/>
                  </a:schemeClr>
                </a:solidFill>
                <a:latin typeface="Century Gothic" pitchFamily="34" charset="0"/>
              </a:rPr>
              <a:t>lower than 60</a:t>
            </a:r>
            <a:r>
              <a:rPr lang="en-US" sz="1700" dirty="0" smtClean="0">
                <a:solidFill>
                  <a:schemeClr val="tx1">
                    <a:lumMod val="75000"/>
                    <a:lumOff val="25000"/>
                  </a:schemeClr>
                </a:solidFill>
                <a:latin typeface="Century Gothic" pitchFamily="34" charset="0"/>
              </a:rPr>
              <a:t>.</a:t>
            </a:r>
            <a:endParaRPr lang="en-US" sz="1700" b="1" i="1" dirty="0">
              <a:solidFill>
                <a:schemeClr val="tx1">
                  <a:lumMod val="75000"/>
                  <a:lumOff val="25000"/>
                </a:schemeClr>
              </a:solidFill>
              <a:latin typeface="Century Gothic" pitchFamily="34" charset="0"/>
            </a:endParaRPr>
          </a:p>
        </p:txBody>
      </p:sp>
      <p:sp>
        <p:nvSpPr>
          <p:cNvPr id="6" name="TextBox 5"/>
          <p:cNvSpPr txBox="1"/>
          <p:nvPr/>
        </p:nvSpPr>
        <p:spPr>
          <a:xfrm>
            <a:off x="1905000" y="4398764"/>
            <a:ext cx="6477000" cy="2154436"/>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Dim</a:t>
            </a:r>
            <a:r>
              <a:rPr lang="en-US" sz="1400" dirty="0" smtClean="0">
                <a:solidFill>
                  <a:schemeClr val="tx1">
                    <a:lumMod val="75000"/>
                    <a:lumOff val="25000"/>
                  </a:schemeClr>
                </a:solidFill>
                <a:latin typeface="Courier New" pitchFamily="49" charset="0"/>
                <a:cs typeface="Courier New" pitchFamily="49" charset="0"/>
              </a:rPr>
              <a:t> score </a:t>
            </a:r>
            <a:r>
              <a:rPr lang="en-US" sz="1400" dirty="0" smtClean="0">
                <a:solidFill>
                  <a:schemeClr val="accent2">
                    <a:lumMod val="75000"/>
                  </a:schemeClr>
                </a:solidFill>
                <a:latin typeface="Courier New" pitchFamily="49" charset="0"/>
                <a:cs typeface="Courier New" pitchFamily="49" charset="0"/>
              </a:rPr>
              <a:t>As Integer</a:t>
            </a:r>
            <a:r>
              <a:rPr lang="en-US" sz="1400" dirty="0" smtClean="0">
                <a:solidFill>
                  <a:schemeClr val="tx1">
                    <a:lumMod val="75000"/>
                    <a:lumOff val="25000"/>
                  </a:schemeClr>
                </a:solidFill>
                <a:latin typeface="Courier New" pitchFamily="49" charset="0"/>
                <a:cs typeface="Courier New" pitchFamily="49" charset="0"/>
              </a:rPr>
              <a:t>, grade </a:t>
            </a:r>
            <a:r>
              <a:rPr lang="en-US" sz="1400" dirty="0" smtClean="0">
                <a:solidFill>
                  <a:schemeClr val="accent2">
                    <a:lumMod val="75000"/>
                  </a:schemeClr>
                </a:solidFill>
                <a:latin typeface="Courier New" pitchFamily="49" charset="0"/>
                <a:cs typeface="Courier New" pitchFamily="49" charset="0"/>
              </a:rPr>
              <a:t>As String</a:t>
            </a:r>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score = Range("A1").Value</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I</a:t>
            </a:r>
            <a:r>
              <a:rPr lang="en-US" sz="1400" dirty="0" smtClean="0">
                <a:solidFill>
                  <a:schemeClr val="tx1">
                    <a:lumMod val="75000"/>
                    <a:lumOff val="25000"/>
                  </a:schemeClr>
                </a:solidFill>
                <a:latin typeface="Courier New" pitchFamily="49" charset="0"/>
                <a:cs typeface="Courier New" pitchFamily="49" charset="0"/>
              </a:rPr>
              <a:t>f score &gt;= 60 </a:t>
            </a:r>
            <a:r>
              <a:rPr lang="en-US" sz="1400" dirty="0" smtClean="0">
                <a:solidFill>
                  <a:schemeClr val="accent2">
                    <a:lumMod val="75000"/>
                  </a:schemeClr>
                </a:solidFill>
                <a:latin typeface="Courier New" pitchFamily="49" charset="0"/>
                <a:cs typeface="Courier New" pitchFamily="49" charset="0"/>
              </a:rPr>
              <a:t>Then</a:t>
            </a:r>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grade = "passed"</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Else</a:t>
            </a:r>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grade = "failed"</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End If</a:t>
            </a:r>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Range("B1").Value = grade</a:t>
            </a:r>
            <a:endParaRPr lang="en-US" sz="1700" dirty="0">
              <a:solidFill>
                <a:schemeClr val="tx1">
                  <a:lumMod val="75000"/>
                  <a:lumOff val="25000"/>
                </a:schemeClr>
              </a:solidFill>
              <a:latin typeface="Courier New" pitchFamily="49" charset="0"/>
              <a:cs typeface="Courier New" pitchFamily="49" charset="0"/>
            </a:endParaRPr>
          </a:p>
        </p:txBody>
      </p:sp>
    </p:spTree>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If – Then Statement</a:t>
            </a:r>
          </a:p>
          <a:p>
            <a:pPr lvl="1">
              <a:buNone/>
            </a:pPr>
            <a:r>
              <a:rPr lang="en-US" sz="1700" dirty="0" smtClean="0">
                <a:solidFill>
                  <a:schemeClr val="tx1">
                    <a:lumMod val="75000"/>
                    <a:lumOff val="25000"/>
                  </a:schemeClr>
                </a:solidFill>
                <a:latin typeface="Century Gothic" pitchFamily="34" charset="0"/>
              </a:rPr>
              <a:t>		In many situations we only want </a:t>
            </a:r>
            <a:r>
              <a:rPr lang="en-US" sz="1700" b="1" i="1" dirty="0" smtClean="0">
                <a:solidFill>
                  <a:schemeClr val="tx1">
                    <a:lumMod val="75000"/>
                    <a:lumOff val="25000"/>
                  </a:schemeClr>
                </a:solidFill>
                <a:latin typeface="Century Gothic" pitchFamily="34" charset="0"/>
              </a:rPr>
              <a:t>Excel VBA </a:t>
            </a:r>
            <a:r>
              <a:rPr lang="en-US" sz="1700" dirty="0" smtClean="0">
                <a:solidFill>
                  <a:schemeClr val="tx1">
                    <a:lumMod val="75000"/>
                    <a:lumOff val="25000"/>
                  </a:schemeClr>
                </a:solidFill>
                <a:latin typeface="Century Gothic" pitchFamily="34" charset="0"/>
              </a:rPr>
              <a:t>to execute certain code 	lines when a specific condition is met. The </a:t>
            </a:r>
            <a:r>
              <a:rPr lang="en-US" sz="1700" b="1" i="1" dirty="0" smtClean="0">
                <a:solidFill>
                  <a:schemeClr val="tx1">
                    <a:lumMod val="75000"/>
                    <a:lumOff val="25000"/>
                  </a:schemeClr>
                </a:solidFill>
                <a:latin typeface="Century Gothic" pitchFamily="34" charset="0"/>
              </a:rPr>
              <a:t>If Then statement 	</a:t>
            </a:r>
            <a:r>
              <a:rPr lang="en-US" sz="1700" dirty="0" smtClean="0">
                <a:solidFill>
                  <a:schemeClr val="tx1">
                    <a:lumMod val="75000"/>
                    <a:lumOff val="25000"/>
                  </a:schemeClr>
                </a:solidFill>
                <a:latin typeface="Century Gothic" pitchFamily="34" charset="0"/>
              </a:rPr>
              <a:t>allows 	you to do this. Instead of multiple </a:t>
            </a:r>
            <a:r>
              <a:rPr lang="en-US" sz="1700" b="1" i="1" dirty="0" smtClean="0">
                <a:solidFill>
                  <a:schemeClr val="tx1">
                    <a:lumMod val="75000"/>
                    <a:lumOff val="25000"/>
                  </a:schemeClr>
                </a:solidFill>
                <a:latin typeface="Century Gothic" pitchFamily="34" charset="0"/>
              </a:rPr>
              <a:t>If Then  statements</a:t>
            </a:r>
            <a:r>
              <a:rPr lang="en-US" sz="1700" dirty="0" smtClean="0">
                <a:solidFill>
                  <a:schemeClr val="tx1">
                    <a:lumMod val="75000"/>
                    <a:lumOff val="25000"/>
                  </a:schemeClr>
                </a:solidFill>
                <a:latin typeface="Century Gothic" pitchFamily="34" charset="0"/>
              </a:rPr>
              <a:t>, you can use 	</a:t>
            </a:r>
            <a:r>
              <a:rPr lang="en-US" sz="1700" b="1" i="1" dirty="0" smtClean="0">
                <a:solidFill>
                  <a:schemeClr val="tx1">
                    <a:lumMod val="75000"/>
                    <a:lumOff val="25000"/>
                  </a:schemeClr>
                </a:solidFill>
                <a:latin typeface="Century Gothic" pitchFamily="34" charset="0"/>
              </a:rPr>
              <a:t>Select Case</a:t>
            </a:r>
            <a:r>
              <a:rPr lang="en-US" sz="1700" dirty="0" smtClean="0">
                <a:solidFill>
                  <a:schemeClr val="tx1">
                    <a:lumMod val="75000"/>
                    <a:lumOff val="25000"/>
                  </a:schemeClr>
                </a:solidFill>
                <a:latin typeface="Century Gothic" pitchFamily="34" charset="0"/>
              </a:rPr>
              <a:t>.</a:t>
            </a:r>
          </a:p>
          <a:p>
            <a:pPr lvl="1">
              <a:buNone/>
            </a:pPr>
            <a:endParaRPr lang="en-US" sz="1700" b="1" i="1" dirty="0" smtClean="0">
              <a:solidFill>
                <a:schemeClr val="tx1">
                  <a:lumMod val="75000"/>
                  <a:lumOff val="25000"/>
                </a:schemeClr>
              </a:solidFill>
              <a:latin typeface="Century Gothic" pitchFamily="34" charset="0"/>
            </a:endParaRPr>
          </a:p>
          <a:p>
            <a:pPr lvl="1">
              <a:buNone/>
            </a:pPr>
            <a:r>
              <a:rPr lang="en-US" sz="1700" b="1" i="1"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2. Else statement</a:t>
            </a:r>
          </a:p>
          <a:p>
            <a:pPr lvl="1">
              <a:buNone/>
            </a:pPr>
            <a:r>
              <a:rPr lang="en-US" sz="1700" b="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					</a:t>
            </a:r>
          </a:p>
        </p:txBody>
      </p:sp>
      <p:sp>
        <p:nvSpPr>
          <p:cNvPr id="11" name="TextBox 10"/>
          <p:cNvSpPr txBox="1"/>
          <p:nvPr/>
        </p:nvSpPr>
        <p:spPr>
          <a:xfrm>
            <a:off x="1828800" y="3352800"/>
            <a:ext cx="6705600" cy="353943"/>
          </a:xfrm>
          <a:prstGeom prst="rect">
            <a:avLst/>
          </a:prstGeom>
          <a:noFill/>
        </p:spPr>
        <p:txBody>
          <a:bodyPr wrap="square" rtlCol="0">
            <a:spAutoFit/>
          </a:bodyPr>
          <a:lstStyle/>
          <a:p>
            <a:r>
              <a:rPr lang="en-US" sz="1700" dirty="0" smtClean="0">
                <a:solidFill>
                  <a:schemeClr val="tx1">
                    <a:lumMod val="75000"/>
                    <a:lumOff val="25000"/>
                  </a:schemeClr>
                </a:solidFill>
                <a:latin typeface="Century Gothic" pitchFamily="34" charset="0"/>
              </a:rPr>
              <a:t>Result:</a:t>
            </a:r>
            <a:endParaRPr lang="en-US" sz="1700" b="1" i="1" dirty="0">
              <a:solidFill>
                <a:schemeClr val="tx1">
                  <a:lumMod val="75000"/>
                  <a:lumOff val="25000"/>
                </a:schemeClr>
              </a:solidFill>
              <a:latin typeface="Century Gothic" pitchFamily="34" charset="0"/>
            </a:endParaRPr>
          </a:p>
        </p:txBody>
      </p:sp>
      <p:pic>
        <p:nvPicPr>
          <p:cNvPr id="78850" name="Picture 2" descr="If Then Else Statement Result"/>
          <p:cNvPicPr>
            <a:picLocks noChangeAspect="1" noChangeArrowheads="1"/>
          </p:cNvPicPr>
          <p:nvPr/>
        </p:nvPicPr>
        <p:blipFill>
          <a:blip r:embed="rId2"/>
          <a:srcRect/>
          <a:stretch>
            <a:fillRect/>
          </a:stretch>
        </p:blipFill>
        <p:spPr bwMode="auto">
          <a:xfrm>
            <a:off x="1905000" y="3733800"/>
            <a:ext cx="3295650" cy="1000125"/>
          </a:xfrm>
          <a:prstGeom prst="rect">
            <a:avLst/>
          </a:prstGeom>
          <a:noFill/>
        </p:spPr>
      </p:pic>
      <p:sp>
        <p:nvSpPr>
          <p:cNvPr id="7" name="TextBox 6"/>
          <p:cNvSpPr txBox="1"/>
          <p:nvPr/>
        </p:nvSpPr>
        <p:spPr>
          <a:xfrm>
            <a:off x="1828800" y="4924217"/>
            <a:ext cx="6629400" cy="1400383"/>
          </a:xfrm>
          <a:prstGeom prst="rect">
            <a:avLst/>
          </a:prstGeom>
          <a:noFill/>
        </p:spPr>
        <p:txBody>
          <a:bodyPr wrap="square" rtlCol="0">
            <a:spAutoFit/>
          </a:bodyPr>
          <a:lstStyle/>
          <a:p>
            <a:r>
              <a:rPr lang="en-US" sz="1700" b="1" dirty="0" smtClean="0">
                <a:solidFill>
                  <a:schemeClr val="tx1">
                    <a:lumMod val="75000"/>
                    <a:lumOff val="25000"/>
                  </a:schemeClr>
                </a:solidFill>
                <a:latin typeface="Century Gothic" pitchFamily="34" charset="0"/>
              </a:rPr>
              <a:t>Note: </a:t>
            </a:r>
            <a:r>
              <a:rPr lang="en-US" sz="1700" dirty="0" smtClean="0">
                <a:solidFill>
                  <a:schemeClr val="tx1">
                    <a:lumMod val="75000"/>
                    <a:lumOff val="25000"/>
                  </a:schemeClr>
                </a:solidFill>
                <a:latin typeface="Century Gothic" pitchFamily="34" charset="0"/>
              </a:rPr>
              <a:t>It is good practice to always start a </a:t>
            </a:r>
            <a:r>
              <a:rPr lang="en-US" sz="1700" b="1" i="1" dirty="0" smtClean="0">
                <a:solidFill>
                  <a:schemeClr val="tx1">
                    <a:lumMod val="75000"/>
                    <a:lumOff val="25000"/>
                  </a:schemeClr>
                </a:solidFill>
                <a:latin typeface="Century Gothic" pitchFamily="34" charset="0"/>
              </a:rPr>
              <a:t>new line </a:t>
            </a:r>
            <a:r>
              <a:rPr lang="en-US" sz="1700" dirty="0" smtClean="0">
                <a:solidFill>
                  <a:schemeClr val="tx1">
                    <a:lumMod val="75000"/>
                    <a:lumOff val="25000"/>
                  </a:schemeClr>
                </a:solidFill>
                <a:latin typeface="Century Gothic" pitchFamily="34" charset="0"/>
              </a:rPr>
              <a:t>after the words </a:t>
            </a:r>
            <a:r>
              <a:rPr lang="en-US" sz="1700" b="1" i="1" dirty="0" smtClean="0">
                <a:solidFill>
                  <a:schemeClr val="tx1">
                    <a:lumMod val="75000"/>
                    <a:lumOff val="25000"/>
                  </a:schemeClr>
                </a:solidFill>
                <a:latin typeface="Century Gothic" pitchFamily="34" charset="0"/>
              </a:rPr>
              <a:t>Then</a:t>
            </a:r>
            <a:r>
              <a:rPr lang="en-US" sz="1700" dirty="0" smtClean="0">
                <a:solidFill>
                  <a:schemeClr val="tx1">
                    <a:lumMod val="75000"/>
                    <a:lumOff val="25000"/>
                  </a:schemeClr>
                </a:solidFill>
                <a:latin typeface="Century Gothic" pitchFamily="34" charset="0"/>
              </a:rPr>
              <a:t> and </a:t>
            </a:r>
            <a:r>
              <a:rPr lang="en-US" sz="1700" b="1" i="1" dirty="0" smtClean="0">
                <a:solidFill>
                  <a:schemeClr val="tx1">
                    <a:lumMod val="75000"/>
                    <a:lumOff val="25000"/>
                  </a:schemeClr>
                </a:solidFill>
                <a:latin typeface="Century Gothic" pitchFamily="34" charset="0"/>
              </a:rPr>
              <a:t>Else</a:t>
            </a:r>
            <a:r>
              <a:rPr lang="en-US" sz="1700" dirty="0" smtClean="0">
                <a:solidFill>
                  <a:schemeClr val="tx1">
                    <a:lumMod val="75000"/>
                    <a:lumOff val="25000"/>
                  </a:schemeClr>
                </a:solidFill>
                <a:latin typeface="Century Gothic" pitchFamily="34" charset="0"/>
              </a:rPr>
              <a:t> and to end with </a:t>
            </a:r>
            <a:r>
              <a:rPr lang="en-US" sz="1700" b="1" i="1" dirty="0" smtClean="0">
                <a:solidFill>
                  <a:schemeClr val="tx1">
                    <a:lumMod val="75000"/>
                    <a:lumOff val="25000"/>
                  </a:schemeClr>
                </a:solidFill>
                <a:latin typeface="Century Gothic" pitchFamily="34" charset="0"/>
              </a:rPr>
              <a:t>End If </a:t>
            </a:r>
            <a:r>
              <a:rPr lang="en-US" sz="1700" dirty="0" smtClean="0">
                <a:solidFill>
                  <a:schemeClr val="tx1">
                    <a:lumMod val="75000"/>
                    <a:lumOff val="25000"/>
                  </a:schemeClr>
                </a:solidFill>
                <a:latin typeface="Century Gothic" pitchFamily="34" charset="0"/>
              </a:rPr>
              <a:t>(see second example). Only if there is one code line after </a:t>
            </a:r>
            <a:r>
              <a:rPr lang="en-US" sz="1700" b="1" i="1" dirty="0" smtClean="0">
                <a:solidFill>
                  <a:schemeClr val="tx1">
                    <a:lumMod val="75000"/>
                    <a:lumOff val="25000"/>
                  </a:schemeClr>
                </a:solidFill>
                <a:latin typeface="Century Gothic" pitchFamily="34" charset="0"/>
              </a:rPr>
              <a:t>Then</a:t>
            </a:r>
            <a:r>
              <a:rPr lang="en-US" sz="1700" dirty="0" smtClean="0">
                <a:solidFill>
                  <a:schemeClr val="tx1">
                    <a:lumMod val="75000"/>
                    <a:lumOff val="25000"/>
                  </a:schemeClr>
                </a:solidFill>
                <a:latin typeface="Century Gothic" pitchFamily="34" charset="0"/>
              </a:rPr>
              <a:t> and no </a:t>
            </a:r>
            <a:r>
              <a:rPr lang="en-US" sz="1700" b="1" i="1" dirty="0" smtClean="0">
                <a:solidFill>
                  <a:schemeClr val="tx1">
                    <a:lumMod val="75000"/>
                    <a:lumOff val="25000"/>
                  </a:schemeClr>
                </a:solidFill>
                <a:latin typeface="Century Gothic" pitchFamily="34" charset="0"/>
              </a:rPr>
              <a:t>Else statement</a:t>
            </a:r>
            <a:r>
              <a:rPr lang="en-US" sz="1700" dirty="0" smtClean="0">
                <a:solidFill>
                  <a:schemeClr val="tx1">
                    <a:lumMod val="75000"/>
                    <a:lumOff val="25000"/>
                  </a:schemeClr>
                </a:solidFill>
                <a:latin typeface="Century Gothic" pitchFamily="34" charset="0"/>
              </a:rPr>
              <a:t>, it is allowed to place a code line directly after </a:t>
            </a:r>
            <a:r>
              <a:rPr lang="en-US" sz="1700" b="1" i="1" dirty="0" smtClean="0">
                <a:solidFill>
                  <a:schemeClr val="tx1">
                    <a:lumMod val="75000"/>
                    <a:lumOff val="25000"/>
                  </a:schemeClr>
                </a:solidFill>
                <a:latin typeface="Century Gothic" pitchFamily="34" charset="0"/>
              </a:rPr>
              <a:t>Then</a:t>
            </a:r>
            <a:r>
              <a:rPr lang="en-US" sz="1700" dirty="0" smtClean="0">
                <a:solidFill>
                  <a:schemeClr val="tx1">
                    <a:lumMod val="75000"/>
                    <a:lumOff val="25000"/>
                  </a:schemeClr>
                </a:solidFill>
                <a:latin typeface="Century Gothic" pitchFamily="34" charset="0"/>
              </a:rPr>
              <a:t> and to omit (leave out) </a:t>
            </a:r>
            <a:r>
              <a:rPr lang="en-US" sz="1700" b="1" i="1" dirty="0" smtClean="0">
                <a:solidFill>
                  <a:schemeClr val="tx1">
                    <a:lumMod val="75000"/>
                    <a:lumOff val="25000"/>
                  </a:schemeClr>
                </a:solidFill>
                <a:latin typeface="Century Gothic" pitchFamily="34" charset="0"/>
              </a:rPr>
              <a:t>End If </a:t>
            </a:r>
            <a:r>
              <a:rPr lang="en-US" sz="1700" dirty="0" smtClean="0">
                <a:solidFill>
                  <a:schemeClr val="tx1">
                    <a:lumMod val="75000"/>
                    <a:lumOff val="25000"/>
                  </a:schemeClr>
                </a:solidFill>
                <a:latin typeface="Century Gothic" pitchFamily="34" charset="0"/>
              </a:rPr>
              <a:t>(see first example).</a:t>
            </a:r>
            <a:endParaRPr lang="en-US" sz="1700" dirty="0">
              <a:solidFill>
                <a:schemeClr val="tx1">
                  <a:lumMod val="75000"/>
                  <a:lumOff val="25000"/>
                </a:schemeClr>
              </a:solidFill>
              <a:latin typeface="Century Gothic" pitchFamily="34" charset="0"/>
            </a:endParaRPr>
          </a:p>
        </p:txBody>
      </p:sp>
    </p:spTree>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Cells</a:t>
            </a:r>
          </a:p>
          <a:p>
            <a:pPr lvl="1">
              <a:buNone/>
            </a:pPr>
            <a:r>
              <a:rPr lang="en-US" sz="1700" dirty="0" smtClean="0">
                <a:solidFill>
                  <a:schemeClr val="tx1">
                    <a:lumMod val="75000"/>
                    <a:lumOff val="25000"/>
                  </a:schemeClr>
                </a:solidFill>
                <a:latin typeface="Century Gothic" pitchFamily="34" charset="0"/>
              </a:rPr>
              <a:t>		Many beginners start their career using </a:t>
            </a:r>
            <a:r>
              <a:rPr lang="en-US" sz="1700" b="1" i="1" dirty="0" smtClean="0">
                <a:solidFill>
                  <a:schemeClr val="tx1">
                    <a:lumMod val="75000"/>
                    <a:lumOff val="25000"/>
                  </a:schemeClr>
                </a:solidFill>
                <a:latin typeface="Century Gothic" pitchFamily="34" charset="0"/>
              </a:rPr>
              <a:t>Cells</a:t>
            </a:r>
            <a:r>
              <a:rPr lang="en-US" sz="1700" dirty="0" smtClean="0">
                <a:solidFill>
                  <a:schemeClr val="tx1">
                    <a:lumMod val="75000"/>
                    <a:lumOff val="25000"/>
                  </a:schemeClr>
                </a:solidFill>
                <a:latin typeface="Century Gothic" pitchFamily="34" charset="0"/>
              </a:rPr>
              <a:t>. </a:t>
            </a:r>
          </a:p>
          <a:p>
            <a:pPr lvl="1">
              <a:buNone/>
            </a:pPr>
            <a:r>
              <a:rPr lang="en-US" sz="1700"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For example:</a:t>
            </a:r>
            <a:r>
              <a:rPr lang="en-US" sz="1700"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Cells(1,1).Select</a:t>
            </a:r>
            <a:r>
              <a:rPr lang="en-US" sz="1700" i="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means </a:t>
            </a:r>
            <a:r>
              <a:rPr lang="en-US" sz="1700" b="1" i="1" dirty="0" smtClean="0">
                <a:solidFill>
                  <a:schemeClr val="tx1">
                    <a:lumMod val="75000"/>
                    <a:lumOff val="25000"/>
                  </a:schemeClr>
                </a:solidFill>
                <a:latin typeface="Century Gothic" pitchFamily="34" charset="0"/>
              </a:rPr>
              <a:t>(row 1, column 1</a:t>
            </a:r>
            <a:r>
              <a:rPr lang="en-US" sz="1700" dirty="0" smtClean="0">
                <a:solidFill>
                  <a:schemeClr val="tx1">
                    <a:lumMod val="75000"/>
                    <a:lumOff val="25000"/>
                  </a:schemeClr>
                </a:solidFill>
                <a:latin typeface="Century Gothic" pitchFamily="34" charset="0"/>
              </a:rPr>
              <a:t>) and is the 		same thing  as </a:t>
            </a:r>
            <a:r>
              <a:rPr lang="en-US" sz="1700" b="1" i="1" dirty="0" smtClean="0">
                <a:solidFill>
                  <a:schemeClr val="tx1">
                    <a:lumMod val="75000"/>
                    <a:lumOff val="25000"/>
                  </a:schemeClr>
                </a:solidFill>
                <a:latin typeface="Century Gothic" pitchFamily="34" charset="0"/>
              </a:rPr>
              <a:t>Range("A1").Select </a:t>
            </a:r>
            <a:r>
              <a:rPr lang="en-US" sz="1700" dirty="0" smtClean="0">
                <a:solidFill>
                  <a:schemeClr val="tx1">
                    <a:lumMod val="75000"/>
                    <a:lumOff val="25000"/>
                  </a:schemeClr>
                </a:solidFill>
                <a:latin typeface="Century Gothic" pitchFamily="34" charset="0"/>
              </a:rPr>
              <a:t>and </a:t>
            </a:r>
            <a:r>
              <a:rPr lang="en-US" sz="1700" b="1" i="1" dirty="0" smtClean="0">
                <a:solidFill>
                  <a:schemeClr val="tx1">
                    <a:lumMod val="75000"/>
                    <a:lumOff val="25000"/>
                  </a:schemeClr>
                </a:solidFill>
                <a:latin typeface="Century Gothic" pitchFamily="34" charset="0"/>
              </a:rPr>
              <a:t>Cells(14,31).Select </a:t>
            </a:r>
            <a:r>
              <a:rPr lang="en-US" sz="1700" b="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means </a:t>
            </a:r>
            <a:r>
              <a:rPr lang="en-US" sz="1700" b="1" i="1" dirty="0" smtClean="0">
                <a:solidFill>
                  <a:schemeClr val="tx1">
                    <a:lumMod val="75000"/>
                    <a:lumOff val="25000"/>
                  </a:schemeClr>
                </a:solidFill>
                <a:latin typeface="Century Gothic" pitchFamily="34" charset="0"/>
              </a:rPr>
              <a:t>(row 14, column 31)  </a:t>
            </a:r>
            <a:r>
              <a:rPr lang="en-US" sz="1700" dirty="0" smtClean="0">
                <a:solidFill>
                  <a:schemeClr val="tx1">
                    <a:lumMod val="75000"/>
                    <a:lumOff val="25000"/>
                  </a:schemeClr>
                </a:solidFill>
                <a:latin typeface="Century Gothic" pitchFamily="34" charset="0"/>
              </a:rPr>
              <a:t>and is the same as 			</a:t>
            </a:r>
            <a:r>
              <a:rPr lang="en-US" sz="1700" b="1" i="1" dirty="0" smtClean="0">
                <a:solidFill>
                  <a:schemeClr val="tx1">
                    <a:lumMod val="75000"/>
                    <a:lumOff val="25000"/>
                  </a:schemeClr>
                </a:solidFill>
                <a:latin typeface="Century Gothic" pitchFamily="34" charset="0"/>
              </a:rPr>
              <a:t>Range("AE14").Select</a:t>
            </a:r>
            <a:r>
              <a:rPr lang="en-US" sz="1700" dirty="0" smtClean="0">
                <a:solidFill>
                  <a:schemeClr val="tx1">
                    <a:lumMod val="75000"/>
                    <a:lumOff val="25000"/>
                  </a:schemeClr>
                </a:solidFill>
                <a:latin typeface="Century Gothic" pitchFamily="34" charset="0"/>
              </a:rPr>
              <a:t>.</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b="1" dirty="0" smtClean="0">
                <a:solidFill>
                  <a:schemeClr val="tx1">
                    <a:lumMod val="75000"/>
                    <a:lumOff val="25000"/>
                  </a:schemeClr>
                </a:solidFill>
                <a:latin typeface="Century Gothic" pitchFamily="34" charset="0"/>
              </a:rPr>
              <a:t>		Note:</a:t>
            </a:r>
            <a:r>
              <a:rPr lang="en-US" sz="1700" dirty="0" smtClean="0">
                <a:solidFill>
                  <a:schemeClr val="tx1">
                    <a:lumMod val="75000"/>
                    <a:lumOff val="25000"/>
                  </a:schemeClr>
                </a:solidFill>
                <a:latin typeface="Century Gothic" pitchFamily="34" charset="0"/>
              </a:rPr>
              <a:t> I strongly recommend that you use </a:t>
            </a:r>
            <a:r>
              <a:rPr lang="en-US" sz="1700" b="1" i="1" dirty="0" smtClean="0">
                <a:solidFill>
                  <a:schemeClr val="tx1">
                    <a:lumMod val="75000"/>
                    <a:lumOff val="25000"/>
                  </a:schemeClr>
                </a:solidFill>
                <a:latin typeface="Century Gothic" pitchFamily="34" charset="0"/>
              </a:rPr>
              <a:t>Range</a:t>
            </a:r>
            <a:r>
              <a:rPr lang="en-US" sz="1700" dirty="0" smtClean="0">
                <a:solidFill>
                  <a:schemeClr val="tx1">
                    <a:lumMod val="75000"/>
                    <a:lumOff val="25000"/>
                  </a:schemeClr>
                </a:solidFill>
                <a:latin typeface="Century Gothic" pitchFamily="34" charset="0"/>
              </a:rPr>
              <a:t> instead of </a:t>
            </a:r>
            <a:r>
              <a:rPr lang="en-US" sz="1700" b="1" i="1" dirty="0" smtClean="0">
                <a:solidFill>
                  <a:schemeClr val="tx1">
                    <a:lumMod val="75000"/>
                    <a:lumOff val="25000"/>
                  </a:schemeClr>
                </a:solidFill>
                <a:latin typeface="Century Gothic" pitchFamily="34" charset="0"/>
              </a:rPr>
              <a:t>Cells</a:t>
            </a:r>
            <a:r>
              <a:rPr lang="en-US" sz="1700" dirty="0" smtClean="0">
                <a:solidFill>
                  <a:schemeClr val="tx1">
                    <a:lumMod val="75000"/>
                    <a:lumOff val="25000"/>
                  </a:schemeClr>
                </a:solidFill>
                <a:latin typeface="Century Gothic" pitchFamily="34" charset="0"/>
              </a:rPr>
              <a:t> to 	work with cells and groups of cells. It makes your sentences much 	clearer and you are not forced to remember that </a:t>
            </a:r>
            <a:r>
              <a:rPr lang="en-US" sz="1700" b="1" i="1" dirty="0" smtClean="0">
                <a:solidFill>
                  <a:schemeClr val="tx1">
                    <a:lumMod val="75000"/>
                    <a:lumOff val="25000"/>
                  </a:schemeClr>
                </a:solidFill>
                <a:latin typeface="Century Gothic" pitchFamily="34" charset="0"/>
              </a:rPr>
              <a:t>column AE </a:t>
            </a:r>
            <a:r>
              <a:rPr lang="en-US" sz="1700" dirty="0" smtClean="0">
                <a:solidFill>
                  <a:schemeClr val="tx1">
                    <a:lumMod val="75000"/>
                    <a:lumOff val="25000"/>
                  </a:schemeClr>
                </a:solidFill>
                <a:latin typeface="Century Gothic" pitchFamily="34" charset="0"/>
              </a:rPr>
              <a:t>	is </a:t>
            </a:r>
            <a:r>
              <a:rPr lang="en-US" sz="1700" b="1" i="1" dirty="0" smtClean="0">
                <a:solidFill>
                  <a:schemeClr val="tx1">
                    <a:lumMod val="75000"/>
                    <a:lumOff val="25000"/>
                  </a:schemeClr>
                </a:solidFill>
                <a:latin typeface="Century Gothic" pitchFamily="34" charset="0"/>
              </a:rPr>
              <a:t>column 31</a:t>
            </a:r>
            <a:r>
              <a:rPr lang="en-US" sz="1700" dirty="0" smtClean="0">
                <a:solidFill>
                  <a:schemeClr val="tx1">
                    <a:lumMod val="75000"/>
                    <a:lumOff val="25000"/>
                  </a:schemeClr>
                </a:solidFill>
                <a:latin typeface="Century Gothic" pitchFamily="34" charset="0"/>
              </a:rPr>
              <a:t>.</a:t>
            </a:r>
          </a:p>
          <a:p>
            <a:pPr lvl="1">
              <a:buNone/>
            </a:pPr>
            <a:endParaRPr lang="en-US" sz="1700" b="1" dirty="0" smtClean="0">
              <a:solidFill>
                <a:schemeClr val="tx1">
                  <a:lumMod val="75000"/>
                  <a:lumOff val="25000"/>
                </a:schemeClr>
              </a:solidFill>
              <a:latin typeface="Century Gothic" pitchFamily="34" charset="0"/>
            </a:endParaRPr>
          </a:p>
          <a:p>
            <a:pPr>
              <a:buClr>
                <a:schemeClr val="tx1">
                  <a:lumMod val="75000"/>
                  <a:lumOff val="25000"/>
                </a:schemeClr>
              </a:buClr>
              <a:buNone/>
            </a:pPr>
            <a:r>
              <a:rPr lang="en-US" sz="1700" dirty="0" smtClean="0">
                <a:solidFill>
                  <a:schemeClr val="tx1">
                    <a:lumMod val="75000"/>
                    <a:lumOff val="25000"/>
                  </a:schemeClr>
                </a:solidFill>
                <a:latin typeface="Century Gothic" pitchFamily="34" charset="0"/>
              </a:rPr>
              <a:t>		The only time that you will use </a:t>
            </a:r>
            <a:r>
              <a:rPr lang="en-US" sz="1700" b="1" i="1" dirty="0" smtClean="0">
                <a:solidFill>
                  <a:schemeClr val="tx1">
                    <a:lumMod val="75000"/>
                    <a:lumOff val="25000"/>
                  </a:schemeClr>
                </a:solidFill>
                <a:latin typeface="Century Gothic" pitchFamily="34" charset="0"/>
              </a:rPr>
              <a:t>Cells</a:t>
            </a:r>
            <a:r>
              <a:rPr lang="en-US" sz="1700" dirty="0" smtClean="0">
                <a:solidFill>
                  <a:schemeClr val="tx1">
                    <a:lumMod val="75000"/>
                    <a:lumOff val="25000"/>
                  </a:schemeClr>
                </a:solidFill>
                <a:latin typeface="Century Gothic" pitchFamily="34" charset="0"/>
              </a:rPr>
              <a:t> is when you want to select all 	the cells of a worksheet. </a:t>
            </a:r>
          </a:p>
          <a:p>
            <a:endParaRPr lang="en-US" sz="1700" dirty="0" smtClean="0">
              <a:solidFill>
                <a:schemeClr val="tx1">
                  <a:lumMod val="75000"/>
                  <a:lumOff val="25000"/>
                </a:schemeClr>
              </a:solidFill>
              <a:latin typeface="Century Gothic" pitchFamily="34" charset="0"/>
            </a:endParaRPr>
          </a:p>
          <a:p>
            <a:pPr>
              <a:buNone/>
            </a:pPr>
            <a:r>
              <a:rPr lang="en-US" sz="1700"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For example:  </a:t>
            </a:r>
            <a:r>
              <a:rPr lang="en-US" sz="1700" b="1" i="1" dirty="0" smtClean="0">
                <a:solidFill>
                  <a:schemeClr val="tx1">
                    <a:lumMod val="75000"/>
                    <a:lumOff val="25000"/>
                  </a:schemeClr>
                </a:solidFill>
                <a:latin typeface="Century Gothic" pitchFamily="34" charset="0"/>
              </a:rPr>
              <a:t>Cells.Select</a:t>
            </a:r>
            <a:r>
              <a:rPr lang="en-US" sz="1700" b="1" dirty="0" smtClean="0">
                <a:solidFill>
                  <a:schemeClr val="tx1">
                    <a:lumMod val="75000"/>
                    <a:lumOff val="25000"/>
                  </a:schemeClr>
                </a:solidFill>
                <a:latin typeface="Century Gothic" pitchFamily="34" charset="0"/>
              </a:rPr>
              <a:t/>
            </a:r>
            <a:br>
              <a:rPr lang="en-US" sz="1700" b="1" dirty="0" smtClean="0">
                <a:solidFill>
                  <a:schemeClr val="tx1">
                    <a:lumMod val="75000"/>
                    <a:lumOff val="25000"/>
                  </a:schemeClr>
                </a:solidFill>
                <a:latin typeface="Century Gothic" pitchFamily="34" charset="0"/>
              </a:rPr>
            </a:br>
            <a:r>
              <a:rPr lang="en-US" sz="1700" b="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To select all cells and then empty all cells of values or 		formulas  you will use: </a:t>
            </a:r>
            <a:r>
              <a:rPr lang="en-US" sz="1700" b="1"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Cells.ClearContents</a:t>
            </a:r>
          </a:p>
          <a:p>
            <a:pPr lvl="1">
              <a:buNone/>
            </a:pPr>
            <a:r>
              <a:rPr lang="en-US" sz="1700" dirty="0" smtClean="0">
                <a:solidFill>
                  <a:schemeClr val="tx1">
                    <a:lumMod val="75000"/>
                    <a:lumOff val="25000"/>
                  </a:schemeClr>
                </a:solidFill>
                <a:latin typeface="Century Gothic" pitchFamily="34" charset="0"/>
              </a:rPr>
              <a:t>					</a:t>
            </a:r>
          </a:p>
        </p:txBody>
      </p:sp>
    </p:spTree>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Loop</a:t>
            </a:r>
          </a:p>
          <a:p>
            <a:pPr lvl="1">
              <a:buNone/>
            </a:pPr>
            <a:r>
              <a:rPr lang="en-US" sz="1700" dirty="0" smtClean="0">
                <a:solidFill>
                  <a:schemeClr val="tx1">
                    <a:lumMod val="75000"/>
                    <a:lumOff val="25000"/>
                  </a:schemeClr>
                </a:solidFill>
                <a:latin typeface="Century Gothic" pitchFamily="34" charset="0"/>
              </a:rPr>
              <a:t>		</a:t>
            </a:r>
            <a:r>
              <a:rPr lang="en-US" sz="1800" dirty="0" smtClean="0"/>
              <a:t> </a:t>
            </a:r>
            <a:r>
              <a:rPr lang="en-US" sz="1700" dirty="0" smtClean="0">
                <a:solidFill>
                  <a:schemeClr val="tx1">
                    <a:lumMod val="75000"/>
                    <a:lumOff val="25000"/>
                  </a:schemeClr>
                </a:solidFill>
                <a:latin typeface="Century Gothic" pitchFamily="34" charset="0"/>
              </a:rPr>
              <a:t>The </a:t>
            </a:r>
            <a:r>
              <a:rPr lang="en-US" sz="1700" b="1" i="1" dirty="0" smtClean="0">
                <a:solidFill>
                  <a:schemeClr val="tx1">
                    <a:lumMod val="75000"/>
                    <a:lumOff val="25000"/>
                  </a:schemeClr>
                </a:solidFill>
                <a:latin typeface="Century Gothic" pitchFamily="34" charset="0"/>
              </a:rPr>
              <a:t>Excel VBA loop</a:t>
            </a:r>
            <a:r>
              <a:rPr lang="en-US" sz="1700" i="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(or For Next loop) is a very useful programming 	statement which is often used in </a:t>
            </a:r>
            <a:r>
              <a:rPr lang="en-US" sz="1700" b="1" i="1" dirty="0" smtClean="0">
                <a:solidFill>
                  <a:schemeClr val="tx1">
                    <a:lumMod val="75000"/>
                    <a:lumOff val="25000"/>
                  </a:schemeClr>
                </a:solidFill>
                <a:latin typeface="Century Gothic" pitchFamily="34" charset="0"/>
              </a:rPr>
              <a:t>Excel VBA</a:t>
            </a:r>
            <a:r>
              <a:rPr lang="en-US" sz="1700" dirty="0" smtClean="0">
                <a:solidFill>
                  <a:schemeClr val="tx1">
                    <a:lumMod val="75000"/>
                    <a:lumOff val="25000"/>
                  </a:schemeClr>
                </a:solidFill>
                <a:latin typeface="Century Gothic" pitchFamily="34" charset="0"/>
              </a:rPr>
              <a:t>. First, we will look at an 	easy example of how to </a:t>
            </a:r>
            <a:r>
              <a:rPr lang="en-US" sz="1700" b="1" i="1" dirty="0" smtClean="0">
                <a:solidFill>
                  <a:schemeClr val="tx1">
                    <a:lumMod val="75000"/>
                    <a:lumOff val="25000"/>
                  </a:schemeClr>
                </a:solidFill>
                <a:latin typeface="Century Gothic" pitchFamily="34" charset="0"/>
              </a:rPr>
              <a:t>loop</a:t>
            </a:r>
            <a:r>
              <a:rPr lang="en-US" sz="1700" dirty="0" smtClean="0">
                <a:solidFill>
                  <a:schemeClr val="tx1">
                    <a:lumMod val="75000"/>
                    <a:lumOff val="25000"/>
                  </a:schemeClr>
                </a:solidFill>
                <a:latin typeface="Century Gothic" pitchFamily="34" charset="0"/>
              </a:rPr>
              <a:t> through a one-dimensional range.</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You can use a </a:t>
            </a:r>
            <a:r>
              <a:rPr lang="en-US" sz="1700" b="1" i="1" dirty="0" smtClean="0">
                <a:solidFill>
                  <a:schemeClr val="tx1">
                    <a:lumMod val="75000"/>
                    <a:lumOff val="25000"/>
                  </a:schemeClr>
                </a:solidFill>
                <a:latin typeface="Century Gothic" pitchFamily="34" charset="0"/>
              </a:rPr>
              <a:t>single loop </a:t>
            </a:r>
            <a:r>
              <a:rPr lang="en-US" sz="1700" dirty="0" smtClean="0">
                <a:solidFill>
                  <a:schemeClr val="tx1">
                    <a:lumMod val="75000"/>
                    <a:lumOff val="25000"/>
                  </a:schemeClr>
                </a:solidFill>
                <a:latin typeface="Century Gothic" pitchFamily="34" charset="0"/>
              </a:rPr>
              <a:t>to </a:t>
            </a:r>
            <a:r>
              <a:rPr lang="en-US" sz="1700" b="1" i="1" dirty="0" smtClean="0">
                <a:solidFill>
                  <a:schemeClr val="tx1">
                    <a:lumMod val="75000"/>
                    <a:lumOff val="25000"/>
                  </a:schemeClr>
                </a:solidFill>
                <a:latin typeface="Century Gothic" pitchFamily="34" charset="0"/>
              </a:rPr>
              <a:t>loop</a:t>
            </a:r>
            <a:r>
              <a:rPr lang="en-US" sz="1700" dirty="0" smtClean="0">
                <a:solidFill>
                  <a:schemeClr val="tx1">
                    <a:lumMod val="75000"/>
                    <a:lumOff val="25000"/>
                  </a:schemeClr>
                </a:solidFill>
                <a:latin typeface="Century Gothic" pitchFamily="34" charset="0"/>
              </a:rPr>
              <a:t> through </a:t>
            </a:r>
            <a:r>
              <a:rPr lang="en-US" sz="1700" b="1" i="1" dirty="0" smtClean="0">
                <a:solidFill>
                  <a:schemeClr val="tx1">
                    <a:lumMod val="75000"/>
                    <a:lumOff val="25000"/>
                  </a:schemeClr>
                </a:solidFill>
                <a:latin typeface="Century Gothic" pitchFamily="34" charset="0"/>
              </a:rPr>
              <a:t>one-dimensional range</a:t>
            </a:r>
            <a:r>
              <a:rPr lang="en-US" sz="1700" dirty="0" smtClean="0">
                <a:solidFill>
                  <a:schemeClr val="tx1">
                    <a:lumMod val="75000"/>
                    <a:lumOff val="25000"/>
                  </a:schemeClr>
                </a:solidFill>
                <a:latin typeface="Century Gothic" pitchFamily="34" charset="0"/>
              </a:rPr>
              <a:t>.</a:t>
            </a:r>
          </a:p>
          <a:p>
            <a:pPr lvl="1">
              <a:buNone/>
            </a:pPr>
            <a:endParaRPr lang="en-US" sz="1700" dirty="0" smtClean="0">
              <a:solidFill>
                <a:schemeClr val="tx1">
                  <a:lumMod val="75000"/>
                  <a:lumOff val="25000"/>
                </a:schemeClr>
              </a:solidFill>
              <a:latin typeface="Century Gothic" pitchFamily="34" charset="0"/>
            </a:endParaRPr>
          </a:p>
          <a:p>
            <a:pPr lvl="1">
              <a:buNone/>
            </a:pPr>
            <a:endParaRPr lang="en-US" sz="1700" dirty="0" smtClean="0">
              <a:solidFill>
                <a:schemeClr val="tx1">
                  <a:lumMod val="75000"/>
                  <a:lumOff val="25000"/>
                </a:schemeClr>
              </a:solidFill>
              <a:latin typeface="Century Gothic" pitchFamily="34" charset="0"/>
            </a:endParaRPr>
          </a:p>
          <a:p>
            <a:pPr lvl="1">
              <a:buNone/>
            </a:pPr>
            <a:endParaRPr lang="en-US" sz="1700" dirty="0" smtClean="0">
              <a:solidFill>
                <a:schemeClr val="tx1">
                  <a:lumMod val="75000"/>
                  <a:lumOff val="25000"/>
                </a:schemeClr>
              </a:solidFill>
              <a:latin typeface="Century Gothic" pitchFamily="34" charset="0"/>
            </a:endParaRPr>
          </a:p>
          <a:p>
            <a:pPr lvl="1">
              <a:buNone/>
            </a:pPr>
            <a:endParaRPr lang="en-US" sz="1700" dirty="0" smtClean="0">
              <a:solidFill>
                <a:schemeClr val="tx1">
                  <a:lumMod val="75000"/>
                  <a:lumOff val="25000"/>
                </a:schemeClr>
              </a:solidFill>
              <a:latin typeface="Century Gothic" pitchFamily="34" charset="0"/>
            </a:endParaRPr>
          </a:p>
          <a:p>
            <a:pPr lvl="1">
              <a:buNone/>
            </a:pPr>
            <a:endParaRPr lang="en-US" sz="1700" dirty="0" smtClean="0">
              <a:solidFill>
                <a:schemeClr val="tx1">
                  <a:lumMod val="75000"/>
                  <a:lumOff val="25000"/>
                </a:schemeClr>
              </a:solidFill>
              <a:latin typeface="Century Gothic" pitchFamily="34" charset="0"/>
            </a:endParaRPr>
          </a:p>
          <a:p>
            <a:pPr lvl="1">
              <a:buNone/>
            </a:pPr>
            <a:endParaRPr lang="en-US" sz="1700" dirty="0" smtClean="0">
              <a:solidFill>
                <a:schemeClr val="tx1">
                  <a:lumMod val="75000"/>
                  <a:lumOff val="25000"/>
                </a:schemeClr>
              </a:solidFill>
              <a:latin typeface="Century Gothic" pitchFamily="34" charset="0"/>
            </a:endParaRP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a:t>
            </a:r>
            <a:r>
              <a:rPr lang="en-US" sz="1800" dirty="0" smtClean="0"/>
              <a:t> </a:t>
            </a:r>
            <a:r>
              <a:rPr lang="en-US" sz="1700" dirty="0" smtClean="0">
                <a:solidFill>
                  <a:schemeClr val="tx1">
                    <a:lumMod val="75000"/>
                    <a:lumOff val="25000"/>
                  </a:schemeClr>
                </a:solidFill>
                <a:latin typeface="Century Gothic" pitchFamily="34" charset="0"/>
              </a:rPr>
              <a:t>Place a </a:t>
            </a:r>
            <a:r>
              <a:rPr lang="en-US" sz="1700" b="1" i="1" dirty="0" smtClean="0">
                <a:solidFill>
                  <a:schemeClr val="tx1">
                    <a:lumMod val="75000"/>
                    <a:lumOff val="25000"/>
                  </a:schemeClr>
                </a:solidFill>
                <a:latin typeface="Century Gothic" pitchFamily="34" charset="0"/>
              </a:rPr>
              <a:t>command button </a:t>
            </a:r>
            <a:r>
              <a:rPr lang="en-US" sz="1700" dirty="0" smtClean="0">
                <a:solidFill>
                  <a:schemeClr val="tx1">
                    <a:lumMod val="75000"/>
                    <a:lumOff val="25000"/>
                  </a:schemeClr>
                </a:solidFill>
                <a:latin typeface="Century Gothic" pitchFamily="34" charset="0"/>
              </a:rPr>
              <a:t>on your worksheet and add the 	following code lines:</a:t>
            </a:r>
          </a:p>
        </p:txBody>
      </p:sp>
      <p:pic>
        <p:nvPicPr>
          <p:cNvPr id="81922" name="Picture 2" descr="Single Excel VBA Loop Example"/>
          <p:cNvPicPr>
            <a:picLocks noChangeAspect="1" noChangeArrowheads="1"/>
          </p:cNvPicPr>
          <p:nvPr/>
        </p:nvPicPr>
        <p:blipFill>
          <a:blip r:embed="rId2"/>
          <a:srcRect/>
          <a:stretch>
            <a:fillRect/>
          </a:stretch>
        </p:blipFill>
        <p:spPr bwMode="auto">
          <a:xfrm>
            <a:off x="1524000" y="3352800"/>
            <a:ext cx="5779008" cy="1524000"/>
          </a:xfrm>
          <a:prstGeom prst="rect">
            <a:avLst/>
          </a:prstGeom>
          <a:noFill/>
        </p:spPr>
      </p:pic>
    </p:spTree>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Loop</a:t>
            </a:r>
          </a:p>
          <a:p>
            <a:pPr lvl="1">
              <a:buNone/>
            </a:pPr>
            <a:r>
              <a:rPr lang="en-US" sz="1700" dirty="0" smtClean="0">
                <a:solidFill>
                  <a:schemeClr val="tx1">
                    <a:lumMod val="75000"/>
                    <a:lumOff val="25000"/>
                  </a:schemeClr>
                </a:solidFill>
                <a:latin typeface="Century Gothic" pitchFamily="34" charset="0"/>
              </a:rPr>
              <a:t>		</a:t>
            </a:r>
            <a:r>
              <a:rPr lang="en-US" sz="1800" dirty="0" smtClean="0"/>
              <a:t> </a:t>
            </a:r>
            <a:r>
              <a:rPr lang="en-US" sz="1700" dirty="0" smtClean="0">
                <a:solidFill>
                  <a:schemeClr val="tx1">
                    <a:lumMod val="75000"/>
                    <a:lumOff val="25000"/>
                  </a:schemeClr>
                </a:solidFill>
                <a:latin typeface="Century Gothic" pitchFamily="34" charset="0"/>
              </a:rPr>
              <a:t>The </a:t>
            </a:r>
            <a:r>
              <a:rPr lang="en-US" sz="1700" b="1" i="1" dirty="0" smtClean="0">
                <a:solidFill>
                  <a:schemeClr val="tx1">
                    <a:lumMod val="75000"/>
                    <a:lumOff val="25000"/>
                  </a:schemeClr>
                </a:solidFill>
                <a:latin typeface="Century Gothic" pitchFamily="34" charset="0"/>
              </a:rPr>
              <a:t>Excel VBA loop</a:t>
            </a:r>
            <a:r>
              <a:rPr lang="en-US" sz="1700" i="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(or For Next loop) is a very useful programming 	statement which is often used in </a:t>
            </a:r>
            <a:r>
              <a:rPr lang="en-US" sz="1700" b="1" i="1" dirty="0" smtClean="0">
                <a:solidFill>
                  <a:schemeClr val="tx1">
                    <a:lumMod val="75000"/>
                    <a:lumOff val="25000"/>
                  </a:schemeClr>
                </a:solidFill>
                <a:latin typeface="Century Gothic" pitchFamily="34" charset="0"/>
              </a:rPr>
              <a:t>Excel VBA</a:t>
            </a:r>
            <a:r>
              <a:rPr lang="en-US" sz="1700" dirty="0" smtClean="0">
                <a:solidFill>
                  <a:schemeClr val="tx1">
                    <a:lumMod val="75000"/>
                    <a:lumOff val="25000"/>
                  </a:schemeClr>
                </a:solidFill>
                <a:latin typeface="Century Gothic" pitchFamily="34" charset="0"/>
              </a:rPr>
              <a:t>. First, we will look at an 	easy example of how to </a:t>
            </a:r>
            <a:r>
              <a:rPr lang="en-US" sz="1700" b="1" i="1" dirty="0" smtClean="0">
                <a:solidFill>
                  <a:schemeClr val="tx1">
                    <a:lumMod val="75000"/>
                    <a:lumOff val="25000"/>
                  </a:schemeClr>
                </a:solidFill>
                <a:latin typeface="Century Gothic" pitchFamily="34" charset="0"/>
              </a:rPr>
              <a:t>loop</a:t>
            </a:r>
            <a:r>
              <a:rPr lang="en-US" sz="1700" dirty="0" smtClean="0">
                <a:solidFill>
                  <a:schemeClr val="tx1">
                    <a:lumMod val="75000"/>
                    <a:lumOff val="25000"/>
                  </a:schemeClr>
                </a:solidFill>
                <a:latin typeface="Century Gothic" pitchFamily="34" charset="0"/>
              </a:rPr>
              <a:t> through a one-dimensional range.</a:t>
            </a:r>
          </a:p>
          <a:p>
            <a:pPr lvl="1">
              <a:buNone/>
            </a:pPr>
            <a:endParaRPr lang="en-US" sz="1700" dirty="0" smtClean="0">
              <a:solidFill>
                <a:schemeClr val="tx1">
                  <a:lumMod val="75000"/>
                  <a:lumOff val="25000"/>
                </a:schemeClr>
              </a:solidFill>
              <a:latin typeface="Century Gothic" pitchFamily="34" charset="0"/>
            </a:endParaRPr>
          </a:p>
        </p:txBody>
      </p:sp>
      <p:sp>
        <p:nvSpPr>
          <p:cNvPr id="5" name="TextBox 4"/>
          <p:cNvSpPr txBox="1"/>
          <p:nvPr/>
        </p:nvSpPr>
        <p:spPr>
          <a:xfrm>
            <a:off x="1447800" y="3033623"/>
            <a:ext cx="7010400" cy="3062377"/>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Dim</a:t>
            </a:r>
            <a:r>
              <a:rPr lang="en-US" sz="1400" dirty="0" smtClean="0">
                <a:solidFill>
                  <a:schemeClr val="tx1">
                    <a:lumMod val="75000"/>
                    <a:lumOff val="25000"/>
                  </a:schemeClr>
                </a:solidFill>
                <a:latin typeface="Courier New" pitchFamily="49" charset="0"/>
                <a:cs typeface="Courier New" pitchFamily="49" charset="0"/>
              </a:rPr>
              <a:t> total </a:t>
            </a:r>
            <a:r>
              <a:rPr lang="en-US" sz="1400" dirty="0" smtClean="0">
                <a:solidFill>
                  <a:schemeClr val="accent2">
                    <a:lumMod val="75000"/>
                  </a:schemeClr>
                </a:solidFill>
                <a:latin typeface="Courier New" pitchFamily="49" charset="0"/>
                <a:cs typeface="Courier New" pitchFamily="49" charset="0"/>
              </a:rPr>
              <a:t>As Integer</a:t>
            </a:r>
            <a:r>
              <a:rPr lang="en-US" sz="1400" dirty="0" smtClean="0">
                <a:solidFill>
                  <a:schemeClr val="tx1">
                    <a:lumMod val="75000"/>
                    <a:lumOff val="25000"/>
                  </a:schemeClr>
                </a:solidFill>
                <a:latin typeface="Courier New" pitchFamily="49" charset="0"/>
                <a:cs typeface="Courier New" pitchFamily="49" charset="0"/>
              </a:rPr>
              <a:t>, i </a:t>
            </a:r>
            <a:r>
              <a:rPr lang="en-US" sz="1400" dirty="0" smtClean="0">
                <a:solidFill>
                  <a:schemeClr val="accent2">
                    <a:lumMod val="75000"/>
                  </a:schemeClr>
                </a:solidFill>
                <a:latin typeface="Courier New" pitchFamily="49" charset="0"/>
                <a:cs typeface="Courier New" pitchFamily="49" charset="0"/>
              </a:rPr>
              <a:t>As Integer</a:t>
            </a:r>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total = 0</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For</a:t>
            </a:r>
            <a:r>
              <a:rPr lang="en-US" sz="1400" dirty="0" smtClean="0">
                <a:solidFill>
                  <a:schemeClr val="tx1">
                    <a:lumMod val="75000"/>
                    <a:lumOff val="25000"/>
                  </a:schemeClr>
                </a:solidFill>
                <a:latin typeface="Courier New" pitchFamily="49" charset="0"/>
                <a:cs typeface="Courier New" pitchFamily="49" charset="0"/>
              </a:rPr>
              <a:t> i = 1 </a:t>
            </a:r>
            <a:r>
              <a:rPr lang="en-US" sz="1400" dirty="0" smtClean="0">
                <a:solidFill>
                  <a:schemeClr val="accent2">
                    <a:lumMod val="75000"/>
                  </a:schemeClr>
                </a:solidFill>
                <a:latin typeface="Courier New" pitchFamily="49" charset="0"/>
                <a:cs typeface="Courier New" pitchFamily="49" charset="0"/>
              </a:rPr>
              <a:t>To</a:t>
            </a:r>
            <a:r>
              <a:rPr lang="en-US" sz="1400" dirty="0" smtClean="0">
                <a:solidFill>
                  <a:schemeClr val="tx1">
                    <a:lumMod val="75000"/>
                    <a:lumOff val="25000"/>
                  </a:schemeClr>
                </a:solidFill>
                <a:latin typeface="Courier New" pitchFamily="49" charset="0"/>
                <a:cs typeface="Courier New" pitchFamily="49" charset="0"/>
              </a:rPr>
              <a:t> 4</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'ignore the two code lines below, they are only added to       illustrate the loop</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Cells(i, 1).Select</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MsgBox "i = " &amp; i</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If</a:t>
            </a:r>
            <a:r>
              <a:rPr lang="en-US" sz="1400" dirty="0" smtClean="0">
                <a:solidFill>
                  <a:schemeClr val="tx1">
                    <a:lumMod val="75000"/>
                    <a:lumOff val="25000"/>
                  </a:schemeClr>
                </a:solidFill>
                <a:latin typeface="Courier New" pitchFamily="49" charset="0"/>
                <a:cs typeface="Courier New" pitchFamily="49" charset="0"/>
              </a:rPr>
              <a:t> Cells(i, 1).Value &gt; 40 </a:t>
            </a:r>
            <a:r>
              <a:rPr lang="en-US" sz="1400" dirty="0" smtClean="0">
                <a:solidFill>
                  <a:schemeClr val="accent2">
                    <a:lumMod val="75000"/>
                  </a:schemeClr>
                </a:solidFill>
                <a:latin typeface="Courier New" pitchFamily="49" charset="0"/>
                <a:cs typeface="Courier New" pitchFamily="49" charset="0"/>
              </a:rPr>
              <a:t>The</a:t>
            </a:r>
            <a:r>
              <a:rPr lang="en-US" sz="1400" dirty="0" smtClean="0">
                <a:solidFill>
                  <a:schemeClr val="tx1">
                    <a:lumMod val="75000"/>
                    <a:lumOff val="25000"/>
                  </a:schemeClr>
                </a:solidFill>
                <a:latin typeface="Courier New" pitchFamily="49" charset="0"/>
                <a:cs typeface="Courier New" pitchFamily="49" charset="0"/>
              </a:rPr>
              <a:t>n total = total + 1</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Next</a:t>
            </a:r>
            <a:r>
              <a:rPr lang="en-US" sz="1400" dirty="0" smtClean="0">
                <a:solidFill>
                  <a:schemeClr val="tx1">
                    <a:lumMod val="75000"/>
                    <a:lumOff val="25000"/>
                  </a:schemeClr>
                </a:solidFill>
                <a:latin typeface="Courier New" pitchFamily="49" charset="0"/>
                <a:cs typeface="Courier New" pitchFamily="49" charset="0"/>
              </a:rPr>
              <a:t> i</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MsgBox total &amp; " values higher than 40"</a:t>
            </a:r>
            <a:r>
              <a:rPr lang="en-US" sz="1400" dirty="0" smtClean="0"/>
              <a:t/>
            </a:r>
            <a:br>
              <a:rPr lang="en-US" sz="1400" dirty="0" smtClean="0"/>
            </a:br>
            <a:endParaRPr lang="en-US" sz="1700" dirty="0">
              <a:solidFill>
                <a:schemeClr val="tx1">
                  <a:lumMod val="75000"/>
                  <a:lumOff val="25000"/>
                </a:schemeClr>
              </a:solidFill>
              <a:latin typeface="Courier New" pitchFamily="49" charset="0"/>
              <a:cs typeface="Courier New" pitchFamily="49" charset="0"/>
            </a:endParaRPr>
          </a:p>
        </p:txBody>
      </p:sp>
    </p:spTree>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Loop</a:t>
            </a:r>
          </a:p>
          <a:p>
            <a:pPr lvl="1">
              <a:buNone/>
            </a:pPr>
            <a:r>
              <a:rPr lang="en-US" sz="1700" dirty="0" smtClean="0">
                <a:solidFill>
                  <a:schemeClr val="tx1">
                    <a:lumMod val="75000"/>
                    <a:lumOff val="25000"/>
                  </a:schemeClr>
                </a:solidFill>
                <a:latin typeface="Century Gothic" pitchFamily="34" charset="0"/>
              </a:rPr>
              <a:t>		</a:t>
            </a:r>
            <a:r>
              <a:rPr lang="en-US" sz="1800" dirty="0" smtClean="0"/>
              <a:t> </a:t>
            </a:r>
            <a:r>
              <a:rPr lang="en-US" sz="1700" dirty="0" smtClean="0">
                <a:solidFill>
                  <a:schemeClr val="tx1">
                    <a:lumMod val="75000"/>
                    <a:lumOff val="25000"/>
                  </a:schemeClr>
                </a:solidFill>
                <a:latin typeface="Century Gothic" pitchFamily="34" charset="0"/>
              </a:rPr>
              <a:t>The </a:t>
            </a:r>
            <a:r>
              <a:rPr lang="en-US" sz="1700" b="1" i="1" dirty="0" smtClean="0">
                <a:solidFill>
                  <a:schemeClr val="tx1">
                    <a:lumMod val="75000"/>
                    <a:lumOff val="25000"/>
                  </a:schemeClr>
                </a:solidFill>
                <a:latin typeface="Century Gothic" pitchFamily="34" charset="0"/>
              </a:rPr>
              <a:t>Excel VBA loop</a:t>
            </a:r>
            <a:r>
              <a:rPr lang="en-US" sz="1700" i="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(or For Next loop) is a very useful programming 	statement which is often used in </a:t>
            </a:r>
            <a:r>
              <a:rPr lang="en-US" sz="1700" b="1" i="1" dirty="0" smtClean="0">
                <a:solidFill>
                  <a:schemeClr val="tx1">
                    <a:lumMod val="75000"/>
                    <a:lumOff val="25000"/>
                  </a:schemeClr>
                </a:solidFill>
                <a:latin typeface="Century Gothic" pitchFamily="34" charset="0"/>
              </a:rPr>
              <a:t>Excel VBA</a:t>
            </a:r>
            <a:r>
              <a:rPr lang="en-US" sz="1700" dirty="0" smtClean="0">
                <a:solidFill>
                  <a:schemeClr val="tx1">
                    <a:lumMod val="75000"/>
                    <a:lumOff val="25000"/>
                  </a:schemeClr>
                </a:solidFill>
                <a:latin typeface="Century Gothic" pitchFamily="34" charset="0"/>
              </a:rPr>
              <a:t>. First, we will look at an 	easy example of how to </a:t>
            </a:r>
            <a:r>
              <a:rPr lang="en-US" sz="1700" b="1" i="1" dirty="0" smtClean="0">
                <a:solidFill>
                  <a:schemeClr val="tx1">
                    <a:lumMod val="75000"/>
                    <a:lumOff val="25000"/>
                  </a:schemeClr>
                </a:solidFill>
                <a:latin typeface="Century Gothic" pitchFamily="34" charset="0"/>
              </a:rPr>
              <a:t>loop</a:t>
            </a:r>
            <a:r>
              <a:rPr lang="en-US" sz="1700" dirty="0" smtClean="0">
                <a:solidFill>
                  <a:schemeClr val="tx1">
                    <a:lumMod val="75000"/>
                    <a:lumOff val="25000"/>
                  </a:schemeClr>
                </a:solidFill>
                <a:latin typeface="Century Gothic" pitchFamily="34" charset="0"/>
              </a:rPr>
              <a:t> through a one-dimensional range.</a:t>
            </a:r>
          </a:p>
          <a:p>
            <a:pPr lvl="1">
              <a:buNone/>
            </a:pPr>
            <a:r>
              <a:rPr lang="en-US" sz="1700" dirty="0" smtClean="0">
                <a:solidFill>
                  <a:schemeClr val="tx1">
                    <a:lumMod val="75000"/>
                    <a:lumOff val="25000"/>
                  </a:schemeClr>
                </a:solidFill>
                <a:latin typeface="Century Gothic" pitchFamily="34" charset="0"/>
              </a:rPr>
              <a:t>			</a:t>
            </a:r>
          </a:p>
          <a:p>
            <a:pPr>
              <a:buNone/>
            </a:pPr>
            <a:r>
              <a:rPr lang="en-US" sz="1700" dirty="0" smtClean="0">
                <a:solidFill>
                  <a:schemeClr val="tx1">
                    <a:lumMod val="75000"/>
                    <a:lumOff val="25000"/>
                  </a:schemeClr>
                </a:solidFill>
                <a:latin typeface="Century Gothic" pitchFamily="34" charset="0"/>
              </a:rPr>
              <a:t>		1. The first two code lines declare two </a:t>
            </a:r>
            <a:r>
              <a:rPr lang="en-US" sz="1700" b="1" i="1" dirty="0" smtClean="0">
                <a:solidFill>
                  <a:schemeClr val="tx1">
                    <a:lumMod val="75000"/>
                    <a:lumOff val="25000"/>
                  </a:schemeClr>
                </a:solidFill>
                <a:latin typeface="Century Gothic" pitchFamily="34" charset="0"/>
              </a:rPr>
              <a:t>variables</a:t>
            </a:r>
            <a:r>
              <a:rPr lang="en-US" sz="1700" dirty="0" smtClean="0">
                <a:solidFill>
                  <a:schemeClr val="tx1">
                    <a:lumMod val="75000"/>
                    <a:lumOff val="25000"/>
                  </a:schemeClr>
                </a:solidFill>
                <a:latin typeface="Century Gothic" pitchFamily="34" charset="0"/>
              </a:rPr>
              <a:t> of type </a:t>
            </a:r>
            <a:r>
              <a:rPr lang="en-US" sz="1700" b="1" i="1" dirty="0" smtClean="0">
                <a:solidFill>
                  <a:schemeClr val="tx1">
                    <a:lumMod val="75000"/>
                    <a:lumOff val="25000"/>
                  </a:schemeClr>
                </a:solidFill>
                <a:latin typeface="Century Gothic" pitchFamily="34" charset="0"/>
              </a:rPr>
              <a:t>Integer</a:t>
            </a:r>
            <a:r>
              <a:rPr lang="en-US" sz="1700" dirty="0" smtClean="0">
                <a:solidFill>
                  <a:schemeClr val="tx1">
                    <a:lumMod val="75000"/>
                    <a:lumOff val="25000"/>
                  </a:schemeClr>
                </a:solidFill>
                <a:latin typeface="Century Gothic" pitchFamily="34" charset="0"/>
              </a:rPr>
              <a:t>. One 	named </a:t>
            </a:r>
            <a:r>
              <a:rPr lang="en-US" sz="1700" b="1" i="1" dirty="0" smtClean="0">
                <a:solidFill>
                  <a:schemeClr val="tx1">
                    <a:lumMod val="75000"/>
                    <a:lumOff val="25000"/>
                  </a:schemeClr>
                </a:solidFill>
                <a:latin typeface="Century Gothic" pitchFamily="34" charset="0"/>
              </a:rPr>
              <a:t>total</a:t>
            </a:r>
            <a:r>
              <a:rPr lang="en-US" sz="1700" dirty="0" smtClean="0">
                <a:solidFill>
                  <a:schemeClr val="tx1">
                    <a:lumMod val="75000"/>
                    <a:lumOff val="25000"/>
                  </a:schemeClr>
                </a:solidFill>
                <a:latin typeface="Century Gothic" pitchFamily="34" charset="0"/>
              </a:rPr>
              <a:t> and one named </a:t>
            </a:r>
            <a:r>
              <a:rPr lang="en-US" sz="1700" b="1" i="1" dirty="0" smtClean="0">
                <a:solidFill>
                  <a:schemeClr val="tx1">
                    <a:lumMod val="75000"/>
                    <a:lumOff val="25000"/>
                  </a:schemeClr>
                </a:solidFill>
                <a:latin typeface="Century Gothic" pitchFamily="34" charset="0"/>
              </a:rPr>
              <a:t>i.</a:t>
            </a:r>
          </a:p>
          <a:p>
            <a:pPr>
              <a:buNone/>
            </a:pPr>
            <a:endParaRPr lang="en-US" sz="1700" dirty="0" smtClean="0">
              <a:solidFill>
                <a:schemeClr val="tx1">
                  <a:lumMod val="75000"/>
                  <a:lumOff val="25000"/>
                </a:schemeClr>
              </a:solidFill>
              <a:latin typeface="Century Gothic" pitchFamily="34" charset="0"/>
            </a:endParaRPr>
          </a:p>
          <a:p>
            <a:pPr>
              <a:buNone/>
            </a:pPr>
            <a:r>
              <a:rPr lang="en-US" sz="1700" dirty="0" smtClean="0">
                <a:solidFill>
                  <a:schemeClr val="tx1">
                    <a:lumMod val="75000"/>
                    <a:lumOff val="25000"/>
                  </a:schemeClr>
                </a:solidFill>
                <a:latin typeface="Century Gothic" pitchFamily="34" charset="0"/>
              </a:rPr>
              <a:t>		2. Next, we initialize the variable </a:t>
            </a:r>
            <a:r>
              <a:rPr lang="en-US" sz="1700" b="1" i="1" dirty="0" smtClean="0">
                <a:solidFill>
                  <a:schemeClr val="tx1">
                    <a:lumMod val="75000"/>
                    <a:lumOff val="25000"/>
                  </a:schemeClr>
                </a:solidFill>
                <a:latin typeface="Century Gothic" pitchFamily="34" charset="0"/>
              </a:rPr>
              <a:t>total</a:t>
            </a:r>
            <a:r>
              <a:rPr lang="en-US" sz="1700" dirty="0" smtClean="0">
                <a:solidFill>
                  <a:schemeClr val="tx1">
                    <a:lumMod val="75000"/>
                    <a:lumOff val="25000"/>
                  </a:schemeClr>
                </a:solidFill>
                <a:latin typeface="Century Gothic" pitchFamily="34" charset="0"/>
              </a:rPr>
              <a:t> with </a:t>
            </a:r>
            <a:r>
              <a:rPr lang="en-US" sz="1700" b="1" i="1" dirty="0" smtClean="0">
                <a:solidFill>
                  <a:schemeClr val="tx1">
                    <a:lumMod val="75000"/>
                    <a:lumOff val="25000"/>
                  </a:schemeClr>
                </a:solidFill>
                <a:latin typeface="Century Gothic" pitchFamily="34" charset="0"/>
              </a:rPr>
              <a:t>value 0</a:t>
            </a:r>
            <a:r>
              <a:rPr lang="en-US" sz="1700" dirty="0" smtClean="0">
                <a:solidFill>
                  <a:schemeClr val="tx1">
                    <a:lumMod val="75000"/>
                    <a:lumOff val="25000"/>
                  </a:schemeClr>
                </a:solidFill>
                <a:latin typeface="Century Gothic" pitchFamily="34" charset="0"/>
              </a:rPr>
              <a:t>.</a:t>
            </a:r>
          </a:p>
          <a:p>
            <a:pPr>
              <a:buNone/>
            </a:pPr>
            <a:endParaRPr lang="en-US" sz="1700" dirty="0" smtClean="0">
              <a:solidFill>
                <a:schemeClr val="tx1">
                  <a:lumMod val="75000"/>
                  <a:lumOff val="25000"/>
                </a:schemeClr>
              </a:solidFill>
              <a:latin typeface="Century Gothic" pitchFamily="34" charset="0"/>
            </a:endParaRPr>
          </a:p>
          <a:p>
            <a:pPr>
              <a:buNone/>
            </a:pPr>
            <a:r>
              <a:rPr lang="en-US" sz="1700" dirty="0" smtClean="0">
                <a:solidFill>
                  <a:schemeClr val="tx1">
                    <a:lumMod val="75000"/>
                    <a:lumOff val="25000"/>
                  </a:schemeClr>
                </a:solidFill>
                <a:latin typeface="Century Gothic" pitchFamily="34" charset="0"/>
              </a:rPr>
              <a:t>		3. Add the </a:t>
            </a:r>
            <a:r>
              <a:rPr lang="en-US" sz="1700" b="1" i="1" dirty="0" smtClean="0">
                <a:solidFill>
                  <a:schemeClr val="tx1">
                    <a:lumMod val="75000"/>
                    <a:lumOff val="25000"/>
                  </a:schemeClr>
                </a:solidFill>
                <a:latin typeface="Century Gothic" pitchFamily="34" charset="0"/>
              </a:rPr>
              <a:t>For Next loop </a:t>
            </a:r>
            <a:r>
              <a:rPr lang="en-US" sz="1700" dirty="0" smtClean="0">
                <a:solidFill>
                  <a:schemeClr val="tx1">
                    <a:lumMod val="75000"/>
                    <a:lumOff val="25000"/>
                  </a:schemeClr>
                </a:solidFill>
                <a:latin typeface="Century Gothic" pitchFamily="34" charset="0"/>
              </a:rPr>
              <a:t>which runs from </a:t>
            </a:r>
            <a:r>
              <a:rPr lang="en-US" sz="1700" b="1" i="1" dirty="0" smtClean="0">
                <a:solidFill>
                  <a:schemeClr val="tx1">
                    <a:lumMod val="75000"/>
                    <a:lumOff val="25000"/>
                  </a:schemeClr>
                </a:solidFill>
                <a:latin typeface="Century Gothic" pitchFamily="34" charset="0"/>
              </a:rPr>
              <a:t>1</a:t>
            </a:r>
            <a:r>
              <a:rPr lang="en-US" sz="1700" dirty="0" smtClean="0">
                <a:solidFill>
                  <a:schemeClr val="tx1">
                    <a:lumMod val="75000"/>
                    <a:lumOff val="25000"/>
                  </a:schemeClr>
                </a:solidFill>
                <a:latin typeface="Century Gothic" pitchFamily="34" charset="0"/>
              </a:rPr>
              <a:t> to </a:t>
            </a:r>
            <a:r>
              <a:rPr lang="en-US" sz="1700" b="1" i="1" dirty="0" smtClean="0">
                <a:solidFill>
                  <a:schemeClr val="tx1">
                    <a:lumMod val="75000"/>
                    <a:lumOff val="25000"/>
                  </a:schemeClr>
                </a:solidFill>
                <a:latin typeface="Century Gothic" pitchFamily="34" charset="0"/>
              </a:rPr>
              <a:t>4</a:t>
            </a:r>
            <a:r>
              <a:rPr lang="en-US" sz="1700" dirty="0" smtClean="0">
                <a:solidFill>
                  <a:schemeClr val="tx1">
                    <a:lumMod val="75000"/>
                    <a:lumOff val="25000"/>
                  </a:schemeClr>
                </a:solidFill>
                <a:latin typeface="Century Gothic" pitchFamily="34" charset="0"/>
              </a:rPr>
              <a:t>.</a:t>
            </a:r>
          </a:p>
          <a:p>
            <a:pPr>
              <a:buNone/>
            </a:pPr>
            <a:endParaRPr lang="en-US" sz="1700" dirty="0" smtClean="0">
              <a:solidFill>
                <a:schemeClr val="tx1">
                  <a:lumMod val="75000"/>
                  <a:lumOff val="25000"/>
                </a:schemeClr>
              </a:solidFill>
              <a:latin typeface="Century Gothic" pitchFamily="34" charset="0"/>
            </a:endParaRPr>
          </a:p>
          <a:p>
            <a:pPr>
              <a:buNone/>
            </a:pPr>
            <a:r>
              <a:rPr lang="en-US" sz="1700" dirty="0" smtClean="0">
                <a:solidFill>
                  <a:schemeClr val="tx1">
                    <a:lumMod val="75000"/>
                    <a:lumOff val="25000"/>
                  </a:schemeClr>
                </a:solidFill>
                <a:latin typeface="Century Gothic" pitchFamily="34" charset="0"/>
              </a:rPr>
              <a:t>		4. Create an </a:t>
            </a:r>
            <a:r>
              <a:rPr lang="en-US" sz="1700" b="1" i="1" dirty="0" smtClean="0">
                <a:solidFill>
                  <a:schemeClr val="tx1">
                    <a:lumMod val="75000"/>
                    <a:lumOff val="25000"/>
                  </a:schemeClr>
                </a:solidFill>
                <a:latin typeface="Century Gothic" pitchFamily="34" charset="0"/>
              </a:rPr>
              <a:t>If Then statement </a:t>
            </a:r>
            <a:r>
              <a:rPr lang="en-US" sz="1700" dirty="0" smtClean="0">
                <a:solidFill>
                  <a:schemeClr val="tx1">
                    <a:lumMod val="75000"/>
                    <a:lumOff val="25000"/>
                  </a:schemeClr>
                </a:solidFill>
                <a:latin typeface="Century Gothic" pitchFamily="34" charset="0"/>
              </a:rPr>
              <a:t>which </a:t>
            </a:r>
            <a:r>
              <a:rPr lang="en-US" sz="1700" b="1" i="1" dirty="0" smtClean="0">
                <a:solidFill>
                  <a:schemeClr val="tx1">
                    <a:lumMod val="75000"/>
                    <a:lumOff val="25000"/>
                  </a:schemeClr>
                </a:solidFill>
                <a:latin typeface="Century Gothic" pitchFamily="34" charset="0"/>
              </a:rPr>
              <a:t>increments total </a:t>
            </a:r>
            <a:r>
              <a:rPr lang="en-US" sz="1700" dirty="0" smtClean="0">
                <a:solidFill>
                  <a:schemeClr val="tx1">
                    <a:lumMod val="75000"/>
                    <a:lumOff val="25000"/>
                  </a:schemeClr>
                </a:solidFill>
                <a:latin typeface="Century Gothic" pitchFamily="34" charset="0"/>
              </a:rPr>
              <a:t>by </a:t>
            </a:r>
            <a:r>
              <a:rPr lang="en-US" sz="1700" b="1" i="1" dirty="0" smtClean="0">
                <a:solidFill>
                  <a:schemeClr val="tx1">
                    <a:lumMod val="75000"/>
                    <a:lumOff val="25000"/>
                  </a:schemeClr>
                </a:solidFill>
                <a:latin typeface="Century Gothic" pitchFamily="34" charset="0"/>
              </a:rPr>
              <a:t>1</a:t>
            </a:r>
            <a:r>
              <a:rPr lang="en-US" sz="1700" dirty="0" smtClean="0">
                <a:solidFill>
                  <a:schemeClr val="tx1">
                    <a:lumMod val="75000"/>
                    <a:lumOff val="25000"/>
                  </a:schemeClr>
                </a:solidFill>
                <a:latin typeface="Century Gothic" pitchFamily="34" charset="0"/>
              </a:rPr>
              <a:t> if a 	value is </a:t>
            </a:r>
            <a:r>
              <a:rPr lang="en-US" sz="1700" b="1" i="1" dirty="0" smtClean="0">
                <a:solidFill>
                  <a:schemeClr val="tx1">
                    <a:lumMod val="75000"/>
                    <a:lumOff val="25000"/>
                  </a:schemeClr>
                </a:solidFill>
                <a:latin typeface="Century Gothic" pitchFamily="34" charset="0"/>
              </a:rPr>
              <a:t>higher</a:t>
            </a:r>
            <a:r>
              <a:rPr lang="en-US" sz="1700" dirty="0" smtClean="0">
                <a:solidFill>
                  <a:schemeClr val="tx1">
                    <a:lumMod val="75000"/>
                    <a:lumOff val="25000"/>
                  </a:schemeClr>
                </a:solidFill>
                <a:latin typeface="Century Gothic" pitchFamily="34" charset="0"/>
              </a:rPr>
              <a:t> than </a:t>
            </a:r>
            <a:r>
              <a:rPr lang="en-US" sz="1700" b="1" i="1" dirty="0" smtClean="0">
                <a:solidFill>
                  <a:schemeClr val="tx1">
                    <a:lumMod val="75000"/>
                    <a:lumOff val="25000"/>
                  </a:schemeClr>
                </a:solidFill>
                <a:latin typeface="Century Gothic" pitchFamily="34" charset="0"/>
              </a:rPr>
              <a:t>40</a:t>
            </a:r>
            <a:r>
              <a:rPr lang="en-US" sz="1700" dirty="0" smtClean="0">
                <a:solidFill>
                  <a:schemeClr val="tx1">
                    <a:lumMod val="75000"/>
                    <a:lumOff val="25000"/>
                  </a:schemeClr>
                </a:solidFill>
                <a:latin typeface="Century Gothic" pitchFamily="34" charset="0"/>
              </a:rPr>
              <a:t>.</a:t>
            </a:r>
          </a:p>
          <a:p>
            <a:pPr>
              <a:buNone/>
            </a:pPr>
            <a:endParaRPr lang="en-US" sz="1700" dirty="0" smtClean="0">
              <a:solidFill>
                <a:schemeClr val="tx1">
                  <a:lumMod val="75000"/>
                  <a:lumOff val="25000"/>
                </a:schemeClr>
              </a:solidFill>
              <a:latin typeface="Century Gothic" pitchFamily="34" charset="0"/>
            </a:endParaRPr>
          </a:p>
          <a:p>
            <a:pPr>
              <a:buNone/>
            </a:pPr>
            <a:r>
              <a:rPr lang="en-US" sz="1700" dirty="0" smtClean="0">
                <a:solidFill>
                  <a:schemeClr val="tx1">
                    <a:lumMod val="75000"/>
                    <a:lumOff val="25000"/>
                  </a:schemeClr>
                </a:solidFill>
                <a:latin typeface="Century Gothic" pitchFamily="34" charset="0"/>
              </a:rPr>
              <a:t>		5. Finally, use a </a:t>
            </a:r>
            <a:r>
              <a:rPr lang="en-US" sz="1700" b="1" i="1" dirty="0" smtClean="0">
                <a:solidFill>
                  <a:schemeClr val="tx1">
                    <a:lumMod val="75000"/>
                    <a:lumOff val="25000"/>
                  </a:schemeClr>
                </a:solidFill>
                <a:latin typeface="Century Gothic" pitchFamily="34" charset="0"/>
              </a:rPr>
              <a:t>message box</a:t>
            </a:r>
            <a:r>
              <a:rPr lang="en-US" sz="1700" dirty="0" smtClean="0">
                <a:solidFill>
                  <a:schemeClr val="tx1">
                    <a:lumMod val="75000"/>
                    <a:lumOff val="25000"/>
                  </a:schemeClr>
                </a:solidFill>
                <a:latin typeface="Century Gothic" pitchFamily="34" charset="0"/>
              </a:rPr>
              <a:t> to display the </a:t>
            </a:r>
            <a:r>
              <a:rPr lang="en-US" sz="1700" b="1" i="1" dirty="0" smtClean="0">
                <a:solidFill>
                  <a:schemeClr val="tx1">
                    <a:lumMod val="75000"/>
                    <a:lumOff val="25000"/>
                  </a:schemeClr>
                </a:solidFill>
                <a:latin typeface="Century Gothic" pitchFamily="34" charset="0"/>
              </a:rPr>
              <a:t>total</a:t>
            </a:r>
            <a:r>
              <a:rPr lang="en-US" sz="1700" dirty="0" smtClean="0">
                <a:solidFill>
                  <a:schemeClr val="tx1">
                    <a:lumMod val="75000"/>
                    <a:lumOff val="25000"/>
                  </a:schemeClr>
                </a:solidFill>
                <a:latin typeface="Century Gothic" pitchFamily="34" charset="0"/>
              </a:rPr>
              <a:t> number of values 	</a:t>
            </a:r>
            <a:r>
              <a:rPr lang="en-US" sz="1700" b="1" i="1" dirty="0" smtClean="0">
                <a:solidFill>
                  <a:schemeClr val="tx1">
                    <a:lumMod val="75000"/>
                    <a:lumOff val="25000"/>
                  </a:schemeClr>
                </a:solidFill>
                <a:latin typeface="Century Gothic" pitchFamily="34" charset="0"/>
              </a:rPr>
              <a:t>higher</a:t>
            </a:r>
            <a:r>
              <a:rPr lang="en-US" sz="1700" dirty="0" smtClean="0">
                <a:solidFill>
                  <a:schemeClr val="tx1">
                    <a:lumMod val="75000"/>
                    <a:lumOff val="25000"/>
                  </a:schemeClr>
                </a:solidFill>
                <a:latin typeface="Century Gothic" pitchFamily="34" charset="0"/>
              </a:rPr>
              <a:t> than </a:t>
            </a:r>
            <a:r>
              <a:rPr lang="en-US" sz="1700" b="1" i="1" dirty="0" smtClean="0">
                <a:solidFill>
                  <a:schemeClr val="tx1">
                    <a:lumMod val="75000"/>
                    <a:lumOff val="25000"/>
                  </a:schemeClr>
                </a:solidFill>
                <a:latin typeface="Century Gothic" pitchFamily="34" charset="0"/>
              </a:rPr>
              <a:t>40</a:t>
            </a:r>
            <a:r>
              <a:rPr lang="en-US" sz="1700" dirty="0" smtClean="0">
                <a:solidFill>
                  <a:schemeClr val="tx1">
                    <a:lumMod val="75000"/>
                    <a:lumOff val="25000"/>
                  </a:schemeClr>
                </a:solidFill>
                <a:latin typeface="Century Gothic" pitchFamily="34" charset="0"/>
              </a:rPr>
              <a:t>.</a:t>
            </a:r>
          </a:p>
          <a:p>
            <a:pPr lvl="1">
              <a:buNone/>
            </a:pPr>
            <a:endParaRPr lang="en-US" sz="1700" dirty="0" smtClean="0">
              <a:solidFill>
                <a:schemeClr val="tx1">
                  <a:lumMod val="75000"/>
                  <a:lumOff val="25000"/>
                </a:schemeClr>
              </a:solidFill>
              <a:latin typeface="Century Gothic" pitchFamily="34" charset="0"/>
            </a:endParaRPr>
          </a:p>
          <a:p>
            <a:pPr lvl="1">
              <a:buNone/>
            </a:pPr>
            <a:endParaRPr lang="en-US" sz="1700" dirty="0" smtClean="0">
              <a:solidFill>
                <a:schemeClr val="tx1">
                  <a:lumMod val="75000"/>
                  <a:lumOff val="25000"/>
                </a:schemeClr>
              </a:solidFill>
              <a:latin typeface="Century Gothic" pitchFamily="34" charset="0"/>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1: About Macro</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r>
              <a:rPr lang="en-US" sz="1900" b="1" dirty="0" smtClean="0">
                <a:solidFill>
                  <a:schemeClr val="tx1">
                    <a:lumMod val="65000"/>
                    <a:lumOff val="35000"/>
                  </a:schemeClr>
                </a:solidFill>
                <a:latin typeface="Century Gothic" pitchFamily="34" charset="0"/>
              </a:rPr>
              <a:t>Create a Macro</a:t>
            </a:r>
          </a:p>
          <a:p>
            <a:pPr lvl="1">
              <a:buNone/>
            </a:pPr>
            <a:r>
              <a:rPr lang="en-US" sz="1700" dirty="0" smtClean="0">
                <a:latin typeface="Century Gothic" pitchFamily="34" charset="0"/>
              </a:rPr>
              <a:t>		</a:t>
            </a:r>
            <a:r>
              <a:rPr lang="en-US" sz="1700" dirty="0" smtClean="0">
                <a:solidFill>
                  <a:schemeClr val="tx1">
                    <a:lumMod val="65000"/>
                    <a:lumOff val="35000"/>
                  </a:schemeClr>
                </a:solidFill>
                <a:latin typeface="Century Gothic" pitchFamily="34" charset="0"/>
              </a:rPr>
              <a:t>To create a macro in </a:t>
            </a:r>
            <a:r>
              <a:rPr lang="en-US" sz="1700" b="1" dirty="0" smtClean="0">
                <a:solidFill>
                  <a:schemeClr val="tx1">
                    <a:lumMod val="65000"/>
                    <a:lumOff val="35000"/>
                  </a:schemeClr>
                </a:solidFill>
                <a:latin typeface="Century Gothic" pitchFamily="34" charset="0"/>
              </a:rPr>
              <a:t>Excel 2007</a:t>
            </a:r>
            <a:r>
              <a:rPr lang="en-US" sz="1700" dirty="0" smtClean="0">
                <a:solidFill>
                  <a:schemeClr val="tx1">
                    <a:lumMod val="65000"/>
                    <a:lumOff val="35000"/>
                  </a:schemeClr>
                </a:solidFill>
                <a:latin typeface="Century Gothic" pitchFamily="34" charset="0"/>
              </a:rPr>
              <a:t>, you have to turn on the Developer 	tab. Next, you can create a macro which will be executed after 	clicking on a command button.</a:t>
            </a:r>
          </a:p>
          <a:p>
            <a:pPr lvl="1">
              <a:buNone/>
            </a:pPr>
            <a:r>
              <a:rPr lang="en-US" sz="1700" dirty="0" smtClean="0">
                <a:solidFill>
                  <a:schemeClr val="tx1">
                    <a:lumMod val="65000"/>
                    <a:lumOff val="35000"/>
                  </a:schemeClr>
                </a:solidFill>
                <a:latin typeface="Century Gothic" pitchFamily="34" charset="0"/>
              </a:rPr>
              <a:t>		</a:t>
            </a:r>
          </a:p>
          <a:p>
            <a:pPr lvl="1">
              <a:buNone/>
            </a:pPr>
            <a:r>
              <a:rPr lang="en-US" sz="1700" dirty="0" smtClean="0">
                <a:solidFill>
                  <a:schemeClr val="tx1">
                    <a:lumMod val="65000"/>
                    <a:lumOff val="35000"/>
                  </a:schemeClr>
                </a:solidFill>
                <a:latin typeface="Century Gothic" pitchFamily="34" charset="0"/>
              </a:rPr>
              <a:t>		</a:t>
            </a:r>
            <a:r>
              <a:rPr lang="en-US" sz="1800" b="1" dirty="0" smtClean="0">
                <a:solidFill>
                  <a:schemeClr val="tx1">
                    <a:lumMod val="65000"/>
                    <a:lumOff val="35000"/>
                  </a:schemeClr>
                </a:solidFill>
                <a:latin typeface="Century Gothic" pitchFamily="34" charset="0"/>
              </a:rPr>
              <a:t>Create and assign the Macro</a:t>
            </a:r>
          </a:p>
          <a:p>
            <a:pPr lvl="1">
              <a:buNone/>
            </a:pPr>
            <a:r>
              <a:rPr lang="en-US" sz="1700" b="1" dirty="0" smtClean="0">
                <a:solidFill>
                  <a:schemeClr val="tx1">
                    <a:lumMod val="65000"/>
                    <a:lumOff val="35000"/>
                  </a:schemeClr>
                </a:solidFill>
                <a:latin typeface="Century Gothic" pitchFamily="34" charset="0"/>
              </a:rPr>
              <a:t>		</a:t>
            </a:r>
            <a:r>
              <a:rPr lang="en-US" sz="1700" dirty="0" smtClean="0">
                <a:latin typeface="Century Gothic" pitchFamily="34" charset="0"/>
              </a:rPr>
              <a:t> </a:t>
            </a:r>
            <a:r>
              <a:rPr lang="en-US" sz="1700" dirty="0" smtClean="0">
                <a:solidFill>
                  <a:schemeClr val="tx1">
                    <a:lumMod val="65000"/>
                    <a:lumOff val="35000"/>
                  </a:schemeClr>
                </a:solidFill>
                <a:latin typeface="Century Gothic" pitchFamily="34" charset="0"/>
              </a:rPr>
              <a:t>Now it is time to create a macro (a piece of code) and assign it to 	the command button.</a:t>
            </a:r>
          </a:p>
          <a:p>
            <a:pPr marL="1257300" lvl="1" indent="-342900">
              <a:buNone/>
            </a:pPr>
            <a:r>
              <a:rPr lang="en-US" sz="1700" dirty="0" smtClean="0">
                <a:solidFill>
                  <a:schemeClr val="tx1">
                    <a:lumMod val="65000"/>
                    <a:lumOff val="35000"/>
                  </a:schemeClr>
                </a:solidFill>
                <a:latin typeface="Century Gothic" pitchFamily="34" charset="0"/>
              </a:rPr>
              <a:t>	1.	 Right click on </a:t>
            </a:r>
            <a:r>
              <a:rPr lang="en-US" sz="1700" b="1" i="1" dirty="0" smtClean="0">
                <a:solidFill>
                  <a:schemeClr val="tx1">
                    <a:lumMod val="65000"/>
                    <a:lumOff val="35000"/>
                  </a:schemeClr>
                </a:solidFill>
                <a:latin typeface="Century Gothic" pitchFamily="34" charset="0"/>
              </a:rPr>
              <a:t>CommandButton1</a:t>
            </a:r>
            <a:r>
              <a:rPr lang="en-US" sz="1700" dirty="0" smtClean="0">
                <a:solidFill>
                  <a:schemeClr val="tx1">
                    <a:lumMod val="65000"/>
                    <a:lumOff val="35000"/>
                  </a:schemeClr>
                </a:solidFill>
                <a:latin typeface="Century Gothic" pitchFamily="34" charset="0"/>
              </a:rPr>
              <a:t>.</a:t>
            </a:r>
          </a:p>
          <a:p>
            <a:pPr marL="1257300" lvl="1" indent="-342900">
              <a:buNone/>
            </a:pPr>
            <a:r>
              <a:rPr lang="en-US" sz="1700" dirty="0" smtClean="0">
                <a:solidFill>
                  <a:schemeClr val="tx1">
                    <a:lumMod val="65000"/>
                    <a:lumOff val="35000"/>
                  </a:schemeClr>
                </a:solidFill>
                <a:latin typeface="Century Gothic" pitchFamily="34" charset="0"/>
              </a:rPr>
              <a:t>	2.	 Click on </a:t>
            </a:r>
            <a:r>
              <a:rPr lang="en-US" sz="1700" b="1" i="1" dirty="0" smtClean="0">
                <a:solidFill>
                  <a:schemeClr val="tx1">
                    <a:lumMod val="65000"/>
                    <a:lumOff val="35000"/>
                  </a:schemeClr>
                </a:solidFill>
                <a:latin typeface="Century Gothic" pitchFamily="34" charset="0"/>
              </a:rPr>
              <a:t>View Code</a:t>
            </a:r>
            <a:r>
              <a:rPr lang="en-US" sz="1700" dirty="0" smtClean="0">
                <a:solidFill>
                  <a:schemeClr val="tx1">
                    <a:lumMod val="65000"/>
                    <a:lumOff val="35000"/>
                  </a:schemeClr>
                </a:solidFill>
                <a:latin typeface="Century Gothic" pitchFamily="34" charset="0"/>
              </a:rPr>
              <a:t>.</a:t>
            </a:r>
          </a:p>
          <a:p>
            <a:pPr marL="1257300" lvl="1" indent="-342900">
              <a:buNone/>
            </a:pPr>
            <a:r>
              <a:rPr lang="en-US" sz="1700" dirty="0" smtClean="0">
                <a:solidFill>
                  <a:schemeClr val="tx1">
                    <a:lumMod val="65000"/>
                    <a:lumOff val="35000"/>
                  </a:schemeClr>
                </a:solidFill>
                <a:latin typeface="Century Gothic" pitchFamily="34" charset="0"/>
              </a:rPr>
              <a:t>	3.	 The </a:t>
            </a:r>
            <a:r>
              <a:rPr lang="en-US" sz="1700" b="1" i="1" dirty="0" smtClean="0">
                <a:solidFill>
                  <a:schemeClr val="tx1">
                    <a:lumMod val="65000"/>
                    <a:lumOff val="35000"/>
                  </a:schemeClr>
                </a:solidFill>
                <a:latin typeface="Century Gothic" pitchFamily="34" charset="0"/>
              </a:rPr>
              <a:t>Visual Basic Editor</a:t>
            </a:r>
            <a:r>
              <a:rPr lang="en-US" sz="1700" dirty="0" smtClean="0">
                <a:solidFill>
                  <a:schemeClr val="tx1">
                    <a:lumMod val="65000"/>
                    <a:lumOff val="35000"/>
                  </a:schemeClr>
                </a:solidFill>
                <a:latin typeface="Century Gothic" pitchFamily="34" charset="0"/>
              </a:rPr>
              <a:t> appears. Place you cursor between 	</a:t>
            </a:r>
            <a:r>
              <a:rPr lang="en-US" sz="1700" b="1" i="1" dirty="0" smtClean="0">
                <a:solidFill>
                  <a:schemeClr val="tx1">
                    <a:lumMod val="65000"/>
                    <a:lumOff val="35000"/>
                  </a:schemeClr>
                </a:solidFill>
                <a:latin typeface="Century Gothic" pitchFamily="34" charset="0"/>
              </a:rPr>
              <a:t>'Private Sub CommandButton1_Click()' and 'End Sub'.</a:t>
            </a:r>
          </a:p>
          <a:p>
            <a:pPr marL="1257300" lvl="1" indent="-342900">
              <a:buNone/>
            </a:pPr>
            <a:r>
              <a:rPr lang="en-US" sz="1700" dirty="0" smtClean="0">
                <a:solidFill>
                  <a:schemeClr val="tx1">
                    <a:lumMod val="65000"/>
                    <a:lumOff val="35000"/>
                  </a:schemeClr>
                </a:solidFill>
                <a:latin typeface="Century Gothic" pitchFamily="34" charset="0"/>
              </a:rPr>
              <a:t>	4.	 For example, add the following </a:t>
            </a:r>
            <a:r>
              <a:rPr lang="en-US" sz="1700" b="1" i="1" dirty="0" smtClean="0">
                <a:solidFill>
                  <a:schemeClr val="tx1">
                    <a:lumMod val="65000"/>
                    <a:lumOff val="35000"/>
                  </a:schemeClr>
                </a:solidFill>
                <a:latin typeface="Century Gothic" pitchFamily="34" charset="0"/>
              </a:rPr>
              <a:t>code</a:t>
            </a:r>
            <a:r>
              <a:rPr lang="en-US" sz="1700" dirty="0" smtClean="0">
                <a:solidFill>
                  <a:schemeClr val="tx1">
                    <a:lumMod val="65000"/>
                    <a:lumOff val="35000"/>
                  </a:schemeClr>
                </a:solidFill>
                <a:latin typeface="Century Gothic" pitchFamily="34" charset="0"/>
              </a:rPr>
              <a:t> line:</a:t>
            </a:r>
          </a:p>
          <a:p>
            <a:pPr marL="1257300" lvl="1" indent="-342900">
              <a:buNone/>
            </a:pPr>
            <a:endParaRPr lang="en-US" sz="1700" dirty="0" smtClean="0">
              <a:solidFill>
                <a:schemeClr val="tx1">
                  <a:lumMod val="65000"/>
                  <a:lumOff val="35000"/>
                </a:schemeClr>
              </a:solidFill>
              <a:latin typeface="Century Gothic" pitchFamily="34" charset="0"/>
            </a:endParaRPr>
          </a:p>
          <a:p>
            <a:pPr marL="1257300" lvl="1" indent="-342900">
              <a:buNone/>
            </a:pPr>
            <a:r>
              <a:rPr lang="en-US" sz="1700" dirty="0" smtClean="0">
                <a:solidFill>
                  <a:schemeClr val="tx1">
                    <a:lumMod val="65000"/>
                    <a:lumOff val="35000"/>
                  </a:schemeClr>
                </a:solidFill>
                <a:latin typeface="Century Gothic" pitchFamily="34" charset="0"/>
              </a:rPr>
              <a:t>	5.	 Close the </a:t>
            </a:r>
            <a:r>
              <a:rPr lang="en-US" sz="1700" b="1" dirty="0" smtClean="0">
                <a:solidFill>
                  <a:schemeClr val="tx1">
                    <a:lumMod val="65000"/>
                    <a:lumOff val="35000"/>
                  </a:schemeClr>
                </a:solidFill>
                <a:latin typeface="Century Gothic" pitchFamily="34" charset="0"/>
              </a:rPr>
              <a:t>Visual Basic Editor</a:t>
            </a:r>
            <a:r>
              <a:rPr lang="en-US" sz="1700" dirty="0" smtClean="0">
                <a:solidFill>
                  <a:schemeClr val="tx1">
                    <a:lumMod val="65000"/>
                    <a:lumOff val="35000"/>
                  </a:schemeClr>
                </a:solidFill>
                <a:latin typeface="Century Gothic" pitchFamily="34" charset="0"/>
              </a:rPr>
              <a:t>.</a:t>
            </a:r>
          </a:p>
          <a:p>
            <a:pPr marL="1257300" lvl="1" indent="-342900">
              <a:buNone/>
            </a:pPr>
            <a:r>
              <a:rPr lang="en-US" sz="1700" dirty="0" smtClean="0">
                <a:solidFill>
                  <a:schemeClr val="tx1">
                    <a:lumMod val="65000"/>
                    <a:lumOff val="35000"/>
                  </a:schemeClr>
                </a:solidFill>
                <a:latin typeface="Century Gothic" pitchFamily="34" charset="0"/>
              </a:rPr>
              <a:t>	6.	</a:t>
            </a:r>
            <a:r>
              <a:rPr lang="en-US" sz="1700" dirty="0" smtClean="0">
                <a:latin typeface="Century Gothic" pitchFamily="34" charset="0"/>
              </a:rPr>
              <a:t> </a:t>
            </a:r>
            <a:r>
              <a:rPr lang="en-US" sz="1700" dirty="0" smtClean="0">
                <a:solidFill>
                  <a:schemeClr val="tx1">
                    <a:lumMod val="65000"/>
                    <a:lumOff val="35000"/>
                  </a:schemeClr>
                </a:solidFill>
                <a:latin typeface="Century Gothic" pitchFamily="34" charset="0"/>
              </a:rPr>
              <a:t>Before you click on CommandButton1, make sure </a:t>
            </a:r>
            <a:r>
              <a:rPr lang="en-US" sz="1700" b="1" i="1" dirty="0" smtClean="0">
                <a:solidFill>
                  <a:schemeClr val="tx1">
                    <a:lumMod val="65000"/>
                    <a:lumOff val="35000"/>
                  </a:schemeClr>
                </a:solidFill>
                <a:latin typeface="Century Gothic" pitchFamily="34" charset="0"/>
              </a:rPr>
              <a:t>Design 	Mode</a:t>
            </a:r>
            <a:r>
              <a:rPr lang="en-US" sz="1700" dirty="0" smtClean="0">
                <a:solidFill>
                  <a:schemeClr val="tx1">
                    <a:lumMod val="65000"/>
                    <a:lumOff val="35000"/>
                  </a:schemeClr>
                </a:solidFill>
                <a:latin typeface="Century Gothic" pitchFamily="34" charset="0"/>
              </a:rPr>
              <a:t> is deselected. You can do this by clicking on Design 	Mode again. </a:t>
            </a:r>
          </a:p>
        </p:txBody>
      </p:sp>
      <p:sp>
        <p:nvSpPr>
          <p:cNvPr id="4" name="TextBox 3"/>
          <p:cNvSpPr txBox="1"/>
          <p:nvPr/>
        </p:nvSpPr>
        <p:spPr>
          <a:xfrm>
            <a:off x="2362200" y="5181600"/>
            <a:ext cx="4876800" cy="246221"/>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65000"/>
                    <a:lumOff val="35000"/>
                  </a:schemeClr>
                </a:solidFill>
                <a:latin typeface="Courier New" pitchFamily="49" charset="0"/>
                <a:cs typeface="Courier New" pitchFamily="49" charset="0"/>
              </a:rPr>
              <a:t> Range("A1").Value ="Hello</a:t>
            </a:r>
            <a:r>
              <a:rPr lang="en-US" sz="1600" dirty="0" smtClean="0">
                <a:solidFill>
                  <a:schemeClr val="tx1">
                    <a:lumMod val="65000"/>
                    <a:lumOff val="35000"/>
                  </a:schemeClr>
                </a:solidFill>
                <a:latin typeface="Courier New" pitchFamily="49" charset="0"/>
                <a:cs typeface="Courier New" pitchFamily="49" charset="0"/>
              </a:rPr>
              <a:t>"</a:t>
            </a:r>
            <a:endParaRPr lang="en-US" sz="1700" dirty="0">
              <a:solidFill>
                <a:schemeClr val="tx1">
                  <a:lumMod val="65000"/>
                  <a:lumOff val="35000"/>
                </a:schemeClr>
              </a:solidFill>
              <a:latin typeface="Courier New" pitchFamily="49" charset="0"/>
              <a:cs typeface="Courier New" pitchFamily="49"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10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10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10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1000"/>
                                        <p:tgtEl>
                                          <p:spTgt spid="3">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1000"/>
                                        <p:tgtEl>
                                          <p:spTgt spid="3">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fade">
                                      <p:cBhvr>
                                        <p:cTn id="25" dur="1000"/>
                                        <p:tgtEl>
                                          <p:spTgt spid="3">
                                            <p:txEl>
                                              <p:pRg st="10" end="10"/>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11" end="11"/>
                                            </p:txEl>
                                          </p:spTgt>
                                        </p:tgtEl>
                                        <p:attrNameLst>
                                          <p:attrName>style.visibility</p:attrName>
                                        </p:attrNameLst>
                                      </p:cBhvr>
                                      <p:to>
                                        <p:strVal val="visible"/>
                                      </p:to>
                                    </p:set>
                                    <p:animEffect transition="in" filter="fade">
                                      <p:cBhvr>
                                        <p:cTn id="28" dur="1000"/>
                                        <p:tgtEl>
                                          <p:spTgt spid="3">
                                            <p:txEl>
                                              <p:pRg st="11" end="1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Loop</a:t>
            </a:r>
          </a:p>
          <a:p>
            <a:pPr lvl="1">
              <a:buNone/>
            </a:pPr>
            <a:r>
              <a:rPr lang="en-US" sz="1700" dirty="0" smtClean="0">
                <a:solidFill>
                  <a:schemeClr val="tx1">
                    <a:lumMod val="75000"/>
                    <a:lumOff val="25000"/>
                  </a:schemeClr>
                </a:solidFill>
                <a:latin typeface="Century Gothic" pitchFamily="34" charset="0"/>
              </a:rPr>
              <a:t>		</a:t>
            </a:r>
            <a:r>
              <a:rPr lang="en-US" sz="1800" dirty="0" smtClean="0"/>
              <a:t> </a:t>
            </a:r>
            <a:r>
              <a:rPr lang="en-US" sz="1700" dirty="0" smtClean="0">
                <a:solidFill>
                  <a:schemeClr val="tx1">
                    <a:lumMod val="75000"/>
                    <a:lumOff val="25000"/>
                  </a:schemeClr>
                </a:solidFill>
                <a:latin typeface="Century Gothic" pitchFamily="34" charset="0"/>
              </a:rPr>
              <a:t>The </a:t>
            </a:r>
            <a:r>
              <a:rPr lang="en-US" sz="1700" b="1" i="1" dirty="0" smtClean="0">
                <a:solidFill>
                  <a:schemeClr val="tx1">
                    <a:lumMod val="75000"/>
                    <a:lumOff val="25000"/>
                  </a:schemeClr>
                </a:solidFill>
                <a:latin typeface="Century Gothic" pitchFamily="34" charset="0"/>
              </a:rPr>
              <a:t>Excel VBA loop</a:t>
            </a:r>
            <a:r>
              <a:rPr lang="en-US" sz="1700" i="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(or For Next loop) is a very useful programming 	statement which is often used in </a:t>
            </a:r>
            <a:r>
              <a:rPr lang="en-US" sz="1700" b="1" i="1" dirty="0" smtClean="0">
                <a:solidFill>
                  <a:schemeClr val="tx1">
                    <a:lumMod val="75000"/>
                    <a:lumOff val="25000"/>
                  </a:schemeClr>
                </a:solidFill>
                <a:latin typeface="Century Gothic" pitchFamily="34" charset="0"/>
              </a:rPr>
              <a:t>Excel VBA</a:t>
            </a:r>
            <a:r>
              <a:rPr lang="en-US" sz="1700" dirty="0" smtClean="0">
                <a:solidFill>
                  <a:schemeClr val="tx1">
                    <a:lumMod val="75000"/>
                    <a:lumOff val="25000"/>
                  </a:schemeClr>
                </a:solidFill>
                <a:latin typeface="Century Gothic" pitchFamily="34" charset="0"/>
              </a:rPr>
              <a:t>. First, we will look at an 	easy example of how to </a:t>
            </a:r>
            <a:r>
              <a:rPr lang="en-US" sz="1700" b="1" i="1" dirty="0" smtClean="0">
                <a:solidFill>
                  <a:schemeClr val="tx1">
                    <a:lumMod val="75000"/>
                    <a:lumOff val="25000"/>
                  </a:schemeClr>
                </a:solidFill>
                <a:latin typeface="Century Gothic" pitchFamily="34" charset="0"/>
              </a:rPr>
              <a:t>loop</a:t>
            </a:r>
            <a:r>
              <a:rPr lang="en-US" sz="1700" dirty="0" smtClean="0">
                <a:solidFill>
                  <a:schemeClr val="tx1">
                    <a:lumMod val="75000"/>
                    <a:lumOff val="25000"/>
                  </a:schemeClr>
                </a:solidFill>
                <a:latin typeface="Century Gothic" pitchFamily="34" charset="0"/>
              </a:rPr>
              <a:t> through a one-dimensional range.</a:t>
            </a:r>
          </a:p>
          <a:p>
            <a:pPr lvl="1">
              <a:buNone/>
            </a:pPr>
            <a:r>
              <a:rPr lang="en-US" sz="1700" dirty="0" smtClean="0">
                <a:solidFill>
                  <a:schemeClr val="tx1">
                    <a:lumMod val="75000"/>
                    <a:lumOff val="25000"/>
                  </a:schemeClr>
                </a:solidFill>
                <a:latin typeface="Century Gothic" pitchFamily="34" charset="0"/>
              </a:rPr>
              <a:t>			</a:t>
            </a:r>
          </a:p>
          <a:p>
            <a:pPr lvl="1">
              <a:buNone/>
            </a:pPr>
            <a:r>
              <a:rPr lang="en-US" sz="1700" dirty="0" smtClean="0">
                <a:solidFill>
                  <a:schemeClr val="tx1">
                    <a:lumMod val="75000"/>
                    <a:lumOff val="25000"/>
                  </a:schemeClr>
                </a:solidFill>
                <a:latin typeface="Century Gothic" pitchFamily="34" charset="0"/>
              </a:rPr>
              <a:t>		Result :</a:t>
            </a:r>
          </a:p>
          <a:p>
            <a:pPr lvl="1">
              <a:buNone/>
            </a:pPr>
            <a:endParaRPr lang="en-US" sz="1700" dirty="0" smtClean="0">
              <a:solidFill>
                <a:schemeClr val="tx1">
                  <a:lumMod val="75000"/>
                  <a:lumOff val="25000"/>
                </a:schemeClr>
              </a:solidFill>
              <a:latin typeface="Century Gothic" pitchFamily="34" charset="0"/>
            </a:endParaRPr>
          </a:p>
        </p:txBody>
      </p:sp>
      <p:pic>
        <p:nvPicPr>
          <p:cNvPr id="82946" name="Picture 2" descr="Single Loop, First Run"/>
          <p:cNvPicPr>
            <a:picLocks noChangeAspect="1" noChangeArrowheads="1"/>
          </p:cNvPicPr>
          <p:nvPr/>
        </p:nvPicPr>
        <p:blipFill>
          <a:blip r:embed="rId2"/>
          <a:srcRect/>
          <a:stretch>
            <a:fillRect/>
          </a:stretch>
        </p:blipFill>
        <p:spPr bwMode="auto">
          <a:xfrm>
            <a:off x="2590800" y="2590800"/>
            <a:ext cx="2686050" cy="1952625"/>
          </a:xfrm>
          <a:prstGeom prst="rect">
            <a:avLst/>
          </a:prstGeom>
          <a:noFill/>
        </p:spPr>
      </p:pic>
      <p:pic>
        <p:nvPicPr>
          <p:cNvPr id="82948" name="Picture 4" descr="Single Loop, Second Run"/>
          <p:cNvPicPr>
            <a:picLocks noChangeAspect="1" noChangeArrowheads="1"/>
          </p:cNvPicPr>
          <p:nvPr/>
        </p:nvPicPr>
        <p:blipFill>
          <a:blip r:embed="rId3"/>
          <a:srcRect/>
          <a:stretch>
            <a:fillRect/>
          </a:stretch>
        </p:blipFill>
        <p:spPr bwMode="auto">
          <a:xfrm>
            <a:off x="2590800" y="4724400"/>
            <a:ext cx="2686050" cy="1952625"/>
          </a:xfrm>
          <a:prstGeom prst="rect">
            <a:avLst/>
          </a:prstGeom>
          <a:noFill/>
        </p:spPr>
      </p:pic>
      <p:pic>
        <p:nvPicPr>
          <p:cNvPr id="82950" name="Picture 6" descr="Single Loop, Third Run"/>
          <p:cNvPicPr>
            <a:picLocks noChangeAspect="1" noChangeArrowheads="1"/>
          </p:cNvPicPr>
          <p:nvPr/>
        </p:nvPicPr>
        <p:blipFill>
          <a:blip r:embed="rId4"/>
          <a:srcRect/>
          <a:stretch>
            <a:fillRect/>
          </a:stretch>
        </p:blipFill>
        <p:spPr bwMode="auto">
          <a:xfrm>
            <a:off x="5791200" y="2590800"/>
            <a:ext cx="2686050" cy="1952625"/>
          </a:xfrm>
          <a:prstGeom prst="rect">
            <a:avLst/>
          </a:prstGeom>
          <a:noFill/>
        </p:spPr>
      </p:pic>
      <p:pic>
        <p:nvPicPr>
          <p:cNvPr id="82952" name="Picture 8" descr="Single Loop, Fourth Run"/>
          <p:cNvPicPr>
            <a:picLocks noChangeAspect="1" noChangeArrowheads="1"/>
          </p:cNvPicPr>
          <p:nvPr/>
        </p:nvPicPr>
        <p:blipFill>
          <a:blip r:embed="rId5"/>
          <a:srcRect/>
          <a:stretch>
            <a:fillRect/>
          </a:stretch>
        </p:blipFill>
        <p:spPr bwMode="auto">
          <a:xfrm>
            <a:off x="5791200" y="4724400"/>
            <a:ext cx="2686050" cy="1952625"/>
          </a:xfrm>
          <a:prstGeom prst="rect">
            <a:avLst/>
          </a:prstGeom>
          <a:noFill/>
        </p:spPr>
      </p:pic>
      <p:sp>
        <p:nvSpPr>
          <p:cNvPr id="8" name="Rectangle 7"/>
          <p:cNvSpPr/>
          <p:nvPr/>
        </p:nvSpPr>
        <p:spPr>
          <a:xfrm>
            <a:off x="2819400" y="3810000"/>
            <a:ext cx="813043" cy="707886"/>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glow rad="101600">
                    <a:schemeClr val="accent1">
                      <a:satMod val="175000"/>
                      <a:alpha val="40000"/>
                    </a:schemeClr>
                  </a:glow>
                  <a:reflection blurRad="12700" stA="50000" endPos="50000" dist="5000" dir="5400000" sy="-100000" rotWithShape="0"/>
                </a:effectLst>
                <a:latin typeface="Courier New" pitchFamily="49" charset="0"/>
                <a:cs typeface="Courier New" pitchFamily="49" charset="0"/>
              </a:rPr>
              <a:t>1.</a:t>
            </a:r>
            <a:endParaRPr lang="en-US"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glow rad="101600">
                  <a:schemeClr val="accent1">
                    <a:satMod val="175000"/>
                    <a:alpha val="40000"/>
                  </a:schemeClr>
                </a:glow>
                <a:reflection blurRad="12700" stA="50000" endPos="50000" dist="5000" dir="5400000" sy="-100000" rotWithShape="0"/>
              </a:effectLst>
              <a:latin typeface="Courier New" pitchFamily="49" charset="0"/>
              <a:cs typeface="Courier New" pitchFamily="49" charset="0"/>
            </a:endParaRPr>
          </a:p>
        </p:txBody>
      </p:sp>
      <p:sp>
        <p:nvSpPr>
          <p:cNvPr id="9" name="Rectangle 8"/>
          <p:cNvSpPr/>
          <p:nvPr/>
        </p:nvSpPr>
        <p:spPr>
          <a:xfrm>
            <a:off x="2819400" y="5943600"/>
            <a:ext cx="813043" cy="707886"/>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glow rad="101600">
                    <a:schemeClr val="accent1">
                      <a:satMod val="175000"/>
                      <a:alpha val="40000"/>
                    </a:schemeClr>
                  </a:glow>
                  <a:reflection blurRad="12700" stA="50000" endPos="50000" dist="5000" dir="5400000" sy="-100000" rotWithShape="0"/>
                </a:effectLst>
                <a:latin typeface="Courier New" pitchFamily="49" charset="0"/>
                <a:cs typeface="Courier New" pitchFamily="49" charset="0"/>
              </a:rPr>
              <a:t>2.</a:t>
            </a:r>
            <a:endParaRPr lang="en-US"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glow rad="101600">
                  <a:schemeClr val="accent1">
                    <a:satMod val="175000"/>
                    <a:alpha val="40000"/>
                  </a:schemeClr>
                </a:glow>
                <a:reflection blurRad="12700" stA="50000" endPos="50000" dist="5000" dir="5400000" sy="-100000" rotWithShape="0"/>
              </a:effectLst>
              <a:latin typeface="Courier New" pitchFamily="49" charset="0"/>
              <a:cs typeface="Courier New" pitchFamily="49" charset="0"/>
            </a:endParaRPr>
          </a:p>
        </p:txBody>
      </p:sp>
      <p:sp>
        <p:nvSpPr>
          <p:cNvPr id="10" name="Rectangle 9"/>
          <p:cNvSpPr/>
          <p:nvPr/>
        </p:nvSpPr>
        <p:spPr>
          <a:xfrm>
            <a:off x="6019800" y="3810000"/>
            <a:ext cx="813043" cy="707886"/>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glow rad="101600">
                    <a:schemeClr val="accent1">
                      <a:satMod val="175000"/>
                      <a:alpha val="40000"/>
                    </a:schemeClr>
                  </a:glow>
                  <a:reflection blurRad="12700" stA="50000" endPos="50000" dist="5000" dir="5400000" sy="-100000" rotWithShape="0"/>
                </a:effectLst>
                <a:latin typeface="Courier New" pitchFamily="49" charset="0"/>
                <a:cs typeface="Courier New" pitchFamily="49" charset="0"/>
              </a:rPr>
              <a:t>3.</a:t>
            </a:r>
            <a:endParaRPr lang="en-US"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glow rad="101600">
                  <a:schemeClr val="accent1">
                    <a:satMod val="175000"/>
                    <a:alpha val="40000"/>
                  </a:schemeClr>
                </a:glow>
                <a:reflection blurRad="12700" stA="50000" endPos="50000" dist="5000" dir="5400000" sy="-100000" rotWithShape="0"/>
              </a:effectLst>
              <a:latin typeface="Courier New" pitchFamily="49" charset="0"/>
              <a:cs typeface="Courier New" pitchFamily="49" charset="0"/>
            </a:endParaRPr>
          </a:p>
        </p:txBody>
      </p:sp>
      <p:sp>
        <p:nvSpPr>
          <p:cNvPr id="11" name="Rectangle 10"/>
          <p:cNvSpPr/>
          <p:nvPr/>
        </p:nvSpPr>
        <p:spPr>
          <a:xfrm>
            <a:off x="6019800" y="5943600"/>
            <a:ext cx="813043" cy="707886"/>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glow rad="101600">
                    <a:schemeClr val="accent1">
                      <a:satMod val="175000"/>
                      <a:alpha val="40000"/>
                    </a:schemeClr>
                  </a:glow>
                  <a:reflection blurRad="12700" stA="50000" endPos="50000" dist="5000" dir="5400000" sy="-100000" rotWithShape="0"/>
                </a:effectLst>
                <a:latin typeface="Courier New" pitchFamily="49" charset="0"/>
                <a:cs typeface="Courier New" pitchFamily="49" charset="0"/>
              </a:rPr>
              <a:t>4.</a:t>
            </a:r>
            <a:endParaRPr lang="en-US"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glow rad="101600">
                  <a:schemeClr val="accent1">
                    <a:satMod val="175000"/>
                    <a:alpha val="40000"/>
                  </a:schemeClr>
                </a:glow>
                <a:reflection blurRad="12700" stA="50000" endPos="50000" dist="5000" dir="5400000" sy="-100000" rotWithShape="0"/>
              </a:effectLst>
              <a:latin typeface="Courier New" pitchFamily="49" charset="0"/>
              <a:cs typeface="Courier New" pitchFamily="49" charset="0"/>
            </a:endParaRPr>
          </a:p>
        </p:txBody>
      </p:sp>
    </p:spTree>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Loop</a:t>
            </a:r>
          </a:p>
          <a:p>
            <a:pPr lvl="1">
              <a:buNone/>
            </a:pPr>
            <a:r>
              <a:rPr lang="en-US" sz="1700" dirty="0" smtClean="0">
                <a:solidFill>
                  <a:schemeClr val="tx1">
                    <a:lumMod val="75000"/>
                    <a:lumOff val="25000"/>
                  </a:schemeClr>
                </a:solidFill>
                <a:latin typeface="Century Gothic" pitchFamily="34" charset="0"/>
              </a:rPr>
              <a:t>		</a:t>
            </a:r>
            <a:r>
              <a:rPr lang="en-US" sz="1800" dirty="0" smtClean="0"/>
              <a:t> </a:t>
            </a:r>
            <a:r>
              <a:rPr lang="en-US" sz="1700" dirty="0" smtClean="0">
                <a:solidFill>
                  <a:schemeClr val="tx1">
                    <a:lumMod val="75000"/>
                    <a:lumOff val="25000"/>
                  </a:schemeClr>
                </a:solidFill>
                <a:latin typeface="Century Gothic" pitchFamily="34" charset="0"/>
              </a:rPr>
              <a:t>The </a:t>
            </a:r>
            <a:r>
              <a:rPr lang="en-US" sz="1700" b="1" i="1" dirty="0" smtClean="0">
                <a:solidFill>
                  <a:schemeClr val="tx1">
                    <a:lumMod val="75000"/>
                    <a:lumOff val="25000"/>
                  </a:schemeClr>
                </a:solidFill>
                <a:latin typeface="Century Gothic" pitchFamily="34" charset="0"/>
              </a:rPr>
              <a:t>Excel VBA loop</a:t>
            </a:r>
            <a:r>
              <a:rPr lang="en-US" sz="1700" i="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(or For Next loop) is a very useful programming 	statement which is often used in </a:t>
            </a:r>
            <a:r>
              <a:rPr lang="en-US" sz="1700" b="1" i="1" dirty="0" smtClean="0">
                <a:solidFill>
                  <a:schemeClr val="tx1">
                    <a:lumMod val="75000"/>
                    <a:lumOff val="25000"/>
                  </a:schemeClr>
                </a:solidFill>
                <a:latin typeface="Century Gothic" pitchFamily="34" charset="0"/>
              </a:rPr>
              <a:t>Excel VBA</a:t>
            </a:r>
            <a:r>
              <a:rPr lang="en-US" sz="1700" dirty="0" smtClean="0">
                <a:solidFill>
                  <a:schemeClr val="tx1">
                    <a:lumMod val="75000"/>
                    <a:lumOff val="25000"/>
                  </a:schemeClr>
                </a:solidFill>
                <a:latin typeface="Century Gothic" pitchFamily="34" charset="0"/>
              </a:rPr>
              <a:t>. First, we will look at an 	easy example of how to </a:t>
            </a:r>
            <a:r>
              <a:rPr lang="en-US" sz="1700" b="1" i="1" dirty="0" smtClean="0">
                <a:solidFill>
                  <a:schemeClr val="tx1">
                    <a:lumMod val="75000"/>
                    <a:lumOff val="25000"/>
                  </a:schemeClr>
                </a:solidFill>
                <a:latin typeface="Century Gothic" pitchFamily="34" charset="0"/>
              </a:rPr>
              <a:t>loop</a:t>
            </a:r>
            <a:r>
              <a:rPr lang="en-US" sz="1700" dirty="0" smtClean="0">
                <a:solidFill>
                  <a:schemeClr val="tx1">
                    <a:lumMod val="75000"/>
                    <a:lumOff val="25000"/>
                  </a:schemeClr>
                </a:solidFill>
                <a:latin typeface="Century Gothic" pitchFamily="34" charset="0"/>
              </a:rPr>
              <a:t> through a one-dimensional range.</a:t>
            </a:r>
          </a:p>
          <a:p>
            <a:pPr lvl="1">
              <a:buNone/>
            </a:pPr>
            <a:r>
              <a:rPr lang="en-US" sz="1700" dirty="0" smtClean="0">
                <a:solidFill>
                  <a:schemeClr val="tx1">
                    <a:lumMod val="75000"/>
                    <a:lumOff val="25000"/>
                  </a:schemeClr>
                </a:solidFill>
                <a:latin typeface="Century Gothic" pitchFamily="34" charset="0"/>
              </a:rPr>
              <a:t>			</a:t>
            </a:r>
          </a:p>
          <a:p>
            <a:pPr>
              <a:buNone/>
            </a:pPr>
            <a:r>
              <a:rPr lang="en-US" sz="1700"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Explanation:</a:t>
            </a:r>
            <a:r>
              <a:rPr lang="en-US" sz="1700" dirty="0" smtClean="0">
                <a:solidFill>
                  <a:schemeClr val="tx1">
                    <a:lumMod val="75000"/>
                    <a:lumOff val="25000"/>
                  </a:schemeClr>
                </a:solidFill>
                <a:latin typeface="Century Gothic" pitchFamily="34" charset="0"/>
              </a:rPr>
              <a:t> The </a:t>
            </a:r>
            <a:r>
              <a:rPr lang="en-US" sz="1700" b="1" i="1" dirty="0" smtClean="0">
                <a:solidFill>
                  <a:schemeClr val="tx1">
                    <a:lumMod val="75000"/>
                    <a:lumOff val="25000"/>
                  </a:schemeClr>
                </a:solidFill>
                <a:latin typeface="Century Gothic" pitchFamily="34" charset="0"/>
              </a:rPr>
              <a:t>code</a:t>
            </a:r>
            <a:r>
              <a:rPr lang="en-US" sz="1700" dirty="0" smtClean="0">
                <a:solidFill>
                  <a:schemeClr val="tx1">
                    <a:lumMod val="75000"/>
                    <a:lumOff val="25000"/>
                  </a:schemeClr>
                </a:solidFill>
                <a:latin typeface="Century Gothic" pitchFamily="34" charset="0"/>
              </a:rPr>
              <a:t> lines between </a:t>
            </a:r>
            <a:r>
              <a:rPr lang="en-US" sz="1700" b="1" i="1" dirty="0" smtClean="0">
                <a:solidFill>
                  <a:schemeClr val="tx1">
                    <a:lumMod val="75000"/>
                    <a:lumOff val="25000"/>
                  </a:schemeClr>
                </a:solidFill>
                <a:latin typeface="Century Gothic" pitchFamily="34" charset="0"/>
              </a:rPr>
              <a:t>For </a:t>
            </a:r>
            <a:r>
              <a:rPr lang="en-US" sz="1700" dirty="0" smtClean="0">
                <a:solidFill>
                  <a:schemeClr val="tx1">
                    <a:lumMod val="75000"/>
                    <a:lumOff val="25000"/>
                  </a:schemeClr>
                </a:solidFill>
                <a:latin typeface="Century Gothic" pitchFamily="34" charset="0"/>
              </a:rPr>
              <a:t>and </a:t>
            </a:r>
            <a:r>
              <a:rPr lang="en-US" sz="1700" b="1" i="1" dirty="0" smtClean="0">
                <a:solidFill>
                  <a:schemeClr val="tx1">
                    <a:lumMod val="75000"/>
                    <a:lumOff val="25000"/>
                  </a:schemeClr>
                </a:solidFill>
                <a:latin typeface="Century Gothic" pitchFamily="34" charset="0"/>
              </a:rPr>
              <a:t>Next</a:t>
            </a:r>
            <a:r>
              <a:rPr lang="en-US" sz="1700" dirty="0" smtClean="0">
                <a:solidFill>
                  <a:schemeClr val="tx1">
                    <a:lumMod val="75000"/>
                    <a:lumOff val="25000"/>
                  </a:schemeClr>
                </a:solidFill>
                <a:latin typeface="Century Gothic" pitchFamily="34" charset="0"/>
              </a:rPr>
              <a:t> will be executed 		</a:t>
            </a:r>
            <a:r>
              <a:rPr lang="en-US" sz="1700" b="1" i="1" dirty="0" smtClean="0">
                <a:solidFill>
                  <a:schemeClr val="tx1">
                    <a:lumMod val="75000"/>
                    <a:lumOff val="25000"/>
                  </a:schemeClr>
                </a:solidFill>
                <a:latin typeface="Century Gothic" pitchFamily="34" charset="0"/>
              </a:rPr>
              <a:t>four times</a:t>
            </a:r>
            <a:r>
              <a:rPr lang="en-US" sz="1700"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For i = 1, 2, 3 </a:t>
            </a:r>
            <a:r>
              <a:rPr lang="en-US" sz="1700" dirty="0" smtClean="0">
                <a:solidFill>
                  <a:schemeClr val="tx1">
                    <a:lumMod val="75000"/>
                    <a:lumOff val="25000"/>
                  </a:schemeClr>
                </a:solidFill>
                <a:latin typeface="Century Gothic" pitchFamily="34" charset="0"/>
              </a:rPr>
              <a:t>and </a:t>
            </a:r>
            <a:r>
              <a:rPr lang="en-US" sz="1700" b="1" i="1" dirty="0" smtClean="0">
                <a:solidFill>
                  <a:schemeClr val="tx1">
                    <a:lumMod val="75000"/>
                    <a:lumOff val="25000"/>
                  </a:schemeClr>
                </a:solidFill>
                <a:latin typeface="Century Gothic" pitchFamily="34" charset="0"/>
              </a:rPr>
              <a:t>4</a:t>
            </a:r>
            <a:r>
              <a:rPr lang="en-US" sz="1700"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For i =1</a:t>
            </a:r>
            <a:r>
              <a:rPr lang="en-US" sz="1700"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Excel VBA </a:t>
            </a:r>
            <a:r>
              <a:rPr lang="en-US" sz="1700" dirty="0" smtClean="0">
                <a:solidFill>
                  <a:schemeClr val="tx1">
                    <a:lumMod val="75000"/>
                    <a:lumOff val="25000"/>
                  </a:schemeClr>
                </a:solidFill>
                <a:latin typeface="Century Gothic" pitchFamily="34" charset="0"/>
              </a:rPr>
              <a:t>fills in </a:t>
            </a:r>
            <a:r>
              <a:rPr lang="en-US" sz="1700" b="1" i="1" dirty="0" smtClean="0">
                <a:solidFill>
                  <a:schemeClr val="tx1">
                    <a:lumMod val="75000"/>
                    <a:lumOff val="25000"/>
                  </a:schemeClr>
                </a:solidFill>
                <a:latin typeface="Century Gothic" pitchFamily="34" charset="0"/>
              </a:rPr>
              <a:t>1</a:t>
            </a:r>
            <a:r>
              <a:rPr lang="en-US" sz="1700" dirty="0" smtClean="0">
                <a:solidFill>
                  <a:schemeClr val="tx1">
                    <a:lumMod val="75000"/>
                    <a:lumOff val="25000"/>
                  </a:schemeClr>
                </a:solidFill>
                <a:latin typeface="Century Gothic" pitchFamily="34" charset="0"/>
              </a:rPr>
              <a:t> for 		</a:t>
            </a:r>
            <a:r>
              <a:rPr lang="en-US" sz="1700" b="1" i="1" dirty="0" smtClean="0">
                <a:solidFill>
                  <a:schemeClr val="tx1">
                    <a:lumMod val="75000"/>
                    <a:lumOff val="25000"/>
                  </a:schemeClr>
                </a:solidFill>
                <a:latin typeface="Century Gothic" pitchFamily="34" charset="0"/>
              </a:rPr>
              <a:t>i</a:t>
            </a:r>
            <a:r>
              <a:rPr lang="en-US" sz="1700" dirty="0" smtClean="0">
                <a:solidFill>
                  <a:schemeClr val="tx1">
                    <a:lumMod val="75000"/>
                    <a:lumOff val="25000"/>
                  </a:schemeClr>
                </a:solidFill>
                <a:latin typeface="Century Gothic" pitchFamily="34" charset="0"/>
              </a:rPr>
              <a:t> and gets </a:t>
            </a:r>
            <a:r>
              <a:rPr lang="en-US" sz="1700" b="1" i="1" dirty="0" smtClean="0">
                <a:solidFill>
                  <a:schemeClr val="tx1">
                    <a:lumMod val="75000"/>
                    <a:lumOff val="25000"/>
                  </a:schemeClr>
                </a:solidFill>
                <a:latin typeface="Century Gothic" pitchFamily="34" charset="0"/>
              </a:rPr>
              <a:t>Cells(1,1).value</a:t>
            </a:r>
            <a:r>
              <a:rPr lang="en-US" sz="1700" dirty="0" smtClean="0">
                <a:solidFill>
                  <a:schemeClr val="tx1">
                    <a:lumMod val="75000"/>
                    <a:lumOff val="25000"/>
                  </a:schemeClr>
                </a:solidFill>
                <a:latin typeface="Century Gothic" pitchFamily="34" charset="0"/>
              </a:rPr>
              <a:t>. This is the first value. When </a:t>
            </a:r>
            <a:r>
              <a:rPr lang="en-US" sz="1700" b="1" i="1" dirty="0" smtClean="0">
                <a:solidFill>
                  <a:schemeClr val="tx1">
                    <a:lumMod val="75000"/>
                    <a:lumOff val="25000"/>
                  </a:schemeClr>
                </a:solidFill>
                <a:latin typeface="Century Gothic" pitchFamily="34" charset="0"/>
              </a:rPr>
              <a:t>Excel 		VBA</a:t>
            </a:r>
            <a:r>
              <a:rPr lang="en-US" sz="1700" dirty="0" smtClean="0">
                <a:solidFill>
                  <a:schemeClr val="tx1">
                    <a:lumMod val="75000"/>
                    <a:lumOff val="25000"/>
                  </a:schemeClr>
                </a:solidFill>
                <a:latin typeface="Century Gothic" pitchFamily="34" charset="0"/>
              </a:rPr>
              <a:t> reaches </a:t>
            </a:r>
            <a:r>
              <a:rPr lang="en-US" sz="1700" b="1" i="1" dirty="0" smtClean="0">
                <a:solidFill>
                  <a:schemeClr val="tx1">
                    <a:lumMod val="75000"/>
                    <a:lumOff val="25000"/>
                  </a:schemeClr>
                </a:solidFill>
                <a:latin typeface="Century Gothic" pitchFamily="34" charset="0"/>
              </a:rPr>
              <a:t>Next i</a:t>
            </a:r>
            <a:r>
              <a:rPr lang="en-US" sz="1700" dirty="0" smtClean="0">
                <a:solidFill>
                  <a:schemeClr val="tx1">
                    <a:lumMod val="75000"/>
                    <a:lumOff val="25000"/>
                  </a:schemeClr>
                </a:solidFill>
                <a:latin typeface="Century Gothic" pitchFamily="34" charset="0"/>
              </a:rPr>
              <a:t>, it jumps back to the </a:t>
            </a:r>
            <a:r>
              <a:rPr lang="en-US" sz="1700" b="1" i="1" dirty="0" smtClean="0">
                <a:solidFill>
                  <a:schemeClr val="tx1">
                    <a:lumMod val="75000"/>
                    <a:lumOff val="25000"/>
                  </a:schemeClr>
                </a:solidFill>
                <a:latin typeface="Century Gothic" pitchFamily="34" charset="0"/>
              </a:rPr>
              <a:t>For statement </a:t>
            </a:r>
            <a:r>
              <a:rPr lang="en-US" sz="1700" dirty="0" smtClean="0">
                <a:solidFill>
                  <a:schemeClr val="tx1">
                    <a:lumMod val="75000"/>
                    <a:lumOff val="25000"/>
                  </a:schemeClr>
                </a:solidFill>
                <a:latin typeface="Century Gothic" pitchFamily="34" charset="0"/>
              </a:rPr>
              <a:t>		increasing </a:t>
            </a:r>
            <a:r>
              <a:rPr lang="en-US" sz="1700" b="1" i="1" dirty="0" smtClean="0">
                <a:solidFill>
                  <a:schemeClr val="tx1">
                    <a:lumMod val="75000"/>
                    <a:lumOff val="25000"/>
                  </a:schemeClr>
                </a:solidFill>
                <a:latin typeface="Century Gothic" pitchFamily="34" charset="0"/>
              </a:rPr>
              <a:t>i</a:t>
            </a:r>
            <a:r>
              <a:rPr lang="en-US" sz="1700" dirty="0" smtClean="0">
                <a:solidFill>
                  <a:schemeClr val="tx1">
                    <a:lumMod val="75000"/>
                    <a:lumOff val="25000"/>
                  </a:schemeClr>
                </a:solidFill>
                <a:latin typeface="Century Gothic" pitchFamily="34" charset="0"/>
              </a:rPr>
              <a:t> with </a:t>
            </a:r>
            <a:r>
              <a:rPr lang="en-US" sz="1700" b="1" i="1" dirty="0" smtClean="0">
                <a:solidFill>
                  <a:schemeClr val="tx1">
                    <a:lumMod val="75000"/>
                    <a:lumOff val="25000"/>
                  </a:schemeClr>
                </a:solidFill>
                <a:latin typeface="Century Gothic" pitchFamily="34" charset="0"/>
              </a:rPr>
              <a:t>1</a:t>
            </a:r>
            <a:r>
              <a:rPr lang="en-US" sz="1700"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For i = 2</a:t>
            </a:r>
            <a:r>
              <a:rPr lang="en-US" sz="1700" dirty="0" smtClean="0">
                <a:solidFill>
                  <a:schemeClr val="tx1">
                    <a:lumMod val="75000"/>
                    <a:lumOff val="25000"/>
                  </a:schemeClr>
                </a:solidFill>
                <a:latin typeface="Century Gothic" pitchFamily="34" charset="0"/>
              </a:rPr>
              <a:t>, Excel VBA fills in </a:t>
            </a:r>
            <a:r>
              <a:rPr lang="en-US" sz="1700" b="1" i="1" dirty="0" smtClean="0">
                <a:solidFill>
                  <a:schemeClr val="tx1">
                    <a:lumMod val="75000"/>
                    <a:lumOff val="25000"/>
                  </a:schemeClr>
                </a:solidFill>
                <a:latin typeface="Century Gothic" pitchFamily="34" charset="0"/>
              </a:rPr>
              <a:t>2</a:t>
            </a:r>
            <a:r>
              <a:rPr lang="en-US" sz="1700" dirty="0" smtClean="0">
                <a:solidFill>
                  <a:schemeClr val="tx1">
                    <a:lumMod val="75000"/>
                    <a:lumOff val="25000"/>
                  </a:schemeClr>
                </a:solidFill>
                <a:latin typeface="Century Gothic" pitchFamily="34" charset="0"/>
              </a:rPr>
              <a:t> for </a:t>
            </a:r>
            <a:r>
              <a:rPr lang="en-US" sz="1700" b="1" i="1" dirty="0" smtClean="0">
                <a:solidFill>
                  <a:schemeClr val="tx1">
                    <a:lumMod val="75000"/>
                    <a:lumOff val="25000"/>
                  </a:schemeClr>
                </a:solidFill>
                <a:latin typeface="Century Gothic" pitchFamily="34" charset="0"/>
              </a:rPr>
              <a:t>i</a:t>
            </a:r>
            <a:r>
              <a:rPr lang="en-US" sz="1700" dirty="0" smtClean="0">
                <a:solidFill>
                  <a:schemeClr val="tx1">
                    <a:lumMod val="75000"/>
                    <a:lumOff val="25000"/>
                  </a:schemeClr>
                </a:solidFill>
                <a:latin typeface="Century Gothic" pitchFamily="34" charset="0"/>
              </a:rPr>
              <a:t> and gets 		</a:t>
            </a:r>
            <a:r>
              <a:rPr lang="en-US" sz="1700" b="1" i="1" dirty="0" smtClean="0">
                <a:solidFill>
                  <a:schemeClr val="tx1">
                    <a:lumMod val="75000"/>
                    <a:lumOff val="25000"/>
                  </a:schemeClr>
                </a:solidFill>
                <a:latin typeface="Century Gothic" pitchFamily="34" charset="0"/>
              </a:rPr>
              <a:t>Cells(1,2).value</a:t>
            </a:r>
            <a:r>
              <a:rPr lang="en-US" sz="1700" dirty="0" smtClean="0">
                <a:solidFill>
                  <a:schemeClr val="tx1">
                    <a:lumMod val="75000"/>
                    <a:lumOff val="25000"/>
                  </a:schemeClr>
                </a:solidFill>
                <a:latin typeface="Century Gothic" pitchFamily="34" charset="0"/>
              </a:rPr>
              <a:t>. This is the second value. </a:t>
            </a:r>
            <a:r>
              <a:rPr lang="en-US" sz="1700" b="1" i="1" dirty="0" smtClean="0">
                <a:solidFill>
                  <a:schemeClr val="tx1">
                    <a:lumMod val="75000"/>
                    <a:lumOff val="25000"/>
                  </a:schemeClr>
                </a:solidFill>
                <a:latin typeface="Century Gothic" pitchFamily="34" charset="0"/>
              </a:rPr>
              <a:t>For i = 2</a:t>
            </a:r>
            <a:r>
              <a:rPr lang="en-US" sz="1700" dirty="0" smtClean="0">
                <a:solidFill>
                  <a:schemeClr val="tx1">
                    <a:lumMod val="75000"/>
                    <a:lumOff val="25000"/>
                  </a:schemeClr>
                </a:solidFill>
                <a:latin typeface="Century Gothic" pitchFamily="34" charset="0"/>
              </a:rPr>
              <a:t>, Excel 		VBA also </a:t>
            </a:r>
            <a:r>
              <a:rPr lang="en-US" sz="1700" b="1" i="1" dirty="0" smtClean="0">
                <a:solidFill>
                  <a:schemeClr val="tx1">
                    <a:lumMod val="75000"/>
                    <a:lumOff val="25000"/>
                  </a:schemeClr>
                </a:solidFill>
                <a:latin typeface="Century Gothic" pitchFamily="34" charset="0"/>
              </a:rPr>
              <a:t>increments</a:t>
            </a:r>
            <a:r>
              <a:rPr lang="en-US" sz="1700" dirty="0" smtClean="0">
                <a:solidFill>
                  <a:schemeClr val="tx1">
                    <a:lumMod val="75000"/>
                    <a:lumOff val="25000"/>
                  </a:schemeClr>
                </a:solidFill>
                <a:latin typeface="Century Gothic" pitchFamily="34" charset="0"/>
              </a:rPr>
              <a:t> total by </a:t>
            </a:r>
            <a:r>
              <a:rPr lang="en-US" sz="1700" b="1" i="1" dirty="0" smtClean="0">
                <a:solidFill>
                  <a:schemeClr val="tx1">
                    <a:lumMod val="75000"/>
                    <a:lumOff val="25000"/>
                  </a:schemeClr>
                </a:solidFill>
                <a:latin typeface="Century Gothic" pitchFamily="34" charset="0"/>
              </a:rPr>
              <a:t>1</a:t>
            </a:r>
            <a:r>
              <a:rPr lang="en-US" sz="1700" dirty="0" smtClean="0">
                <a:solidFill>
                  <a:schemeClr val="tx1">
                    <a:lumMod val="75000"/>
                    <a:lumOff val="25000"/>
                  </a:schemeClr>
                </a:solidFill>
                <a:latin typeface="Century Gothic" pitchFamily="34" charset="0"/>
              </a:rPr>
              <a:t> because the second value 		is higher than </a:t>
            </a:r>
            <a:r>
              <a:rPr lang="en-US" sz="1700" b="1" i="1" dirty="0" smtClean="0">
                <a:solidFill>
                  <a:schemeClr val="tx1">
                    <a:lumMod val="75000"/>
                    <a:lumOff val="25000"/>
                  </a:schemeClr>
                </a:solidFill>
                <a:latin typeface="Century Gothic" pitchFamily="34" charset="0"/>
              </a:rPr>
              <a:t>40</a:t>
            </a:r>
            <a:r>
              <a:rPr lang="en-US" sz="1700"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For i = 3</a:t>
            </a:r>
            <a:r>
              <a:rPr lang="en-US" sz="1700" dirty="0" smtClean="0">
                <a:solidFill>
                  <a:schemeClr val="tx1">
                    <a:lumMod val="75000"/>
                    <a:lumOff val="25000"/>
                  </a:schemeClr>
                </a:solidFill>
                <a:latin typeface="Century Gothic" pitchFamily="34" charset="0"/>
              </a:rPr>
              <a:t>, etc.</a:t>
            </a:r>
          </a:p>
          <a:p>
            <a:pPr>
              <a:buNone/>
            </a:pPr>
            <a:endParaRPr lang="en-US" sz="1700" dirty="0" smtClean="0">
              <a:solidFill>
                <a:schemeClr val="tx1">
                  <a:lumMod val="75000"/>
                  <a:lumOff val="25000"/>
                </a:schemeClr>
              </a:solidFill>
              <a:latin typeface="Century Gothic" pitchFamily="34" charset="0"/>
            </a:endParaRPr>
          </a:p>
          <a:p>
            <a:pPr>
              <a:buNone/>
            </a:pPr>
            <a:r>
              <a:rPr lang="en-US" sz="1700" dirty="0" smtClean="0">
                <a:solidFill>
                  <a:schemeClr val="tx1">
                    <a:lumMod val="75000"/>
                    <a:lumOff val="25000"/>
                  </a:schemeClr>
                </a:solidFill>
                <a:latin typeface="Century Gothic" pitchFamily="34" charset="0"/>
              </a:rPr>
              <a:t>			Excel VBA </a:t>
            </a:r>
            <a:r>
              <a:rPr lang="en-US" sz="1700" b="1" i="1" dirty="0" smtClean="0">
                <a:solidFill>
                  <a:schemeClr val="tx1">
                    <a:lumMod val="75000"/>
                    <a:lumOff val="25000"/>
                  </a:schemeClr>
                </a:solidFill>
                <a:latin typeface="Century Gothic" pitchFamily="34" charset="0"/>
              </a:rPr>
              <a:t>loops</a:t>
            </a:r>
            <a:r>
              <a:rPr lang="en-US" sz="1700" dirty="0" smtClean="0">
                <a:solidFill>
                  <a:schemeClr val="tx1">
                    <a:lumMod val="75000"/>
                    <a:lumOff val="25000"/>
                  </a:schemeClr>
                </a:solidFill>
                <a:latin typeface="Century Gothic" pitchFamily="34" charset="0"/>
              </a:rPr>
              <a:t> through the code </a:t>
            </a:r>
            <a:r>
              <a:rPr lang="en-US" sz="1700" b="1" i="1" dirty="0" smtClean="0">
                <a:solidFill>
                  <a:schemeClr val="tx1">
                    <a:lumMod val="75000"/>
                    <a:lumOff val="25000"/>
                  </a:schemeClr>
                </a:solidFill>
                <a:latin typeface="Century Gothic" pitchFamily="34" charset="0"/>
              </a:rPr>
              <a:t>four times </a:t>
            </a:r>
            <a:r>
              <a:rPr lang="en-US" sz="1700" dirty="0" smtClean="0">
                <a:solidFill>
                  <a:schemeClr val="tx1">
                    <a:lumMod val="75000"/>
                    <a:lumOff val="25000"/>
                  </a:schemeClr>
                </a:solidFill>
                <a:latin typeface="Century Gothic" pitchFamily="34" charset="0"/>
              </a:rPr>
              <a:t>and after that 		leaves the </a:t>
            </a:r>
            <a:r>
              <a:rPr lang="en-US" sz="1700" b="1" i="1" dirty="0" smtClean="0">
                <a:solidFill>
                  <a:schemeClr val="tx1">
                    <a:lumMod val="75000"/>
                    <a:lumOff val="25000"/>
                  </a:schemeClr>
                </a:solidFill>
                <a:latin typeface="Century Gothic" pitchFamily="34" charset="0"/>
              </a:rPr>
              <a:t>For Next </a:t>
            </a:r>
            <a:r>
              <a:rPr lang="en-US" sz="1700" dirty="0" smtClean="0">
                <a:solidFill>
                  <a:schemeClr val="tx1">
                    <a:lumMod val="75000"/>
                    <a:lumOff val="25000"/>
                  </a:schemeClr>
                </a:solidFill>
                <a:latin typeface="Century Gothic" pitchFamily="34" charset="0"/>
              </a:rPr>
              <a:t>loop and executes the rest of the code.</a:t>
            </a:r>
          </a:p>
          <a:p>
            <a:pPr lvl="1">
              <a:buNone/>
            </a:pPr>
            <a:endParaRPr lang="en-US" sz="1700" dirty="0" smtClean="0">
              <a:solidFill>
                <a:schemeClr val="tx1">
                  <a:lumMod val="75000"/>
                  <a:lumOff val="25000"/>
                </a:schemeClr>
              </a:solidFill>
              <a:latin typeface="Century Gothic" pitchFamily="34" charset="0"/>
            </a:endParaRPr>
          </a:p>
          <a:p>
            <a:pPr lvl="1">
              <a:buNone/>
            </a:pPr>
            <a:endParaRPr lang="en-US" sz="1700" dirty="0" smtClean="0">
              <a:solidFill>
                <a:schemeClr val="tx1">
                  <a:lumMod val="75000"/>
                  <a:lumOff val="25000"/>
                </a:schemeClr>
              </a:solidFill>
              <a:latin typeface="Century Gothic" pitchFamily="34" charset="0"/>
            </a:endParaRPr>
          </a:p>
        </p:txBody>
      </p:sp>
    </p:spTree>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Loop</a:t>
            </a:r>
          </a:p>
          <a:p>
            <a:pPr lvl="1">
              <a:buNone/>
            </a:pPr>
            <a:r>
              <a:rPr lang="en-US" sz="1700" dirty="0" smtClean="0">
                <a:solidFill>
                  <a:schemeClr val="tx1">
                    <a:lumMod val="75000"/>
                    <a:lumOff val="25000"/>
                  </a:schemeClr>
                </a:solidFill>
                <a:latin typeface="Century Gothic" pitchFamily="34" charset="0"/>
              </a:rPr>
              <a:t>		The </a:t>
            </a:r>
            <a:r>
              <a:rPr lang="en-US" sz="1700" b="1" i="1" dirty="0" smtClean="0">
                <a:solidFill>
                  <a:schemeClr val="tx1">
                    <a:lumMod val="75000"/>
                    <a:lumOff val="25000"/>
                  </a:schemeClr>
                </a:solidFill>
                <a:latin typeface="Century Gothic" pitchFamily="34" charset="0"/>
              </a:rPr>
              <a:t>Excel VBA loop</a:t>
            </a:r>
            <a:r>
              <a:rPr lang="en-US" sz="1700" i="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(or For Next loop) is a very useful programming 	statement which is often used in </a:t>
            </a:r>
            <a:r>
              <a:rPr lang="en-US" sz="1700" b="1" i="1" dirty="0" smtClean="0">
                <a:solidFill>
                  <a:schemeClr val="tx1">
                    <a:lumMod val="75000"/>
                    <a:lumOff val="25000"/>
                  </a:schemeClr>
                </a:solidFill>
                <a:latin typeface="Century Gothic" pitchFamily="34" charset="0"/>
              </a:rPr>
              <a:t>Excel VBA</a:t>
            </a:r>
            <a:r>
              <a:rPr lang="en-US" sz="1700" dirty="0" smtClean="0">
                <a:solidFill>
                  <a:schemeClr val="tx1">
                    <a:lumMod val="75000"/>
                    <a:lumOff val="25000"/>
                  </a:schemeClr>
                </a:solidFill>
                <a:latin typeface="Century Gothic" pitchFamily="34" charset="0"/>
              </a:rPr>
              <a:t>. First, we will look at an 	easy example of how to </a:t>
            </a:r>
            <a:r>
              <a:rPr lang="en-US" sz="1700" b="1" i="1" dirty="0" smtClean="0">
                <a:solidFill>
                  <a:schemeClr val="tx1">
                    <a:lumMod val="75000"/>
                    <a:lumOff val="25000"/>
                  </a:schemeClr>
                </a:solidFill>
                <a:latin typeface="Century Gothic" pitchFamily="34" charset="0"/>
              </a:rPr>
              <a:t>loop</a:t>
            </a:r>
            <a:r>
              <a:rPr lang="en-US" sz="1700" dirty="0" smtClean="0">
                <a:solidFill>
                  <a:schemeClr val="tx1">
                    <a:lumMod val="75000"/>
                    <a:lumOff val="25000"/>
                  </a:schemeClr>
                </a:solidFill>
                <a:latin typeface="Century Gothic" pitchFamily="34" charset="0"/>
              </a:rPr>
              <a:t> through a one-dimensional range.</a:t>
            </a:r>
          </a:p>
          <a:p>
            <a:pPr lvl="1">
              <a:buNone/>
            </a:pPr>
            <a:r>
              <a:rPr lang="en-US" sz="1700" dirty="0" smtClean="0">
                <a:solidFill>
                  <a:schemeClr val="tx1">
                    <a:lumMod val="75000"/>
                    <a:lumOff val="25000"/>
                  </a:schemeClr>
                </a:solidFill>
                <a:latin typeface="Century Gothic" pitchFamily="34" charset="0"/>
              </a:rPr>
              <a:t>			</a:t>
            </a:r>
          </a:p>
          <a:p>
            <a:pPr>
              <a:buNone/>
            </a:pPr>
            <a:r>
              <a:rPr lang="en-US" sz="1700" dirty="0" smtClean="0">
                <a:solidFill>
                  <a:schemeClr val="tx1">
                    <a:lumMod val="75000"/>
                    <a:lumOff val="25000"/>
                  </a:schemeClr>
                </a:solidFill>
                <a:latin typeface="Century Gothic" pitchFamily="34" charset="0"/>
              </a:rPr>
              <a:t>		Result:</a:t>
            </a:r>
          </a:p>
          <a:p>
            <a:pPr>
              <a:buNone/>
            </a:pPr>
            <a:endParaRPr lang="en-US" sz="1700" dirty="0" smtClean="0">
              <a:solidFill>
                <a:schemeClr val="tx1">
                  <a:lumMod val="75000"/>
                  <a:lumOff val="25000"/>
                </a:schemeClr>
              </a:solidFill>
              <a:latin typeface="Century Gothic" pitchFamily="34" charset="0"/>
            </a:endParaRPr>
          </a:p>
          <a:p>
            <a:pPr>
              <a:buNone/>
            </a:pPr>
            <a:endParaRPr lang="en-US" sz="1700" dirty="0" smtClean="0">
              <a:solidFill>
                <a:schemeClr val="tx1">
                  <a:lumMod val="75000"/>
                  <a:lumOff val="25000"/>
                </a:schemeClr>
              </a:solidFill>
              <a:latin typeface="Century Gothic" pitchFamily="34" charset="0"/>
            </a:endParaRPr>
          </a:p>
          <a:p>
            <a:pPr>
              <a:buNone/>
            </a:pPr>
            <a:endParaRPr lang="en-US" sz="1700" dirty="0" smtClean="0">
              <a:solidFill>
                <a:schemeClr val="tx1">
                  <a:lumMod val="75000"/>
                  <a:lumOff val="25000"/>
                </a:schemeClr>
              </a:solidFill>
              <a:latin typeface="Century Gothic" pitchFamily="34" charset="0"/>
            </a:endParaRPr>
          </a:p>
          <a:p>
            <a:pPr>
              <a:buNone/>
            </a:pPr>
            <a:endParaRPr lang="en-US" sz="1700" dirty="0" smtClean="0">
              <a:solidFill>
                <a:schemeClr val="tx1">
                  <a:lumMod val="75000"/>
                  <a:lumOff val="25000"/>
                </a:schemeClr>
              </a:solidFill>
              <a:latin typeface="Century Gothic" pitchFamily="34" charset="0"/>
            </a:endParaRPr>
          </a:p>
          <a:p>
            <a:pPr>
              <a:buNone/>
            </a:pPr>
            <a:endParaRPr lang="en-US" sz="1700" dirty="0" smtClean="0">
              <a:solidFill>
                <a:schemeClr val="tx1">
                  <a:lumMod val="75000"/>
                  <a:lumOff val="25000"/>
                </a:schemeClr>
              </a:solidFill>
              <a:latin typeface="Century Gothic" pitchFamily="34" charset="0"/>
            </a:endParaRPr>
          </a:p>
          <a:p>
            <a:pPr>
              <a:buNone/>
            </a:pPr>
            <a:endParaRPr lang="en-US" sz="1700" dirty="0" smtClean="0">
              <a:solidFill>
                <a:schemeClr val="tx1">
                  <a:lumMod val="75000"/>
                  <a:lumOff val="25000"/>
                </a:schemeClr>
              </a:solidFill>
              <a:latin typeface="Century Gothic" pitchFamily="34" charset="0"/>
            </a:endParaRPr>
          </a:p>
          <a:p>
            <a:pPr>
              <a:buNone/>
            </a:pPr>
            <a:endParaRPr lang="en-US" sz="1700" dirty="0" smtClean="0">
              <a:solidFill>
                <a:schemeClr val="tx1">
                  <a:lumMod val="75000"/>
                  <a:lumOff val="25000"/>
                </a:schemeClr>
              </a:solidFill>
              <a:latin typeface="Century Gothic" pitchFamily="34" charset="0"/>
            </a:endParaRPr>
          </a:p>
          <a:p>
            <a:pPr>
              <a:buNone/>
            </a:pPr>
            <a:r>
              <a:rPr lang="en-US" sz="1700"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Note:</a:t>
            </a:r>
            <a:r>
              <a:rPr lang="en-US" sz="1700" dirty="0" smtClean="0">
                <a:solidFill>
                  <a:schemeClr val="tx1">
                    <a:lumMod val="75000"/>
                    <a:lumOff val="25000"/>
                  </a:schemeClr>
                </a:solidFill>
                <a:latin typeface="Century Gothic" pitchFamily="34" charset="0"/>
              </a:rPr>
              <a:t> it is good practice to always </a:t>
            </a:r>
            <a:r>
              <a:rPr lang="en-US" sz="1700" b="1" i="1" dirty="0" smtClean="0">
                <a:solidFill>
                  <a:schemeClr val="tx1">
                    <a:lumMod val="75000"/>
                    <a:lumOff val="25000"/>
                  </a:schemeClr>
                </a:solidFill>
                <a:latin typeface="Century Gothic" pitchFamily="34" charset="0"/>
              </a:rPr>
              <a:t>indent (tab) </a:t>
            </a:r>
            <a:r>
              <a:rPr lang="en-US" sz="1700" dirty="0" smtClean="0">
                <a:solidFill>
                  <a:schemeClr val="tx1">
                    <a:lumMod val="75000"/>
                    <a:lumOff val="25000"/>
                  </a:schemeClr>
                </a:solidFill>
                <a:latin typeface="Century Gothic" pitchFamily="34" charset="0"/>
              </a:rPr>
              <a:t>the code between 	the words </a:t>
            </a:r>
            <a:r>
              <a:rPr lang="en-US" sz="1700" b="1" i="1" dirty="0" smtClean="0">
                <a:solidFill>
                  <a:schemeClr val="tx1">
                    <a:lumMod val="75000"/>
                    <a:lumOff val="25000"/>
                  </a:schemeClr>
                </a:solidFill>
                <a:latin typeface="Century Gothic" pitchFamily="34" charset="0"/>
              </a:rPr>
              <a:t>For</a:t>
            </a:r>
            <a:r>
              <a:rPr lang="en-US" sz="1700" dirty="0" smtClean="0">
                <a:solidFill>
                  <a:schemeClr val="tx1">
                    <a:lumMod val="75000"/>
                    <a:lumOff val="25000"/>
                  </a:schemeClr>
                </a:solidFill>
                <a:latin typeface="Century Gothic" pitchFamily="34" charset="0"/>
              </a:rPr>
              <a:t> and </a:t>
            </a:r>
            <a:r>
              <a:rPr lang="en-US" sz="1700" b="1" i="1" dirty="0" smtClean="0">
                <a:solidFill>
                  <a:schemeClr val="tx1">
                    <a:lumMod val="75000"/>
                    <a:lumOff val="25000"/>
                  </a:schemeClr>
                </a:solidFill>
                <a:latin typeface="Century Gothic" pitchFamily="34" charset="0"/>
              </a:rPr>
              <a:t>Next</a:t>
            </a:r>
            <a:r>
              <a:rPr lang="en-US" sz="1700" dirty="0" smtClean="0">
                <a:solidFill>
                  <a:schemeClr val="tx1">
                    <a:lumMod val="75000"/>
                    <a:lumOff val="25000"/>
                  </a:schemeClr>
                </a:solidFill>
                <a:latin typeface="Century Gothic" pitchFamily="34" charset="0"/>
              </a:rPr>
              <a:t>. This makes your code easier to read.</a:t>
            </a:r>
          </a:p>
          <a:p>
            <a:pPr lvl="1">
              <a:buNone/>
            </a:pPr>
            <a:endParaRPr lang="en-US" sz="1700" dirty="0" smtClean="0">
              <a:solidFill>
                <a:schemeClr val="tx1">
                  <a:lumMod val="75000"/>
                  <a:lumOff val="25000"/>
                </a:schemeClr>
              </a:solidFill>
              <a:latin typeface="Century Gothic" pitchFamily="34" charset="0"/>
            </a:endParaRPr>
          </a:p>
        </p:txBody>
      </p:sp>
      <p:pic>
        <p:nvPicPr>
          <p:cNvPr id="86018" name="Picture 2" descr="Single Loop Result"/>
          <p:cNvPicPr>
            <a:picLocks noChangeAspect="1" noChangeArrowheads="1"/>
          </p:cNvPicPr>
          <p:nvPr/>
        </p:nvPicPr>
        <p:blipFill>
          <a:blip r:embed="rId2"/>
          <a:srcRect/>
          <a:stretch>
            <a:fillRect/>
          </a:stretch>
        </p:blipFill>
        <p:spPr bwMode="auto">
          <a:xfrm>
            <a:off x="1447800" y="3124200"/>
            <a:ext cx="2418606" cy="1981200"/>
          </a:xfrm>
          <a:prstGeom prst="rect">
            <a:avLst/>
          </a:prstGeom>
          <a:noFill/>
        </p:spPr>
      </p:pic>
    </p:spTree>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Logical Operators</a:t>
            </a:r>
          </a:p>
          <a:p>
            <a:pPr lvl="1">
              <a:buNone/>
            </a:pPr>
            <a:r>
              <a:rPr lang="en-US" sz="1700" dirty="0" smtClean="0">
                <a:solidFill>
                  <a:schemeClr val="tx1">
                    <a:lumMod val="75000"/>
                    <a:lumOff val="25000"/>
                  </a:schemeClr>
                </a:solidFill>
                <a:latin typeface="Century Gothic" pitchFamily="34" charset="0"/>
              </a:rPr>
              <a:t>		 In all sorts of </a:t>
            </a:r>
            <a:r>
              <a:rPr lang="en-US" sz="1700" b="1" i="1" dirty="0" smtClean="0">
                <a:solidFill>
                  <a:schemeClr val="tx1">
                    <a:lumMod val="75000"/>
                    <a:lumOff val="25000"/>
                  </a:schemeClr>
                </a:solidFill>
                <a:latin typeface="Century Gothic" pitchFamily="34" charset="0"/>
              </a:rPr>
              <a:t>macros</a:t>
            </a:r>
            <a:r>
              <a:rPr lang="en-US" sz="1700" dirty="0" smtClean="0">
                <a:solidFill>
                  <a:schemeClr val="tx1">
                    <a:lumMod val="75000"/>
                    <a:lumOff val="25000"/>
                  </a:schemeClr>
                </a:solidFill>
                <a:latin typeface="Century Gothic" pitchFamily="34" charset="0"/>
              </a:rPr>
              <a:t> we use </a:t>
            </a:r>
            <a:r>
              <a:rPr lang="en-US" sz="1700" b="1" i="1" dirty="0" smtClean="0">
                <a:solidFill>
                  <a:schemeClr val="tx1">
                    <a:lumMod val="75000"/>
                    <a:lumOff val="25000"/>
                  </a:schemeClr>
                </a:solidFill>
                <a:latin typeface="Century Gothic" pitchFamily="34" charset="0"/>
              </a:rPr>
              <a:t>Excel VBA logical operators</a:t>
            </a:r>
            <a:r>
              <a:rPr lang="en-US" sz="1700" dirty="0" smtClean="0">
                <a:solidFill>
                  <a:schemeClr val="tx1">
                    <a:lumMod val="75000"/>
                    <a:lumOff val="25000"/>
                  </a:schemeClr>
                </a:solidFill>
                <a:latin typeface="Century Gothic" pitchFamily="34" charset="0"/>
              </a:rPr>
              <a:t>. The three 	most used logical operators in </a:t>
            </a:r>
            <a:r>
              <a:rPr lang="en-US" sz="1700" b="1" i="1" dirty="0" smtClean="0">
                <a:solidFill>
                  <a:schemeClr val="tx1">
                    <a:lumMod val="75000"/>
                    <a:lumOff val="25000"/>
                  </a:schemeClr>
                </a:solidFill>
                <a:latin typeface="Century Gothic" pitchFamily="34" charset="0"/>
              </a:rPr>
              <a:t>Excel Visual Basic</a:t>
            </a:r>
            <a:r>
              <a:rPr lang="en-US" sz="1700" dirty="0" smtClean="0">
                <a:solidFill>
                  <a:schemeClr val="tx1">
                    <a:lumMod val="75000"/>
                    <a:lumOff val="25000"/>
                  </a:schemeClr>
                </a:solidFill>
                <a:latin typeface="Century Gothic" pitchFamily="34" charset="0"/>
              </a:rPr>
              <a:t> are: </a:t>
            </a:r>
            <a:r>
              <a:rPr lang="en-US" sz="1700" b="1" i="1" dirty="0" smtClean="0">
                <a:solidFill>
                  <a:schemeClr val="tx1">
                    <a:lumMod val="75000"/>
                    <a:lumOff val="25000"/>
                  </a:schemeClr>
                </a:solidFill>
                <a:latin typeface="Century Gothic" pitchFamily="34" charset="0"/>
              </a:rPr>
              <a:t>And</a:t>
            </a:r>
            <a:r>
              <a:rPr lang="en-US" sz="1700"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Or </a:t>
            </a:r>
            <a:r>
              <a:rPr lang="en-US" sz="1700" dirty="0" smtClean="0">
                <a:solidFill>
                  <a:schemeClr val="tx1">
                    <a:lumMod val="75000"/>
                    <a:lumOff val="25000"/>
                  </a:schemeClr>
                </a:solidFill>
                <a:latin typeface="Century Gothic" pitchFamily="34" charset="0"/>
              </a:rPr>
              <a:t>and 	</a:t>
            </a:r>
            <a:r>
              <a:rPr lang="en-US" sz="1700" b="1" i="1" dirty="0" smtClean="0">
                <a:solidFill>
                  <a:schemeClr val="tx1">
                    <a:lumMod val="75000"/>
                    <a:lumOff val="25000"/>
                  </a:schemeClr>
                </a:solidFill>
                <a:latin typeface="Century Gothic" pitchFamily="34" charset="0"/>
              </a:rPr>
              <a:t>Not</a:t>
            </a:r>
            <a:r>
              <a:rPr lang="en-US" sz="1700" dirty="0" smtClean="0">
                <a:solidFill>
                  <a:schemeClr val="tx1">
                    <a:lumMod val="75000"/>
                    <a:lumOff val="25000"/>
                  </a:schemeClr>
                </a:solidFill>
                <a:latin typeface="Century Gothic" pitchFamily="34" charset="0"/>
              </a:rPr>
              <a:t>. Each logical operator will now be illustrated with the help of an 	easy example.</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a:t>
            </a:r>
            <a:r>
              <a:rPr lang="en-US" sz="1800" b="1" dirty="0" smtClean="0">
                <a:solidFill>
                  <a:schemeClr val="tx1">
                    <a:lumMod val="75000"/>
                    <a:lumOff val="25000"/>
                  </a:schemeClr>
                </a:solidFill>
                <a:latin typeface="Century Gothic" pitchFamily="34" charset="0"/>
              </a:rPr>
              <a:t>1. Logical Operator And</a:t>
            </a:r>
          </a:p>
          <a:p>
            <a:pPr lvl="1">
              <a:buNone/>
            </a:pPr>
            <a:r>
              <a:rPr lang="en-US" sz="1800" b="1"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For example, </a:t>
            </a:r>
            <a:r>
              <a:rPr lang="en-US" sz="1700" dirty="0" smtClean="0">
                <a:solidFill>
                  <a:schemeClr val="tx1">
                    <a:lumMod val="75000"/>
                    <a:lumOff val="25000"/>
                  </a:schemeClr>
                </a:solidFill>
                <a:latin typeface="Century Gothic" pitchFamily="34" charset="0"/>
              </a:rPr>
              <a:t>we hire a person for a certain job, only if 		his/her IQ quotient is </a:t>
            </a:r>
            <a:r>
              <a:rPr lang="en-US" sz="1700" b="1" i="1" dirty="0" smtClean="0">
                <a:solidFill>
                  <a:schemeClr val="tx1">
                    <a:lumMod val="75000"/>
                    <a:lumOff val="25000"/>
                  </a:schemeClr>
                </a:solidFill>
                <a:latin typeface="Century Gothic" pitchFamily="34" charset="0"/>
              </a:rPr>
              <a:t>higher</a:t>
            </a:r>
            <a:r>
              <a:rPr lang="en-US" sz="1700" dirty="0" smtClean="0">
                <a:solidFill>
                  <a:schemeClr val="tx1">
                    <a:lumMod val="75000"/>
                    <a:lumOff val="25000"/>
                  </a:schemeClr>
                </a:solidFill>
                <a:latin typeface="Century Gothic" pitchFamily="34" charset="0"/>
              </a:rPr>
              <a:t> or </a:t>
            </a:r>
            <a:r>
              <a:rPr lang="en-US" sz="1700" b="1" i="1" dirty="0" smtClean="0">
                <a:solidFill>
                  <a:schemeClr val="tx1">
                    <a:lumMod val="75000"/>
                    <a:lumOff val="25000"/>
                  </a:schemeClr>
                </a:solidFill>
                <a:latin typeface="Century Gothic" pitchFamily="34" charset="0"/>
              </a:rPr>
              <a:t>equal</a:t>
            </a:r>
            <a:r>
              <a:rPr lang="en-US" sz="1700" dirty="0" smtClean="0">
                <a:solidFill>
                  <a:schemeClr val="tx1">
                    <a:lumMod val="75000"/>
                    <a:lumOff val="25000"/>
                  </a:schemeClr>
                </a:solidFill>
                <a:latin typeface="Century Gothic" pitchFamily="34" charset="0"/>
              </a:rPr>
              <a:t> to </a:t>
            </a:r>
            <a:r>
              <a:rPr lang="en-US" sz="1700" b="1" i="1" dirty="0" smtClean="0">
                <a:solidFill>
                  <a:schemeClr val="tx1">
                    <a:lumMod val="75000"/>
                    <a:lumOff val="25000"/>
                  </a:schemeClr>
                </a:solidFill>
                <a:latin typeface="Century Gothic" pitchFamily="34" charset="0"/>
              </a:rPr>
              <a:t>110</a:t>
            </a:r>
            <a:r>
              <a:rPr lang="en-US" sz="1700" dirty="0" smtClean="0">
                <a:solidFill>
                  <a:schemeClr val="tx1">
                    <a:lumMod val="75000"/>
                    <a:lumOff val="25000"/>
                  </a:schemeClr>
                </a:solidFill>
                <a:latin typeface="Century Gothic" pitchFamily="34" charset="0"/>
              </a:rPr>
              <a:t> </a:t>
            </a:r>
            <a:r>
              <a:rPr lang="en-US" sz="1700" b="1" i="1" u="sng" dirty="0" smtClean="0">
                <a:solidFill>
                  <a:schemeClr val="tx1">
                    <a:lumMod val="75000"/>
                    <a:lumOff val="25000"/>
                  </a:schemeClr>
                </a:solidFill>
                <a:latin typeface="Century Gothic" pitchFamily="34" charset="0"/>
              </a:rPr>
              <a:t>and</a:t>
            </a:r>
            <a:r>
              <a:rPr lang="en-US" sz="1700" dirty="0" smtClean="0">
                <a:solidFill>
                  <a:schemeClr val="tx1">
                    <a:lumMod val="75000"/>
                    <a:lumOff val="25000"/>
                  </a:schemeClr>
                </a:solidFill>
                <a:latin typeface="Century Gothic" pitchFamily="34" charset="0"/>
              </a:rPr>
              <a:t> the 			impression he or she leaves during an interview is </a:t>
            </a:r>
            <a:r>
              <a:rPr lang="en-US" sz="1700" b="1" i="1" dirty="0" smtClean="0">
                <a:solidFill>
                  <a:schemeClr val="tx1">
                    <a:lumMod val="75000"/>
                    <a:lumOff val="25000"/>
                  </a:schemeClr>
                </a:solidFill>
                <a:latin typeface="Century Gothic" pitchFamily="34" charset="0"/>
              </a:rPr>
              <a:t>higher</a:t>
            </a:r>
            <a:r>
              <a:rPr lang="en-US" sz="1700"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or</a:t>
            </a:r>
            <a:r>
              <a:rPr lang="en-US" sz="1700"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		equal </a:t>
            </a:r>
            <a:r>
              <a:rPr lang="en-US" sz="1700" dirty="0" smtClean="0">
                <a:solidFill>
                  <a:schemeClr val="tx1">
                    <a:lumMod val="75000"/>
                    <a:lumOff val="25000"/>
                  </a:schemeClr>
                </a:solidFill>
                <a:latin typeface="Century Gothic" pitchFamily="34" charset="0"/>
              </a:rPr>
              <a:t>to </a:t>
            </a:r>
            <a:r>
              <a:rPr lang="en-US" sz="1700" b="1" i="1" dirty="0" smtClean="0">
                <a:solidFill>
                  <a:schemeClr val="tx1">
                    <a:lumMod val="75000"/>
                    <a:lumOff val="25000"/>
                  </a:schemeClr>
                </a:solidFill>
                <a:latin typeface="Century Gothic" pitchFamily="34" charset="0"/>
              </a:rPr>
              <a:t>7</a:t>
            </a:r>
            <a:r>
              <a:rPr lang="en-US" sz="1700" dirty="0" smtClean="0">
                <a:solidFill>
                  <a:schemeClr val="tx1">
                    <a:lumMod val="75000"/>
                    <a:lumOff val="25000"/>
                  </a:schemeClr>
                </a:solidFill>
                <a:latin typeface="Century Gothic" pitchFamily="34" charset="0"/>
              </a:rPr>
              <a:t> (on a scale of 1 to 10).</a:t>
            </a:r>
            <a:endParaRPr lang="en-US" sz="1700" b="1"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a:t>
            </a:r>
          </a:p>
        </p:txBody>
      </p:sp>
      <p:pic>
        <p:nvPicPr>
          <p:cNvPr id="88066" name="Picture 2" descr="Logical Operator And Example"/>
          <p:cNvPicPr>
            <a:picLocks noChangeAspect="1" noChangeArrowheads="1"/>
          </p:cNvPicPr>
          <p:nvPr/>
        </p:nvPicPr>
        <p:blipFill>
          <a:blip r:embed="rId2"/>
          <a:srcRect/>
          <a:stretch>
            <a:fillRect/>
          </a:stretch>
        </p:blipFill>
        <p:spPr bwMode="auto">
          <a:xfrm>
            <a:off x="2438400" y="4648200"/>
            <a:ext cx="5413248" cy="1828800"/>
          </a:xfrm>
          <a:prstGeom prst="rect">
            <a:avLst/>
          </a:prstGeom>
          <a:noFill/>
        </p:spPr>
      </p:pic>
    </p:spTree>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Logical Operators</a:t>
            </a:r>
          </a:p>
          <a:p>
            <a:pPr lvl="1">
              <a:buNone/>
            </a:pPr>
            <a:r>
              <a:rPr lang="en-US" sz="1700" dirty="0" smtClean="0">
                <a:solidFill>
                  <a:schemeClr val="tx1">
                    <a:lumMod val="75000"/>
                    <a:lumOff val="25000"/>
                  </a:schemeClr>
                </a:solidFill>
                <a:latin typeface="Century Gothic" pitchFamily="34" charset="0"/>
              </a:rPr>
              <a:t>		 In all sorts of </a:t>
            </a:r>
            <a:r>
              <a:rPr lang="en-US" sz="1700" b="1" i="1" dirty="0" smtClean="0">
                <a:solidFill>
                  <a:schemeClr val="tx1">
                    <a:lumMod val="75000"/>
                    <a:lumOff val="25000"/>
                  </a:schemeClr>
                </a:solidFill>
                <a:latin typeface="Century Gothic" pitchFamily="34" charset="0"/>
              </a:rPr>
              <a:t>macros</a:t>
            </a:r>
            <a:r>
              <a:rPr lang="en-US" sz="1700" dirty="0" smtClean="0">
                <a:solidFill>
                  <a:schemeClr val="tx1">
                    <a:lumMod val="75000"/>
                    <a:lumOff val="25000"/>
                  </a:schemeClr>
                </a:solidFill>
                <a:latin typeface="Century Gothic" pitchFamily="34" charset="0"/>
              </a:rPr>
              <a:t> we use </a:t>
            </a:r>
            <a:r>
              <a:rPr lang="en-US" sz="1700" b="1" i="1" dirty="0" smtClean="0">
                <a:solidFill>
                  <a:schemeClr val="tx1">
                    <a:lumMod val="75000"/>
                    <a:lumOff val="25000"/>
                  </a:schemeClr>
                </a:solidFill>
                <a:latin typeface="Century Gothic" pitchFamily="34" charset="0"/>
              </a:rPr>
              <a:t>Excel VBA logical operators</a:t>
            </a:r>
            <a:r>
              <a:rPr lang="en-US" sz="1700" dirty="0" smtClean="0">
                <a:solidFill>
                  <a:schemeClr val="tx1">
                    <a:lumMod val="75000"/>
                    <a:lumOff val="25000"/>
                  </a:schemeClr>
                </a:solidFill>
                <a:latin typeface="Century Gothic" pitchFamily="34" charset="0"/>
              </a:rPr>
              <a:t>. The three 	most used logical operators in </a:t>
            </a:r>
            <a:r>
              <a:rPr lang="en-US" sz="1700" b="1" i="1" dirty="0" smtClean="0">
                <a:solidFill>
                  <a:schemeClr val="tx1">
                    <a:lumMod val="75000"/>
                    <a:lumOff val="25000"/>
                  </a:schemeClr>
                </a:solidFill>
                <a:latin typeface="Century Gothic" pitchFamily="34" charset="0"/>
              </a:rPr>
              <a:t>Excel Visual Basic</a:t>
            </a:r>
            <a:r>
              <a:rPr lang="en-US" sz="1700" dirty="0" smtClean="0">
                <a:solidFill>
                  <a:schemeClr val="tx1">
                    <a:lumMod val="75000"/>
                    <a:lumOff val="25000"/>
                  </a:schemeClr>
                </a:solidFill>
                <a:latin typeface="Century Gothic" pitchFamily="34" charset="0"/>
              </a:rPr>
              <a:t> are: </a:t>
            </a:r>
            <a:r>
              <a:rPr lang="en-US" sz="1700" b="1" i="1" dirty="0" smtClean="0">
                <a:solidFill>
                  <a:schemeClr val="tx1">
                    <a:lumMod val="75000"/>
                    <a:lumOff val="25000"/>
                  </a:schemeClr>
                </a:solidFill>
                <a:latin typeface="Century Gothic" pitchFamily="34" charset="0"/>
              </a:rPr>
              <a:t>And</a:t>
            </a:r>
            <a:r>
              <a:rPr lang="en-US" sz="1700"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Or </a:t>
            </a:r>
            <a:r>
              <a:rPr lang="en-US" sz="1700" dirty="0" smtClean="0">
                <a:solidFill>
                  <a:schemeClr val="tx1">
                    <a:lumMod val="75000"/>
                    <a:lumOff val="25000"/>
                  </a:schemeClr>
                </a:solidFill>
                <a:latin typeface="Century Gothic" pitchFamily="34" charset="0"/>
              </a:rPr>
              <a:t>and 	</a:t>
            </a:r>
            <a:r>
              <a:rPr lang="en-US" sz="1700" b="1" i="1" dirty="0" smtClean="0">
                <a:solidFill>
                  <a:schemeClr val="tx1">
                    <a:lumMod val="75000"/>
                    <a:lumOff val="25000"/>
                  </a:schemeClr>
                </a:solidFill>
                <a:latin typeface="Century Gothic" pitchFamily="34" charset="0"/>
              </a:rPr>
              <a:t>Not</a:t>
            </a:r>
            <a:r>
              <a:rPr lang="en-US" sz="1700" dirty="0" smtClean="0">
                <a:solidFill>
                  <a:schemeClr val="tx1">
                    <a:lumMod val="75000"/>
                    <a:lumOff val="25000"/>
                  </a:schemeClr>
                </a:solidFill>
                <a:latin typeface="Century Gothic" pitchFamily="34" charset="0"/>
              </a:rPr>
              <a:t>. Each logical operator will now be illustrated with the help of an 	easy example.</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a:t>
            </a:r>
            <a:r>
              <a:rPr lang="en-US" sz="1800" b="1" dirty="0" smtClean="0">
                <a:solidFill>
                  <a:schemeClr val="tx1">
                    <a:lumMod val="75000"/>
                    <a:lumOff val="25000"/>
                  </a:schemeClr>
                </a:solidFill>
                <a:latin typeface="Century Gothic" pitchFamily="34" charset="0"/>
              </a:rPr>
              <a:t>1. Logical Operator And</a:t>
            </a:r>
          </a:p>
          <a:p>
            <a:pPr lvl="1">
              <a:buNone/>
            </a:pPr>
            <a:r>
              <a:rPr lang="en-US" sz="1800" b="1" dirty="0" smtClean="0">
                <a:solidFill>
                  <a:schemeClr val="tx1">
                    <a:lumMod val="75000"/>
                    <a:lumOff val="25000"/>
                  </a:schemeClr>
                </a:solidFill>
                <a:latin typeface="Century Gothic" pitchFamily="34" charset="0"/>
              </a:rPr>
              <a:t>			</a:t>
            </a:r>
            <a:r>
              <a:rPr lang="en-US" sz="1800" dirty="0" smtClean="0"/>
              <a:t> </a:t>
            </a:r>
            <a:r>
              <a:rPr lang="en-US" sz="1700" dirty="0" smtClean="0">
                <a:solidFill>
                  <a:schemeClr val="tx1">
                    <a:lumMod val="75000"/>
                    <a:lumOff val="25000"/>
                  </a:schemeClr>
                </a:solidFill>
                <a:latin typeface="Century Gothic" pitchFamily="34" charset="0"/>
              </a:rPr>
              <a:t>Place a </a:t>
            </a:r>
            <a:r>
              <a:rPr lang="en-US" sz="1700" b="1" i="1" dirty="0" smtClean="0">
                <a:solidFill>
                  <a:schemeClr val="tx1">
                    <a:lumMod val="75000"/>
                    <a:lumOff val="25000"/>
                  </a:schemeClr>
                </a:solidFill>
                <a:latin typeface="Century Gothic" pitchFamily="34" charset="0"/>
              </a:rPr>
              <a:t>command button </a:t>
            </a:r>
            <a:r>
              <a:rPr lang="en-US" sz="1700" dirty="0" smtClean="0">
                <a:solidFill>
                  <a:schemeClr val="tx1">
                    <a:lumMod val="75000"/>
                    <a:lumOff val="25000"/>
                  </a:schemeClr>
                </a:solidFill>
                <a:latin typeface="Century Gothic" pitchFamily="34" charset="0"/>
              </a:rPr>
              <a:t>on your worksheet and add the 		following code lines:</a:t>
            </a:r>
          </a:p>
          <a:p>
            <a:pPr lvl="1">
              <a:buNone/>
            </a:pPr>
            <a:endParaRPr lang="en-US" sz="1700" b="1" dirty="0" smtClean="0">
              <a:solidFill>
                <a:schemeClr val="tx1">
                  <a:lumMod val="75000"/>
                  <a:lumOff val="25000"/>
                </a:schemeClr>
              </a:solidFill>
              <a:latin typeface="Century Gothic" pitchFamily="34" charset="0"/>
            </a:endParaRPr>
          </a:p>
          <a:p>
            <a:pPr lvl="1">
              <a:buNone/>
            </a:pPr>
            <a:endParaRPr lang="en-US" sz="1700" b="1" dirty="0" smtClean="0">
              <a:solidFill>
                <a:schemeClr val="tx1">
                  <a:lumMod val="75000"/>
                  <a:lumOff val="25000"/>
                </a:schemeClr>
              </a:solidFill>
              <a:latin typeface="Century Gothic" pitchFamily="34" charset="0"/>
            </a:endParaRPr>
          </a:p>
          <a:p>
            <a:pPr lvl="1">
              <a:buNone/>
            </a:pPr>
            <a:endParaRPr lang="en-US" sz="1700" b="1" dirty="0" smtClean="0">
              <a:solidFill>
                <a:schemeClr val="tx1">
                  <a:lumMod val="75000"/>
                  <a:lumOff val="25000"/>
                </a:schemeClr>
              </a:solidFill>
              <a:latin typeface="Century Gothic" pitchFamily="34" charset="0"/>
            </a:endParaRPr>
          </a:p>
          <a:p>
            <a:pPr lvl="1">
              <a:buNone/>
            </a:pPr>
            <a:endParaRPr lang="en-US" sz="1700" b="1" dirty="0" smtClean="0">
              <a:solidFill>
                <a:schemeClr val="tx1">
                  <a:lumMod val="75000"/>
                  <a:lumOff val="25000"/>
                </a:schemeClr>
              </a:solidFill>
              <a:latin typeface="Century Gothic" pitchFamily="34" charset="0"/>
            </a:endParaRPr>
          </a:p>
          <a:p>
            <a:pPr lvl="1">
              <a:buNone/>
            </a:pPr>
            <a:endParaRPr lang="en-US" sz="1700" b="1" dirty="0" smtClean="0">
              <a:solidFill>
                <a:schemeClr val="tx1">
                  <a:lumMod val="75000"/>
                  <a:lumOff val="25000"/>
                </a:schemeClr>
              </a:solidFill>
              <a:latin typeface="Century Gothic" pitchFamily="34" charset="0"/>
            </a:endParaRPr>
          </a:p>
          <a:p>
            <a:pPr lvl="1">
              <a:buNone/>
            </a:pPr>
            <a:endParaRPr lang="en-US" sz="1700" b="1" dirty="0" smtClean="0">
              <a:solidFill>
                <a:schemeClr val="tx1">
                  <a:lumMod val="75000"/>
                  <a:lumOff val="25000"/>
                </a:schemeClr>
              </a:solidFill>
              <a:latin typeface="Century Gothic" pitchFamily="34" charset="0"/>
            </a:endParaRPr>
          </a:p>
          <a:p>
            <a:pPr lvl="1">
              <a:buNone/>
            </a:pPr>
            <a:r>
              <a:rPr lang="en-US" sz="1700" b="1" dirty="0" smtClean="0">
                <a:solidFill>
                  <a:schemeClr val="tx1">
                    <a:lumMod val="75000"/>
                    <a:lumOff val="25000"/>
                  </a:schemeClr>
                </a:solidFill>
                <a:latin typeface="Century Gothic" pitchFamily="34" charset="0"/>
              </a:rPr>
              <a:t>			Result</a:t>
            </a:r>
            <a:r>
              <a:rPr lang="en-US" sz="1700" dirty="0" smtClean="0">
                <a:solidFill>
                  <a:schemeClr val="tx1">
                    <a:lumMod val="75000"/>
                    <a:lumOff val="25000"/>
                  </a:schemeClr>
                </a:solidFill>
                <a:latin typeface="Century Gothic" pitchFamily="34" charset="0"/>
              </a:rPr>
              <a:t> when you click the </a:t>
            </a:r>
            <a:r>
              <a:rPr lang="en-US" sz="1700" b="1" i="1" dirty="0" smtClean="0">
                <a:solidFill>
                  <a:schemeClr val="tx1">
                    <a:lumMod val="75000"/>
                    <a:lumOff val="25000"/>
                  </a:schemeClr>
                </a:solidFill>
                <a:latin typeface="Century Gothic" pitchFamily="34" charset="0"/>
              </a:rPr>
              <a:t>command button </a:t>
            </a:r>
            <a:r>
              <a:rPr lang="en-US" sz="1700" dirty="0" smtClean="0">
                <a:solidFill>
                  <a:schemeClr val="tx1">
                    <a:lumMod val="75000"/>
                    <a:lumOff val="25000"/>
                  </a:schemeClr>
                </a:solidFill>
                <a:latin typeface="Century Gothic" pitchFamily="34" charset="0"/>
              </a:rPr>
              <a:t>on the sheet:</a:t>
            </a:r>
          </a:p>
          <a:p>
            <a:pPr lvl="1">
              <a:buNone/>
            </a:pPr>
            <a:r>
              <a:rPr lang="en-US" sz="1700" dirty="0" smtClean="0">
                <a:solidFill>
                  <a:schemeClr val="tx1">
                    <a:lumMod val="75000"/>
                    <a:lumOff val="25000"/>
                  </a:schemeClr>
                </a:solidFill>
                <a:latin typeface="Century Gothic" pitchFamily="34" charset="0"/>
              </a:rPr>
              <a:t>			</a:t>
            </a:r>
          </a:p>
        </p:txBody>
      </p:sp>
      <p:sp>
        <p:nvSpPr>
          <p:cNvPr id="5" name="TextBox 4"/>
          <p:cNvSpPr txBox="1"/>
          <p:nvPr/>
        </p:nvSpPr>
        <p:spPr>
          <a:xfrm>
            <a:off x="2362200" y="4180582"/>
            <a:ext cx="6477000" cy="1077218"/>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If</a:t>
            </a:r>
            <a:r>
              <a:rPr lang="en-US" sz="1400" dirty="0" smtClean="0">
                <a:solidFill>
                  <a:schemeClr val="tx1">
                    <a:lumMod val="75000"/>
                    <a:lumOff val="25000"/>
                  </a:schemeClr>
                </a:solidFill>
                <a:latin typeface="Courier New" pitchFamily="49" charset="0"/>
                <a:cs typeface="Courier New" pitchFamily="49" charset="0"/>
              </a:rPr>
              <a:t> Range("B1").Value &gt;= 110 </a:t>
            </a:r>
            <a:r>
              <a:rPr lang="en-US" sz="1400" dirty="0" smtClean="0">
                <a:solidFill>
                  <a:schemeClr val="accent2">
                    <a:lumMod val="75000"/>
                  </a:schemeClr>
                </a:solidFill>
                <a:latin typeface="Courier New" pitchFamily="49" charset="0"/>
                <a:cs typeface="Courier New" pitchFamily="49" charset="0"/>
              </a:rPr>
              <a:t>And</a:t>
            </a:r>
            <a:r>
              <a:rPr lang="en-US" sz="1400" dirty="0" smtClean="0">
                <a:solidFill>
                  <a:schemeClr val="tx1">
                    <a:lumMod val="75000"/>
                    <a:lumOff val="25000"/>
                  </a:schemeClr>
                </a:solidFill>
                <a:latin typeface="Courier New" pitchFamily="49" charset="0"/>
                <a:cs typeface="Courier New" pitchFamily="49" charset="0"/>
              </a:rPr>
              <a:t> Range("B2").Value &gt;= 7 </a:t>
            </a:r>
            <a:r>
              <a:rPr lang="en-US" sz="1400" dirty="0" smtClean="0">
                <a:solidFill>
                  <a:schemeClr val="accent2">
                    <a:lumMod val="75000"/>
                  </a:schemeClr>
                </a:solidFill>
                <a:latin typeface="Courier New" pitchFamily="49" charset="0"/>
                <a:cs typeface="Courier New" pitchFamily="49" charset="0"/>
              </a:rPr>
              <a:t>Then</a:t>
            </a:r>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Range("B4").Value = "Hire"</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Else</a:t>
            </a:r>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Range("B4").Value = "Do not hire"</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End If</a:t>
            </a:r>
            <a:endParaRPr lang="en-US" sz="1700" dirty="0">
              <a:solidFill>
                <a:schemeClr val="accent2">
                  <a:lumMod val="75000"/>
                </a:schemeClr>
              </a:solidFill>
              <a:latin typeface="Courier New" pitchFamily="49" charset="0"/>
              <a:cs typeface="Courier New" pitchFamily="49" charset="0"/>
            </a:endParaRPr>
          </a:p>
        </p:txBody>
      </p:sp>
    </p:spTree>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Logical Operators</a:t>
            </a:r>
          </a:p>
          <a:p>
            <a:pPr lvl="1">
              <a:buNone/>
            </a:pPr>
            <a:r>
              <a:rPr lang="en-US" sz="1700" dirty="0" smtClean="0">
                <a:solidFill>
                  <a:schemeClr val="tx1">
                    <a:lumMod val="75000"/>
                    <a:lumOff val="25000"/>
                  </a:schemeClr>
                </a:solidFill>
                <a:latin typeface="Century Gothic" pitchFamily="34" charset="0"/>
              </a:rPr>
              <a:t>		 In all sorts of </a:t>
            </a:r>
            <a:r>
              <a:rPr lang="en-US" sz="1700" b="1" i="1" dirty="0" smtClean="0">
                <a:solidFill>
                  <a:schemeClr val="tx1">
                    <a:lumMod val="75000"/>
                    <a:lumOff val="25000"/>
                  </a:schemeClr>
                </a:solidFill>
                <a:latin typeface="Century Gothic" pitchFamily="34" charset="0"/>
              </a:rPr>
              <a:t>macros</a:t>
            </a:r>
            <a:r>
              <a:rPr lang="en-US" sz="1700" dirty="0" smtClean="0">
                <a:solidFill>
                  <a:schemeClr val="tx1">
                    <a:lumMod val="75000"/>
                    <a:lumOff val="25000"/>
                  </a:schemeClr>
                </a:solidFill>
                <a:latin typeface="Century Gothic" pitchFamily="34" charset="0"/>
              </a:rPr>
              <a:t> we use </a:t>
            </a:r>
            <a:r>
              <a:rPr lang="en-US" sz="1700" b="1" i="1" dirty="0" smtClean="0">
                <a:solidFill>
                  <a:schemeClr val="tx1">
                    <a:lumMod val="75000"/>
                    <a:lumOff val="25000"/>
                  </a:schemeClr>
                </a:solidFill>
                <a:latin typeface="Century Gothic" pitchFamily="34" charset="0"/>
              </a:rPr>
              <a:t>Excel VBA logical operators</a:t>
            </a:r>
            <a:r>
              <a:rPr lang="en-US" sz="1700" dirty="0" smtClean="0">
                <a:solidFill>
                  <a:schemeClr val="tx1">
                    <a:lumMod val="75000"/>
                    <a:lumOff val="25000"/>
                  </a:schemeClr>
                </a:solidFill>
                <a:latin typeface="Century Gothic" pitchFamily="34" charset="0"/>
              </a:rPr>
              <a:t>. The three 	most used logical operators in </a:t>
            </a:r>
            <a:r>
              <a:rPr lang="en-US" sz="1700" b="1" i="1" dirty="0" smtClean="0">
                <a:solidFill>
                  <a:schemeClr val="tx1">
                    <a:lumMod val="75000"/>
                    <a:lumOff val="25000"/>
                  </a:schemeClr>
                </a:solidFill>
                <a:latin typeface="Century Gothic" pitchFamily="34" charset="0"/>
              </a:rPr>
              <a:t>Excel Visual Basic</a:t>
            </a:r>
            <a:r>
              <a:rPr lang="en-US" sz="1700" dirty="0" smtClean="0">
                <a:solidFill>
                  <a:schemeClr val="tx1">
                    <a:lumMod val="75000"/>
                    <a:lumOff val="25000"/>
                  </a:schemeClr>
                </a:solidFill>
                <a:latin typeface="Century Gothic" pitchFamily="34" charset="0"/>
              </a:rPr>
              <a:t> are: </a:t>
            </a:r>
            <a:r>
              <a:rPr lang="en-US" sz="1700" b="1" i="1" dirty="0" smtClean="0">
                <a:solidFill>
                  <a:schemeClr val="tx1">
                    <a:lumMod val="75000"/>
                    <a:lumOff val="25000"/>
                  </a:schemeClr>
                </a:solidFill>
                <a:latin typeface="Century Gothic" pitchFamily="34" charset="0"/>
              </a:rPr>
              <a:t>And</a:t>
            </a:r>
            <a:r>
              <a:rPr lang="en-US" sz="1700"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Or </a:t>
            </a:r>
            <a:r>
              <a:rPr lang="en-US" sz="1700" dirty="0" smtClean="0">
                <a:solidFill>
                  <a:schemeClr val="tx1">
                    <a:lumMod val="75000"/>
                    <a:lumOff val="25000"/>
                  </a:schemeClr>
                </a:solidFill>
                <a:latin typeface="Century Gothic" pitchFamily="34" charset="0"/>
              </a:rPr>
              <a:t>and 	</a:t>
            </a:r>
            <a:r>
              <a:rPr lang="en-US" sz="1700" b="1" i="1" dirty="0" smtClean="0">
                <a:solidFill>
                  <a:schemeClr val="tx1">
                    <a:lumMod val="75000"/>
                    <a:lumOff val="25000"/>
                  </a:schemeClr>
                </a:solidFill>
                <a:latin typeface="Century Gothic" pitchFamily="34" charset="0"/>
              </a:rPr>
              <a:t>Not</a:t>
            </a:r>
            <a:r>
              <a:rPr lang="en-US" sz="1700" dirty="0" smtClean="0">
                <a:solidFill>
                  <a:schemeClr val="tx1">
                    <a:lumMod val="75000"/>
                    <a:lumOff val="25000"/>
                  </a:schemeClr>
                </a:solidFill>
                <a:latin typeface="Century Gothic" pitchFamily="34" charset="0"/>
              </a:rPr>
              <a:t>. Each logical operator will now be illustrated with the help of an 	easy example.</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a:t>
            </a:r>
            <a:r>
              <a:rPr lang="en-US" sz="1800" b="1" dirty="0" smtClean="0">
                <a:solidFill>
                  <a:schemeClr val="tx1">
                    <a:lumMod val="75000"/>
                    <a:lumOff val="25000"/>
                  </a:schemeClr>
                </a:solidFill>
                <a:latin typeface="Century Gothic" pitchFamily="34" charset="0"/>
              </a:rPr>
              <a:t>1. Logical Operator And</a:t>
            </a:r>
          </a:p>
          <a:p>
            <a:pPr lvl="1">
              <a:buNone/>
            </a:pPr>
            <a:r>
              <a:rPr lang="en-US" sz="1800" b="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Place a </a:t>
            </a:r>
            <a:r>
              <a:rPr lang="en-US" sz="1700" b="1" i="1" dirty="0" smtClean="0">
                <a:solidFill>
                  <a:schemeClr val="tx1">
                    <a:lumMod val="75000"/>
                    <a:lumOff val="25000"/>
                  </a:schemeClr>
                </a:solidFill>
                <a:latin typeface="Century Gothic" pitchFamily="34" charset="0"/>
              </a:rPr>
              <a:t>command button </a:t>
            </a:r>
            <a:r>
              <a:rPr lang="en-US" sz="1700" dirty="0" smtClean="0">
                <a:solidFill>
                  <a:schemeClr val="tx1">
                    <a:lumMod val="75000"/>
                    <a:lumOff val="25000"/>
                  </a:schemeClr>
                </a:solidFill>
                <a:latin typeface="Century Gothic" pitchFamily="34" charset="0"/>
              </a:rPr>
              <a:t>on your worksheet and add the 		following code lines:</a:t>
            </a:r>
          </a:p>
          <a:p>
            <a:pPr lvl="1">
              <a:buNone/>
            </a:pPr>
            <a:endParaRPr lang="en-US" sz="1700" dirty="0" smtClean="0">
              <a:solidFill>
                <a:schemeClr val="tx1">
                  <a:lumMod val="75000"/>
                  <a:lumOff val="25000"/>
                </a:schemeClr>
              </a:solidFill>
              <a:latin typeface="Century Gothic" pitchFamily="34" charset="0"/>
            </a:endParaRPr>
          </a:p>
          <a:p>
            <a:pPr lvl="1">
              <a:buNone/>
            </a:pPr>
            <a:endParaRPr lang="en-US" sz="1700" dirty="0" smtClean="0">
              <a:solidFill>
                <a:schemeClr val="tx1">
                  <a:lumMod val="75000"/>
                  <a:lumOff val="25000"/>
                </a:schemeClr>
              </a:solidFill>
              <a:latin typeface="Century Gothic" pitchFamily="34" charset="0"/>
            </a:endParaRPr>
          </a:p>
          <a:p>
            <a:pPr lvl="1">
              <a:buNone/>
            </a:pPr>
            <a:endParaRPr lang="en-US" sz="1700" dirty="0" smtClean="0">
              <a:solidFill>
                <a:schemeClr val="tx1">
                  <a:lumMod val="75000"/>
                  <a:lumOff val="25000"/>
                </a:schemeClr>
              </a:solidFill>
              <a:latin typeface="Century Gothic" pitchFamily="34" charset="0"/>
            </a:endParaRPr>
          </a:p>
          <a:p>
            <a:pPr lvl="1">
              <a:buNone/>
            </a:pPr>
            <a:endParaRPr lang="en-US" sz="1700" dirty="0" smtClean="0">
              <a:solidFill>
                <a:schemeClr val="tx1">
                  <a:lumMod val="75000"/>
                  <a:lumOff val="25000"/>
                </a:schemeClr>
              </a:solidFill>
              <a:latin typeface="Century Gothic" pitchFamily="34" charset="0"/>
            </a:endParaRPr>
          </a:p>
          <a:p>
            <a:pPr lvl="1">
              <a:buNone/>
            </a:pPr>
            <a:endParaRPr lang="en-US" sz="1700" dirty="0" smtClean="0">
              <a:solidFill>
                <a:schemeClr val="tx1">
                  <a:lumMod val="75000"/>
                  <a:lumOff val="25000"/>
                </a:schemeClr>
              </a:solidFill>
              <a:latin typeface="Century Gothic" pitchFamily="34" charset="0"/>
            </a:endParaRP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The macro uses the </a:t>
            </a:r>
            <a:r>
              <a:rPr lang="en-US" sz="1700" b="1" i="1" dirty="0" smtClean="0">
                <a:solidFill>
                  <a:schemeClr val="tx1">
                    <a:lumMod val="75000"/>
                    <a:lumOff val="25000"/>
                  </a:schemeClr>
                </a:solidFill>
                <a:latin typeface="Century Gothic" pitchFamily="34" charset="0"/>
              </a:rPr>
              <a:t>logical operator And</a:t>
            </a:r>
            <a:r>
              <a:rPr lang="en-US" sz="1700" dirty="0" smtClean="0">
                <a:solidFill>
                  <a:schemeClr val="tx1">
                    <a:lumMod val="75000"/>
                    <a:lumOff val="25000"/>
                  </a:schemeClr>
                </a:solidFill>
                <a:latin typeface="Century Gothic" pitchFamily="34" charset="0"/>
              </a:rPr>
              <a:t> to get the right 		result. We do not hire the person because his/her IQ 			quotient is lower than </a:t>
            </a:r>
            <a:r>
              <a:rPr lang="en-US" sz="1700" b="1" i="1" dirty="0" smtClean="0">
                <a:solidFill>
                  <a:schemeClr val="tx1">
                    <a:lumMod val="75000"/>
                    <a:lumOff val="25000"/>
                  </a:schemeClr>
                </a:solidFill>
                <a:latin typeface="Century Gothic" pitchFamily="34" charset="0"/>
              </a:rPr>
              <a:t>110</a:t>
            </a:r>
            <a:r>
              <a:rPr lang="en-US" sz="1700" dirty="0" smtClean="0">
                <a:solidFill>
                  <a:schemeClr val="tx1">
                    <a:lumMod val="75000"/>
                    <a:lumOff val="25000"/>
                  </a:schemeClr>
                </a:solidFill>
                <a:latin typeface="Century Gothic" pitchFamily="34" charset="0"/>
              </a:rPr>
              <a:t>.</a:t>
            </a:r>
          </a:p>
          <a:p>
            <a:pPr lvl="1">
              <a:buNone/>
            </a:pPr>
            <a:endParaRPr lang="en-US" sz="1700" dirty="0" smtClean="0">
              <a:solidFill>
                <a:schemeClr val="tx1">
                  <a:lumMod val="75000"/>
                  <a:lumOff val="25000"/>
                </a:schemeClr>
              </a:solidFill>
              <a:latin typeface="Century Gothic" pitchFamily="34" charset="0"/>
            </a:endParaRPr>
          </a:p>
        </p:txBody>
      </p:sp>
      <p:pic>
        <p:nvPicPr>
          <p:cNvPr id="89090" name="Picture 2" descr="Logical Operator And Result"/>
          <p:cNvPicPr>
            <a:picLocks noChangeAspect="1" noChangeArrowheads="1"/>
          </p:cNvPicPr>
          <p:nvPr/>
        </p:nvPicPr>
        <p:blipFill>
          <a:blip r:embed="rId2"/>
          <a:srcRect/>
          <a:stretch>
            <a:fillRect/>
          </a:stretch>
        </p:blipFill>
        <p:spPr bwMode="auto">
          <a:xfrm>
            <a:off x="2362200" y="3962400"/>
            <a:ext cx="4962144" cy="1676400"/>
          </a:xfrm>
          <a:prstGeom prst="rect">
            <a:avLst/>
          </a:prstGeom>
          <a:noFill/>
        </p:spPr>
      </p:pic>
    </p:spTree>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Logical Operators</a:t>
            </a:r>
          </a:p>
          <a:p>
            <a:pPr lvl="1">
              <a:buNone/>
            </a:pPr>
            <a:r>
              <a:rPr lang="en-US" sz="1700" dirty="0" smtClean="0">
                <a:solidFill>
                  <a:schemeClr val="tx1">
                    <a:lumMod val="75000"/>
                    <a:lumOff val="25000"/>
                  </a:schemeClr>
                </a:solidFill>
                <a:latin typeface="Century Gothic" pitchFamily="34" charset="0"/>
              </a:rPr>
              <a:t>		 In all sorts of </a:t>
            </a:r>
            <a:r>
              <a:rPr lang="en-US" sz="1700" b="1" i="1" dirty="0" smtClean="0">
                <a:solidFill>
                  <a:schemeClr val="tx1">
                    <a:lumMod val="75000"/>
                    <a:lumOff val="25000"/>
                  </a:schemeClr>
                </a:solidFill>
                <a:latin typeface="Century Gothic" pitchFamily="34" charset="0"/>
              </a:rPr>
              <a:t>macros</a:t>
            </a:r>
            <a:r>
              <a:rPr lang="en-US" sz="1700" dirty="0" smtClean="0">
                <a:solidFill>
                  <a:schemeClr val="tx1">
                    <a:lumMod val="75000"/>
                    <a:lumOff val="25000"/>
                  </a:schemeClr>
                </a:solidFill>
                <a:latin typeface="Century Gothic" pitchFamily="34" charset="0"/>
              </a:rPr>
              <a:t> we use </a:t>
            </a:r>
            <a:r>
              <a:rPr lang="en-US" sz="1700" b="1" i="1" dirty="0" smtClean="0">
                <a:solidFill>
                  <a:schemeClr val="tx1">
                    <a:lumMod val="75000"/>
                    <a:lumOff val="25000"/>
                  </a:schemeClr>
                </a:solidFill>
                <a:latin typeface="Century Gothic" pitchFamily="34" charset="0"/>
              </a:rPr>
              <a:t>Excel VBA logical operators</a:t>
            </a:r>
            <a:r>
              <a:rPr lang="en-US" sz="1700" dirty="0" smtClean="0">
                <a:solidFill>
                  <a:schemeClr val="tx1">
                    <a:lumMod val="75000"/>
                    <a:lumOff val="25000"/>
                  </a:schemeClr>
                </a:solidFill>
                <a:latin typeface="Century Gothic" pitchFamily="34" charset="0"/>
              </a:rPr>
              <a:t>. The three 	most used logical operators in </a:t>
            </a:r>
            <a:r>
              <a:rPr lang="en-US" sz="1700" b="1" i="1" dirty="0" smtClean="0">
                <a:solidFill>
                  <a:schemeClr val="tx1">
                    <a:lumMod val="75000"/>
                    <a:lumOff val="25000"/>
                  </a:schemeClr>
                </a:solidFill>
                <a:latin typeface="Century Gothic" pitchFamily="34" charset="0"/>
              </a:rPr>
              <a:t>Excel Visual Basic</a:t>
            </a:r>
            <a:r>
              <a:rPr lang="en-US" sz="1700" dirty="0" smtClean="0">
                <a:solidFill>
                  <a:schemeClr val="tx1">
                    <a:lumMod val="75000"/>
                    <a:lumOff val="25000"/>
                  </a:schemeClr>
                </a:solidFill>
                <a:latin typeface="Century Gothic" pitchFamily="34" charset="0"/>
              </a:rPr>
              <a:t> are: </a:t>
            </a:r>
            <a:r>
              <a:rPr lang="en-US" sz="1700" b="1" i="1" dirty="0" smtClean="0">
                <a:solidFill>
                  <a:schemeClr val="tx1">
                    <a:lumMod val="75000"/>
                    <a:lumOff val="25000"/>
                  </a:schemeClr>
                </a:solidFill>
                <a:latin typeface="Century Gothic" pitchFamily="34" charset="0"/>
              </a:rPr>
              <a:t>And</a:t>
            </a:r>
            <a:r>
              <a:rPr lang="en-US" sz="1700"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Or </a:t>
            </a:r>
            <a:r>
              <a:rPr lang="en-US" sz="1700" dirty="0" smtClean="0">
                <a:solidFill>
                  <a:schemeClr val="tx1">
                    <a:lumMod val="75000"/>
                    <a:lumOff val="25000"/>
                  </a:schemeClr>
                </a:solidFill>
                <a:latin typeface="Century Gothic" pitchFamily="34" charset="0"/>
              </a:rPr>
              <a:t>and 	</a:t>
            </a:r>
            <a:r>
              <a:rPr lang="en-US" sz="1700" b="1" i="1" dirty="0" smtClean="0">
                <a:solidFill>
                  <a:schemeClr val="tx1">
                    <a:lumMod val="75000"/>
                    <a:lumOff val="25000"/>
                  </a:schemeClr>
                </a:solidFill>
                <a:latin typeface="Century Gothic" pitchFamily="34" charset="0"/>
              </a:rPr>
              <a:t>Not</a:t>
            </a:r>
            <a:r>
              <a:rPr lang="en-US" sz="1700" dirty="0" smtClean="0">
                <a:solidFill>
                  <a:schemeClr val="tx1">
                    <a:lumMod val="75000"/>
                    <a:lumOff val="25000"/>
                  </a:schemeClr>
                </a:solidFill>
                <a:latin typeface="Century Gothic" pitchFamily="34" charset="0"/>
              </a:rPr>
              <a:t>. Each logical operator will now be illustrated with the help of an 	easy example.</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a:t>
            </a:r>
            <a:r>
              <a:rPr lang="en-US" sz="1800" b="1" dirty="0" smtClean="0">
                <a:solidFill>
                  <a:schemeClr val="tx1">
                    <a:lumMod val="75000"/>
                    <a:lumOff val="25000"/>
                  </a:schemeClr>
                </a:solidFill>
                <a:latin typeface="Century Gothic" pitchFamily="34" charset="0"/>
              </a:rPr>
              <a:t>2. Logical Operator Or</a:t>
            </a:r>
          </a:p>
          <a:p>
            <a:pPr lvl="1">
              <a:buNone/>
            </a:pPr>
            <a:r>
              <a:rPr lang="en-US" sz="1800" b="1"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For example, </a:t>
            </a:r>
            <a:r>
              <a:rPr lang="en-US" sz="1700" dirty="0" smtClean="0">
                <a:solidFill>
                  <a:schemeClr val="tx1">
                    <a:lumMod val="75000"/>
                    <a:lumOff val="25000"/>
                  </a:schemeClr>
                </a:solidFill>
                <a:latin typeface="Century Gothic" pitchFamily="34" charset="0"/>
              </a:rPr>
              <a:t>we hire a person for a certain job, only if 		his/her IQ quotient is </a:t>
            </a:r>
            <a:r>
              <a:rPr lang="en-US" sz="1700" b="1" i="1" dirty="0" smtClean="0">
                <a:solidFill>
                  <a:schemeClr val="tx1">
                    <a:lumMod val="75000"/>
                    <a:lumOff val="25000"/>
                  </a:schemeClr>
                </a:solidFill>
                <a:latin typeface="Century Gothic" pitchFamily="34" charset="0"/>
              </a:rPr>
              <a:t>higher</a:t>
            </a:r>
            <a:r>
              <a:rPr lang="en-US" sz="1700" dirty="0" smtClean="0">
                <a:solidFill>
                  <a:schemeClr val="tx1">
                    <a:lumMod val="75000"/>
                    <a:lumOff val="25000"/>
                  </a:schemeClr>
                </a:solidFill>
                <a:latin typeface="Century Gothic" pitchFamily="34" charset="0"/>
              </a:rPr>
              <a:t> or </a:t>
            </a:r>
            <a:r>
              <a:rPr lang="en-US" sz="1700" b="1" i="1" dirty="0" smtClean="0">
                <a:solidFill>
                  <a:schemeClr val="tx1">
                    <a:lumMod val="75000"/>
                    <a:lumOff val="25000"/>
                  </a:schemeClr>
                </a:solidFill>
                <a:latin typeface="Century Gothic" pitchFamily="34" charset="0"/>
              </a:rPr>
              <a:t>equal</a:t>
            </a:r>
            <a:r>
              <a:rPr lang="en-US" sz="1700" dirty="0" smtClean="0">
                <a:solidFill>
                  <a:schemeClr val="tx1">
                    <a:lumMod val="75000"/>
                    <a:lumOff val="25000"/>
                  </a:schemeClr>
                </a:solidFill>
                <a:latin typeface="Century Gothic" pitchFamily="34" charset="0"/>
              </a:rPr>
              <a:t> to </a:t>
            </a:r>
            <a:r>
              <a:rPr lang="en-US" sz="1700" b="1" i="1" dirty="0" smtClean="0">
                <a:solidFill>
                  <a:schemeClr val="tx1">
                    <a:lumMod val="75000"/>
                    <a:lumOff val="25000"/>
                  </a:schemeClr>
                </a:solidFill>
                <a:latin typeface="Century Gothic" pitchFamily="34" charset="0"/>
              </a:rPr>
              <a:t>110</a:t>
            </a:r>
            <a:r>
              <a:rPr lang="en-US" sz="1700" dirty="0" smtClean="0">
                <a:solidFill>
                  <a:schemeClr val="tx1">
                    <a:lumMod val="75000"/>
                    <a:lumOff val="25000"/>
                  </a:schemeClr>
                </a:solidFill>
                <a:latin typeface="Century Gothic" pitchFamily="34" charset="0"/>
              </a:rPr>
              <a:t> and the 			impression he or she leaves during an interview is </a:t>
            </a:r>
            <a:r>
              <a:rPr lang="en-US" sz="1700" b="1" i="1" dirty="0" smtClean="0">
                <a:solidFill>
                  <a:schemeClr val="tx1">
                    <a:lumMod val="75000"/>
                    <a:lumOff val="25000"/>
                  </a:schemeClr>
                </a:solidFill>
                <a:latin typeface="Century Gothic" pitchFamily="34" charset="0"/>
              </a:rPr>
              <a:t>higher</a:t>
            </a:r>
            <a:r>
              <a:rPr lang="en-US" sz="1700" dirty="0" smtClean="0">
                <a:solidFill>
                  <a:schemeClr val="tx1">
                    <a:lumMod val="75000"/>
                    <a:lumOff val="25000"/>
                  </a:schemeClr>
                </a:solidFill>
                <a:latin typeface="Century Gothic" pitchFamily="34" charset="0"/>
              </a:rPr>
              <a:t> </a:t>
            </a:r>
            <a:r>
              <a:rPr lang="en-US" sz="1700" b="1" i="1" u="sng" dirty="0" smtClean="0">
                <a:solidFill>
                  <a:schemeClr val="tx1">
                    <a:lumMod val="75000"/>
                    <a:lumOff val="25000"/>
                  </a:schemeClr>
                </a:solidFill>
                <a:latin typeface="Century Gothic" pitchFamily="34" charset="0"/>
              </a:rPr>
              <a:t>or</a:t>
            </a:r>
            <a:r>
              <a:rPr lang="en-US" sz="1700"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		equal </a:t>
            </a:r>
            <a:r>
              <a:rPr lang="en-US" sz="1700" dirty="0" smtClean="0">
                <a:solidFill>
                  <a:schemeClr val="tx1">
                    <a:lumMod val="75000"/>
                    <a:lumOff val="25000"/>
                  </a:schemeClr>
                </a:solidFill>
                <a:latin typeface="Century Gothic" pitchFamily="34" charset="0"/>
              </a:rPr>
              <a:t>to </a:t>
            </a:r>
            <a:r>
              <a:rPr lang="en-US" sz="1700" b="1" i="1" dirty="0" smtClean="0">
                <a:solidFill>
                  <a:schemeClr val="tx1">
                    <a:lumMod val="75000"/>
                    <a:lumOff val="25000"/>
                  </a:schemeClr>
                </a:solidFill>
                <a:latin typeface="Century Gothic" pitchFamily="34" charset="0"/>
              </a:rPr>
              <a:t>7</a:t>
            </a:r>
            <a:r>
              <a:rPr lang="en-US" sz="1700" dirty="0" smtClean="0">
                <a:solidFill>
                  <a:schemeClr val="tx1">
                    <a:lumMod val="75000"/>
                    <a:lumOff val="25000"/>
                  </a:schemeClr>
                </a:solidFill>
                <a:latin typeface="Century Gothic" pitchFamily="34" charset="0"/>
              </a:rPr>
              <a:t> (on a scale of 1 to 10).</a:t>
            </a:r>
          </a:p>
          <a:p>
            <a:pPr lvl="1">
              <a:buNone/>
            </a:pPr>
            <a:endParaRPr lang="en-US" sz="1700" b="1" dirty="0" smtClean="0">
              <a:solidFill>
                <a:schemeClr val="tx1">
                  <a:lumMod val="75000"/>
                  <a:lumOff val="25000"/>
                </a:schemeClr>
              </a:solidFill>
              <a:latin typeface="Century Gothic" pitchFamily="34" charset="0"/>
            </a:endParaRPr>
          </a:p>
          <a:p>
            <a:pPr lvl="1">
              <a:buNone/>
            </a:pPr>
            <a:endParaRPr lang="en-US" sz="1700" b="1" dirty="0" smtClean="0">
              <a:solidFill>
                <a:schemeClr val="tx1">
                  <a:lumMod val="75000"/>
                  <a:lumOff val="25000"/>
                </a:schemeClr>
              </a:solidFill>
              <a:latin typeface="Century Gothic" pitchFamily="34" charset="0"/>
            </a:endParaRPr>
          </a:p>
          <a:p>
            <a:pPr lvl="1">
              <a:buNone/>
            </a:pPr>
            <a:endParaRPr lang="en-US" sz="1700" b="1" dirty="0" smtClean="0">
              <a:solidFill>
                <a:schemeClr val="tx1">
                  <a:lumMod val="75000"/>
                  <a:lumOff val="25000"/>
                </a:schemeClr>
              </a:solidFill>
              <a:latin typeface="Century Gothic" pitchFamily="34" charset="0"/>
            </a:endParaRPr>
          </a:p>
          <a:p>
            <a:pPr lvl="1">
              <a:buNone/>
            </a:pPr>
            <a:endParaRPr lang="en-US" sz="1700" b="1" dirty="0" smtClean="0">
              <a:solidFill>
                <a:schemeClr val="tx1">
                  <a:lumMod val="75000"/>
                  <a:lumOff val="25000"/>
                </a:schemeClr>
              </a:solidFill>
              <a:latin typeface="Century Gothic" pitchFamily="34" charset="0"/>
            </a:endParaRPr>
          </a:p>
          <a:p>
            <a:pPr lvl="1">
              <a:buNone/>
            </a:pPr>
            <a:endParaRPr lang="en-US" sz="1700" b="1" dirty="0" smtClean="0">
              <a:solidFill>
                <a:schemeClr val="tx1">
                  <a:lumMod val="75000"/>
                  <a:lumOff val="25000"/>
                </a:schemeClr>
              </a:solidFill>
              <a:latin typeface="Century Gothic" pitchFamily="34" charset="0"/>
            </a:endParaRPr>
          </a:p>
          <a:p>
            <a:pPr lvl="1">
              <a:buNone/>
            </a:pPr>
            <a:r>
              <a:rPr lang="en-US" sz="1700" b="1" dirty="0" smtClean="0">
                <a:solidFill>
                  <a:schemeClr val="tx1">
                    <a:lumMod val="75000"/>
                    <a:lumOff val="25000"/>
                  </a:schemeClr>
                </a:solidFill>
                <a:latin typeface="Century Gothic" pitchFamily="34" charset="0"/>
              </a:rPr>
              <a:t>			 Result</a:t>
            </a:r>
            <a:r>
              <a:rPr lang="en-US" sz="1700" dirty="0" smtClean="0">
                <a:solidFill>
                  <a:schemeClr val="tx1">
                    <a:lumMod val="75000"/>
                    <a:lumOff val="25000"/>
                  </a:schemeClr>
                </a:solidFill>
                <a:latin typeface="Century Gothic" pitchFamily="34" charset="0"/>
              </a:rPr>
              <a:t> when you click the </a:t>
            </a:r>
            <a:r>
              <a:rPr lang="en-US" sz="1700" b="1" i="1" dirty="0" smtClean="0">
                <a:solidFill>
                  <a:schemeClr val="tx1">
                    <a:lumMod val="75000"/>
                    <a:lumOff val="25000"/>
                  </a:schemeClr>
                </a:solidFill>
                <a:latin typeface="Century Gothic" pitchFamily="34" charset="0"/>
              </a:rPr>
              <a:t>command button </a:t>
            </a:r>
            <a:r>
              <a:rPr lang="en-US" sz="1700" dirty="0" smtClean="0">
                <a:solidFill>
                  <a:schemeClr val="tx1">
                    <a:lumMod val="75000"/>
                    <a:lumOff val="25000"/>
                  </a:schemeClr>
                </a:solidFill>
                <a:latin typeface="Century Gothic" pitchFamily="34" charset="0"/>
              </a:rPr>
              <a:t>on the sheet:</a:t>
            </a:r>
            <a:endParaRPr lang="en-US" sz="1700" b="1"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a:t>
            </a:r>
          </a:p>
        </p:txBody>
      </p:sp>
      <p:sp>
        <p:nvSpPr>
          <p:cNvPr id="5" name="TextBox 4"/>
          <p:cNvSpPr txBox="1"/>
          <p:nvPr/>
        </p:nvSpPr>
        <p:spPr>
          <a:xfrm>
            <a:off x="2362200" y="4572000"/>
            <a:ext cx="6477000" cy="1077218"/>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If</a:t>
            </a:r>
            <a:r>
              <a:rPr lang="en-US" sz="1400" dirty="0" smtClean="0">
                <a:solidFill>
                  <a:schemeClr val="tx1">
                    <a:lumMod val="75000"/>
                    <a:lumOff val="25000"/>
                  </a:schemeClr>
                </a:solidFill>
                <a:latin typeface="Courier New" pitchFamily="49" charset="0"/>
                <a:cs typeface="Courier New" pitchFamily="49" charset="0"/>
              </a:rPr>
              <a:t> Range("B1").Value &gt;= 110 </a:t>
            </a:r>
            <a:r>
              <a:rPr lang="en-US" sz="1400" dirty="0" smtClean="0">
                <a:solidFill>
                  <a:schemeClr val="accent2">
                    <a:lumMod val="75000"/>
                  </a:schemeClr>
                </a:solidFill>
                <a:latin typeface="Courier New" pitchFamily="49" charset="0"/>
                <a:cs typeface="Courier New" pitchFamily="49" charset="0"/>
              </a:rPr>
              <a:t>Or</a:t>
            </a:r>
            <a:r>
              <a:rPr lang="en-US" sz="1400" dirty="0" smtClean="0">
                <a:solidFill>
                  <a:schemeClr val="tx1">
                    <a:lumMod val="75000"/>
                    <a:lumOff val="25000"/>
                  </a:schemeClr>
                </a:solidFill>
                <a:latin typeface="Courier New" pitchFamily="49" charset="0"/>
                <a:cs typeface="Courier New" pitchFamily="49" charset="0"/>
              </a:rPr>
              <a:t> Range("B2").Value &gt;= 7 </a:t>
            </a:r>
            <a:r>
              <a:rPr lang="en-US" sz="1400" dirty="0" smtClean="0">
                <a:solidFill>
                  <a:schemeClr val="accent2">
                    <a:lumMod val="75000"/>
                  </a:schemeClr>
                </a:solidFill>
                <a:latin typeface="Courier New" pitchFamily="49" charset="0"/>
                <a:cs typeface="Courier New" pitchFamily="49" charset="0"/>
              </a:rPr>
              <a:t>Then</a:t>
            </a:r>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Range("B4").Value = "Hire"</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Else</a:t>
            </a:r>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Range("B4").Value = "Do not hire"</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End If</a:t>
            </a:r>
            <a:endParaRPr lang="en-US" sz="1700" dirty="0">
              <a:solidFill>
                <a:schemeClr val="accent2">
                  <a:lumMod val="75000"/>
                </a:schemeClr>
              </a:solidFill>
              <a:latin typeface="Courier New" pitchFamily="49" charset="0"/>
              <a:cs typeface="Courier New" pitchFamily="49" charset="0"/>
            </a:endParaRPr>
          </a:p>
        </p:txBody>
      </p:sp>
    </p:spTree>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Logical Operators</a:t>
            </a:r>
          </a:p>
          <a:p>
            <a:pPr lvl="1">
              <a:buNone/>
            </a:pPr>
            <a:r>
              <a:rPr lang="en-US" sz="1700" dirty="0" smtClean="0">
                <a:solidFill>
                  <a:schemeClr val="tx1">
                    <a:lumMod val="75000"/>
                    <a:lumOff val="25000"/>
                  </a:schemeClr>
                </a:solidFill>
                <a:latin typeface="Century Gothic" pitchFamily="34" charset="0"/>
              </a:rPr>
              <a:t>		 In all sorts of </a:t>
            </a:r>
            <a:r>
              <a:rPr lang="en-US" sz="1700" b="1" i="1" dirty="0" smtClean="0">
                <a:solidFill>
                  <a:schemeClr val="tx1">
                    <a:lumMod val="75000"/>
                    <a:lumOff val="25000"/>
                  </a:schemeClr>
                </a:solidFill>
                <a:latin typeface="Century Gothic" pitchFamily="34" charset="0"/>
              </a:rPr>
              <a:t>macros</a:t>
            </a:r>
            <a:r>
              <a:rPr lang="en-US" sz="1700" dirty="0" smtClean="0">
                <a:solidFill>
                  <a:schemeClr val="tx1">
                    <a:lumMod val="75000"/>
                    <a:lumOff val="25000"/>
                  </a:schemeClr>
                </a:solidFill>
                <a:latin typeface="Century Gothic" pitchFamily="34" charset="0"/>
              </a:rPr>
              <a:t> we use </a:t>
            </a:r>
            <a:r>
              <a:rPr lang="en-US" sz="1700" b="1" i="1" dirty="0" smtClean="0">
                <a:solidFill>
                  <a:schemeClr val="tx1">
                    <a:lumMod val="75000"/>
                    <a:lumOff val="25000"/>
                  </a:schemeClr>
                </a:solidFill>
                <a:latin typeface="Century Gothic" pitchFamily="34" charset="0"/>
              </a:rPr>
              <a:t>Excel VBA logical operators</a:t>
            </a:r>
            <a:r>
              <a:rPr lang="en-US" sz="1700" dirty="0" smtClean="0">
                <a:solidFill>
                  <a:schemeClr val="tx1">
                    <a:lumMod val="75000"/>
                    <a:lumOff val="25000"/>
                  </a:schemeClr>
                </a:solidFill>
                <a:latin typeface="Century Gothic" pitchFamily="34" charset="0"/>
              </a:rPr>
              <a:t>. The three 	most used logical operators in </a:t>
            </a:r>
            <a:r>
              <a:rPr lang="en-US" sz="1700" b="1" i="1" dirty="0" smtClean="0">
                <a:solidFill>
                  <a:schemeClr val="tx1">
                    <a:lumMod val="75000"/>
                    <a:lumOff val="25000"/>
                  </a:schemeClr>
                </a:solidFill>
                <a:latin typeface="Century Gothic" pitchFamily="34" charset="0"/>
              </a:rPr>
              <a:t>Excel Visual Basic</a:t>
            </a:r>
            <a:r>
              <a:rPr lang="en-US" sz="1700" dirty="0" smtClean="0">
                <a:solidFill>
                  <a:schemeClr val="tx1">
                    <a:lumMod val="75000"/>
                    <a:lumOff val="25000"/>
                  </a:schemeClr>
                </a:solidFill>
                <a:latin typeface="Century Gothic" pitchFamily="34" charset="0"/>
              </a:rPr>
              <a:t> are: </a:t>
            </a:r>
            <a:r>
              <a:rPr lang="en-US" sz="1700" b="1" i="1" dirty="0" smtClean="0">
                <a:solidFill>
                  <a:schemeClr val="tx1">
                    <a:lumMod val="75000"/>
                    <a:lumOff val="25000"/>
                  </a:schemeClr>
                </a:solidFill>
                <a:latin typeface="Century Gothic" pitchFamily="34" charset="0"/>
              </a:rPr>
              <a:t>And</a:t>
            </a:r>
            <a:r>
              <a:rPr lang="en-US" sz="1700"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Or </a:t>
            </a:r>
            <a:r>
              <a:rPr lang="en-US" sz="1700" dirty="0" smtClean="0">
                <a:solidFill>
                  <a:schemeClr val="tx1">
                    <a:lumMod val="75000"/>
                    <a:lumOff val="25000"/>
                  </a:schemeClr>
                </a:solidFill>
                <a:latin typeface="Century Gothic" pitchFamily="34" charset="0"/>
              </a:rPr>
              <a:t>and 	</a:t>
            </a:r>
            <a:r>
              <a:rPr lang="en-US" sz="1700" b="1" i="1" dirty="0" smtClean="0">
                <a:solidFill>
                  <a:schemeClr val="tx1">
                    <a:lumMod val="75000"/>
                    <a:lumOff val="25000"/>
                  </a:schemeClr>
                </a:solidFill>
                <a:latin typeface="Century Gothic" pitchFamily="34" charset="0"/>
              </a:rPr>
              <a:t>Not</a:t>
            </a:r>
            <a:r>
              <a:rPr lang="en-US" sz="1700" dirty="0" smtClean="0">
                <a:solidFill>
                  <a:schemeClr val="tx1">
                    <a:lumMod val="75000"/>
                    <a:lumOff val="25000"/>
                  </a:schemeClr>
                </a:solidFill>
                <a:latin typeface="Century Gothic" pitchFamily="34" charset="0"/>
              </a:rPr>
              <a:t>. Each logical operator will now be illustrated with the help of an 	easy example.</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a:t>
            </a:r>
            <a:r>
              <a:rPr lang="en-US" sz="1800" b="1" dirty="0" smtClean="0">
                <a:solidFill>
                  <a:schemeClr val="tx1">
                    <a:lumMod val="75000"/>
                    <a:lumOff val="25000"/>
                  </a:schemeClr>
                </a:solidFill>
                <a:latin typeface="Century Gothic" pitchFamily="34" charset="0"/>
              </a:rPr>
              <a:t>2. Logical Operator Or</a:t>
            </a:r>
          </a:p>
          <a:p>
            <a:pPr lvl="1">
              <a:buNone/>
            </a:pPr>
            <a:r>
              <a:rPr lang="en-US" sz="1800" b="1" dirty="0" smtClean="0">
                <a:solidFill>
                  <a:schemeClr val="tx1">
                    <a:lumMod val="75000"/>
                    <a:lumOff val="25000"/>
                  </a:schemeClr>
                </a:solidFill>
                <a:latin typeface="Century Gothic" pitchFamily="34" charset="0"/>
              </a:rPr>
              <a:t>			</a:t>
            </a:r>
          </a:p>
          <a:p>
            <a:pPr lvl="1">
              <a:buNone/>
            </a:pPr>
            <a:endParaRPr lang="en-US" sz="1800" b="1" dirty="0" smtClean="0">
              <a:solidFill>
                <a:schemeClr val="tx1">
                  <a:lumMod val="75000"/>
                  <a:lumOff val="25000"/>
                </a:schemeClr>
              </a:solidFill>
              <a:latin typeface="Century Gothic" pitchFamily="34" charset="0"/>
            </a:endParaRPr>
          </a:p>
          <a:p>
            <a:pPr lvl="1">
              <a:buNone/>
            </a:pPr>
            <a:endParaRPr lang="en-US" sz="1800" b="1" dirty="0" smtClean="0">
              <a:solidFill>
                <a:schemeClr val="tx1">
                  <a:lumMod val="75000"/>
                  <a:lumOff val="25000"/>
                </a:schemeClr>
              </a:solidFill>
              <a:latin typeface="Century Gothic" pitchFamily="34" charset="0"/>
            </a:endParaRPr>
          </a:p>
          <a:p>
            <a:pPr lvl="1">
              <a:buNone/>
            </a:pPr>
            <a:endParaRPr lang="en-US" sz="1800" b="1" dirty="0" smtClean="0">
              <a:solidFill>
                <a:schemeClr val="tx1">
                  <a:lumMod val="75000"/>
                  <a:lumOff val="25000"/>
                </a:schemeClr>
              </a:solidFill>
              <a:latin typeface="Century Gothic" pitchFamily="34" charset="0"/>
            </a:endParaRPr>
          </a:p>
          <a:p>
            <a:pPr lvl="1">
              <a:buNone/>
            </a:pPr>
            <a:endParaRPr lang="en-US" sz="1800" b="1" dirty="0" smtClean="0">
              <a:solidFill>
                <a:schemeClr val="tx1">
                  <a:lumMod val="75000"/>
                  <a:lumOff val="25000"/>
                </a:schemeClr>
              </a:solidFill>
              <a:latin typeface="Century Gothic" pitchFamily="34" charset="0"/>
            </a:endParaRPr>
          </a:p>
          <a:p>
            <a:pPr lvl="1">
              <a:buNone/>
            </a:pPr>
            <a:endParaRPr lang="en-US" sz="1800" b="1" dirty="0" smtClean="0">
              <a:solidFill>
                <a:schemeClr val="tx1">
                  <a:lumMod val="75000"/>
                  <a:lumOff val="25000"/>
                </a:schemeClr>
              </a:solidFill>
              <a:latin typeface="Century Gothic" pitchFamily="34" charset="0"/>
            </a:endParaRPr>
          </a:p>
          <a:p>
            <a:pPr lvl="1">
              <a:buNone/>
            </a:pPr>
            <a:r>
              <a:rPr lang="en-US" sz="1800" b="1" dirty="0" smtClean="0">
                <a:solidFill>
                  <a:schemeClr val="tx1">
                    <a:lumMod val="75000"/>
                    <a:lumOff val="25000"/>
                  </a:schemeClr>
                </a:solidFill>
                <a:latin typeface="Century Gothic" pitchFamily="34" charset="0"/>
              </a:rPr>
              <a:t>			</a:t>
            </a:r>
            <a:r>
              <a:rPr lang="en-US" sz="1800" dirty="0" smtClean="0"/>
              <a:t> </a:t>
            </a:r>
            <a:r>
              <a:rPr lang="en-US" sz="1700" dirty="0" smtClean="0">
                <a:solidFill>
                  <a:schemeClr val="tx1">
                    <a:lumMod val="75000"/>
                    <a:lumOff val="25000"/>
                  </a:schemeClr>
                </a:solidFill>
                <a:latin typeface="Century Gothic" pitchFamily="34" charset="0"/>
              </a:rPr>
              <a:t>This example shows you the effect of the </a:t>
            </a:r>
            <a:r>
              <a:rPr lang="en-US" sz="1700" b="1" i="1" dirty="0" smtClean="0">
                <a:solidFill>
                  <a:schemeClr val="tx1">
                    <a:lumMod val="75000"/>
                    <a:lumOff val="25000"/>
                  </a:schemeClr>
                </a:solidFill>
                <a:latin typeface="Century Gothic" pitchFamily="34" charset="0"/>
              </a:rPr>
              <a:t>Or</a:t>
            </a:r>
            <a:r>
              <a:rPr lang="en-US" sz="1700" dirty="0" smtClean="0">
                <a:solidFill>
                  <a:schemeClr val="tx1">
                    <a:lumMod val="75000"/>
                    <a:lumOff val="25000"/>
                  </a:schemeClr>
                </a:solidFill>
                <a:latin typeface="Century Gothic" pitchFamily="34" charset="0"/>
              </a:rPr>
              <a:t> statement. 		Although, the IQ quotient of the person is way below </a:t>
            </a:r>
            <a:r>
              <a:rPr lang="en-US" sz="1700" b="1" i="1" dirty="0" smtClean="0">
                <a:solidFill>
                  <a:schemeClr val="tx1">
                    <a:lumMod val="75000"/>
                    <a:lumOff val="25000"/>
                  </a:schemeClr>
                </a:solidFill>
                <a:latin typeface="Century Gothic" pitchFamily="34" charset="0"/>
              </a:rPr>
              <a:t>110</a:t>
            </a:r>
            <a:r>
              <a:rPr lang="en-US" sz="1700" dirty="0" smtClean="0">
                <a:solidFill>
                  <a:schemeClr val="tx1">
                    <a:lumMod val="75000"/>
                    <a:lumOff val="25000"/>
                  </a:schemeClr>
                </a:solidFill>
                <a:latin typeface="Century Gothic" pitchFamily="34" charset="0"/>
              </a:rPr>
              <a:t>, 		we hire the person because he or she leaves a very good 		impression during the interview.</a:t>
            </a:r>
            <a:endParaRPr lang="en-US" sz="1700" b="1" dirty="0" smtClean="0">
              <a:solidFill>
                <a:schemeClr val="tx1">
                  <a:lumMod val="75000"/>
                  <a:lumOff val="25000"/>
                </a:schemeClr>
              </a:solidFill>
              <a:latin typeface="Century Gothic" pitchFamily="34" charset="0"/>
            </a:endParaRPr>
          </a:p>
          <a:p>
            <a:pPr lvl="1">
              <a:buNone/>
            </a:pPr>
            <a:r>
              <a:rPr lang="en-US" sz="1800" b="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			</a:t>
            </a:r>
          </a:p>
        </p:txBody>
      </p:sp>
      <p:pic>
        <p:nvPicPr>
          <p:cNvPr id="91138" name="Picture 2" descr="Logical Operator Or Result"/>
          <p:cNvPicPr>
            <a:picLocks noChangeAspect="1" noChangeArrowheads="1"/>
          </p:cNvPicPr>
          <p:nvPr/>
        </p:nvPicPr>
        <p:blipFill>
          <a:blip r:embed="rId2"/>
          <a:srcRect/>
          <a:stretch>
            <a:fillRect/>
          </a:stretch>
        </p:blipFill>
        <p:spPr bwMode="auto">
          <a:xfrm>
            <a:off x="2438399" y="3429000"/>
            <a:ext cx="5015789" cy="1676400"/>
          </a:xfrm>
          <a:prstGeom prst="rect">
            <a:avLst/>
          </a:prstGeom>
          <a:noFill/>
        </p:spPr>
      </p:pic>
    </p:spTree>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Logical Operators</a:t>
            </a:r>
          </a:p>
          <a:p>
            <a:pPr lvl="1">
              <a:buNone/>
            </a:pPr>
            <a:r>
              <a:rPr lang="en-US" sz="1700" dirty="0" smtClean="0">
                <a:solidFill>
                  <a:schemeClr val="tx1">
                    <a:lumMod val="75000"/>
                    <a:lumOff val="25000"/>
                  </a:schemeClr>
                </a:solidFill>
                <a:latin typeface="Century Gothic" pitchFamily="34" charset="0"/>
              </a:rPr>
              <a:t>		 In all sorts of </a:t>
            </a:r>
            <a:r>
              <a:rPr lang="en-US" sz="1700" b="1" i="1" dirty="0" smtClean="0">
                <a:solidFill>
                  <a:schemeClr val="tx1">
                    <a:lumMod val="75000"/>
                    <a:lumOff val="25000"/>
                  </a:schemeClr>
                </a:solidFill>
                <a:latin typeface="Century Gothic" pitchFamily="34" charset="0"/>
              </a:rPr>
              <a:t>macros</a:t>
            </a:r>
            <a:r>
              <a:rPr lang="en-US" sz="1700" dirty="0" smtClean="0">
                <a:solidFill>
                  <a:schemeClr val="tx1">
                    <a:lumMod val="75000"/>
                    <a:lumOff val="25000"/>
                  </a:schemeClr>
                </a:solidFill>
                <a:latin typeface="Century Gothic" pitchFamily="34" charset="0"/>
              </a:rPr>
              <a:t> we use </a:t>
            </a:r>
            <a:r>
              <a:rPr lang="en-US" sz="1700" b="1" i="1" dirty="0" smtClean="0">
                <a:solidFill>
                  <a:schemeClr val="tx1">
                    <a:lumMod val="75000"/>
                    <a:lumOff val="25000"/>
                  </a:schemeClr>
                </a:solidFill>
                <a:latin typeface="Century Gothic" pitchFamily="34" charset="0"/>
              </a:rPr>
              <a:t>Excel VBA logical operators</a:t>
            </a:r>
            <a:r>
              <a:rPr lang="en-US" sz="1700" dirty="0" smtClean="0">
                <a:solidFill>
                  <a:schemeClr val="tx1">
                    <a:lumMod val="75000"/>
                    <a:lumOff val="25000"/>
                  </a:schemeClr>
                </a:solidFill>
                <a:latin typeface="Century Gothic" pitchFamily="34" charset="0"/>
              </a:rPr>
              <a:t>. The three 	most used logical operators in </a:t>
            </a:r>
            <a:r>
              <a:rPr lang="en-US" sz="1700" b="1" i="1" dirty="0" smtClean="0">
                <a:solidFill>
                  <a:schemeClr val="tx1">
                    <a:lumMod val="75000"/>
                    <a:lumOff val="25000"/>
                  </a:schemeClr>
                </a:solidFill>
                <a:latin typeface="Century Gothic" pitchFamily="34" charset="0"/>
              </a:rPr>
              <a:t>Excel Visual Basic</a:t>
            </a:r>
            <a:r>
              <a:rPr lang="en-US" sz="1700" dirty="0" smtClean="0">
                <a:solidFill>
                  <a:schemeClr val="tx1">
                    <a:lumMod val="75000"/>
                    <a:lumOff val="25000"/>
                  </a:schemeClr>
                </a:solidFill>
                <a:latin typeface="Century Gothic" pitchFamily="34" charset="0"/>
              </a:rPr>
              <a:t> are: </a:t>
            </a:r>
            <a:r>
              <a:rPr lang="en-US" sz="1700" b="1" i="1" dirty="0" smtClean="0">
                <a:solidFill>
                  <a:schemeClr val="tx1">
                    <a:lumMod val="75000"/>
                    <a:lumOff val="25000"/>
                  </a:schemeClr>
                </a:solidFill>
                <a:latin typeface="Century Gothic" pitchFamily="34" charset="0"/>
              </a:rPr>
              <a:t>And</a:t>
            </a:r>
            <a:r>
              <a:rPr lang="en-US" sz="1700"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Or </a:t>
            </a:r>
            <a:r>
              <a:rPr lang="en-US" sz="1700" dirty="0" smtClean="0">
                <a:solidFill>
                  <a:schemeClr val="tx1">
                    <a:lumMod val="75000"/>
                    <a:lumOff val="25000"/>
                  </a:schemeClr>
                </a:solidFill>
                <a:latin typeface="Century Gothic" pitchFamily="34" charset="0"/>
              </a:rPr>
              <a:t>and 	</a:t>
            </a:r>
            <a:r>
              <a:rPr lang="en-US" sz="1700" b="1" i="1" dirty="0" smtClean="0">
                <a:solidFill>
                  <a:schemeClr val="tx1">
                    <a:lumMod val="75000"/>
                    <a:lumOff val="25000"/>
                  </a:schemeClr>
                </a:solidFill>
                <a:latin typeface="Century Gothic" pitchFamily="34" charset="0"/>
              </a:rPr>
              <a:t>Not</a:t>
            </a:r>
            <a:r>
              <a:rPr lang="en-US" sz="1700" dirty="0" smtClean="0">
                <a:solidFill>
                  <a:schemeClr val="tx1">
                    <a:lumMod val="75000"/>
                    <a:lumOff val="25000"/>
                  </a:schemeClr>
                </a:solidFill>
                <a:latin typeface="Century Gothic" pitchFamily="34" charset="0"/>
              </a:rPr>
              <a:t>. Each logical operator will now be illustrated with the help of an 	easy example.</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a:t>
            </a:r>
            <a:r>
              <a:rPr lang="en-US" sz="1800" b="1" dirty="0" smtClean="0">
                <a:solidFill>
                  <a:schemeClr val="tx1">
                    <a:lumMod val="75000"/>
                    <a:lumOff val="25000"/>
                  </a:schemeClr>
                </a:solidFill>
                <a:latin typeface="Century Gothic" pitchFamily="34" charset="0"/>
              </a:rPr>
              <a:t>3. Logical Operator Not</a:t>
            </a:r>
          </a:p>
          <a:p>
            <a:pPr lvl="1">
              <a:buNone/>
            </a:pPr>
            <a:r>
              <a:rPr lang="en-US" sz="1800" b="1"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For example</a:t>
            </a:r>
            <a:r>
              <a:rPr lang="en-US" sz="1700" dirty="0" smtClean="0">
                <a:solidFill>
                  <a:schemeClr val="tx1">
                    <a:lumMod val="75000"/>
                    <a:lumOff val="25000"/>
                  </a:schemeClr>
                </a:solidFill>
                <a:latin typeface="Century Gothic" pitchFamily="34" charset="0"/>
              </a:rPr>
              <a:t>, we do not hire a person for a certain job, 		who is </a:t>
            </a:r>
            <a:r>
              <a:rPr lang="en-US" sz="1700" b="1" i="1" dirty="0" smtClean="0">
                <a:solidFill>
                  <a:schemeClr val="tx1">
                    <a:lumMod val="75000"/>
                    <a:lumOff val="25000"/>
                  </a:schemeClr>
                </a:solidFill>
                <a:latin typeface="Century Gothic" pitchFamily="34" charset="0"/>
              </a:rPr>
              <a:t>'greedy'</a:t>
            </a:r>
            <a:r>
              <a:rPr lang="en-US" sz="1700" dirty="0" smtClean="0">
                <a:solidFill>
                  <a:schemeClr val="tx1">
                    <a:lumMod val="75000"/>
                    <a:lumOff val="25000"/>
                  </a:schemeClr>
                </a:solidFill>
                <a:latin typeface="Century Gothic" pitchFamily="34" charset="0"/>
              </a:rPr>
              <a:t> and </a:t>
            </a:r>
            <a:r>
              <a:rPr lang="en-US" sz="1700" b="1" i="1" dirty="0" smtClean="0">
                <a:solidFill>
                  <a:schemeClr val="tx1">
                    <a:lumMod val="75000"/>
                    <a:lumOff val="25000"/>
                  </a:schemeClr>
                </a:solidFill>
                <a:latin typeface="Century Gothic" pitchFamily="34" charset="0"/>
              </a:rPr>
              <a:t>'all about the money'. </a:t>
            </a:r>
            <a:r>
              <a:rPr lang="en-US" sz="1700" dirty="0" smtClean="0">
                <a:solidFill>
                  <a:schemeClr val="tx1">
                    <a:lumMod val="75000"/>
                    <a:lumOff val="25000"/>
                  </a:schemeClr>
                </a:solidFill>
                <a:latin typeface="Century Gothic" pitchFamily="34" charset="0"/>
              </a:rPr>
              <a:t>The macro 		below uses the logical operator </a:t>
            </a:r>
            <a:r>
              <a:rPr lang="en-US" sz="1700" b="1" i="1" u="sng" dirty="0" smtClean="0">
                <a:solidFill>
                  <a:schemeClr val="tx1">
                    <a:lumMod val="75000"/>
                    <a:lumOff val="25000"/>
                  </a:schemeClr>
                </a:solidFill>
                <a:latin typeface="Century Gothic" pitchFamily="34" charset="0"/>
              </a:rPr>
              <a:t>Not</a:t>
            </a:r>
            <a:r>
              <a:rPr lang="en-US" sz="1700" dirty="0" smtClean="0">
                <a:solidFill>
                  <a:schemeClr val="tx1">
                    <a:lumMod val="75000"/>
                    <a:lumOff val="25000"/>
                  </a:schemeClr>
                </a:solidFill>
                <a:latin typeface="Century Gothic" pitchFamily="34" charset="0"/>
              </a:rPr>
              <a:t> to get the right result. 		The </a:t>
            </a:r>
            <a:r>
              <a:rPr lang="en-US" sz="1700" b="1" i="1" dirty="0" smtClean="0">
                <a:solidFill>
                  <a:schemeClr val="tx1">
                    <a:lumMod val="75000"/>
                    <a:lumOff val="25000"/>
                  </a:schemeClr>
                </a:solidFill>
                <a:latin typeface="Century Gothic" pitchFamily="34" charset="0"/>
              </a:rPr>
              <a:t>Not operator </a:t>
            </a:r>
            <a:r>
              <a:rPr lang="en-US" sz="1700" dirty="0" smtClean="0">
                <a:solidFill>
                  <a:schemeClr val="tx1">
                    <a:lumMod val="75000"/>
                    <a:lumOff val="25000"/>
                  </a:schemeClr>
                </a:solidFill>
                <a:latin typeface="Century Gothic" pitchFamily="34" charset="0"/>
              </a:rPr>
              <a:t>designates that the condition must not 		be true.</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a:t>
            </a:r>
            <a:r>
              <a:rPr lang="en-US" sz="1800" dirty="0" smtClean="0"/>
              <a:t> </a:t>
            </a:r>
            <a:r>
              <a:rPr lang="en-US" sz="1700" dirty="0" smtClean="0">
                <a:solidFill>
                  <a:schemeClr val="tx1">
                    <a:lumMod val="75000"/>
                    <a:lumOff val="25000"/>
                  </a:schemeClr>
                </a:solidFill>
                <a:latin typeface="Century Gothic" pitchFamily="34" charset="0"/>
              </a:rPr>
              <a:t>Slightly adjust the previous macro Code:</a:t>
            </a:r>
          </a:p>
          <a:p>
            <a:pPr lvl="1">
              <a:buNone/>
            </a:pPr>
            <a:endParaRPr lang="en-US" sz="1700" b="1"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a:t>
            </a:r>
          </a:p>
        </p:txBody>
      </p:sp>
      <p:sp>
        <p:nvSpPr>
          <p:cNvPr id="6" name="TextBox 5"/>
          <p:cNvSpPr txBox="1"/>
          <p:nvPr/>
        </p:nvSpPr>
        <p:spPr>
          <a:xfrm>
            <a:off x="2362200" y="5410200"/>
            <a:ext cx="6477000" cy="1292662"/>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If</a:t>
            </a:r>
            <a:r>
              <a:rPr lang="en-US" sz="1400" dirty="0" smtClean="0">
                <a:solidFill>
                  <a:schemeClr val="tx1">
                    <a:lumMod val="75000"/>
                    <a:lumOff val="25000"/>
                  </a:schemeClr>
                </a:solidFill>
                <a:latin typeface="Courier New" pitchFamily="49" charset="0"/>
                <a:cs typeface="Courier New" pitchFamily="49" charset="0"/>
              </a:rPr>
              <a:t> (Range("B1").Value &gt;= 110 </a:t>
            </a:r>
            <a:r>
              <a:rPr lang="en-US" sz="1400" dirty="0" smtClean="0">
                <a:solidFill>
                  <a:schemeClr val="accent2">
                    <a:lumMod val="75000"/>
                  </a:schemeClr>
                </a:solidFill>
                <a:latin typeface="Courier New" pitchFamily="49" charset="0"/>
                <a:cs typeface="Courier New" pitchFamily="49" charset="0"/>
              </a:rPr>
              <a:t>Or</a:t>
            </a:r>
            <a:r>
              <a:rPr lang="en-US" sz="1400" dirty="0" smtClean="0">
                <a:solidFill>
                  <a:schemeClr val="tx1">
                    <a:lumMod val="75000"/>
                    <a:lumOff val="25000"/>
                  </a:schemeClr>
                </a:solidFill>
                <a:latin typeface="Courier New" pitchFamily="49" charset="0"/>
                <a:cs typeface="Courier New" pitchFamily="49" charset="0"/>
              </a:rPr>
              <a:t> Range("B2").Value &gt;= 9) </a:t>
            </a:r>
            <a:r>
              <a:rPr lang="en-US" sz="1400" dirty="0" smtClean="0">
                <a:solidFill>
                  <a:schemeClr val="accent2">
                    <a:lumMod val="75000"/>
                  </a:schemeClr>
                </a:solidFill>
                <a:latin typeface="Courier New" pitchFamily="49" charset="0"/>
                <a:cs typeface="Courier New" pitchFamily="49" charset="0"/>
              </a:rPr>
              <a:t>And  Not </a:t>
            </a:r>
            <a:r>
              <a:rPr lang="en-US" sz="1400" dirty="0" smtClean="0">
                <a:solidFill>
                  <a:schemeClr val="tx1">
                    <a:lumMod val="75000"/>
                    <a:lumOff val="25000"/>
                  </a:schemeClr>
                </a:solidFill>
                <a:latin typeface="Courier New" pitchFamily="49" charset="0"/>
                <a:cs typeface="Courier New" pitchFamily="49" charset="0"/>
              </a:rPr>
              <a:t>Range("B3").Value = "Yes" </a:t>
            </a:r>
            <a:r>
              <a:rPr lang="en-US" sz="1400" dirty="0" smtClean="0">
                <a:solidFill>
                  <a:schemeClr val="accent2">
                    <a:lumMod val="75000"/>
                  </a:schemeClr>
                </a:solidFill>
                <a:latin typeface="Courier New" pitchFamily="49" charset="0"/>
                <a:cs typeface="Courier New" pitchFamily="49" charset="0"/>
              </a:rPr>
              <a:t>Then</a:t>
            </a:r>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Range("B4").Value = "Hire"</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Else</a:t>
            </a:r>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Range("B4").Value = "Do not hire"</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End If</a:t>
            </a:r>
            <a:endParaRPr lang="en-US" sz="1700" dirty="0">
              <a:solidFill>
                <a:schemeClr val="accent2">
                  <a:lumMod val="75000"/>
                </a:schemeClr>
              </a:solidFill>
              <a:latin typeface="Courier New" pitchFamily="49" charset="0"/>
              <a:cs typeface="Courier New" pitchFamily="49" charset="0"/>
            </a:endParaRPr>
          </a:p>
        </p:txBody>
      </p:sp>
    </p:spTree>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lnSpcReduction="10000"/>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Logical Operators</a:t>
            </a:r>
          </a:p>
          <a:p>
            <a:pPr lvl="1">
              <a:buNone/>
            </a:pPr>
            <a:r>
              <a:rPr lang="en-US" sz="1700" dirty="0" smtClean="0">
                <a:solidFill>
                  <a:schemeClr val="tx1">
                    <a:lumMod val="75000"/>
                    <a:lumOff val="25000"/>
                  </a:schemeClr>
                </a:solidFill>
                <a:latin typeface="Century Gothic" pitchFamily="34" charset="0"/>
              </a:rPr>
              <a:t>		 In all sorts of </a:t>
            </a:r>
            <a:r>
              <a:rPr lang="en-US" sz="1700" b="1" i="1" dirty="0" smtClean="0">
                <a:solidFill>
                  <a:schemeClr val="tx1">
                    <a:lumMod val="75000"/>
                    <a:lumOff val="25000"/>
                  </a:schemeClr>
                </a:solidFill>
                <a:latin typeface="Century Gothic" pitchFamily="34" charset="0"/>
              </a:rPr>
              <a:t>macros</a:t>
            </a:r>
            <a:r>
              <a:rPr lang="en-US" sz="1700" dirty="0" smtClean="0">
                <a:solidFill>
                  <a:schemeClr val="tx1">
                    <a:lumMod val="75000"/>
                    <a:lumOff val="25000"/>
                  </a:schemeClr>
                </a:solidFill>
                <a:latin typeface="Century Gothic" pitchFamily="34" charset="0"/>
              </a:rPr>
              <a:t> we use </a:t>
            </a:r>
            <a:r>
              <a:rPr lang="en-US" sz="1700" b="1" i="1" dirty="0" smtClean="0">
                <a:solidFill>
                  <a:schemeClr val="tx1">
                    <a:lumMod val="75000"/>
                    <a:lumOff val="25000"/>
                  </a:schemeClr>
                </a:solidFill>
                <a:latin typeface="Century Gothic" pitchFamily="34" charset="0"/>
              </a:rPr>
              <a:t>Excel VBA logical operators</a:t>
            </a:r>
            <a:r>
              <a:rPr lang="en-US" sz="1700" dirty="0" smtClean="0">
                <a:solidFill>
                  <a:schemeClr val="tx1">
                    <a:lumMod val="75000"/>
                    <a:lumOff val="25000"/>
                  </a:schemeClr>
                </a:solidFill>
                <a:latin typeface="Century Gothic" pitchFamily="34" charset="0"/>
              </a:rPr>
              <a:t>. The three 	most used logical operators in </a:t>
            </a:r>
            <a:r>
              <a:rPr lang="en-US" sz="1700" b="1" i="1" dirty="0" smtClean="0">
                <a:solidFill>
                  <a:schemeClr val="tx1">
                    <a:lumMod val="75000"/>
                    <a:lumOff val="25000"/>
                  </a:schemeClr>
                </a:solidFill>
                <a:latin typeface="Century Gothic" pitchFamily="34" charset="0"/>
              </a:rPr>
              <a:t>Excel Visual Basic</a:t>
            </a:r>
            <a:r>
              <a:rPr lang="en-US" sz="1700" dirty="0" smtClean="0">
                <a:solidFill>
                  <a:schemeClr val="tx1">
                    <a:lumMod val="75000"/>
                    <a:lumOff val="25000"/>
                  </a:schemeClr>
                </a:solidFill>
                <a:latin typeface="Century Gothic" pitchFamily="34" charset="0"/>
              </a:rPr>
              <a:t> are: </a:t>
            </a:r>
            <a:r>
              <a:rPr lang="en-US" sz="1700" b="1" i="1" dirty="0" smtClean="0">
                <a:solidFill>
                  <a:schemeClr val="tx1">
                    <a:lumMod val="75000"/>
                    <a:lumOff val="25000"/>
                  </a:schemeClr>
                </a:solidFill>
                <a:latin typeface="Century Gothic" pitchFamily="34" charset="0"/>
              </a:rPr>
              <a:t>And</a:t>
            </a:r>
            <a:r>
              <a:rPr lang="en-US" sz="1700"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Or </a:t>
            </a:r>
            <a:r>
              <a:rPr lang="en-US" sz="1700" dirty="0" smtClean="0">
                <a:solidFill>
                  <a:schemeClr val="tx1">
                    <a:lumMod val="75000"/>
                    <a:lumOff val="25000"/>
                  </a:schemeClr>
                </a:solidFill>
                <a:latin typeface="Century Gothic" pitchFamily="34" charset="0"/>
              </a:rPr>
              <a:t>and 	</a:t>
            </a:r>
            <a:r>
              <a:rPr lang="en-US" sz="1700" b="1" i="1" dirty="0" smtClean="0">
                <a:solidFill>
                  <a:schemeClr val="tx1">
                    <a:lumMod val="75000"/>
                    <a:lumOff val="25000"/>
                  </a:schemeClr>
                </a:solidFill>
                <a:latin typeface="Century Gothic" pitchFamily="34" charset="0"/>
              </a:rPr>
              <a:t>Not</a:t>
            </a:r>
            <a:r>
              <a:rPr lang="en-US" sz="1700" dirty="0" smtClean="0">
                <a:solidFill>
                  <a:schemeClr val="tx1">
                    <a:lumMod val="75000"/>
                    <a:lumOff val="25000"/>
                  </a:schemeClr>
                </a:solidFill>
                <a:latin typeface="Century Gothic" pitchFamily="34" charset="0"/>
              </a:rPr>
              <a:t>. Each logical operator will now be illustrated with the help of an 	easy example.</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a:t>
            </a:r>
            <a:r>
              <a:rPr lang="en-US" sz="1800" b="1" dirty="0" smtClean="0">
                <a:solidFill>
                  <a:schemeClr val="tx1">
                    <a:lumMod val="75000"/>
                    <a:lumOff val="25000"/>
                  </a:schemeClr>
                </a:solidFill>
                <a:latin typeface="Century Gothic" pitchFamily="34" charset="0"/>
              </a:rPr>
              <a:t>3. Logical Operator Not</a:t>
            </a:r>
          </a:p>
          <a:p>
            <a:pPr lvl="1">
              <a:buNone/>
            </a:pPr>
            <a:r>
              <a:rPr lang="en-US" sz="1800" b="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Result:</a:t>
            </a:r>
          </a:p>
          <a:p>
            <a:pPr lvl="1">
              <a:buNone/>
            </a:pPr>
            <a:endParaRPr lang="en-US" sz="1700" dirty="0" smtClean="0">
              <a:solidFill>
                <a:schemeClr val="tx1">
                  <a:lumMod val="75000"/>
                  <a:lumOff val="25000"/>
                </a:schemeClr>
              </a:solidFill>
              <a:latin typeface="Century Gothic" pitchFamily="34" charset="0"/>
            </a:endParaRPr>
          </a:p>
          <a:p>
            <a:pPr lvl="1">
              <a:buNone/>
            </a:pPr>
            <a:endParaRPr lang="en-US" sz="1700" dirty="0" smtClean="0">
              <a:solidFill>
                <a:schemeClr val="tx1">
                  <a:lumMod val="75000"/>
                  <a:lumOff val="25000"/>
                </a:schemeClr>
              </a:solidFill>
              <a:latin typeface="Century Gothic" pitchFamily="34" charset="0"/>
            </a:endParaRPr>
          </a:p>
          <a:p>
            <a:pPr lvl="1">
              <a:buNone/>
            </a:pPr>
            <a:endParaRPr lang="en-US" sz="1700" dirty="0" smtClean="0">
              <a:solidFill>
                <a:schemeClr val="tx1">
                  <a:lumMod val="75000"/>
                  <a:lumOff val="25000"/>
                </a:schemeClr>
              </a:solidFill>
              <a:latin typeface="Century Gothic" pitchFamily="34" charset="0"/>
            </a:endParaRPr>
          </a:p>
          <a:p>
            <a:pPr lvl="1">
              <a:buNone/>
            </a:pPr>
            <a:endParaRPr lang="en-US" sz="1700" dirty="0" smtClean="0">
              <a:solidFill>
                <a:schemeClr val="tx1">
                  <a:lumMod val="75000"/>
                  <a:lumOff val="25000"/>
                </a:schemeClr>
              </a:solidFill>
              <a:latin typeface="Century Gothic" pitchFamily="34" charset="0"/>
            </a:endParaRPr>
          </a:p>
          <a:p>
            <a:pPr lvl="1">
              <a:buNone/>
            </a:pPr>
            <a:endParaRPr lang="en-US" sz="1700" dirty="0" smtClean="0">
              <a:solidFill>
                <a:schemeClr val="tx1">
                  <a:lumMod val="75000"/>
                  <a:lumOff val="25000"/>
                </a:schemeClr>
              </a:solidFill>
              <a:latin typeface="Century Gothic" pitchFamily="34" charset="0"/>
            </a:endParaRPr>
          </a:p>
          <a:p>
            <a:pPr lvl="1">
              <a:buNone/>
            </a:pPr>
            <a:endParaRPr lang="en-US" sz="1700" dirty="0" smtClean="0">
              <a:solidFill>
                <a:schemeClr val="tx1">
                  <a:lumMod val="75000"/>
                  <a:lumOff val="25000"/>
                </a:schemeClr>
              </a:solidFill>
              <a:latin typeface="Century Gothic" pitchFamily="34" charset="0"/>
            </a:endParaRP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a:t>
            </a:r>
            <a:r>
              <a:rPr lang="en-US" sz="1800" dirty="0" smtClean="0"/>
              <a:t> </a:t>
            </a:r>
            <a:r>
              <a:rPr lang="en-US" sz="1700" dirty="0" smtClean="0">
                <a:solidFill>
                  <a:schemeClr val="tx1">
                    <a:lumMod val="75000"/>
                    <a:lumOff val="25000"/>
                  </a:schemeClr>
                </a:solidFill>
                <a:latin typeface="Century Gothic" pitchFamily="34" charset="0"/>
              </a:rPr>
              <a:t>We want one of the first two conditions to be </a:t>
            </a:r>
            <a:r>
              <a:rPr lang="en-US" sz="1700" b="1" i="1" dirty="0" smtClean="0">
                <a:solidFill>
                  <a:schemeClr val="tx1">
                    <a:lumMod val="75000"/>
                    <a:lumOff val="25000"/>
                  </a:schemeClr>
                </a:solidFill>
                <a:latin typeface="Century Gothic" pitchFamily="34" charset="0"/>
              </a:rPr>
              <a:t>true</a:t>
            </a:r>
            <a:r>
              <a:rPr lang="en-US" sz="1700" dirty="0" smtClean="0">
                <a:solidFill>
                  <a:schemeClr val="tx1">
                    <a:lumMod val="75000"/>
                    <a:lumOff val="25000"/>
                  </a:schemeClr>
                </a:solidFill>
                <a:latin typeface="Century Gothic" pitchFamily="34" charset="0"/>
              </a:rPr>
              <a:t> (use 		brackets) and the third condition must </a:t>
            </a:r>
            <a:r>
              <a:rPr lang="en-US" sz="1700" b="1" i="1" dirty="0" smtClean="0">
                <a:solidFill>
                  <a:schemeClr val="tx1">
                    <a:lumMod val="75000"/>
                    <a:lumOff val="25000"/>
                  </a:schemeClr>
                </a:solidFill>
                <a:latin typeface="Century Gothic" pitchFamily="34" charset="0"/>
              </a:rPr>
              <a:t>not be true</a:t>
            </a:r>
            <a:r>
              <a:rPr lang="en-US" sz="1700" dirty="0" smtClean="0">
                <a:solidFill>
                  <a:schemeClr val="tx1">
                    <a:lumMod val="75000"/>
                    <a:lumOff val="25000"/>
                  </a:schemeClr>
                </a:solidFill>
                <a:latin typeface="Century Gothic" pitchFamily="34" charset="0"/>
              </a:rPr>
              <a:t>. We do 		not hire the person because the third condition </a:t>
            </a:r>
            <a:r>
              <a:rPr lang="en-US" sz="1700" b="1" i="1" u="sng" dirty="0" smtClean="0">
                <a:solidFill>
                  <a:schemeClr val="tx1">
                    <a:lumMod val="75000"/>
                    <a:lumOff val="25000"/>
                  </a:schemeClr>
                </a:solidFill>
                <a:latin typeface="Century Gothic" pitchFamily="34" charset="0"/>
              </a:rPr>
              <a:t>is</a:t>
            </a:r>
            <a:r>
              <a:rPr lang="en-US" sz="1700" b="1" i="1" dirty="0" smtClean="0">
                <a:solidFill>
                  <a:schemeClr val="tx1">
                    <a:lumMod val="75000"/>
                    <a:lumOff val="25000"/>
                  </a:schemeClr>
                </a:solidFill>
                <a:latin typeface="Century Gothic" pitchFamily="34" charset="0"/>
              </a:rPr>
              <a:t> true </a:t>
            </a:r>
            <a:r>
              <a:rPr lang="en-US" sz="1700" dirty="0" smtClean="0">
                <a:solidFill>
                  <a:schemeClr val="tx1">
                    <a:lumMod val="75000"/>
                    <a:lumOff val="25000"/>
                  </a:schemeClr>
                </a:solidFill>
                <a:latin typeface="Century Gothic" pitchFamily="34" charset="0"/>
              </a:rPr>
              <a:t>(cell 		B3 contains the word Yes).</a:t>
            </a:r>
          </a:p>
        </p:txBody>
      </p:sp>
      <p:pic>
        <p:nvPicPr>
          <p:cNvPr id="93186" name="Picture 2" descr="Logical Operator Not Result"/>
          <p:cNvPicPr>
            <a:picLocks noChangeAspect="1" noChangeArrowheads="1"/>
          </p:cNvPicPr>
          <p:nvPr/>
        </p:nvPicPr>
        <p:blipFill>
          <a:blip r:embed="rId2"/>
          <a:srcRect/>
          <a:stretch>
            <a:fillRect/>
          </a:stretch>
        </p:blipFill>
        <p:spPr bwMode="auto">
          <a:xfrm>
            <a:off x="2362200" y="3505200"/>
            <a:ext cx="5753405" cy="1676400"/>
          </a:xfrm>
          <a:prstGeom prst="rect">
            <a:avLst/>
          </a:prstGeom>
          <a:noFill/>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1: About Macro</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65000"/>
                    <a:lumOff val="35000"/>
                  </a:schemeClr>
                </a:solidFill>
                <a:latin typeface="Century Gothic" pitchFamily="34" charset="0"/>
                <a:cs typeface="Courier New" pitchFamily="49" charset="0"/>
              </a:rPr>
              <a:t>Excel Macro Recorder</a:t>
            </a:r>
          </a:p>
          <a:p>
            <a:pPr lvl="1">
              <a:buNone/>
            </a:pPr>
            <a:r>
              <a:rPr lang="en-US" sz="1800" dirty="0" smtClean="0">
                <a:latin typeface="Century Gothic" pitchFamily="34" charset="0"/>
              </a:rPr>
              <a:t>	</a:t>
            </a:r>
            <a:r>
              <a:rPr lang="en-US" sz="1700" dirty="0" smtClean="0">
                <a:latin typeface="Century Gothic" pitchFamily="34" charset="0"/>
              </a:rPr>
              <a:t>	</a:t>
            </a:r>
            <a:r>
              <a:rPr lang="en-US" sz="1700" dirty="0" smtClean="0">
                <a:solidFill>
                  <a:schemeClr val="tx1">
                    <a:lumMod val="65000"/>
                    <a:lumOff val="35000"/>
                  </a:schemeClr>
                </a:solidFill>
                <a:latin typeface="Century Gothic" pitchFamily="34" charset="0"/>
              </a:rPr>
              <a:t>The Macro Recorder, a very useful tool included in </a:t>
            </a:r>
            <a:r>
              <a:rPr lang="en-US" sz="1700" b="1" dirty="0" smtClean="0">
                <a:solidFill>
                  <a:schemeClr val="tx1">
                    <a:lumMod val="65000"/>
                    <a:lumOff val="35000"/>
                  </a:schemeClr>
                </a:solidFill>
                <a:latin typeface="Century Gothic" pitchFamily="34" charset="0"/>
              </a:rPr>
              <a:t>Excel VBA</a:t>
            </a:r>
            <a:r>
              <a:rPr lang="en-US" sz="1700" dirty="0" smtClean="0">
                <a:solidFill>
                  <a:schemeClr val="tx1">
                    <a:lumMod val="65000"/>
                    <a:lumOff val="35000"/>
                  </a:schemeClr>
                </a:solidFill>
                <a:latin typeface="Century Gothic" pitchFamily="34" charset="0"/>
              </a:rPr>
              <a:t>, 	records every task you perform with Excel. This is good news if you 	want to automate repetitive tasks. All you have to do is record a 	specific task once. Next, you can execute the task over and over 	with the click of a button. This can save you a lot of time! The Macro 	Recorder is also a great help when you don't know how to program 	a specific task in Excel VBA. Simply open the Visual Basic Editor after 	recording the task to see how it can be programmed.</a:t>
            </a:r>
          </a:p>
          <a:p>
            <a:pPr lvl="1">
              <a:buNone/>
            </a:pPr>
            <a:r>
              <a:rPr lang="en-US" sz="1700" dirty="0" smtClean="0">
                <a:solidFill>
                  <a:schemeClr val="tx1">
                    <a:lumMod val="65000"/>
                    <a:lumOff val="35000"/>
                  </a:schemeClr>
                </a:solidFill>
                <a:latin typeface="Century Gothic" pitchFamily="34" charset="0"/>
              </a:rPr>
              <a:t>		</a:t>
            </a:r>
          </a:p>
          <a:p>
            <a:pPr lvl="1">
              <a:buNone/>
            </a:pPr>
            <a:r>
              <a:rPr lang="en-US" sz="1700" dirty="0" smtClean="0">
                <a:solidFill>
                  <a:schemeClr val="tx1">
                    <a:lumMod val="65000"/>
                    <a:lumOff val="35000"/>
                  </a:schemeClr>
                </a:solidFill>
                <a:latin typeface="Century Gothic" pitchFamily="34" charset="0"/>
              </a:rPr>
              <a:t>		</a:t>
            </a:r>
            <a:r>
              <a:rPr lang="en-US" sz="1800" b="1" dirty="0" smtClean="0">
                <a:solidFill>
                  <a:schemeClr val="tx1">
                    <a:lumMod val="65000"/>
                    <a:lumOff val="35000"/>
                  </a:schemeClr>
                </a:solidFill>
                <a:latin typeface="Century Gothic" pitchFamily="34" charset="0"/>
              </a:rPr>
              <a:t>Record a Macro</a:t>
            </a:r>
          </a:p>
          <a:p>
            <a:pPr marL="1257300" lvl="1" indent="-342900">
              <a:buNone/>
            </a:pPr>
            <a:r>
              <a:rPr lang="en-US" sz="1700" dirty="0" smtClean="0">
                <a:solidFill>
                  <a:schemeClr val="tx1">
                    <a:lumMod val="65000"/>
                    <a:lumOff val="35000"/>
                  </a:schemeClr>
                </a:solidFill>
                <a:latin typeface="Century Gothic" pitchFamily="34" charset="0"/>
              </a:rPr>
              <a:t>	1.	Click on the </a:t>
            </a:r>
            <a:r>
              <a:rPr lang="en-US" sz="1700" b="1" i="1" dirty="0" smtClean="0">
                <a:solidFill>
                  <a:schemeClr val="tx1">
                    <a:lumMod val="65000"/>
                    <a:lumOff val="35000"/>
                  </a:schemeClr>
                </a:solidFill>
                <a:latin typeface="Century Gothic" pitchFamily="34" charset="0"/>
              </a:rPr>
              <a:t>Developer tab.</a:t>
            </a:r>
            <a:r>
              <a:rPr lang="en-US" sz="1700" i="1" dirty="0" smtClean="0">
                <a:solidFill>
                  <a:schemeClr val="tx1">
                    <a:lumMod val="65000"/>
                    <a:lumOff val="35000"/>
                  </a:schemeClr>
                </a:solidFill>
                <a:latin typeface="Century Gothic" pitchFamily="34" charset="0"/>
              </a:rPr>
              <a:t>  </a:t>
            </a:r>
          </a:p>
          <a:p>
            <a:pPr marL="1257300" lvl="1" indent="-342900">
              <a:buNone/>
            </a:pPr>
            <a:r>
              <a:rPr lang="en-US" sz="1700" dirty="0" smtClean="0">
                <a:solidFill>
                  <a:schemeClr val="tx1">
                    <a:lumMod val="65000"/>
                    <a:lumOff val="35000"/>
                  </a:schemeClr>
                </a:solidFill>
                <a:latin typeface="Century Gothic" pitchFamily="34" charset="0"/>
              </a:rPr>
              <a:t>	2.	Click on </a:t>
            </a:r>
            <a:r>
              <a:rPr lang="en-US" sz="1700" b="1" i="1" dirty="0" smtClean="0">
                <a:solidFill>
                  <a:schemeClr val="tx1">
                    <a:lumMod val="65000"/>
                    <a:lumOff val="35000"/>
                  </a:schemeClr>
                </a:solidFill>
                <a:latin typeface="Century Gothic" pitchFamily="34" charset="0"/>
              </a:rPr>
              <a:t>Record Macro.</a:t>
            </a:r>
          </a:p>
          <a:p>
            <a:pPr marL="1257300" lvl="1" indent="-342900">
              <a:buNone/>
            </a:pPr>
            <a:r>
              <a:rPr lang="en-US" sz="1700" dirty="0" smtClean="0">
                <a:solidFill>
                  <a:schemeClr val="tx1">
                    <a:lumMod val="65000"/>
                    <a:lumOff val="35000"/>
                  </a:schemeClr>
                </a:solidFill>
                <a:latin typeface="Century Gothic" pitchFamily="34" charset="0"/>
              </a:rPr>
              <a:t>	3.	 </a:t>
            </a:r>
            <a:r>
              <a:rPr lang="en-US" sz="1700" b="1" i="1" dirty="0" smtClean="0">
                <a:solidFill>
                  <a:schemeClr val="tx1">
                    <a:lumMod val="65000"/>
                    <a:lumOff val="35000"/>
                  </a:schemeClr>
                </a:solidFill>
                <a:latin typeface="Century Gothic" pitchFamily="34" charset="0"/>
              </a:rPr>
              <a:t>Record Macro</a:t>
            </a:r>
            <a:r>
              <a:rPr lang="en-US" sz="1700" i="1" dirty="0" smtClean="0">
                <a:solidFill>
                  <a:schemeClr val="tx1">
                    <a:lumMod val="65000"/>
                    <a:lumOff val="35000"/>
                  </a:schemeClr>
                </a:solidFill>
                <a:latin typeface="Century Gothic" pitchFamily="34" charset="0"/>
              </a:rPr>
              <a:t> </a:t>
            </a:r>
            <a:r>
              <a:rPr lang="en-US" sz="1700" dirty="0" smtClean="0">
                <a:solidFill>
                  <a:schemeClr val="tx1">
                    <a:lumMod val="65000"/>
                    <a:lumOff val="35000"/>
                  </a:schemeClr>
                </a:solidFill>
                <a:latin typeface="Century Gothic" pitchFamily="34" charset="0"/>
              </a:rPr>
              <a:t>window will appear.</a:t>
            </a:r>
          </a:p>
          <a:p>
            <a:pPr marL="1257300" lvl="1" indent="-342900">
              <a:buNone/>
            </a:pPr>
            <a:r>
              <a:rPr lang="en-US" sz="1700" dirty="0" smtClean="0">
                <a:solidFill>
                  <a:schemeClr val="tx1">
                    <a:lumMod val="65000"/>
                    <a:lumOff val="35000"/>
                  </a:schemeClr>
                </a:solidFill>
                <a:latin typeface="Century Gothic" pitchFamily="34" charset="0"/>
              </a:rPr>
              <a:t>		</a:t>
            </a:r>
          </a:p>
          <a:p>
            <a:pPr marL="1257300" lvl="1" indent="-342900">
              <a:buNone/>
            </a:pPr>
            <a:r>
              <a:rPr lang="en-US" sz="1700" dirty="0" smtClean="0">
                <a:solidFill>
                  <a:schemeClr val="tx1">
                    <a:lumMod val="65000"/>
                    <a:lumOff val="35000"/>
                  </a:schemeClr>
                </a:solidFill>
                <a:latin typeface="Century Gothic" pitchFamily="34" charset="0"/>
              </a:rPr>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10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Logical Operators</a:t>
            </a:r>
          </a:p>
          <a:p>
            <a:pPr lvl="1">
              <a:buNone/>
            </a:pPr>
            <a:r>
              <a:rPr lang="en-US" sz="1700" dirty="0" smtClean="0">
                <a:solidFill>
                  <a:schemeClr val="tx1">
                    <a:lumMod val="75000"/>
                    <a:lumOff val="25000"/>
                  </a:schemeClr>
                </a:solidFill>
                <a:latin typeface="Century Gothic" pitchFamily="34" charset="0"/>
              </a:rPr>
              <a:t>		 In all sorts of </a:t>
            </a:r>
            <a:r>
              <a:rPr lang="en-US" sz="1700" b="1" i="1" dirty="0" smtClean="0">
                <a:solidFill>
                  <a:schemeClr val="tx1">
                    <a:lumMod val="75000"/>
                    <a:lumOff val="25000"/>
                  </a:schemeClr>
                </a:solidFill>
                <a:latin typeface="Century Gothic" pitchFamily="34" charset="0"/>
              </a:rPr>
              <a:t>macros</a:t>
            </a:r>
            <a:r>
              <a:rPr lang="en-US" sz="1700" dirty="0" smtClean="0">
                <a:solidFill>
                  <a:schemeClr val="tx1">
                    <a:lumMod val="75000"/>
                    <a:lumOff val="25000"/>
                  </a:schemeClr>
                </a:solidFill>
                <a:latin typeface="Century Gothic" pitchFamily="34" charset="0"/>
              </a:rPr>
              <a:t> we use </a:t>
            </a:r>
            <a:r>
              <a:rPr lang="en-US" sz="1700" b="1" i="1" dirty="0" smtClean="0">
                <a:solidFill>
                  <a:schemeClr val="tx1">
                    <a:lumMod val="75000"/>
                    <a:lumOff val="25000"/>
                  </a:schemeClr>
                </a:solidFill>
                <a:latin typeface="Century Gothic" pitchFamily="34" charset="0"/>
              </a:rPr>
              <a:t>Excel VBA logical operators</a:t>
            </a:r>
            <a:r>
              <a:rPr lang="en-US" sz="1700" dirty="0" smtClean="0">
                <a:solidFill>
                  <a:schemeClr val="tx1">
                    <a:lumMod val="75000"/>
                    <a:lumOff val="25000"/>
                  </a:schemeClr>
                </a:solidFill>
                <a:latin typeface="Century Gothic" pitchFamily="34" charset="0"/>
              </a:rPr>
              <a:t>. The three 	most used logical operators in </a:t>
            </a:r>
            <a:r>
              <a:rPr lang="en-US" sz="1700" b="1" i="1" dirty="0" smtClean="0">
                <a:solidFill>
                  <a:schemeClr val="tx1">
                    <a:lumMod val="75000"/>
                    <a:lumOff val="25000"/>
                  </a:schemeClr>
                </a:solidFill>
                <a:latin typeface="Century Gothic" pitchFamily="34" charset="0"/>
              </a:rPr>
              <a:t>Excel Visual Basic</a:t>
            </a:r>
            <a:r>
              <a:rPr lang="en-US" sz="1700" dirty="0" smtClean="0">
                <a:solidFill>
                  <a:schemeClr val="tx1">
                    <a:lumMod val="75000"/>
                    <a:lumOff val="25000"/>
                  </a:schemeClr>
                </a:solidFill>
                <a:latin typeface="Century Gothic" pitchFamily="34" charset="0"/>
              </a:rPr>
              <a:t> are: </a:t>
            </a:r>
            <a:r>
              <a:rPr lang="en-US" sz="1700" b="1" i="1" dirty="0" smtClean="0">
                <a:solidFill>
                  <a:schemeClr val="tx1">
                    <a:lumMod val="75000"/>
                    <a:lumOff val="25000"/>
                  </a:schemeClr>
                </a:solidFill>
                <a:latin typeface="Century Gothic" pitchFamily="34" charset="0"/>
              </a:rPr>
              <a:t>And</a:t>
            </a:r>
            <a:r>
              <a:rPr lang="en-US" sz="1700"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Or </a:t>
            </a:r>
            <a:r>
              <a:rPr lang="en-US" sz="1700" dirty="0" smtClean="0">
                <a:solidFill>
                  <a:schemeClr val="tx1">
                    <a:lumMod val="75000"/>
                    <a:lumOff val="25000"/>
                  </a:schemeClr>
                </a:solidFill>
                <a:latin typeface="Century Gothic" pitchFamily="34" charset="0"/>
              </a:rPr>
              <a:t>and 	</a:t>
            </a:r>
            <a:r>
              <a:rPr lang="en-US" sz="1700" b="1" i="1" dirty="0" smtClean="0">
                <a:solidFill>
                  <a:schemeClr val="tx1">
                    <a:lumMod val="75000"/>
                    <a:lumOff val="25000"/>
                  </a:schemeClr>
                </a:solidFill>
                <a:latin typeface="Century Gothic" pitchFamily="34" charset="0"/>
              </a:rPr>
              <a:t>Not</a:t>
            </a:r>
            <a:r>
              <a:rPr lang="en-US" sz="1700" dirty="0" smtClean="0">
                <a:solidFill>
                  <a:schemeClr val="tx1">
                    <a:lumMod val="75000"/>
                    <a:lumOff val="25000"/>
                  </a:schemeClr>
                </a:solidFill>
                <a:latin typeface="Century Gothic" pitchFamily="34" charset="0"/>
              </a:rPr>
              <a:t>. Each logical operator will now be illustrated with the help of an 	easy example.</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a:t>
            </a:r>
            <a:r>
              <a:rPr lang="en-US" sz="1800" b="1" dirty="0" smtClean="0">
                <a:solidFill>
                  <a:schemeClr val="tx1">
                    <a:lumMod val="75000"/>
                    <a:lumOff val="25000"/>
                  </a:schemeClr>
                </a:solidFill>
                <a:latin typeface="Century Gothic" pitchFamily="34" charset="0"/>
              </a:rPr>
              <a:t>3. Logical Operator Not</a:t>
            </a:r>
          </a:p>
          <a:p>
            <a:pPr lvl="1">
              <a:buNone/>
            </a:pPr>
            <a:r>
              <a:rPr lang="en-US" sz="1800" b="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 You can </a:t>
            </a:r>
            <a:r>
              <a:rPr lang="en-US" sz="1700" b="1" i="1" dirty="0" smtClean="0">
                <a:solidFill>
                  <a:schemeClr val="tx1">
                    <a:lumMod val="75000"/>
                    <a:lumOff val="25000"/>
                  </a:schemeClr>
                </a:solidFill>
                <a:latin typeface="Century Gothic" pitchFamily="34" charset="0"/>
              </a:rPr>
              <a:t>debug</a:t>
            </a:r>
            <a:r>
              <a:rPr lang="en-US" sz="1700" dirty="0" smtClean="0">
                <a:solidFill>
                  <a:schemeClr val="tx1">
                    <a:lumMod val="75000"/>
                    <a:lumOff val="25000"/>
                  </a:schemeClr>
                </a:solidFill>
                <a:latin typeface="Century Gothic" pitchFamily="34" charset="0"/>
              </a:rPr>
              <a:t> through the </a:t>
            </a:r>
            <a:r>
              <a:rPr lang="en-US" sz="1700" b="1" i="1" dirty="0" smtClean="0">
                <a:solidFill>
                  <a:schemeClr val="tx1">
                    <a:lumMod val="75000"/>
                    <a:lumOff val="25000"/>
                  </a:schemeClr>
                </a:solidFill>
                <a:latin typeface="Century Gothic" pitchFamily="34" charset="0"/>
              </a:rPr>
              <a:t>code</a:t>
            </a:r>
            <a:r>
              <a:rPr lang="en-US" sz="1700" dirty="0" smtClean="0">
                <a:solidFill>
                  <a:schemeClr val="tx1">
                    <a:lumMod val="75000"/>
                    <a:lumOff val="25000"/>
                  </a:schemeClr>
                </a:solidFill>
                <a:latin typeface="Century Gothic" pitchFamily="34" charset="0"/>
              </a:rPr>
              <a:t> using </a:t>
            </a:r>
            <a:r>
              <a:rPr lang="en-US" sz="1700" b="1" i="1" dirty="0" smtClean="0">
                <a:solidFill>
                  <a:schemeClr val="tx1">
                    <a:lumMod val="75000"/>
                    <a:lumOff val="25000"/>
                  </a:schemeClr>
                </a:solidFill>
                <a:latin typeface="Century Gothic" pitchFamily="34" charset="0"/>
              </a:rPr>
              <a:t>F8</a:t>
            </a:r>
            <a:r>
              <a:rPr lang="en-US" sz="1700" dirty="0" smtClean="0">
                <a:solidFill>
                  <a:schemeClr val="tx1">
                    <a:lumMod val="75000"/>
                    <a:lumOff val="25000"/>
                  </a:schemeClr>
                </a:solidFill>
                <a:latin typeface="Century Gothic" pitchFamily="34" charset="0"/>
              </a:rPr>
              <a:t> (see picture 		below). Place the cursor on the </a:t>
            </a:r>
            <a:r>
              <a:rPr lang="en-US" sz="1700" b="1" i="1" dirty="0" smtClean="0">
                <a:solidFill>
                  <a:schemeClr val="tx1">
                    <a:lumMod val="75000"/>
                    <a:lumOff val="25000"/>
                  </a:schemeClr>
                </a:solidFill>
                <a:latin typeface="Century Gothic" pitchFamily="34" charset="0"/>
              </a:rPr>
              <a:t>code</a:t>
            </a:r>
            <a:r>
              <a:rPr lang="en-US" sz="1700" dirty="0" smtClean="0">
                <a:solidFill>
                  <a:schemeClr val="tx1">
                    <a:lumMod val="75000"/>
                    <a:lumOff val="25000"/>
                  </a:schemeClr>
                </a:solidFill>
                <a:latin typeface="Century Gothic" pitchFamily="34" charset="0"/>
              </a:rPr>
              <a:t> to see the actual 		values! The </a:t>
            </a:r>
            <a:r>
              <a:rPr lang="en-US" sz="1700" b="1" i="1" dirty="0" smtClean="0">
                <a:solidFill>
                  <a:schemeClr val="tx1">
                    <a:lumMod val="75000"/>
                    <a:lumOff val="25000"/>
                  </a:schemeClr>
                </a:solidFill>
                <a:latin typeface="Century Gothic" pitchFamily="34" charset="0"/>
              </a:rPr>
              <a:t>'_'</a:t>
            </a:r>
            <a:r>
              <a:rPr lang="en-US" sz="1700" dirty="0" smtClean="0">
                <a:solidFill>
                  <a:schemeClr val="tx1">
                    <a:lumMod val="75000"/>
                    <a:lumOff val="25000"/>
                  </a:schemeClr>
                </a:solidFill>
                <a:latin typeface="Century Gothic" pitchFamily="34" charset="0"/>
              </a:rPr>
              <a:t> symbol is used here to continue the 			statement on a new line (not necessary). Always test your 		macro when you use </a:t>
            </a:r>
            <a:r>
              <a:rPr lang="en-US" sz="1700" b="1" i="1" dirty="0" smtClean="0">
                <a:solidFill>
                  <a:schemeClr val="tx1">
                    <a:lumMod val="75000"/>
                    <a:lumOff val="25000"/>
                  </a:schemeClr>
                </a:solidFill>
                <a:latin typeface="Century Gothic" pitchFamily="34" charset="0"/>
              </a:rPr>
              <a:t>logical operators </a:t>
            </a:r>
            <a:r>
              <a:rPr lang="en-US" sz="1700" dirty="0" smtClean="0">
                <a:solidFill>
                  <a:schemeClr val="tx1">
                    <a:lumMod val="75000"/>
                    <a:lumOff val="25000"/>
                  </a:schemeClr>
                </a:solidFill>
                <a:latin typeface="Century Gothic" pitchFamily="34" charset="0"/>
              </a:rPr>
              <a:t>to be sure that they 		do what you want.</a:t>
            </a:r>
          </a:p>
        </p:txBody>
      </p:sp>
      <p:pic>
        <p:nvPicPr>
          <p:cNvPr id="95234" name="Picture 2" descr="Debug your Code"/>
          <p:cNvPicPr>
            <a:picLocks noChangeAspect="1" noChangeArrowheads="1"/>
          </p:cNvPicPr>
          <p:nvPr/>
        </p:nvPicPr>
        <p:blipFill>
          <a:blip r:embed="rId2"/>
          <a:srcRect/>
          <a:stretch>
            <a:fillRect/>
          </a:stretch>
        </p:blipFill>
        <p:spPr bwMode="auto">
          <a:xfrm>
            <a:off x="2419350" y="5010149"/>
            <a:ext cx="4819650" cy="1771651"/>
          </a:xfrm>
          <a:prstGeom prst="rect">
            <a:avLst/>
          </a:prstGeom>
          <a:noFill/>
        </p:spPr>
      </p:pic>
    </p:spTree>
  </p:cSld>
  <p:clrMapOvr>
    <a:masterClrMapping/>
  </p:clrMapOvr>
  <p:transition>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Range</a:t>
            </a:r>
          </a:p>
          <a:p>
            <a:pPr lvl="1">
              <a:buNone/>
            </a:pPr>
            <a:r>
              <a:rPr lang="en-US" sz="1700" dirty="0" smtClean="0">
                <a:solidFill>
                  <a:schemeClr val="tx1">
                    <a:lumMod val="75000"/>
                    <a:lumOff val="25000"/>
                  </a:schemeClr>
                </a:solidFill>
                <a:latin typeface="Century Gothic" pitchFamily="34" charset="0"/>
              </a:rPr>
              <a:t>		This chapter gives an overview of the properties and methods of 	the very important </a:t>
            </a:r>
            <a:r>
              <a:rPr lang="en-US" sz="1700" b="1" i="1" dirty="0" smtClean="0">
                <a:solidFill>
                  <a:schemeClr val="tx1">
                    <a:lumMod val="75000"/>
                    <a:lumOff val="25000"/>
                  </a:schemeClr>
                </a:solidFill>
                <a:latin typeface="Century Gothic" pitchFamily="34" charset="0"/>
              </a:rPr>
              <a:t>Excel VBA Range</a:t>
            </a:r>
            <a:r>
              <a:rPr lang="en-US" sz="1700" i="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object.</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We have already seen the </a:t>
            </a:r>
            <a:r>
              <a:rPr lang="en-US" sz="1700" b="1" i="1" dirty="0" smtClean="0">
                <a:solidFill>
                  <a:schemeClr val="tx1">
                    <a:lumMod val="75000"/>
                    <a:lumOff val="25000"/>
                  </a:schemeClr>
                </a:solidFill>
                <a:latin typeface="Century Gothic" pitchFamily="34" charset="0"/>
              </a:rPr>
              <a:t>Range</a:t>
            </a:r>
            <a:r>
              <a:rPr lang="en-US" sz="1700" dirty="0" smtClean="0">
                <a:solidFill>
                  <a:schemeClr val="tx1">
                    <a:lumMod val="75000"/>
                    <a:lumOff val="25000"/>
                  </a:schemeClr>
                </a:solidFill>
                <a:latin typeface="Century Gothic" pitchFamily="34" charset="0"/>
              </a:rPr>
              <a:t> object in the previous chapters. 	The </a:t>
            </a:r>
            <a:r>
              <a:rPr lang="en-US" sz="1700" b="1" i="1" dirty="0" smtClean="0">
                <a:solidFill>
                  <a:schemeClr val="tx1">
                    <a:lumMod val="75000"/>
                    <a:lumOff val="25000"/>
                  </a:schemeClr>
                </a:solidFill>
                <a:latin typeface="Century Gothic" pitchFamily="34" charset="0"/>
              </a:rPr>
              <a:t>Range</a:t>
            </a:r>
            <a:r>
              <a:rPr lang="en-US" sz="1700" dirty="0" smtClean="0">
                <a:solidFill>
                  <a:schemeClr val="tx1">
                    <a:lumMod val="75000"/>
                    <a:lumOff val="25000"/>
                  </a:schemeClr>
                </a:solidFill>
                <a:latin typeface="Century Gothic" pitchFamily="34" charset="0"/>
              </a:rPr>
              <a:t> object is the representation of a </a:t>
            </a:r>
            <a:r>
              <a:rPr lang="en-US" sz="1700" b="1" i="1" dirty="0" smtClean="0">
                <a:solidFill>
                  <a:schemeClr val="tx1">
                    <a:lumMod val="75000"/>
                    <a:lumOff val="25000"/>
                  </a:schemeClr>
                </a:solidFill>
                <a:latin typeface="Century Gothic" pitchFamily="34" charset="0"/>
              </a:rPr>
              <a:t>cell (or cells) </a:t>
            </a:r>
            <a:r>
              <a:rPr lang="en-US" sz="1700" dirty="0" smtClean="0">
                <a:solidFill>
                  <a:schemeClr val="tx1">
                    <a:lumMod val="75000"/>
                    <a:lumOff val="25000"/>
                  </a:schemeClr>
                </a:solidFill>
                <a:latin typeface="Century Gothic" pitchFamily="34" charset="0"/>
              </a:rPr>
              <a:t>on your 	</a:t>
            </a:r>
            <a:r>
              <a:rPr lang="en-US" sz="1700" b="1" i="1" dirty="0" smtClean="0">
                <a:solidFill>
                  <a:schemeClr val="tx1">
                    <a:lumMod val="75000"/>
                    <a:lumOff val="25000"/>
                  </a:schemeClr>
                </a:solidFill>
                <a:latin typeface="Century Gothic" pitchFamily="34" charset="0"/>
              </a:rPr>
              <a:t>worksheet</a:t>
            </a:r>
            <a:r>
              <a:rPr lang="en-US" sz="1700" dirty="0" smtClean="0">
                <a:solidFill>
                  <a:schemeClr val="tx1">
                    <a:lumMod val="75000"/>
                    <a:lumOff val="25000"/>
                  </a:schemeClr>
                </a:solidFill>
                <a:latin typeface="Century Gothic" pitchFamily="34" charset="0"/>
              </a:rPr>
              <a:t>. The code line: </a:t>
            </a:r>
            <a:r>
              <a:rPr lang="en-US" sz="1700" b="1" i="1" dirty="0" smtClean="0">
                <a:solidFill>
                  <a:schemeClr val="tx1">
                    <a:lumMod val="75000"/>
                    <a:lumOff val="25000"/>
                  </a:schemeClr>
                </a:solidFill>
                <a:latin typeface="Century Gothic" pitchFamily="34" charset="0"/>
              </a:rPr>
              <a:t>'Range("A1").value = 1' </a:t>
            </a:r>
            <a:r>
              <a:rPr lang="en-US" sz="1700" dirty="0" smtClean="0">
                <a:solidFill>
                  <a:schemeClr val="tx1">
                    <a:lumMod val="75000"/>
                    <a:lumOff val="25000"/>
                  </a:schemeClr>
                </a:solidFill>
                <a:latin typeface="Century Gothic" pitchFamily="34" charset="0"/>
              </a:rPr>
              <a:t>places the value </a:t>
            </a:r>
            <a:r>
              <a:rPr lang="en-US" sz="1700" b="1" i="1" dirty="0" smtClean="0">
                <a:solidFill>
                  <a:schemeClr val="tx1">
                    <a:lumMod val="75000"/>
                    <a:lumOff val="25000"/>
                  </a:schemeClr>
                </a:solidFill>
                <a:latin typeface="Century Gothic" pitchFamily="34" charset="0"/>
              </a:rPr>
              <a:t>1</a:t>
            </a:r>
            <a:r>
              <a:rPr lang="en-US" sz="1700"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into cell A1</a:t>
            </a:r>
            <a:r>
              <a:rPr lang="en-US" sz="1700" dirty="0" smtClean="0">
                <a:solidFill>
                  <a:schemeClr val="tx1">
                    <a:lumMod val="75000"/>
                    <a:lumOff val="25000"/>
                  </a:schemeClr>
                </a:solidFill>
                <a:latin typeface="Century Gothic" pitchFamily="34" charset="0"/>
              </a:rPr>
              <a:t>. You can also execute </a:t>
            </a:r>
            <a:r>
              <a:rPr lang="en-US" sz="1700" b="1" i="1" dirty="0" smtClean="0">
                <a:solidFill>
                  <a:schemeClr val="tx1">
                    <a:lumMod val="75000"/>
                    <a:lumOff val="25000"/>
                  </a:schemeClr>
                </a:solidFill>
                <a:latin typeface="Century Gothic" pitchFamily="34" charset="0"/>
              </a:rPr>
              <a:t>operations</a:t>
            </a:r>
            <a:r>
              <a:rPr lang="en-US" sz="1700" dirty="0" smtClean="0">
                <a:solidFill>
                  <a:schemeClr val="tx1">
                    <a:lumMod val="75000"/>
                    <a:lumOff val="25000"/>
                  </a:schemeClr>
                </a:solidFill>
                <a:latin typeface="Century Gothic" pitchFamily="34" charset="0"/>
              </a:rPr>
              <a:t> in </a:t>
            </a:r>
            <a:r>
              <a:rPr lang="en-US" sz="1700" b="1" i="1" dirty="0" smtClean="0">
                <a:solidFill>
                  <a:schemeClr val="tx1">
                    <a:lumMod val="75000"/>
                    <a:lumOff val="25000"/>
                  </a:schemeClr>
                </a:solidFill>
                <a:latin typeface="Century Gothic" pitchFamily="34" charset="0"/>
              </a:rPr>
              <a:t>Excel Visual Basic </a:t>
            </a:r>
            <a:r>
              <a:rPr lang="en-US" sz="1700" dirty="0" smtClean="0">
                <a:solidFill>
                  <a:schemeClr val="tx1">
                    <a:lumMod val="75000"/>
                    <a:lumOff val="25000"/>
                  </a:schemeClr>
                </a:solidFill>
                <a:latin typeface="Century Gothic" pitchFamily="34" charset="0"/>
              </a:rPr>
              <a:t>	on more than one cell at the same time. See the following three 	macros.</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Place a </a:t>
            </a:r>
            <a:r>
              <a:rPr lang="en-US" sz="1700" b="1" i="1" dirty="0" smtClean="0">
                <a:solidFill>
                  <a:schemeClr val="tx1">
                    <a:lumMod val="75000"/>
                    <a:lumOff val="25000"/>
                  </a:schemeClr>
                </a:solidFill>
                <a:latin typeface="Century Gothic" pitchFamily="34" charset="0"/>
              </a:rPr>
              <a:t>command button </a:t>
            </a:r>
            <a:r>
              <a:rPr lang="en-US" sz="1700" dirty="0" smtClean="0">
                <a:solidFill>
                  <a:schemeClr val="tx1">
                    <a:lumMod val="75000"/>
                    <a:lumOff val="25000"/>
                  </a:schemeClr>
                </a:solidFill>
                <a:latin typeface="Century Gothic" pitchFamily="34" charset="0"/>
              </a:rPr>
              <a:t>on your worksheet and add the 	following code line:</a:t>
            </a:r>
          </a:p>
          <a:p>
            <a:pPr lvl="1">
              <a:buNone/>
            </a:pPr>
            <a:endParaRPr lang="en-US" sz="1700" dirty="0" smtClean="0">
              <a:solidFill>
                <a:schemeClr val="tx1">
                  <a:lumMod val="75000"/>
                  <a:lumOff val="25000"/>
                </a:schemeClr>
              </a:solidFill>
              <a:latin typeface="Century Gothic" pitchFamily="34" charset="0"/>
            </a:endParaRPr>
          </a:p>
        </p:txBody>
      </p:sp>
    </p:spTree>
  </p:cSld>
  <p:clrMapOvr>
    <a:masterClrMapping/>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Range</a:t>
            </a:r>
          </a:p>
          <a:p>
            <a:pPr lvl="1">
              <a:buNone/>
            </a:pPr>
            <a:r>
              <a:rPr lang="en-US" sz="1700" dirty="0" smtClean="0">
                <a:solidFill>
                  <a:schemeClr val="tx1">
                    <a:lumMod val="75000"/>
                    <a:lumOff val="25000"/>
                  </a:schemeClr>
                </a:solidFill>
                <a:latin typeface="Century Gothic" pitchFamily="34" charset="0"/>
              </a:rPr>
              <a:t>		This chapter gives an overview of the properties and methods of 	the very important </a:t>
            </a:r>
            <a:r>
              <a:rPr lang="en-US" sz="1700" b="1" i="1" dirty="0" smtClean="0">
                <a:solidFill>
                  <a:schemeClr val="tx1">
                    <a:lumMod val="75000"/>
                    <a:lumOff val="25000"/>
                  </a:schemeClr>
                </a:solidFill>
                <a:latin typeface="Century Gothic" pitchFamily="34" charset="0"/>
              </a:rPr>
              <a:t>Excel VBA Range</a:t>
            </a:r>
            <a:r>
              <a:rPr lang="en-US" sz="1700" i="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object.</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Code : </a:t>
            </a:r>
            <a:r>
              <a:rPr lang="en-US" sz="1700" b="1" i="1" dirty="0" smtClean="0">
                <a:solidFill>
                  <a:schemeClr val="tx1">
                    <a:lumMod val="75000"/>
                    <a:lumOff val="25000"/>
                  </a:schemeClr>
                </a:solidFill>
                <a:latin typeface="Century Gothic" pitchFamily="34" charset="0"/>
              </a:rPr>
              <a:t>(Range Examples)</a:t>
            </a:r>
          </a:p>
          <a:p>
            <a:pPr lvl="1">
              <a:buNone/>
            </a:pPr>
            <a:endParaRPr lang="en-US" sz="1700" dirty="0" smtClean="0">
              <a:solidFill>
                <a:schemeClr val="tx1">
                  <a:lumMod val="75000"/>
                  <a:lumOff val="25000"/>
                </a:schemeClr>
              </a:solidFill>
              <a:latin typeface="Century Gothic" pitchFamily="34" charset="0"/>
            </a:endParaRPr>
          </a:p>
          <a:p>
            <a:pPr lvl="1">
              <a:buNone/>
            </a:pPr>
            <a:endParaRPr lang="en-US" sz="1700" dirty="0" smtClean="0">
              <a:solidFill>
                <a:schemeClr val="tx1">
                  <a:lumMod val="75000"/>
                  <a:lumOff val="25000"/>
                </a:schemeClr>
              </a:solidFill>
              <a:latin typeface="Century Gothic" pitchFamily="34" charset="0"/>
            </a:endParaRP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Result :</a:t>
            </a:r>
          </a:p>
        </p:txBody>
      </p:sp>
      <p:sp>
        <p:nvSpPr>
          <p:cNvPr id="4" name="TextBox 3"/>
          <p:cNvSpPr txBox="1"/>
          <p:nvPr/>
        </p:nvSpPr>
        <p:spPr>
          <a:xfrm>
            <a:off x="1447800" y="2832556"/>
            <a:ext cx="6477000" cy="215444"/>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75000"/>
                    <a:lumOff val="25000"/>
                  </a:schemeClr>
                </a:solidFill>
                <a:latin typeface="Courier New" pitchFamily="49" charset="0"/>
                <a:cs typeface="Courier New" pitchFamily="49" charset="0"/>
              </a:rPr>
              <a:t> Range("A1:A4").Value = 2</a:t>
            </a:r>
            <a:endParaRPr lang="en-US" sz="1700" dirty="0">
              <a:solidFill>
                <a:schemeClr val="tx1">
                  <a:lumMod val="75000"/>
                  <a:lumOff val="25000"/>
                </a:schemeClr>
              </a:solidFill>
              <a:latin typeface="Courier New" pitchFamily="49" charset="0"/>
              <a:cs typeface="Courier New" pitchFamily="49" charset="0"/>
            </a:endParaRPr>
          </a:p>
        </p:txBody>
      </p:sp>
      <p:pic>
        <p:nvPicPr>
          <p:cNvPr id="96258" name="Picture 2" descr="Place Values into an Excel VBA Range"/>
          <p:cNvPicPr>
            <a:picLocks noChangeAspect="1" noChangeArrowheads="1"/>
          </p:cNvPicPr>
          <p:nvPr/>
        </p:nvPicPr>
        <p:blipFill>
          <a:blip r:embed="rId2"/>
          <a:srcRect/>
          <a:stretch>
            <a:fillRect/>
          </a:stretch>
        </p:blipFill>
        <p:spPr bwMode="auto">
          <a:xfrm>
            <a:off x="1447800" y="4114800"/>
            <a:ext cx="6248400" cy="1905000"/>
          </a:xfrm>
          <a:prstGeom prst="rect">
            <a:avLst/>
          </a:prstGeom>
          <a:noFill/>
        </p:spPr>
      </p:pic>
    </p:spTree>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Range</a:t>
            </a:r>
          </a:p>
          <a:p>
            <a:pPr lvl="1">
              <a:buNone/>
            </a:pPr>
            <a:r>
              <a:rPr lang="en-US" sz="1700" dirty="0" smtClean="0">
                <a:solidFill>
                  <a:schemeClr val="tx1">
                    <a:lumMod val="75000"/>
                    <a:lumOff val="25000"/>
                  </a:schemeClr>
                </a:solidFill>
                <a:latin typeface="Century Gothic" pitchFamily="34" charset="0"/>
              </a:rPr>
              <a:t>		This chapter gives an overview of the properties and methods of 	the very important </a:t>
            </a:r>
            <a:r>
              <a:rPr lang="en-US" sz="1700" b="1" i="1" dirty="0" smtClean="0">
                <a:solidFill>
                  <a:schemeClr val="tx1">
                    <a:lumMod val="75000"/>
                    <a:lumOff val="25000"/>
                  </a:schemeClr>
                </a:solidFill>
                <a:latin typeface="Century Gothic" pitchFamily="34" charset="0"/>
              </a:rPr>
              <a:t>Excel VBA Range</a:t>
            </a:r>
            <a:r>
              <a:rPr lang="en-US" sz="1700" i="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object.</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Code : </a:t>
            </a:r>
            <a:r>
              <a:rPr lang="en-US" sz="1700" b="1" i="1" dirty="0" smtClean="0">
                <a:solidFill>
                  <a:schemeClr val="tx1">
                    <a:lumMod val="75000"/>
                    <a:lumOff val="25000"/>
                  </a:schemeClr>
                </a:solidFill>
                <a:latin typeface="Century Gothic" pitchFamily="34" charset="0"/>
              </a:rPr>
              <a:t>(Range Examples)</a:t>
            </a:r>
            <a:endParaRPr lang="en-US" sz="1700" dirty="0" smtClean="0">
              <a:solidFill>
                <a:schemeClr val="tx1">
                  <a:lumMod val="75000"/>
                  <a:lumOff val="25000"/>
                </a:schemeClr>
              </a:solidFill>
              <a:latin typeface="Century Gothic" pitchFamily="34" charset="0"/>
            </a:endParaRPr>
          </a:p>
          <a:p>
            <a:pPr lvl="1">
              <a:buNone/>
            </a:pPr>
            <a:endParaRPr lang="en-US" sz="1700" dirty="0" smtClean="0">
              <a:solidFill>
                <a:schemeClr val="tx1">
                  <a:lumMod val="75000"/>
                  <a:lumOff val="25000"/>
                </a:schemeClr>
              </a:solidFill>
              <a:latin typeface="Century Gothic" pitchFamily="34" charset="0"/>
            </a:endParaRPr>
          </a:p>
          <a:p>
            <a:pPr lvl="1">
              <a:buNone/>
            </a:pPr>
            <a:endParaRPr lang="en-US" sz="1700" dirty="0" smtClean="0">
              <a:solidFill>
                <a:schemeClr val="tx1">
                  <a:lumMod val="75000"/>
                  <a:lumOff val="25000"/>
                </a:schemeClr>
              </a:solidFill>
              <a:latin typeface="Century Gothic" pitchFamily="34" charset="0"/>
            </a:endParaRP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Result :</a:t>
            </a:r>
          </a:p>
        </p:txBody>
      </p:sp>
      <p:sp>
        <p:nvSpPr>
          <p:cNvPr id="4" name="TextBox 3"/>
          <p:cNvSpPr txBox="1"/>
          <p:nvPr/>
        </p:nvSpPr>
        <p:spPr>
          <a:xfrm>
            <a:off x="1447800" y="2832556"/>
            <a:ext cx="6477000" cy="215444"/>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75000"/>
                    <a:lumOff val="25000"/>
                  </a:schemeClr>
                </a:solidFill>
                <a:latin typeface="Courier New" pitchFamily="49" charset="0"/>
                <a:cs typeface="Courier New" pitchFamily="49" charset="0"/>
              </a:rPr>
              <a:t> Range("A1:B4").Value = 5</a:t>
            </a:r>
            <a:endParaRPr lang="en-US" sz="1700" dirty="0">
              <a:solidFill>
                <a:schemeClr val="tx1">
                  <a:lumMod val="75000"/>
                  <a:lumOff val="25000"/>
                </a:schemeClr>
              </a:solidFill>
              <a:latin typeface="Courier New" pitchFamily="49" charset="0"/>
              <a:cs typeface="Courier New" pitchFamily="49" charset="0"/>
            </a:endParaRPr>
          </a:p>
        </p:txBody>
      </p:sp>
      <p:pic>
        <p:nvPicPr>
          <p:cNvPr id="98306" name="Picture 2" descr="Place values into a Range of Cells using Excel VBA"/>
          <p:cNvPicPr>
            <a:picLocks noChangeAspect="1" noChangeArrowheads="1"/>
          </p:cNvPicPr>
          <p:nvPr/>
        </p:nvPicPr>
        <p:blipFill>
          <a:blip r:embed="rId2"/>
          <a:srcRect/>
          <a:stretch>
            <a:fillRect/>
          </a:stretch>
        </p:blipFill>
        <p:spPr bwMode="auto">
          <a:xfrm>
            <a:off x="1447800" y="4114800"/>
            <a:ext cx="6248400" cy="1905000"/>
          </a:xfrm>
          <a:prstGeom prst="rect">
            <a:avLst/>
          </a:prstGeom>
          <a:noFill/>
        </p:spPr>
      </p:pic>
    </p:spTree>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Range</a:t>
            </a:r>
          </a:p>
          <a:p>
            <a:pPr lvl="1">
              <a:buNone/>
            </a:pPr>
            <a:r>
              <a:rPr lang="en-US" sz="1700" dirty="0" smtClean="0">
                <a:solidFill>
                  <a:schemeClr val="tx1">
                    <a:lumMod val="75000"/>
                    <a:lumOff val="25000"/>
                  </a:schemeClr>
                </a:solidFill>
                <a:latin typeface="Century Gothic" pitchFamily="34" charset="0"/>
              </a:rPr>
              <a:t>		This chapter gives an overview of the properties and methods of 	the very important </a:t>
            </a:r>
            <a:r>
              <a:rPr lang="en-US" sz="1700" b="1" i="1" dirty="0" smtClean="0">
                <a:solidFill>
                  <a:schemeClr val="tx1">
                    <a:lumMod val="75000"/>
                    <a:lumOff val="25000"/>
                  </a:schemeClr>
                </a:solidFill>
                <a:latin typeface="Century Gothic" pitchFamily="34" charset="0"/>
              </a:rPr>
              <a:t>Excel VBA Range</a:t>
            </a:r>
            <a:r>
              <a:rPr lang="en-US" sz="1700" i="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object.</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Code : </a:t>
            </a:r>
            <a:r>
              <a:rPr lang="en-US" sz="1700" b="1" i="1" dirty="0" smtClean="0">
                <a:solidFill>
                  <a:schemeClr val="tx1">
                    <a:lumMod val="75000"/>
                    <a:lumOff val="25000"/>
                  </a:schemeClr>
                </a:solidFill>
                <a:latin typeface="Century Gothic" pitchFamily="34" charset="0"/>
              </a:rPr>
              <a:t>(Range Examples)</a:t>
            </a:r>
            <a:endParaRPr lang="en-US" sz="1700" dirty="0" smtClean="0">
              <a:solidFill>
                <a:schemeClr val="tx1">
                  <a:lumMod val="75000"/>
                  <a:lumOff val="25000"/>
                </a:schemeClr>
              </a:solidFill>
              <a:latin typeface="Century Gothic" pitchFamily="34" charset="0"/>
            </a:endParaRPr>
          </a:p>
          <a:p>
            <a:pPr lvl="1">
              <a:buNone/>
            </a:pPr>
            <a:endParaRPr lang="en-US" sz="1700" dirty="0" smtClean="0">
              <a:solidFill>
                <a:schemeClr val="tx1">
                  <a:lumMod val="75000"/>
                  <a:lumOff val="25000"/>
                </a:schemeClr>
              </a:solidFill>
              <a:latin typeface="Century Gothic" pitchFamily="34" charset="0"/>
            </a:endParaRPr>
          </a:p>
          <a:p>
            <a:pPr lvl="1">
              <a:buNone/>
            </a:pPr>
            <a:endParaRPr lang="en-US" sz="1700" dirty="0" smtClean="0">
              <a:solidFill>
                <a:schemeClr val="tx1">
                  <a:lumMod val="75000"/>
                  <a:lumOff val="25000"/>
                </a:schemeClr>
              </a:solidFill>
              <a:latin typeface="Century Gothic" pitchFamily="34" charset="0"/>
            </a:endParaRP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Result :</a:t>
            </a:r>
          </a:p>
        </p:txBody>
      </p:sp>
      <p:sp>
        <p:nvSpPr>
          <p:cNvPr id="4" name="TextBox 3"/>
          <p:cNvSpPr txBox="1"/>
          <p:nvPr/>
        </p:nvSpPr>
        <p:spPr>
          <a:xfrm>
            <a:off x="1447800" y="2832556"/>
            <a:ext cx="6477000" cy="215444"/>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75000"/>
                    <a:lumOff val="25000"/>
                  </a:schemeClr>
                </a:solidFill>
                <a:latin typeface="Courier New" pitchFamily="49" charset="0"/>
                <a:cs typeface="Courier New" pitchFamily="49" charset="0"/>
              </a:rPr>
              <a:t> Range("A1:A2,B3:C4").Value = 10</a:t>
            </a:r>
            <a:endParaRPr lang="en-US" sz="1700" dirty="0">
              <a:solidFill>
                <a:schemeClr val="tx1">
                  <a:lumMod val="75000"/>
                  <a:lumOff val="25000"/>
                </a:schemeClr>
              </a:solidFill>
              <a:latin typeface="Courier New" pitchFamily="49" charset="0"/>
              <a:cs typeface="Courier New" pitchFamily="49" charset="0"/>
            </a:endParaRPr>
          </a:p>
        </p:txBody>
      </p:sp>
      <p:pic>
        <p:nvPicPr>
          <p:cNvPr id="99330" name="Picture 2" descr="Two Areas Result"/>
          <p:cNvPicPr>
            <a:picLocks noChangeAspect="1" noChangeArrowheads="1"/>
          </p:cNvPicPr>
          <p:nvPr/>
        </p:nvPicPr>
        <p:blipFill>
          <a:blip r:embed="rId2"/>
          <a:srcRect/>
          <a:stretch>
            <a:fillRect/>
          </a:stretch>
        </p:blipFill>
        <p:spPr bwMode="auto">
          <a:xfrm>
            <a:off x="1447800" y="4114800"/>
            <a:ext cx="6248400" cy="1905000"/>
          </a:xfrm>
          <a:prstGeom prst="rect">
            <a:avLst/>
          </a:prstGeom>
          <a:noFill/>
        </p:spPr>
      </p:pic>
    </p:spTree>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Range</a:t>
            </a:r>
          </a:p>
          <a:p>
            <a:pPr lvl="1">
              <a:buNone/>
            </a:pPr>
            <a:r>
              <a:rPr lang="en-US" sz="1700" dirty="0" smtClean="0">
                <a:solidFill>
                  <a:schemeClr val="tx1">
                    <a:lumMod val="75000"/>
                    <a:lumOff val="25000"/>
                  </a:schemeClr>
                </a:solidFill>
                <a:latin typeface="Century Gothic" pitchFamily="34" charset="0"/>
              </a:rPr>
              <a:t>		This chapter gives an overview of the properties and methods of 	the very important </a:t>
            </a:r>
            <a:r>
              <a:rPr lang="en-US" sz="1700" b="1" i="1" dirty="0" smtClean="0">
                <a:solidFill>
                  <a:schemeClr val="tx1">
                    <a:lumMod val="75000"/>
                    <a:lumOff val="25000"/>
                  </a:schemeClr>
                </a:solidFill>
                <a:latin typeface="Century Gothic" pitchFamily="34" charset="0"/>
              </a:rPr>
              <a:t>Excel VBA Range</a:t>
            </a:r>
            <a:r>
              <a:rPr lang="en-US" sz="1700" i="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object.</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a:t>
            </a:r>
            <a:r>
              <a:rPr lang="en-US" sz="1800" dirty="0" smtClean="0"/>
              <a:t> </a:t>
            </a:r>
            <a:r>
              <a:rPr lang="en-US" sz="1700" dirty="0" smtClean="0">
                <a:solidFill>
                  <a:schemeClr val="tx1">
                    <a:lumMod val="75000"/>
                    <a:lumOff val="25000"/>
                  </a:schemeClr>
                </a:solidFill>
                <a:latin typeface="Century Gothic" pitchFamily="34" charset="0"/>
              </a:rPr>
              <a:t>In the </a:t>
            </a:r>
            <a:r>
              <a:rPr lang="en-US" sz="1700" b="1" i="1" dirty="0" smtClean="0">
                <a:solidFill>
                  <a:schemeClr val="tx1">
                    <a:lumMod val="75000"/>
                    <a:lumOff val="25000"/>
                  </a:schemeClr>
                </a:solidFill>
                <a:latin typeface="Century Gothic" pitchFamily="34" charset="0"/>
              </a:rPr>
              <a:t>Variables</a:t>
            </a:r>
            <a:r>
              <a:rPr lang="en-US" sz="1700" dirty="0" smtClean="0">
                <a:solidFill>
                  <a:schemeClr val="tx1">
                    <a:lumMod val="75000"/>
                    <a:lumOff val="25000"/>
                  </a:schemeClr>
                </a:solidFill>
                <a:latin typeface="Century Gothic" pitchFamily="34" charset="0"/>
              </a:rPr>
              <a:t> chapter, we learned how to declare a variable in 	</a:t>
            </a:r>
            <a:r>
              <a:rPr lang="en-US" sz="1700" b="1" i="1" dirty="0" smtClean="0">
                <a:solidFill>
                  <a:schemeClr val="tx1">
                    <a:lumMod val="75000"/>
                    <a:lumOff val="25000"/>
                  </a:schemeClr>
                </a:solidFill>
                <a:latin typeface="Century Gothic" pitchFamily="34" charset="0"/>
              </a:rPr>
              <a:t>Excel VBA</a:t>
            </a:r>
            <a:r>
              <a:rPr lang="en-US" sz="1700" dirty="0" smtClean="0">
                <a:solidFill>
                  <a:schemeClr val="tx1">
                    <a:lumMod val="75000"/>
                    <a:lumOff val="25000"/>
                  </a:schemeClr>
                </a:solidFill>
                <a:latin typeface="Century Gothic" pitchFamily="34" charset="0"/>
              </a:rPr>
              <a:t>. Besides declaring a variable, you can also declare an 	</a:t>
            </a:r>
            <a:r>
              <a:rPr lang="en-US" sz="1700" b="1" i="1" dirty="0" smtClean="0">
                <a:solidFill>
                  <a:schemeClr val="tx1">
                    <a:lumMod val="75000"/>
                    <a:lumOff val="25000"/>
                  </a:schemeClr>
                </a:solidFill>
                <a:latin typeface="Century Gothic" pitchFamily="34" charset="0"/>
              </a:rPr>
              <a:t>Excel VBA Range </a:t>
            </a:r>
            <a:r>
              <a:rPr lang="en-US" sz="1700" dirty="0" smtClean="0">
                <a:solidFill>
                  <a:schemeClr val="tx1">
                    <a:lumMod val="75000"/>
                    <a:lumOff val="25000"/>
                  </a:schemeClr>
                </a:solidFill>
                <a:latin typeface="Century Gothic" pitchFamily="34" charset="0"/>
              </a:rPr>
              <a:t>object. You can do this by using the keywords </a:t>
            </a:r>
            <a:r>
              <a:rPr lang="en-US" sz="1700" b="1" i="1" dirty="0" smtClean="0">
                <a:solidFill>
                  <a:schemeClr val="tx1">
                    <a:lumMod val="75000"/>
                    <a:lumOff val="25000"/>
                  </a:schemeClr>
                </a:solidFill>
                <a:latin typeface="Century Gothic" pitchFamily="34" charset="0"/>
              </a:rPr>
              <a:t>Dim</a:t>
            </a:r>
            <a:r>
              <a:rPr lang="en-US" sz="1700" dirty="0" smtClean="0">
                <a:solidFill>
                  <a:schemeClr val="tx1">
                    <a:lumMod val="75000"/>
                    <a:lumOff val="25000"/>
                  </a:schemeClr>
                </a:solidFill>
                <a:latin typeface="Century Gothic" pitchFamily="34" charset="0"/>
              </a:rPr>
              <a:t> 	and </a:t>
            </a:r>
            <a:r>
              <a:rPr lang="en-US" sz="1700" b="1" i="1" dirty="0" smtClean="0">
                <a:solidFill>
                  <a:schemeClr val="tx1">
                    <a:lumMod val="75000"/>
                    <a:lumOff val="25000"/>
                  </a:schemeClr>
                </a:solidFill>
                <a:latin typeface="Century Gothic" pitchFamily="34" charset="0"/>
              </a:rPr>
              <a:t>Set</a:t>
            </a:r>
            <a:r>
              <a:rPr lang="en-US" sz="1700" dirty="0" smtClean="0">
                <a:solidFill>
                  <a:schemeClr val="tx1">
                    <a:lumMod val="75000"/>
                    <a:lumOff val="25000"/>
                  </a:schemeClr>
                </a:solidFill>
                <a:latin typeface="Century Gothic" pitchFamily="34" charset="0"/>
              </a:rPr>
              <a:t>.</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Place a </a:t>
            </a:r>
            <a:r>
              <a:rPr lang="en-US" sz="1700" b="1" i="1" dirty="0" smtClean="0">
                <a:solidFill>
                  <a:schemeClr val="tx1">
                    <a:lumMod val="75000"/>
                    <a:lumOff val="25000"/>
                  </a:schemeClr>
                </a:solidFill>
                <a:latin typeface="Century Gothic" pitchFamily="34" charset="0"/>
              </a:rPr>
              <a:t>command button </a:t>
            </a:r>
            <a:r>
              <a:rPr lang="en-US" sz="1700" dirty="0" smtClean="0">
                <a:solidFill>
                  <a:schemeClr val="tx1">
                    <a:lumMod val="75000"/>
                    <a:lumOff val="25000"/>
                  </a:schemeClr>
                </a:solidFill>
                <a:latin typeface="Century Gothic" pitchFamily="34" charset="0"/>
              </a:rPr>
              <a:t>on your worksheet and add the 	following code lines:</a:t>
            </a:r>
          </a:p>
          <a:p>
            <a:pPr lvl="1">
              <a:buNone/>
            </a:pPr>
            <a:endParaRPr lang="en-US" sz="1700" dirty="0" smtClean="0">
              <a:solidFill>
                <a:schemeClr val="tx1">
                  <a:lumMod val="75000"/>
                  <a:lumOff val="25000"/>
                </a:schemeClr>
              </a:solidFill>
              <a:latin typeface="Century Gothic" pitchFamily="34" charset="0"/>
            </a:endParaRPr>
          </a:p>
        </p:txBody>
      </p:sp>
    </p:spTree>
  </p:cSld>
  <p:clrMapOvr>
    <a:masterClrMapping/>
  </p:clrMapOvr>
  <p:transition>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Range</a:t>
            </a:r>
          </a:p>
          <a:p>
            <a:pPr lvl="1">
              <a:buNone/>
            </a:pPr>
            <a:r>
              <a:rPr lang="en-US" sz="1700" dirty="0" smtClean="0">
                <a:solidFill>
                  <a:schemeClr val="tx1">
                    <a:lumMod val="75000"/>
                    <a:lumOff val="25000"/>
                  </a:schemeClr>
                </a:solidFill>
                <a:latin typeface="Century Gothic" pitchFamily="34" charset="0"/>
              </a:rPr>
              <a:t>		This chapter gives an overview of the properties and methods of 	the very important </a:t>
            </a:r>
            <a:r>
              <a:rPr lang="en-US" sz="1700" b="1" i="1" dirty="0" smtClean="0">
                <a:solidFill>
                  <a:schemeClr val="tx1">
                    <a:lumMod val="75000"/>
                    <a:lumOff val="25000"/>
                  </a:schemeClr>
                </a:solidFill>
                <a:latin typeface="Century Gothic" pitchFamily="34" charset="0"/>
              </a:rPr>
              <a:t>Excel VBA Range</a:t>
            </a:r>
            <a:r>
              <a:rPr lang="en-US" sz="1700" i="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object.</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Code : </a:t>
            </a:r>
            <a:r>
              <a:rPr lang="en-US" sz="1700" b="1" i="1" dirty="0" smtClean="0">
                <a:solidFill>
                  <a:schemeClr val="tx1">
                    <a:lumMod val="75000"/>
                    <a:lumOff val="25000"/>
                  </a:schemeClr>
                </a:solidFill>
                <a:latin typeface="Century Gothic" pitchFamily="34" charset="0"/>
              </a:rPr>
              <a:t>(Declare a Range)</a:t>
            </a:r>
          </a:p>
          <a:p>
            <a:pPr lvl="1">
              <a:buNone/>
            </a:pPr>
            <a:endParaRPr lang="en-US" sz="1700" dirty="0" smtClean="0">
              <a:solidFill>
                <a:schemeClr val="tx1">
                  <a:lumMod val="75000"/>
                  <a:lumOff val="25000"/>
                </a:schemeClr>
              </a:solidFill>
              <a:latin typeface="Century Gothic" pitchFamily="34" charset="0"/>
            </a:endParaRPr>
          </a:p>
          <a:p>
            <a:pPr lvl="1">
              <a:buNone/>
            </a:pPr>
            <a:endParaRPr lang="en-US" sz="1700" dirty="0" smtClean="0">
              <a:solidFill>
                <a:schemeClr val="tx1">
                  <a:lumMod val="75000"/>
                  <a:lumOff val="25000"/>
                </a:schemeClr>
              </a:solidFill>
              <a:latin typeface="Century Gothic" pitchFamily="34" charset="0"/>
            </a:endParaRP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a:t>
            </a:r>
          </a:p>
          <a:p>
            <a:pPr lvl="1">
              <a:buNone/>
            </a:pPr>
            <a:r>
              <a:rPr lang="en-US" sz="1700" dirty="0" smtClean="0">
                <a:solidFill>
                  <a:schemeClr val="tx1">
                    <a:lumMod val="75000"/>
                    <a:lumOff val="25000"/>
                  </a:schemeClr>
                </a:solidFill>
                <a:latin typeface="Century Gothic" pitchFamily="34" charset="0"/>
              </a:rPr>
              <a:t>		Result :</a:t>
            </a:r>
          </a:p>
        </p:txBody>
      </p:sp>
      <p:sp>
        <p:nvSpPr>
          <p:cNvPr id="4" name="TextBox 3"/>
          <p:cNvSpPr txBox="1"/>
          <p:nvPr/>
        </p:nvSpPr>
        <p:spPr>
          <a:xfrm>
            <a:off x="1447800" y="2832556"/>
            <a:ext cx="6477000" cy="861774"/>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Dim</a:t>
            </a:r>
            <a:r>
              <a:rPr lang="en-US" sz="1400" dirty="0" smtClean="0">
                <a:solidFill>
                  <a:schemeClr val="tx1">
                    <a:lumMod val="75000"/>
                    <a:lumOff val="25000"/>
                  </a:schemeClr>
                </a:solidFill>
                <a:latin typeface="Courier New" pitchFamily="49" charset="0"/>
                <a:cs typeface="Courier New" pitchFamily="49" charset="0"/>
              </a:rPr>
              <a:t> example </a:t>
            </a:r>
            <a:r>
              <a:rPr lang="en-US" sz="1400" dirty="0" smtClean="0">
                <a:solidFill>
                  <a:schemeClr val="accent2">
                    <a:lumMod val="75000"/>
                  </a:schemeClr>
                </a:solidFill>
                <a:latin typeface="Courier New" pitchFamily="49" charset="0"/>
                <a:cs typeface="Courier New" pitchFamily="49" charset="0"/>
              </a:rPr>
              <a:t>As</a:t>
            </a:r>
            <a:r>
              <a:rPr lang="en-US" sz="1400" dirty="0" smtClean="0">
                <a:solidFill>
                  <a:schemeClr val="tx1">
                    <a:lumMod val="75000"/>
                    <a:lumOff val="25000"/>
                  </a:schemeClr>
                </a:solidFill>
                <a:latin typeface="Courier New" pitchFamily="49" charset="0"/>
                <a:cs typeface="Courier New" pitchFamily="49" charset="0"/>
              </a:rPr>
              <a:t> Range</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Set</a:t>
            </a:r>
            <a:r>
              <a:rPr lang="en-US" sz="1400" dirty="0" smtClean="0">
                <a:solidFill>
                  <a:schemeClr val="tx1">
                    <a:lumMod val="75000"/>
                    <a:lumOff val="25000"/>
                  </a:schemeClr>
                </a:solidFill>
                <a:latin typeface="Courier New" pitchFamily="49" charset="0"/>
                <a:cs typeface="Courier New" pitchFamily="49" charset="0"/>
              </a:rPr>
              <a:t> example = Range("A1:D1")</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example.Value = 8</a:t>
            </a:r>
            <a:endParaRPr lang="en-US" sz="1700" dirty="0">
              <a:solidFill>
                <a:schemeClr val="tx1">
                  <a:lumMod val="75000"/>
                  <a:lumOff val="25000"/>
                </a:schemeClr>
              </a:solidFill>
              <a:latin typeface="Courier New" pitchFamily="49" charset="0"/>
              <a:cs typeface="Courier New" pitchFamily="49" charset="0"/>
            </a:endParaRPr>
          </a:p>
        </p:txBody>
      </p:sp>
      <p:pic>
        <p:nvPicPr>
          <p:cNvPr id="100354" name="Picture 2" descr="Declare a Range Object"/>
          <p:cNvPicPr>
            <a:picLocks noChangeAspect="1" noChangeArrowheads="1"/>
          </p:cNvPicPr>
          <p:nvPr/>
        </p:nvPicPr>
        <p:blipFill>
          <a:blip r:embed="rId2"/>
          <a:srcRect/>
          <a:stretch>
            <a:fillRect/>
          </a:stretch>
        </p:blipFill>
        <p:spPr bwMode="auto">
          <a:xfrm>
            <a:off x="1447799" y="4419600"/>
            <a:ext cx="6248400" cy="1600200"/>
          </a:xfrm>
          <a:prstGeom prst="rect">
            <a:avLst/>
          </a:prstGeom>
          <a:noFill/>
        </p:spPr>
      </p:pic>
    </p:spTree>
  </p:cSld>
  <p:clrMapOvr>
    <a:masterClrMapping/>
  </p:clrMapOvr>
  <p:transition>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Range</a:t>
            </a:r>
          </a:p>
          <a:p>
            <a:pPr lvl="1">
              <a:buNone/>
            </a:pPr>
            <a:r>
              <a:rPr lang="en-US" sz="1700" dirty="0" smtClean="0">
                <a:solidFill>
                  <a:schemeClr val="tx1">
                    <a:lumMod val="75000"/>
                    <a:lumOff val="25000"/>
                  </a:schemeClr>
                </a:solidFill>
                <a:latin typeface="Century Gothic" pitchFamily="34" charset="0"/>
              </a:rPr>
              <a:t>		This chapter gives an overview of the properties and methods of 	the very important </a:t>
            </a:r>
            <a:r>
              <a:rPr lang="en-US" sz="1700" b="1" i="1" dirty="0" smtClean="0">
                <a:solidFill>
                  <a:schemeClr val="tx1">
                    <a:lumMod val="75000"/>
                    <a:lumOff val="25000"/>
                  </a:schemeClr>
                </a:solidFill>
                <a:latin typeface="Century Gothic" pitchFamily="34" charset="0"/>
              </a:rPr>
              <a:t>Excel VBA Range</a:t>
            </a:r>
            <a:r>
              <a:rPr lang="en-US" sz="1700" i="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object.</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Code : </a:t>
            </a:r>
            <a:r>
              <a:rPr lang="en-US" sz="1700" b="1" i="1" dirty="0" smtClean="0">
                <a:solidFill>
                  <a:schemeClr val="tx1">
                    <a:lumMod val="75000"/>
                    <a:lumOff val="25000"/>
                  </a:schemeClr>
                </a:solidFill>
                <a:latin typeface="Century Gothic" pitchFamily="34" charset="0"/>
              </a:rPr>
              <a:t>(Select a Range)</a:t>
            </a:r>
          </a:p>
          <a:p>
            <a:pPr lvl="1">
              <a:buNone/>
            </a:pPr>
            <a:endParaRPr lang="en-US" sz="1700" dirty="0" smtClean="0">
              <a:solidFill>
                <a:schemeClr val="tx1">
                  <a:lumMod val="75000"/>
                  <a:lumOff val="25000"/>
                </a:schemeClr>
              </a:solidFill>
              <a:latin typeface="Century Gothic" pitchFamily="34" charset="0"/>
            </a:endParaRPr>
          </a:p>
          <a:p>
            <a:pPr lvl="1">
              <a:buNone/>
            </a:pPr>
            <a:endParaRPr lang="en-US" sz="1700" dirty="0" smtClean="0">
              <a:solidFill>
                <a:schemeClr val="tx1">
                  <a:lumMod val="75000"/>
                  <a:lumOff val="25000"/>
                </a:schemeClr>
              </a:solidFill>
              <a:latin typeface="Century Gothic" pitchFamily="34" charset="0"/>
            </a:endParaRP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a:t>
            </a:r>
          </a:p>
          <a:p>
            <a:pPr lvl="1">
              <a:buNone/>
            </a:pPr>
            <a:r>
              <a:rPr lang="en-US" sz="1700" dirty="0" smtClean="0">
                <a:solidFill>
                  <a:schemeClr val="tx1">
                    <a:lumMod val="75000"/>
                    <a:lumOff val="25000"/>
                  </a:schemeClr>
                </a:solidFill>
                <a:latin typeface="Century Gothic" pitchFamily="34" charset="0"/>
              </a:rPr>
              <a:t>		Result :</a:t>
            </a:r>
          </a:p>
        </p:txBody>
      </p:sp>
      <p:sp>
        <p:nvSpPr>
          <p:cNvPr id="4" name="TextBox 3"/>
          <p:cNvSpPr txBox="1"/>
          <p:nvPr/>
        </p:nvSpPr>
        <p:spPr>
          <a:xfrm>
            <a:off x="1447800" y="2832556"/>
            <a:ext cx="6477000" cy="861774"/>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smtClean="0">
                <a:solidFill>
                  <a:schemeClr val="tx1">
                    <a:lumMod val="75000"/>
                    <a:lumOff val="25000"/>
                  </a:schemeClr>
                </a:solidFill>
                <a:latin typeface="Courier New" pitchFamily="49" charset="0"/>
                <a:cs typeface="Courier New" pitchFamily="49" charset="0"/>
              </a:rPr>
              <a:t> </a:t>
            </a:r>
            <a:r>
              <a:rPr lang="en-US" sz="1400" smtClean="0">
                <a:solidFill>
                  <a:schemeClr val="accent2">
                    <a:lumMod val="75000"/>
                  </a:schemeClr>
                </a:solidFill>
                <a:latin typeface="Courier New" pitchFamily="49" charset="0"/>
                <a:cs typeface="Courier New" pitchFamily="49" charset="0"/>
              </a:rPr>
              <a:t>Dim</a:t>
            </a:r>
            <a:r>
              <a:rPr lang="en-US" sz="1400" smtClean="0">
                <a:solidFill>
                  <a:schemeClr val="tx1">
                    <a:lumMod val="75000"/>
                    <a:lumOff val="25000"/>
                  </a:schemeClr>
                </a:solidFill>
                <a:latin typeface="Courier New" pitchFamily="49" charset="0"/>
                <a:cs typeface="Courier New" pitchFamily="49" charset="0"/>
              </a:rPr>
              <a:t> example </a:t>
            </a:r>
            <a:r>
              <a:rPr lang="en-US" sz="1400" smtClean="0">
                <a:solidFill>
                  <a:schemeClr val="accent2">
                    <a:lumMod val="75000"/>
                  </a:schemeClr>
                </a:solidFill>
                <a:latin typeface="Courier New" pitchFamily="49" charset="0"/>
                <a:cs typeface="Courier New" pitchFamily="49" charset="0"/>
              </a:rPr>
              <a:t>As</a:t>
            </a:r>
            <a:r>
              <a:rPr lang="en-US" sz="1400" smtClean="0">
                <a:solidFill>
                  <a:schemeClr val="tx1">
                    <a:lumMod val="75000"/>
                    <a:lumOff val="25000"/>
                  </a:schemeClr>
                </a:solidFill>
                <a:latin typeface="Courier New" pitchFamily="49" charset="0"/>
                <a:cs typeface="Courier New" pitchFamily="49" charset="0"/>
              </a:rPr>
              <a:t> Range</a:t>
            </a:r>
            <a:br>
              <a:rPr lang="en-US" sz="1400" smtClean="0">
                <a:solidFill>
                  <a:schemeClr val="tx1">
                    <a:lumMod val="75000"/>
                    <a:lumOff val="25000"/>
                  </a:schemeClr>
                </a:solidFill>
                <a:latin typeface="Courier New" pitchFamily="49" charset="0"/>
                <a:cs typeface="Courier New" pitchFamily="49" charset="0"/>
              </a:rPr>
            </a:br>
            <a:r>
              <a:rPr lang="en-US" sz="1400" smtClean="0">
                <a:solidFill>
                  <a:schemeClr val="tx1">
                    <a:lumMod val="75000"/>
                    <a:lumOff val="25000"/>
                  </a:schemeClr>
                </a:solidFill>
                <a:latin typeface="Courier New" pitchFamily="49" charset="0"/>
                <a:cs typeface="Courier New" pitchFamily="49" charset="0"/>
              </a:rPr>
              <a:t> </a:t>
            </a:r>
            <a:r>
              <a:rPr lang="en-US" sz="1400" smtClean="0">
                <a:solidFill>
                  <a:schemeClr val="accent2">
                    <a:lumMod val="75000"/>
                  </a:schemeClr>
                </a:solidFill>
                <a:latin typeface="Courier New" pitchFamily="49" charset="0"/>
                <a:cs typeface="Courier New" pitchFamily="49" charset="0"/>
              </a:rPr>
              <a:t>Set</a:t>
            </a:r>
            <a:r>
              <a:rPr lang="en-US" sz="1400" smtClean="0">
                <a:solidFill>
                  <a:schemeClr val="tx1">
                    <a:lumMod val="75000"/>
                    <a:lumOff val="25000"/>
                  </a:schemeClr>
                </a:solidFill>
                <a:latin typeface="Courier New" pitchFamily="49" charset="0"/>
                <a:cs typeface="Courier New" pitchFamily="49" charset="0"/>
              </a:rPr>
              <a:t> example = Range("A1:C4")</a:t>
            </a:r>
            <a:br>
              <a:rPr lang="en-US" sz="1400" smtClean="0">
                <a:solidFill>
                  <a:schemeClr val="tx1">
                    <a:lumMod val="75000"/>
                    <a:lumOff val="25000"/>
                  </a:schemeClr>
                </a:solidFill>
                <a:latin typeface="Courier New" pitchFamily="49" charset="0"/>
                <a:cs typeface="Courier New" pitchFamily="49" charset="0"/>
              </a:rPr>
            </a:br>
            <a:r>
              <a:rPr lang="en-US" sz="1400" smtClean="0">
                <a:solidFill>
                  <a:schemeClr val="tx1">
                    <a:lumMod val="75000"/>
                    <a:lumOff val="25000"/>
                  </a:schemeClr>
                </a:solidFill>
                <a:latin typeface="Courier New" pitchFamily="49" charset="0"/>
                <a:cs typeface="Courier New" pitchFamily="49" charset="0"/>
              </a:rPr>
              <a:t/>
            </a:r>
            <a:br>
              <a:rPr lang="en-US" sz="1400" smtClean="0">
                <a:solidFill>
                  <a:schemeClr val="tx1">
                    <a:lumMod val="75000"/>
                    <a:lumOff val="25000"/>
                  </a:schemeClr>
                </a:solidFill>
                <a:latin typeface="Courier New" pitchFamily="49" charset="0"/>
                <a:cs typeface="Courier New" pitchFamily="49" charset="0"/>
              </a:rPr>
            </a:br>
            <a:r>
              <a:rPr lang="en-US" sz="1400" smtClean="0">
                <a:solidFill>
                  <a:schemeClr val="tx1">
                    <a:lumMod val="75000"/>
                    <a:lumOff val="25000"/>
                  </a:schemeClr>
                </a:solidFill>
                <a:latin typeface="Courier New" pitchFamily="49" charset="0"/>
                <a:cs typeface="Courier New" pitchFamily="49" charset="0"/>
              </a:rPr>
              <a:t> example.Select</a:t>
            </a:r>
            <a:endParaRPr lang="en-US" sz="1700" dirty="0">
              <a:solidFill>
                <a:schemeClr val="tx1">
                  <a:lumMod val="75000"/>
                  <a:lumOff val="25000"/>
                </a:schemeClr>
              </a:solidFill>
              <a:latin typeface="Courier New" pitchFamily="49" charset="0"/>
              <a:cs typeface="Courier New" pitchFamily="49" charset="0"/>
            </a:endParaRPr>
          </a:p>
        </p:txBody>
      </p:sp>
      <p:pic>
        <p:nvPicPr>
          <p:cNvPr id="102402" name="Picture 2" descr="Select Method"/>
          <p:cNvPicPr>
            <a:picLocks noChangeAspect="1" noChangeArrowheads="1"/>
          </p:cNvPicPr>
          <p:nvPr/>
        </p:nvPicPr>
        <p:blipFill>
          <a:blip r:embed="rId2"/>
          <a:srcRect/>
          <a:stretch>
            <a:fillRect/>
          </a:stretch>
        </p:blipFill>
        <p:spPr bwMode="auto">
          <a:xfrm>
            <a:off x="1447800" y="4419600"/>
            <a:ext cx="6248400" cy="1905000"/>
          </a:xfrm>
          <a:prstGeom prst="rect">
            <a:avLst/>
          </a:prstGeom>
          <a:noFill/>
        </p:spPr>
      </p:pic>
    </p:spTree>
  </p:cSld>
  <p:clrMapOvr>
    <a:masterClrMapping/>
  </p:clrMapOvr>
  <p:transition>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Range</a:t>
            </a:r>
          </a:p>
          <a:p>
            <a:pPr lvl="1">
              <a:buNone/>
            </a:pPr>
            <a:r>
              <a:rPr lang="en-US" sz="1700" dirty="0" smtClean="0">
                <a:solidFill>
                  <a:schemeClr val="tx1">
                    <a:lumMod val="75000"/>
                    <a:lumOff val="25000"/>
                  </a:schemeClr>
                </a:solidFill>
                <a:latin typeface="Century Gothic" pitchFamily="34" charset="0"/>
              </a:rPr>
              <a:t>		This chapter gives an overview of the properties and methods of 	the very important </a:t>
            </a:r>
            <a:r>
              <a:rPr lang="en-US" sz="1700" b="1" i="1" dirty="0" smtClean="0">
                <a:solidFill>
                  <a:schemeClr val="tx1">
                    <a:lumMod val="75000"/>
                    <a:lumOff val="25000"/>
                  </a:schemeClr>
                </a:solidFill>
                <a:latin typeface="Century Gothic" pitchFamily="34" charset="0"/>
              </a:rPr>
              <a:t>Excel VBA Range</a:t>
            </a:r>
            <a:r>
              <a:rPr lang="en-US" sz="1700" i="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object.</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Code : </a:t>
            </a:r>
            <a:r>
              <a:rPr lang="en-US" sz="1700" b="1" i="1" dirty="0" smtClean="0">
                <a:solidFill>
                  <a:schemeClr val="tx1">
                    <a:lumMod val="75000"/>
                    <a:lumOff val="25000"/>
                  </a:schemeClr>
                </a:solidFill>
                <a:latin typeface="Century Gothic" pitchFamily="34" charset="0"/>
              </a:rPr>
              <a:t>(Rows)</a:t>
            </a:r>
          </a:p>
          <a:p>
            <a:pPr lvl="1">
              <a:buNone/>
            </a:pPr>
            <a:endParaRPr lang="en-US" sz="1700" dirty="0" smtClean="0">
              <a:solidFill>
                <a:schemeClr val="tx1">
                  <a:lumMod val="75000"/>
                  <a:lumOff val="25000"/>
                </a:schemeClr>
              </a:solidFill>
              <a:latin typeface="Century Gothic" pitchFamily="34" charset="0"/>
            </a:endParaRPr>
          </a:p>
          <a:p>
            <a:pPr lvl="1">
              <a:buNone/>
            </a:pPr>
            <a:endParaRPr lang="en-US" sz="1700" dirty="0" smtClean="0">
              <a:solidFill>
                <a:schemeClr val="tx1">
                  <a:lumMod val="75000"/>
                  <a:lumOff val="25000"/>
                </a:schemeClr>
              </a:solidFill>
              <a:latin typeface="Century Gothic" pitchFamily="34" charset="0"/>
            </a:endParaRP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a:t>
            </a:r>
          </a:p>
          <a:p>
            <a:pPr lvl="1">
              <a:buNone/>
            </a:pPr>
            <a:r>
              <a:rPr lang="en-US" sz="1700" dirty="0" smtClean="0">
                <a:solidFill>
                  <a:schemeClr val="tx1">
                    <a:lumMod val="75000"/>
                    <a:lumOff val="25000"/>
                  </a:schemeClr>
                </a:solidFill>
                <a:latin typeface="Century Gothic" pitchFamily="34" charset="0"/>
              </a:rPr>
              <a:t>		Result : </a:t>
            </a:r>
            <a:r>
              <a:rPr lang="en-US" sz="1500" dirty="0" smtClean="0">
                <a:solidFill>
                  <a:schemeClr val="tx1">
                    <a:lumMod val="75000"/>
                    <a:lumOff val="25000"/>
                  </a:schemeClr>
                </a:solidFill>
                <a:latin typeface="Century Gothic" pitchFamily="34" charset="0"/>
              </a:rPr>
              <a:t>(</a:t>
            </a:r>
            <a:r>
              <a:rPr lang="en-US" sz="1500" b="1" dirty="0" smtClean="0">
                <a:solidFill>
                  <a:schemeClr val="tx1">
                    <a:lumMod val="75000"/>
                    <a:lumOff val="25000"/>
                  </a:schemeClr>
                </a:solidFill>
                <a:latin typeface="Century Gothic" pitchFamily="34" charset="0"/>
              </a:rPr>
              <a:t>Note:</a:t>
            </a:r>
            <a:r>
              <a:rPr lang="en-US" sz="1500" dirty="0" smtClean="0">
                <a:solidFill>
                  <a:schemeClr val="tx1">
                    <a:lumMod val="75000"/>
                    <a:lumOff val="25000"/>
                  </a:schemeClr>
                </a:solidFill>
                <a:latin typeface="Century Gothic" pitchFamily="34" charset="0"/>
              </a:rPr>
              <a:t> Range("A1:C4") has been formatted for illustration.)</a:t>
            </a:r>
          </a:p>
        </p:txBody>
      </p:sp>
      <p:sp>
        <p:nvSpPr>
          <p:cNvPr id="4" name="TextBox 3"/>
          <p:cNvSpPr txBox="1"/>
          <p:nvPr/>
        </p:nvSpPr>
        <p:spPr>
          <a:xfrm>
            <a:off x="1447800" y="2832556"/>
            <a:ext cx="6477000" cy="861774"/>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1">
                    <a:lumMod val="75000"/>
                  </a:schemeClr>
                </a:solidFill>
                <a:latin typeface="Courier New" pitchFamily="49" charset="0"/>
                <a:cs typeface="Courier New" pitchFamily="49" charset="0"/>
              </a:rPr>
              <a:t>Dim</a:t>
            </a:r>
            <a:r>
              <a:rPr lang="en-US" sz="1400" dirty="0" smtClean="0">
                <a:solidFill>
                  <a:schemeClr val="tx1">
                    <a:lumMod val="75000"/>
                    <a:lumOff val="25000"/>
                  </a:schemeClr>
                </a:solidFill>
                <a:latin typeface="Courier New" pitchFamily="49" charset="0"/>
                <a:cs typeface="Courier New" pitchFamily="49" charset="0"/>
              </a:rPr>
              <a:t> example </a:t>
            </a:r>
            <a:r>
              <a:rPr lang="en-US" sz="1400" dirty="0" smtClean="0">
                <a:solidFill>
                  <a:schemeClr val="accent1">
                    <a:lumMod val="75000"/>
                  </a:schemeClr>
                </a:solidFill>
                <a:latin typeface="Courier New" pitchFamily="49" charset="0"/>
                <a:cs typeface="Courier New" pitchFamily="49" charset="0"/>
              </a:rPr>
              <a:t>As </a:t>
            </a:r>
            <a:r>
              <a:rPr lang="en-US" sz="1400" dirty="0" smtClean="0">
                <a:solidFill>
                  <a:schemeClr val="tx1">
                    <a:lumMod val="75000"/>
                    <a:lumOff val="25000"/>
                  </a:schemeClr>
                </a:solidFill>
                <a:latin typeface="Courier New" pitchFamily="49" charset="0"/>
                <a:cs typeface="Courier New" pitchFamily="49" charset="0"/>
              </a:rPr>
              <a:t>Range</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1">
                    <a:lumMod val="75000"/>
                  </a:schemeClr>
                </a:solidFill>
                <a:latin typeface="Courier New" pitchFamily="49" charset="0"/>
                <a:cs typeface="Courier New" pitchFamily="49" charset="0"/>
              </a:rPr>
              <a:t>Set</a:t>
            </a:r>
            <a:r>
              <a:rPr lang="en-US" sz="1400" dirty="0" smtClean="0">
                <a:solidFill>
                  <a:schemeClr val="tx1">
                    <a:lumMod val="75000"/>
                    <a:lumOff val="25000"/>
                  </a:schemeClr>
                </a:solidFill>
                <a:latin typeface="Courier New" pitchFamily="49" charset="0"/>
                <a:cs typeface="Courier New" pitchFamily="49" charset="0"/>
              </a:rPr>
              <a:t> example = Range("A1:C4")</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example.Rows(3).Select</a:t>
            </a:r>
            <a:endParaRPr lang="en-US" sz="1700" dirty="0">
              <a:solidFill>
                <a:schemeClr val="tx1">
                  <a:lumMod val="75000"/>
                  <a:lumOff val="25000"/>
                </a:schemeClr>
              </a:solidFill>
              <a:latin typeface="Courier New" pitchFamily="49" charset="0"/>
              <a:cs typeface="Courier New" pitchFamily="49" charset="0"/>
            </a:endParaRPr>
          </a:p>
        </p:txBody>
      </p:sp>
      <p:pic>
        <p:nvPicPr>
          <p:cNvPr id="103426" name="Picture 2" descr="Select a row of an Excel VBA Range"/>
          <p:cNvPicPr>
            <a:picLocks noChangeAspect="1" noChangeArrowheads="1"/>
          </p:cNvPicPr>
          <p:nvPr/>
        </p:nvPicPr>
        <p:blipFill>
          <a:blip r:embed="rId2"/>
          <a:srcRect/>
          <a:stretch>
            <a:fillRect/>
          </a:stretch>
        </p:blipFill>
        <p:spPr bwMode="auto">
          <a:xfrm>
            <a:off x="1447800" y="4419600"/>
            <a:ext cx="6248400" cy="1905000"/>
          </a:xfrm>
          <a:prstGeom prst="rect">
            <a:avLst/>
          </a:prstGeom>
          <a:noFill/>
        </p:spPr>
      </p:pic>
    </p:spTree>
  </p:cSld>
  <p:clrMapOvr>
    <a:masterClrMapping/>
  </p:clrMapOvr>
  <p:transition>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Range</a:t>
            </a:r>
          </a:p>
          <a:p>
            <a:pPr lvl="1">
              <a:buNone/>
            </a:pPr>
            <a:r>
              <a:rPr lang="en-US" sz="1700" dirty="0" smtClean="0">
                <a:solidFill>
                  <a:schemeClr val="tx1">
                    <a:lumMod val="75000"/>
                    <a:lumOff val="25000"/>
                  </a:schemeClr>
                </a:solidFill>
                <a:latin typeface="Century Gothic" pitchFamily="34" charset="0"/>
              </a:rPr>
              <a:t>		This chapter gives an overview of the properties and methods of 	the very important </a:t>
            </a:r>
            <a:r>
              <a:rPr lang="en-US" sz="1700" b="1" i="1" dirty="0" smtClean="0">
                <a:solidFill>
                  <a:schemeClr val="tx1">
                    <a:lumMod val="75000"/>
                    <a:lumOff val="25000"/>
                  </a:schemeClr>
                </a:solidFill>
                <a:latin typeface="Century Gothic" pitchFamily="34" charset="0"/>
              </a:rPr>
              <a:t>Excel VBA Range</a:t>
            </a:r>
            <a:r>
              <a:rPr lang="en-US" sz="1700" i="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object.</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Code : </a:t>
            </a:r>
            <a:r>
              <a:rPr lang="en-US" sz="1700" b="1" i="1" dirty="0" smtClean="0">
                <a:solidFill>
                  <a:schemeClr val="tx1">
                    <a:lumMod val="75000"/>
                    <a:lumOff val="25000"/>
                  </a:schemeClr>
                </a:solidFill>
                <a:latin typeface="Century Gothic" pitchFamily="34" charset="0"/>
              </a:rPr>
              <a:t>(Columns)</a:t>
            </a:r>
          </a:p>
          <a:p>
            <a:pPr lvl="1">
              <a:buNone/>
            </a:pPr>
            <a:endParaRPr lang="en-US" sz="1700" dirty="0" smtClean="0">
              <a:solidFill>
                <a:schemeClr val="tx1">
                  <a:lumMod val="75000"/>
                  <a:lumOff val="25000"/>
                </a:schemeClr>
              </a:solidFill>
              <a:latin typeface="Century Gothic" pitchFamily="34" charset="0"/>
            </a:endParaRPr>
          </a:p>
          <a:p>
            <a:pPr lvl="1">
              <a:buNone/>
            </a:pPr>
            <a:endParaRPr lang="en-US" sz="1700" dirty="0" smtClean="0">
              <a:solidFill>
                <a:schemeClr val="tx1">
                  <a:lumMod val="75000"/>
                  <a:lumOff val="25000"/>
                </a:schemeClr>
              </a:solidFill>
              <a:latin typeface="Century Gothic" pitchFamily="34" charset="0"/>
            </a:endParaRP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a:t>
            </a:r>
          </a:p>
          <a:p>
            <a:pPr lvl="1">
              <a:buNone/>
            </a:pPr>
            <a:r>
              <a:rPr lang="en-US" sz="1700" dirty="0" smtClean="0">
                <a:solidFill>
                  <a:schemeClr val="tx1">
                    <a:lumMod val="75000"/>
                    <a:lumOff val="25000"/>
                  </a:schemeClr>
                </a:solidFill>
                <a:latin typeface="Century Gothic" pitchFamily="34" charset="0"/>
              </a:rPr>
              <a:t>		Result : </a:t>
            </a:r>
            <a:r>
              <a:rPr lang="en-US" sz="1500" dirty="0" smtClean="0">
                <a:solidFill>
                  <a:schemeClr val="tx1">
                    <a:lumMod val="75000"/>
                    <a:lumOff val="25000"/>
                  </a:schemeClr>
                </a:solidFill>
                <a:latin typeface="Century Gothic" pitchFamily="34" charset="0"/>
              </a:rPr>
              <a:t>(</a:t>
            </a:r>
            <a:r>
              <a:rPr lang="en-US" sz="1500" b="1" dirty="0" smtClean="0">
                <a:solidFill>
                  <a:schemeClr val="tx1">
                    <a:lumMod val="75000"/>
                    <a:lumOff val="25000"/>
                  </a:schemeClr>
                </a:solidFill>
                <a:latin typeface="Century Gothic" pitchFamily="34" charset="0"/>
              </a:rPr>
              <a:t>Note:</a:t>
            </a:r>
            <a:r>
              <a:rPr lang="en-US" sz="1500" dirty="0" smtClean="0">
                <a:solidFill>
                  <a:schemeClr val="tx1">
                    <a:lumMod val="75000"/>
                    <a:lumOff val="25000"/>
                  </a:schemeClr>
                </a:solidFill>
                <a:latin typeface="Century Gothic" pitchFamily="34" charset="0"/>
              </a:rPr>
              <a:t> Range("A1:C4") has been formatted for illustration.)</a:t>
            </a:r>
          </a:p>
        </p:txBody>
      </p:sp>
      <p:sp>
        <p:nvSpPr>
          <p:cNvPr id="4" name="TextBox 3"/>
          <p:cNvSpPr txBox="1"/>
          <p:nvPr/>
        </p:nvSpPr>
        <p:spPr>
          <a:xfrm>
            <a:off x="1447800" y="2832556"/>
            <a:ext cx="6477000" cy="861774"/>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1">
                    <a:lumMod val="75000"/>
                  </a:schemeClr>
                </a:solidFill>
                <a:latin typeface="Courier New" pitchFamily="49" charset="0"/>
                <a:cs typeface="Courier New" pitchFamily="49" charset="0"/>
              </a:rPr>
              <a:t>Dim</a:t>
            </a:r>
            <a:r>
              <a:rPr lang="en-US" sz="1400" dirty="0" smtClean="0">
                <a:solidFill>
                  <a:schemeClr val="tx1">
                    <a:lumMod val="75000"/>
                    <a:lumOff val="25000"/>
                  </a:schemeClr>
                </a:solidFill>
                <a:latin typeface="Courier New" pitchFamily="49" charset="0"/>
                <a:cs typeface="Courier New" pitchFamily="49" charset="0"/>
              </a:rPr>
              <a:t> example </a:t>
            </a:r>
            <a:r>
              <a:rPr lang="en-US" sz="1400" dirty="0" smtClean="0">
                <a:solidFill>
                  <a:schemeClr val="accent1">
                    <a:lumMod val="75000"/>
                  </a:schemeClr>
                </a:solidFill>
                <a:latin typeface="Courier New" pitchFamily="49" charset="0"/>
                <a:cs typeface="Courier New" pitchFamily="49" charset="0"/>
              </a:rPr>
              <a:t>As </a:t>
            </a:r>
            <a:r>
              <a:rPr lang="en-US" sz="1400" dirty="0" smtClean="0">
                <a:solidFill>
                  <a:schemeClr val="tx1">
                    <a:lumMod val="75000"/>
                    <a:lumOff val="25000"/>
                  </a:schemeClr>
                </a:solidFill>
                <a:latin typeface="Courier New" pitchFamily="49" charset="0"/>
                <a:cs typeface="Courier New" pitchFamily="49" charset="0"/>
              </a:rPr>
              <a:t>Range</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1">
                    <a:lumMod val="75000"/>
                  </a:schemeClr>
                </a:solidFill>
                <a:latin typeface="Courier New" pitchFamily="49" charset="0"/>
                <a:cs typeface="Courier New" pitchFamily="49" charset="0"/>
              </a:rPr>
              <a:t>Set</a:t>
            </a:r>
            <a:r>
              <a:rPr lang="en-US" sz="1400" dirty="0" smtClean="0">
                <a:solidFill>
                  <a:schemeClr val="tx1">
                    <a:lumMod val="75000"/>
                    <a:lumOff val="25000"/>
                  </a:schemeClr>
                </a:solidFill>
                <a:latin typeface="Courier New" pitchFamily="49" charset="0"/>
                <a:cs typeface="Courier New" pitchFamily="49" charset="0"/>
              </a:rPr>
              <a:t> example = Range("A1:C4")</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example.Columns(2).Select</a:t>
            </a:r>
            <a:endParaRPr lang="en-US" sz="1700" dirty="0">
              <a:solidFill>
                <a:schemeClr val="tx1">
                  <a:lumMod val="75000"/>
                  <a:lumOff val="25000"/>
                </a:schemeClr>
              </a:solidFill>
              <a:latin typeface="Courier New" pitchFamily="49" charset="0"/>
              <a:cs typeface="Courier New" pitchFamily="49" charset="0"/>
            </a:endParaRPr>
          </a:p>
        </p:txBody>
      </p:sp>
      <p:pic>
        <p:nvPicPr>
          <p:cNvPr id="104450" name="Picture 2" descr="Select a column of a Range"/>
          <p:cNvPicPr>
            <a:picLocks noChangeAspect="1" noChangeArrowheads="1"/>
          </p:cNvPicPr>
          <p:nvPr/>
        </p:nvPicPr>
        <p:blipFill>
          <a:blip r:embed="rId2"/>
          <a:srcRect/>
          <a:stretch>
            <a:fillRect/>
          </a:stretch>
        </p:blipFill>
        <p:spPr bwMode="auto">
          <a:xfrm>
            <a:off x="1447800" y="4419600"/>
            <a:ext cx="6248400" cy="1905000"/>
          </a:xfrm>
          <a:prstGeom prst="rect">
            <a:avLst/>
          </a:prstGeom>
          <a:noFill/>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1: About Macro</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6236208"/>
          </a:xfrm>
        </p:spPr>
        <p:txBody>
          <a:bodyPr>
            <a:normAutofit fontScale="92500"/>
          </a:bodyPr>
          <a:lstStyle/>
          <a:p>
            <a:pPr lvl="1">
              <a:buClr>
                <a:srgbClr val="00B0F0"/>
              </a:buClr>
            </a:pPr>
            <a:r>
              <a:rPr lang="en-US" sz="2100" b="1" dirty="0" smtClean="0">
                <a:solidFill>
                  <a:schemeClr val="tx1">
                    <a:lumMod val="65000"/>
                    <a:lumOff val="35000"/>
                  </a:schemeClr>
                </a:solidFill>
                <a:latin typeface="Century Gothic" pitchFamily="34" charset="0"/>
                <a:cs typeface="Courier New" pitchFamily="49" charset="0"/>
              </a:rPr>
              <a:t>Excel Macro Recorder</a:t>
            </a:r>
          </a:p>
          <a:p>
            <a:pPr lvl="1">
              <a:buNone/>
            </a:pPr>
            <a:r>
              <a:rPr lang="en-US" sz="1800" dirty="0" smtClean="0">
                <a:latin typeface="Century Gothic" pitchFamily="34" charset="0"/>
              </a:rPr>
              <a:t>		</a:t>
            </a:r>
            <a:r>
              <a:rPr lang="en-US" sz="1800" dirty="0" smtClean="0">
                <a:solidFill>
                  <a:schemeClr val="tx1">
                    <a:lumMod val="65000"/>
                    <a:lumOff val="35000"/>
                  </a:schemeClr>
                </a:solidFill>
                <a:latin typeface="Century Gothic" pitchFamily="34" charset="0"/>
              </a:rPr>
              <a:t>The Macro Recorder, a very useful tool included in </a:t>
            </a:r>
            <a:r>
              <a:rPr lang="en-US" sz="1800" b="1" dirty="0" smtClean="0">
                <a:solidFill>
                  <a:schemeClr val="tx1">
                    <a:lumMod val="65000"/>
                    <a:lumOff val="35000"/>
                  </a:schemeClr>
                </a:solidFill>
                <a:latin typeface="Century Gothic" pitchFamily="34" charset="0"/>
              </a:rPr>
              <a:t>Excel VBA</a:t>
            </a:r>
            <a:r>
              <a:rPr lang="en-US" sz="1800" dirty="0" smtClean="0">
                <a:solidFill>
                  <a:schemeClr val="tx1">
                    <a:lumMod val="65000"/>
                    <a:lumOff val="35000"/>
                  </a:schemeClr>
                </a:solidFill>
                <a:latin typeface="Century Gothic" pitchFamily="34" charset="0"/>
              </a:rPr>
              <a:t>, 	records every task you perform with Excel. This is good news if you 	want to automate repetitive tasks. All you have to do is record a 	specific task once. Next, you can execute the task over and over 	with the click of a button. This can save you a lot of time! The Macro 	Recorder is also a great help when you don't know how to program 	a specific task in Excel VBA. Simply open the Visual Basic Editor after 	recording the task to see how it can be programmed.</a:t>
            </a:r>
          </a:p>
          <a:p>
            <a:pPr lvl="1">
              <a:buNone/>
            </a:pPr>
            <a:r>
              <a:rPr lang="en-US" sz="1700" dirty="0" smtClean="0">
                <a:solidFill>
                  <a:schemeClr val="tx1">
                    <a:lumMod val="65000"/>
                    <a:lumOff val="35000"/>
                  </a:schemeClr>
                </a:solidFill>
                <a:latin typeface="Century Gothic" pitchFamily="34" charset="0"/>
              </a:rPr>
              <a:t>		</a:t>
            </a:r>
          </a:p>
          <a:p>
            <a:pPr lvl="1">
              <a:buNone/>
            </a:pPr>
            <a:r>
              <a:rPr lang="en-US" sz="1700" dirty="0" smtClean="0">
                <a:solidFill>
                  <a:schemeClr val="tx1">
                    <a:lumMod val="65000"/>
                    <a:lumOff val="35000"/>
                  </a:schemeClr>
                </a:solidFill>
                <a:latin typeface="Century Gothic" pitchFamily="34" charset="0"/>
              </a:rPr>
              <a:t>	</a:t>
            </a:r>
            <a:r>
              <a:rPr lang="en-US" sz="1900" dirty="0" smtClean="0">
                <a:solidFill>
                  <a:schemeClr val="tx1">
                    <a:lumMod val="65000"/>
                    <a:lumOff val="35000"/>
                  </a:schemeClr>
                </a:solidFill>
                <a:latin typeface="Century Gothic" pitchFamily="34" charset="0"/>
              </a:rPr>
              <a:t>	</a:t>
            </a:r>
            <a:r>
              <a:rPr lang="en-US" sz="1900" b="1" dirty="0" smtClean="0">
                <a:solidFill>
                  <a:schemeClr val="tx1">
                    <a:lumMod val="65000"/>
                    <a:lumOff val="35000"/>
                  </a:schemeClr>
                </a:solidFill>
                <a:latin typeface="Century Gothic" pitchFamily="34" charset="0"/>
              </a:rPr>
              <a:t>Record a Macro</a:t>
            </a:r>
          </a:p>
          <a:p>
            <a:pPr marL="1257300" lvl="1" indent="-342900">
              <a:buNone/>
            </a:pPr>
            <a:r>
              <a:rPr lang="en-US" sz="1800" dirty="0" smtClean="0">
                <a:solidFill>
                  <a:schemeClr val="tx1">
                    <a:lumMod val="65000"/>
                    <a:lumOff val="35000"/>
                  </a:schemeClr>
                </a:solidFill>
                <a:latin typeface="Century Gothic" pitchFamily="34" charset="0"/>
              </a:rPr>
              <a:t>	Here you can give your macro a </a:t>
            </a:r>
            <a:r>
              <a:rPr lang="en-US" sz="1800" b="1" i="1" dirty="0" smtClean="0">
                <a:solidFill>
                  <a:schemeClr val="tx1">
                    <a:lumMod val="65000"/>
                    <a:lumOff val="35000"/>
                  </a:schemeClr>
                </a:solidFill>
                <a:latin typeface="Century Gothic" pitchFamily="34" charset="0"/>
              </a:rPr>
              <a:t>name</a:t>
            </a:r>
            <a:r>
              <a:rPr lang="en-US" sz="1800" dirty="0" smtClean="0">
                <a:solidFill>
                  <a:schemeClr val="tx1">
                    <a:lumMod val="65000"/>
                    <a:lumOff val="35000"/>
                  </a:schemeClr>
                </a:solidFill>
                <a:latin typeface="Century Gothic" pitchFamily="34" charset="0"/>
              </a:rPr>
              <a:t> and you can enter a </a:t>
            </a:r>
            <a:r>
              <a:rPr lang="en-US" sz="1800" b="1" i="1" dirty="0" smtClean="0">
                <a:solidFill>
                  <a:schemeClr val="tx1">
                    <a:lumMod val="65000"/>
                    <a:lumOff val="35000"/>
                  </a:schemeClr>
                </a:solidFill>
                <a:latin typeface="Century Gothic" pitchFamily="34" charset="0"/>
              </a:rPr>
              <a:t>shortcut</a:t>
            </a:r>
            <a:r>
              <a:rPr lang="en-US" sz="1800" i="1" dirty="0" smtClean="0">
                <a:solidFill>
                  <a:schemeClr val="tx1">
                    <a:lumMod val="65000"/>
                    <a:lumOff val="35000"/>
                  </a:schemeClr>
                </a:solidFill>
                <a:latin typeface="Century Gothic" pitchFamily="34" charset="0"/>
              </a:rPr>
              <a:t> </a:t>
            </a:r>
            <a:r>
              <a:rPr lang="en-US" sz="1800" dirty="0" smtClean="0">
                <a:solidFill>
                  <a:schemeClr val="tx1">
                    <a:lumMod val="65000"/>
                    <a:lumOff val="35000"/>
                  </a:schemeClr>
                </a:solidFill>
                <a:latin typeface="Century Gothic" pitchFamily="34" charset="0"/>
              </a:rPr>
              <a:t>for your macro </a:t>
            </a:r>
            <a:r>
              <a:rPr lang="en-US" sz="1800" b="1" i="1" dirty="0" smtClean="0">
                <a:solidFill>
                  <a:schemeClr val="tx1">
                    <a:lumMod val="65000"/>
                    <a:lumOff val="35000"/>
                  </a:schemeClr>
                </a:solidFill>
                <a:latin typeface="Century Gothic" pitchFamily="34" charset="0"/>
              </a:rPr>
              <a:t>(both optional). </a:t>
            </a:r>
            <a:r>
              <a:rPr lang="en-US" sz="1800" dirty="0" smtClean="0">
                <a:solidFill>
                  <a:schemeClr val="tx1">
                    <a:lumMod val="65000"/>
                    <a:lumOff val="35000"/>
                  </a:schemeClr>
                </a:solidFill>
                <a:latin typeface="Century Gothic" pitchFamily="34" charset="0"/>
              </a:rPr>
              <a:t>You can store your macro in </a:t>
            </a:r>
            <a:r>
              <a:rPr lang="en-US" sz="1800" b="1" i="1" dirty="0" smtClean="0">
                <a:solidFill>
                  <a:schemeClr val="tx1">
                    <a:lumMod val="65000"/>
                    <a:lumOff val="35000"/>
                  </a:schemeClr>
                </a:solidFill>
                <a:latin typeface="Century Gothic" pitchFamily="34" charset="0"/>
              </a:rPr>
              <a:t>three workbooks</a:t>
            </a:r>
            <a:r>
              <a:rPr lang="en-US" sz="1800" dirty="0" smtClean="0">
                <a:solidFill>
                  <a:schemeClr val="tx1">
                    <a:lumMod val="65000"/>
                    <a:lumOff val="35000"/>
                  </a:schemeClr>
                </a:solidFill>
                <a:latin typeface="Century Gothic" pitchFamily="34" charset="0"/>
              </a:rPr>
              <a:t>. First, </a:t>
            </a:r>
            <a:r>
              <a:rPr lang="en-US" sz="1800" b="1" i="1" dirty="0" smtClean="0">
                <a:solidFill>
                  <a:schemeClr val="tx1">
                    <a:lumMod val="65000"/>
                    <a:lumOff val="35000"/>
                  </a:schemeClr>
                </a:solidFill>
                <a:latin typeface="Century Gothic" pitchFamily="34" charset="0"/>
              </a:rPr>
              <a:t>Personal Macro Workbook</a:t>
            </a:r>
            <a:r>
              <a:rPr lang="en-US" sz="1800" dirty="0" smtClean="0">
                <a:solidFill>
                  <a:schemeClr val="tx1">
                    <a:lumMod val="65000"/>
                    <a:lumOff val="35000"/>
                  </a:schemeClr>
                </a:solidFill>
                <a:latin typeface="Century Gothic" pitchFamily="34" charset="0"/>
              </a:rPr>
              <a:t>, the macro will be available to all your workbooks (Excel Files). This is because Excel stores your macro in a hidden workbook that opens automatically when Excel starts. Second, </a:t>
            </a:r>
            <a:r>
              <a:rPr lang="en-US" sz="1800" b="1" i="1" dirty="0" smtClean="0">
                <a:solidFill>
                  <a:schemeClr val="tx1">
                    <a:lumMod val="65000"/>
                    <a:lumOff val="35000"/>
                  </a:schemeClr>
                </a:solidFill>
                <a:latin typeface="Century Gothic" pitchFamily="34" charset="0"/>
              </a:rPr>
              <a:t>New Workbook</a:t>
            </a:r>
            <a:r>
              <a:rPr lang="en-US" sz="1800" dirty="0" smtClean="0">
                <a:solidFill>
                  <a:schemeClr val="tx1">
                    <a:lumMod val="65000"/>
                    <a:lumOff val="35000"/>
                  </a:schemeClr>
                </a:solidFill>
                <a:latin typeface="Century Gothic" pitchFamily="34" charset="0"/>
              </a:rPr>
              <a:t>, the macro will only be available in an automatically new opened workbook and Last, </a:t>
            </a:r>
            <a:r>
              <a:rPr lang="en-US" sz="1800" b="1" i="1" dirty="0" smtClean="0">
                <a:solidFill>
                  <a:schemeClr val="tx1">
                    <a:lumMod val="65000"/>
                    <a:lumOff val="35000"/>
                  </a:schemeClr>
                </a:solidFill>
                <a:latin typeface="Century Gothic" pitchFamily="34" charset="0"/>
              </a:rPr>
              <a:t>This Workbook</a:t>
            </a:r>
            <a:r>
              <a:rPr lang="en-US" sz="1800" dirty="0" smtClean="0">
                <a:solidFill>
                  <a:schemeClr val="tx1">
                    <a:lumMod val="65000"/>
                    <a:lumOff val="35000"/>
                  </a:schemeClr>
                </a:solidFill>
                <a:latin typeface="Century Gothic" pitchFamily="34" charset="0"/>
              </a:rPr>
              <a:t>, the macro will only be available in the current workbook.</a:t>
            </a:r>
          </a:p>
          <a:p>
            <a:pPr marL="1257300" lvl="1" indent="-342900">
              <a:buNone/>
            </a:pPr>
            <a:endParaRPr lang="en-US" sz="1700" dirty="0" smtClean="0">
              <a:solidFill>
                <a:schemeClr val="tx1">
                  <a:lumMod val="65000"/>
                  <a:lumOff val="35000"/>
                </a:schemeClr>
              </a:solidFill>
              <a:latin typeface="Century Gothic" pitchFamily="34" charset="0"/>
            </a:endParaRPr>
          </a:p>
          <a:p>
            <a:pPr marL="1257300" lvl="1" indent="-342900">
              <a:buNone/>
            </a:pPr>
            <a:r>
              <a:rPr lang="en-US" sz="1700" dirty="0" smtClean="0">
                <a:solidFill>
                  <a:schemeClr val="tx1">
                    <a:lumMod val="65000"/>
                    <a:lumOff val="35000"/>
                  </a:schemeClr>
                </a:solidFill>
                <a:latin typeface="Century Gothic" pitchFamily="34" charset="0"/>
              </a:rPr>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Range</a:t>
            </a:r>
          </a:p>
          <a:p>
            <a:pPr lvl="1">
              <a:buNone/>
            </a:pPr>
            <a:r>
              <a:rPr lang="en-US" sz="1700" dirty="0" smtClean="0">
                <a:solidFill>
                  <a:schemeClr val="tx1">
                    <a:lumMod val="75000"/>
                    <a:lumOff val="25000"/>
                  </a:schemeClr>
                </a:solidFill>
                <a:latin typeface="Century Gothic" pitchFamily="34" charset="0"/>
              </a:rPr>
              <a:t>		This chapter gives an overview of the properties and methods of 	the very important </a:t>
            </a:r>
            <a:r>
              <a:rPr lang="en-US" sz="1700" b="1" i="1" dirty="0" smtClean="0">
                <a:solidFill>
                  <a:schemeClr val="tx1">
                    <a:lumMod val="75000"/>
                    <a:lumOff val="25000"/>
                  </a:schemeClr>
                </a:solidFill>
                <a:latin typeface="Century Gothic" pitchFamily="34" charset="0"/>
              </a:rPr>
              <a:t>Excel VBA Range</a:t>
            </a:r>
            <a:r>
              <a:rPr lang="en-US" sz="1700" i="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object.</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Code : </a:t>
            </a:r>
            <a:r>
              <a:rPr lang="en-US" sz="1700" b="1" i="1" dirty="0" smtClean="0">
                <a:solidFill>
                  <a:schemeClr val="tx1">
                    <a:lumMod val="75000"/>
                    <a:lumOff val="25000"/>
                  </a:schemeClr>
                </a:solidFill>
                <a:latin typeface="Century Gothic" pitchFamily="34" charset="0"/>
              </a:rPr>
              <a:t>(Copy &amp; Paste)</a:t>
            </a:r>
          </a:p>
          <a:p>
            <a:pPr lvl="1">
              <a:buNone/>
            </a:pPr>
            <a:endParaRPr lang="en-US" sz="1700" dirty="0" smtClean="0">
              <a:solidFill>
                <a:schemeClr val="tx1">
                  <a:lumMod val="75000"/>
                  <a:lumOff val="25000"/>
                </a:schemeClr>
              </a:solidFill>
              <a:latin typeface="Century Gothic" pitchFamily="34" charset="0"/>
            </a:endParaRPr>
          </a:p>
          <a:p>
            <a:pPr lvl="1">
              <a:buNone/>
            </a:pPr>
            <a:endParaRPr lang="en-US" sz="1700" dirty="0" smtClean="0">
              <a:solidFill>
                <a:schemeClr val="tx1">
                  <a:lumMod val="75000"/>
                  <a:lumOff val="25000"/>
                </a:schemeClr>
              </a:solidFill>
              <a:latin typeface="Century Gothic" pitchFamily="34" charset="0"/>
            </a:endParaRP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a:t>
            </a:r>
          </a:p>
          <a:p>
            <a:pPr lvl="1">
              <a:buNone/>
            </a:pPr>
            <a:r>
              <a:rPr lang="en-US" sz="1700" dirty="0" smtClean="0">
                <a:solidFill>
                  <a:schemeClr val="tx1">
                    <a:lumMod val="75000"/>
                    <a:lumOff val="25000"/>
                  </a:schemeClr>
                </a:solidFill>
                <a:latin typeface="Century Gothic" pitchFamily="34" charset="0"/>
              </a:rPr>
              <a:t>		Result :</a:t>
            </a:r>
            <a:endParaRPr lang="en-US" sz="1500" dirty="0" smtClean="0">
              <a:solidFill>
                <a:schemeClr val="tx1">
                  <a:lumMod val="75000"/>
                  <a:lumOff val="25000"/>
                </a:schemeClr>
              </a:solidFill>
              <a:latin typeface="Century Gothic" pitchFamily="34" charset="0"/>
            </a:endParaRPr>
          </a:p>
        </p:txBody>
      </p:sp>
      <p:sp>
        <p:nvSpPr>
          <p:cNvPr id="4" name="TextBox 3"/>
          <p:cNvSpPr txBox="1"/>
          <p:nvPr/>
        </p:nvSpPr>
        <p:spPr>
          <a:xfrm>
            <a:off x="1447800" y="2832556"/>
            <a:ext cx="6477000" cy="1077218"/>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75000"/>
                    <a:lumOff val="25000"/>
                  </a:schemeClr>
                </a:solidFill>
                <a:latin typeface="Courier New" pitchFamily="49" charset="0"/>
                <a:cs typeface="Courier New" pitchFamily="49" charset="0"/>
              </a:rPr>
              <a:t> Range("A1:A2").Select</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Selection.Copy</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Range("C4").Select</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ActiveSheet.Paste</a:t>
            </a:r>
            <a:endParaRPr lang="en-US" sz="1700" dirty="0">
              <a:solidFill>
                <a:schemeClr val="tx1">
                  <a:lumMod val="75000"/>
                  <a:lumOff val="25000"/>
                </a:schemeClr>
              </a:solidFill>
              <a:latin typeface="Courier New" pitchFamily="49" charset="0"/>
              <a:cs typeface="Courier New" pitchFamily="49" charset="0"/>
            </a:endParaRPr>
          </a:p>
        </p:txBody>
      </p:sp>
      <p:pic>
        <p:nvPicPr>
          <p:cNvPr id="105474" name="Picture 2" descr="Copy and Paste an Excel VBA Range"/>
          <p:cNvPicPr>
            <a:picLocks noChangeAspect="1" noChangeArrowheads="1"/>
          </p:cNvPicPr>
          <p:nvPr/>
        </p:nvPicPr>
        <p:blipFill>
          <a:blip r:embed="rId2"/>
          <a:srcRect/>
          <a:stretch>
            <a:fillRect/>
          </a:stretch>
        </p:blipFill>
        <p:spPr bwMode="auto">
          <a:xfrm>
            <a:off x="1447800" y="4419600"/>
            <a:ext cx="5867400" cy="2075058"/>
          </a:xfrm>
          <a:prstGeom prst="rect">
            <a:avLst/>
          </a:prstGeom>
          <a:noFill/>
        </p:spPr>
      </p:pic>
    </p:spTree>
  </p:cSld>
  <p:clrMapOvr>
    <a:masterClrMapping/>
  </p:clrMapOvr>
  <p:transition>
    <p:fad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Array</a:t>
            </a:r>
          </a:p>
          <a:p>
            <a:pPr lvl="1">
              <a:buNone/>
            </a:pPr>
            <a:r>
              <a:rPr lang="en-US" sz="1700" dirty="0" smtClean="0">
                <a:solidFill>
                  <a:schemeClr val="tx1">
                    <a:lumMod val="75000"/>
                    <a:lumOff val="25000"/>
                  </a:schemeClr>
                </a:solidFill>
                <a:latin typeface="Century Gothic" pitchFamily="34" charset="0"/>
              </a:rPr>
              <a:t>		An </a:t>
            </a:r>
            <a:r>
              <a:rPr lang="en-US" sz="1700" b="1" i="1" dirty="0" smtClean="0">
                <a:solidFill>
                  <a:schemeClr val="tx1">
                    <a:lumMod val="75000"/>
                    <a:lumOff val="25000"/>
                  </a:schemeClr>
                </a:solidFill>
                <a:latin typeface="Century Gothic" pitchFamily="34" charset="0"/>
              </a:rPr>
              <a:t>Excel VBA array</a:t>
            </a:r>
            <a:r>
              <a:rPr lang="en-US" sz="1700" dirty="0" smtClean="0">
                <a:solidFill>
                  <a:schemeClr val="tx1">
                    <a:lumMod val="75000"/>
                    <a:lumOff val="25000"/>
                  </a:schemeClr>
                </a:solidFill>
                <a:latin typeface="Century Gothic" pitchFamily="34" charset="0"/>
              </a:rPr>
              <a:t> is a group of </a:t>
            </a:r>
            <a:r>
              <a:rPr lang="en-US" sz="1700" b="1" i="1" dirty="0" smtClean="0">
                <a:solidFill>
                  <a:schemeClr val="tx1">
                    <a:lumMod val="75000"/>
                    <a:lumOff val="25000"/>
                  </a:schemeClr>
                </a:solidFill>
                <a:latin typeface="Century Gothic" pitchFamily="34" charset="0"/>
              </a:rPr>
              <a:t>variables</a:t>
            </a:r>
            <a:r>
              <a:rPr lang="en-US" sz="1700" dirty="0" smtClean="0">
                <a:solidFill>
                  <a:schemeClr val="tx1">
                    <a:lumMod val="75000"/>
                    <a:lumOff val="25000"/>
                  </a:schemeClr>
                </a:solidFill>
                <a:latin typeface="Century Gothic" pitchFamily="34" charset="0"/>
              </a:rPr>
              <a:t>. You can refer to a 	specific variable (element) of an </a:t>
            </a:r>
            <a:r>
              <a:rPr lang="en-US" sz="1700" b="1" i="1" dirty="0" smtClean="0">
                <a:solidFill>
                  <a:schemeClr val="tx1">
                    <a:lumMod val="75000"/>
                    <a:lumOff val="25000"/>
                  </a:schemeClr>
                </a:solidFill>
                <a:latin typeface="Century Gothic" pitchFamily="34" charset="0"/>
              </a:rPr>
              <a:t>array</a:t>
            </a:r>
            <a:r>
              <a:rPr lang="en-US" sz="1700" dirty="0" smtClean="0">
                <a:solidFill>
                  <a:schemeClr val="tx1">
                    <a:lumMod val="75000"/>
                    <a:lumOff val="25000"/>
                  </a:schemeClr>
                </a:solidFill>
                <a:latin typeface="Century Gothic" pitchFamily="34" charset="0"/>
              </a:rPr>
              <a:t> by using the array name and 	the index number. To create a one-dimensional array, execute the 	following steps.</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Place a </a:t>
            </a:r>
            <a:r>
              <a:rPr lang="en-US" sz="1700" b="1" i="1" dirty="0" smtClean="0">
                <a:solidFill>
                  <a:schemeClr val="tx1">
                    <a:lumMod val="75000"/>
                    <a:lumOff val="25000"/>
                  </a:schemeClr>
                </a:solidFill>
                <a:latin typeface="Century Gothic" pitchFamily="34" charset="0"/>
              </a:rPr>
              <a:t>command button </a:t>
            </a:r>
            <a:r>
              <a:rPr lang="en-US" sz="1700" dirty="0" smtClean="0">
                <a:solidFill>
                  <a:schemeClr val="tx1">
                    <a:lumMod val="75000"/>
                    <a:lumOff val="25000"/>
                  </a:schemeClr>
                </a:solidFill>
                <a:latin typeface="Century Gothic" pitchFamily="34" charset="0"/>
              </a:rPr>
              <a:t>on your worksheet and add the following 	code lines:</a:t>
            </a:r>
          </a:p>
        </p:txBody>
      </p:sp>
      <p:sp>
        <p:nvSpPr>
          <p:cNvPr id="6" name="TextBox 5"/>
          <p:cNvSpPr txBox="1"/>
          <p:nvPr/>
        </p:nvSpPr>
        <p:spPr>
          <a:xfrm>
            <a:off x="1447800" y="3699808"/>
            <a:ext cx="6477000" cy="1938992"/>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Dim</a:t>
            </a:r>
            <a:r>
              <a:rPr lang="en-US" sz="1400" dirty="0" smtClean="0">
                <a:solidFill>
                  <a:schemeClr val="tx1">
                    <a:lumMod val="75000"/>
                    <a:lumOff val="25000"/>
                  </a:schemeClr>
                </a:solidFill>
                <a:latin typeface="Courier New" pitchFamily="49" charset="0"/>
                <a:cs typeface="Courier New" pitchFamily="49" charset="0"/>
              </a:rPr>
              <a:t> Films(1 </a:t>
            </a:r>
            <a:r>
              <a:rPr lang="en-US" sz="1400" dirty="0" smtClean="0">
                <a:solidFill>
                  <a:schemeClr val="accent2">
                    <a:lumMod val="75000"/>
                  </a:schemeClr>
                </a:solidFill>
                <a:latin typeface="Courier New" pitchFamily="49" charset="0"/>
                <a:cs typeface="Courier New" pitchFamily="49" charset="0"/>
              </a:rPr>
              <a:t>To</a:t>
            </a:r>
            <a:r>
              <a:rPr lang="en-US" sz="1400" dirty="0" smtClean="0">
                <a:solidFill>
                  <a:schemeClr val="tx1">
                    <a:lumMod val="75000"/>
                    <a:lumOff val="25000"/>
                  </a:schemeClr>
                </a:solidFill>
                <a:latin typeface="Courier New" pitchFamily="49" charset="0"/>
                <a:cs typeface="Courier New" pitchFamily="49" charset="0"/>
              </a:rPr>
              <a:t> 5) </a:t>
            </a:r>
            <a:r>
              <a:rPr lang="en-US" sz="1400" dirty="0" smtClean="0">
                <a:solidFill>
                  <a:schemeClr val="accent2">
                    <a:lumMod val="75000"/>
                  </a:schemeClr>
                </a:solidFill>
                <a:latin typeface="Courier New" pitchFamily="49" charset="0"/>
                <a:cs typeface="Courier New" pitchFamily="49" charset="0"/>
              </a:rPr>
              <a:t>As String</a:t>
            </a:r>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Films(1) = "Lord of the Rings"</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Films(2) = "Speed"</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Films(3) = "Star Wars"</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Films(4) = "The Godfather"</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Films(5) = "Pulp Fiction"</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MsgBox Films(4)</a:t>
            </a:r>
            <a:endParaRPr lang="en-US" sz="1700" dirty="0">
              <a:solidFill>
                <a:schemeClr val="tx1">
                  <a:lumMod val="75000"/>
                  <a:lumOff val="25000"/>
                </a:schemeClr>
              </a:solidFill>
              <a:latin typeface="Courier New" pitchFamily="49" charset="0"/>
              <a:cs typeface="Courier New" pitchFamily="49" charset="0"/>
            </a:endParaRPr>
          </a:p>
        </p:txBody>
      </p:sp>
    </p:spTree>
  </p:cSld>
  <p:clrMapOvr>
    <a:masterClrMapping/>
  </p:clrMapOvr>
  <p:transition>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Array</a:t>
            </a:r>
          </a:p>
          <a:p>
            <a:pPr lvl="1">
              <a:buNone/>
            </a:pPr>
            <a:r>
              <a:rPr lang="en-US" sz="1700" dirty="0" smtClean="0">
                <a:solidFill>
                  <a:schemeClr val="tx1">
                    <a:lumMod val="75000"/>
                    <a:lumOff val="25000"/>
                  </a:schemeClr>
                </a:solidFill>
                <a:latin typeface="Century Gothic" pitchFamily="34" charset="0"/>
              </a:rPr>
              <a:t>		An </a:t>
            </a:r>
            <a:r>
              <a:rPr lang="en-US" sz="1700" b="1" i="1" dirty="0" smtClean="0">
                <a:solidFill>
                  <a:schemeClr val="tx1">
                    <a:lumMod val="75000"/>
                    <a:lumOff val="25000"/>
                  </a:schemeClr>
                </a:solidFill>
                <a:latin typeface="Century Gothic" pitchFamily="34" charset="0"/>
              </a:rPr>
              <a:t>Excel VBA array</a:t>
            </a:r>
            <a:r>
              <a:rPr lang="en-US" sz="1700" dirty="0" smtClean="0">
                <a:solidFill>
                  <a:schemeClr val="tx1">
                    <a:lumMod val="75000"/>
                    <a:lumOff val="25000"/>
                  </a:schemeClr>
                </a:solidFill>
                <a:latin typeface="Century Gothic" pitchFamily="34" charset="0"/>
              </a:rPr>
              <a:t> is a group of </a:t>
            </a:r>
            <a:r>
              <a:rPr lang="en-US" sz="1700" b="1" i="1" dirty="0" smtClean="0">
                <a:solidFill>
                  <a:schemeClr val="tx1">
                    <a:lumMod val="75000"/>
                    <a:lumOff val="25000"/>
                  </a:schemeClr>
                </a:solidFill>
                <a:latin typeface="Century Gothic" pitchFamily="34" charset="0"/>
              </a:rPr>
              <a:t>variables</a:t>
            </a:r>
            <a:r>
              <a:rPr lang="en-US" sz="1700" dirty="0" smtClean="0">
                <a:solidFill>
                  <a:schemeClr val="tx1">
                    <a:lumMod val="75000"/>
                    <a:lumOff val="25000"/>
                  </a:schemeClr>
                </a:solidFill>
                <a:latin typeface="Century Gothic" pitchFamily="34" charset="0"/>
              </a:rPr>
              <a:t>. You can refer to a 	specific variable (element) of an </a:t>
            </a:r>
            <a:r>
              <a:rPr lang="en-US" sz="1700" b="1" i="1" dirty="0" smtClean="0">
                <a:solidFill>
                  <a:schemeClr val="tx1">
                    <a:lumMod val="75000"/>
                    <a:lumOff val="25000"/>
                  </a:schemeClr>
                </a:solidFill>
                <a:latin typeface="Century Gothic" pitchFamily="34" charset="0"/>
              </a:rPr>
              <a:t>array</a:t>
            </a:r>
            <a:r>
              <a:rPr lang="en-US" sz="1700" dirty="0" smtClean="0">
                <a:solidFill>
                  <a:schemeClr val="tx1">
                    <a:lumMod val="75000"/>
                    <a:lumOff val="25000"/>
                  </a:schemeClr>
                </a:solidFill>
                <a:latin typeface="Century Gothic" pitchFamily="34" charset="0"/>
              </a:rPr>
              <a:t> by using the array name and 	the index number. To create a one-dimensional array, execute the 	following steps.</a:t>
            </a:r>
          </a:p>
          <a:p>
            <a:pPr lvl="1">
              <a:buNone/>
            </a:pPr>
            <a:endParaRPr lang="en-US" sz="1700" dirty="0" smtClean="0">
              <a:solidFill>
                <a:schemeClr val="tx1">
                  <a:lumMod val="75000"/>
                  <a:lumOff val="25000"/>
                </a:schemeClr>
              </a:solidFill>
              <a:latin typeface="Century Gothic" pitchFamily="34" charset="0"/>
            </a:endParaRPr>
          </a:p>
          <a:p>
            <a:pPr>
              <a:buNone/>
            </a:pPr>
            <a:r>
              <a:rPr lang="en-US" sz="1700"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1.</a:t>
            </a:r>
            <a:r>
              <a:rPr lang="en-US" sz="1700" dirty="0" smtClean="0">
                <a:solidFill>
                  <a:schemeClr val="tx1">
                    <a:lumMod val="75000"/>
                    <a:lumOff val="25000"/>
                  </a:schemeClr>
                </a:solidFill>
                <a:latin typeface="Century Gothic" pitchFamily="34" charset="0"/>
              </a:rPr>
              <a:t> The first code line declares a </a:t>
            </a:r>
            <a:r>
              <a:rPr lang="en-US" sz="1700" b="1" i="1" dirty="0" smtClean="0">
                <a:solidFill>
                  <a:schemeClr val="tx1">
                    <a:lumMod val="75000"/>
                    <a:lumOff val="25000"/>
                  </a:schemeClr>
                </a:solidFill>
                <a:latin typeface="Century Gothic" pitchFamily="34" charset="0"/>
              </a:rPr>
              <a:t>String</a:t>
            </a:r>
            <a:r>
              <a:rPr lang="en-US" sz="1700" dirty="0" smtClean="0">
                <a:solidFill>
                  <a:schemeClr val="tx1">
                    <a:lumMod val="75000"/>
                    <a:lumOff val="25000"/>
                  </a:schemeClr>
                </a:solidFill>
                <a:latin typeface="Century Gothic" pitchFamily="34" charset="0"/>
              </a:rPr>
              <a:t> array with name </a:t>
            </a:r>
            <a:r>
              <a:rPr lang="en-US" sz="1700" b="1" i="1" dirty="0" smtClean="0">
                <a:solidFill>
                  <a:schemeClr val="tx1">
                    <a:lumMod val="75000"/>
                    <a:lumOff val="25000"/>
                  </a:schemeClr>
                </a:solidFill>
                <a:latin typeface="Century Gothic" pitchFamily="34" charset="0"/>
              </a:rPr>
              <a:t>Films</a:t>
            </a:r>
            <a:r>
              <a:rPr lang="en-US" sz="1700" dirty="0" smtClean="0">
                <a:solidFill>
                  <a:schemeClr val="tx1">
                    <a:lumMod val="75000"/>
                    <a:lumOff val="25000"/>
                  </a:schemeClr>
                </a:solidFill>
                <a:latin typeface="Century Gothic" pitchFamily="34" charset="0"/>
              </a:rPr>
              <a:t>. The 	array consists of </a:t>
            </a:r>
            <a:r>
              <a:rPr lang="en-US" sz="1700" b="1" i="1" dirty="0" smtClean="0">
                <a:solidFill>
                  <a:schemeClr val="tx1">
                    <a:lumMod val="75000"/>
                    <a:lumOff val="25000"/>
                  </a:schemeClr>
                </a:solidFill>
                <a:latin typeface="Century Gothic" pitchFamily="34" charset="0"/>
              </a:rPr>
              <a:t>five elements</a:t>
            </a:r>
            <a:r>
              <a:rPr lang="en-US" sz="1700" dirty="0" smtClean="0">
                <a:solidFill>
                  <a:schemeClr val="tx1">
                    <a:lumMod val="75000"/>
                    <a:lumOff val="25000"/>
                  </a:schemeClr>
                </a:solidFill>
                <a:latin typeface="Century Gothic" pitchFamily="34" charset="0"/>
              </a:rPr>
              <a:t>.</a:t>
            </a:r>
          </a:p>
          <a:p>
            <a:pPr>
              <a:buNone/>
            </a:pPr>
            <a:r>
              <a:rPr lang="en-US" sz="1700"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2.</a:t>
            </a:r>
            <a:r>
              <a:rPr lang="en-US" sz="1700" dirty="0" smtClean="0">
                <a:solidFill>
                  <a:schemeClr val="tx1">
                    <a:lumMod val="75000"/>
                    <a:lumOff val="25000"/>
                  </a:schemeClr>
                </a:solidFill>
                <a:latin typeface="Century Gothic" pitchFamily="34" charset="0"/>
              </a:rPr>
              <a:t> Next, we </a:t>
            </a:r>
            <a:r>
              <a:rPr lang="en-US" sz="1700" b="1" i="1" dirty="0" smtClean="0">
                <a:solidFill>
                  <a:schemeClr val="tx1">
                    <a:lumMod val="75000"/>
                    <a:lumOff val="25000"/>
                  </a:schemeClr>
                </a:solidFill>
                <a:latin typeface="Century Gothic" pitchFamily="34" charset="0"/>
              </a:rPr>
              <a:t>initialize</a:t>
            </a:r>
            <a:r>
              <a:rPr lang="en-US" sz="1700" dirty="0" smtClean="0">
                <a:solidFill>
                  <a:schemeClr val="tx1">
                    <a:lumMod val="75000"/>
                    <a:lumOff val="25000"/>
                  </a:schemeClr>
                </a:solidFill>
                <a:latin typeface="Century Gothic" pitchFamily="34" charset="0"/>
              </a:rPr>
              <a:t> each element of the </a:t>
            </a:r>
            <a:r>
              <a:rPr lang="en-US" sz="1700" b="1" i="1" dirty="0" smtClean="0">
                <a:solidFill>
                  <a:schemeClr val="tx1">
                    <a:lumMod val="75000"/>
                    <a:lumOff val="25000"/>
                  </a:schemeClr>
                </a:solidFill>
                <a:latin typeface="Century Gothic" pitchFamily="34" charset="0"/>
              </a:rPr>
              <a:t>array</a:t>
            </a:r>
            <a:r>
              <a:rPr lang="en-US" sz="1700" dirty="0" smtClean="0">
                <a:solidFill>
                  <a:schemeClr val="tx1">
                    <a:lumMod val="75000"/>
                    <a:lumOff val="25000"/>
                  </a:schemeClr>
                </a:solidFill>
                <a:latin typeface="Century Gothic" pitchFamily="34" charset="0"/>
              </a:rPr>
              <a:t>. In other words: we 	assign beginning values.</a:t>
            </a:r>
          </a:p>
          <a:p>
            <a:pPr>
              <a:buNone/>
            </a:pPr>
            <a:r>
              <a:rPr lang="en-US" sz="1700"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3.</a:t>
            </a:r>
            <a:r>
              <a:rPr lang="en-US" sz="1700" dirty="0" smtClean="0">
                <a:solidFill>
                  <a:schemeClr val="tx1">
                    <a:lumMod val="75000"/>
                    <a:lumOff val="25000"/>
                  </a:schemeClr>
                </a:solidFill>
                <a:latin typeface="Century Gothic" pitchFamily="34" charset="0"/>
              </a:rPr>
              <a:t> Finally, we </a:t>
            </a:r>
            <a:r>
              <a:rPr lang="en-US" sz="1700" b="1" i="1" dirty="0" smtClean="0">
                <a:solidFill>
                  <a:schemeClr val="tx1">
                    <a:lumMod val="75000"/>
                    <a:lumOff val="25000"/>
                  </a:schemeClr>
                </a:solidFill>
                <a:latin typeface="Century Gothic" pitchFamily="34" charset="0"/>
              </a:rPr>
              <a:t>display</a:t>
            </a:r>
            <a:r>
              <a:rPr lang="en-US" sz="1700" dirty="0" smtClean="0">
                <a:solidFill>
                  <a:schemeClr val="tx1">
                    <a:lumMod val="75000"/>
                    <a:lumOff val="25000"/>
                  </a:schemeClr>
                </a:solidFill>
                <a:latin typeface="Century Gothic" pitchFamily="34" charset="0"/>
              </a:rPr>
              <a:t> the </a:t>
            </a:r>
            <a:r>
              <a:rPr lang="en-US" sz="1700" b="1" i="1" dirty="0" smtClean="0">
                <a:solidFill>
                  <a:schemeClr val="tx1">
                    <a:lumMod val="75000"/>
                    <a:lumOff val="25000"/>
                  </a:schemeClr>
                </a:solidFill>
                <a:latin typeface="Century Gothic" pitchFamily="34" charset="0"/>
              </a:rPr>
              <a:t>fourth film </a:t>
            </a:r>
            <a:r>
              <a:rPr lang="en-US" sz="1700" dirty="0" smtClean="0">
                <a:solidFill>
                  <a:schemeClr val="tx1">
                    <a:lumMod val="75000"/>
                    <a:lumOff val="25000"/>
                  </a:schemeClr>
                </a:solidFill>
                <a:latin typeface="Century Gothic" pitchFamily="34" charset="0"/>
              </a:rPr>
              <a:t>using a </a:t>
            </a:r>
            <a:r>
              <a:rPr lang="en-US" sz="1700" b="1" i="1" dirty="0" smtClean="0">
                <a:solidFill>
                  <a:schemeClr val="tx1">
                    <a:lumMod val="75000"/>
                    <a:lumOff val="25000"/>
                  </a:schemeClr>
                </a:solidFill>
                <a:latin typeface="Century Gothic" pitchFamily="34" charset="0"/>
              </a:rPr>
              <a:t>MsgBox</a:t>
            </a:r>
            <a:r>
              <a:rPr lang="en-US" sz="1700" dirty="0" smtClean="0">
                <a:solidFill>
                  <a:schemeClr val="tx1">
                    <a:lumMod val="75000"/>
                    <a:lumOff val="25000"/>
                  </a:schemeClr>
                </a:solidFill>
                <a:latin typeface="Century Gothic" pitchFamily="34" charset="0"/>
              </a:rPr>
              <a:t>.</a:t>
            </a:r>
          </a:p>
          <a:p>
            <a:pPr>
              <a:buNone/>
            </a:pPr>
            <a:r>
              <a:rPr lang="en-US" sz="1700" dirty="0" smtClean="0">
                <a:solidFill>
                  <a:schemeClr val="tx1">
                    <a:lumMod val="75000"/>
                    <a:lumOff val="25000"/>
                  </a:schemeClr>
                </a:solidFill>
                <a:latin typeface="Century Gothic" pitchFamily="34" charset="0"/>
              </a:rPr>
              <a:t>		Exit the </a:t>
            </a:r>
            <a:r>
              <a:rPr lang="en-US" sz="1700" b="1" i="1" dirty="0" smtClean="0">
                <a:solidFill>
                  <a:schemeClr val="tx1">
                    <a:lumMod val="75000"/>
                    <a:lumOff val="25000"/>
                  </a:schemeClr>
                </a:solidFill>
                <a:latin typeface="Century Gothic" pitchFamily="34" charset="0"/>
              </a:rPr>
              <a:t>Visual Basic Editor </a:t>
            </a:r>
            <a:r>
              <a:rPr lang="en-US" sz="1700" dirty="0" smtClean="0">
                <a:solidFill>
                  <a:schemeClr val="tx1">
                    <a:lumMod val="75000"/>
                    <a:lumOff val="25000"/>
                  </a:schemeClr>
                </a:solidFill>
                <a:latin typeface="Century Gothic" pitchFamily="34" charset="0"/>
              </a:rPr>
              <a:t>and test the </a:t>
            </a:r>
            <a:r>
              <a:rPr lang="en-US" sz="1700" b="1" i="1" dirty="0" smtClean="0">
                <a:solidFill>
                  <a:schemeClr val="tx1">
                    <a:lumMod val="75000"/>
                    <a:lumOff val="25000"/>
                  </a:schemeClr>
                </a:solidFill>
                <a:latin typeface="Century Gothic" pitchFamily="34" charset="0"/>
              </a:rPr>
              <a:t>array</a:t>
            </a:r>
            <a:r>
              <a:rPr lang="en-US" sz="1700" dirty="0" smtClean="0">
                <a:solidFill>
                  <a:schemeClr val="tx1">
                    <a:lumMod val="75000"/>
                    <a:lumOff val="25000"/>
                  </a:schemeClr>
                </a:solidFill>
                <a:latin typeface="Century Gothic" pitchFamily="34" charset="0"/>
              </a:rPr>
              <a:t>.</a:t>
            </a:r>
          </a:p>
          <a:p>
            <a:pPr>
              <a:buNone/>
            </a:pPr>
            <a:r>
              <a:rPr lang="en-US" sz="1700" dirty="0" smtClean="0">
                <a:solidFill>
                  <a:schemeClr val="tx1">
                    <a:lumMod val="75000"/>
                    <a:lumOff val="25000"/>
                  </a:schemeClr>
                </a:solidFill>
                <a:latin typeface="Century Gothic" pitchFamily="34" charset="0"/>
              </a:rPr>
              <a:t>		</a:t>
            </a:r>
          </a:p>
          <a:p>
            <a:pPr>
              <a:buNone/>
            </a:pPr>
            <a:endParaRPr lang="en-US" sz="1700" dirty="0" smtClean="0">
              <a:solidFill>
                <a:schemeClr val="tx1">
                  <a:lumMod val="75000"/>
                  <a:lumOff val="25000"/>
                </a:schemeClr>
              </a:solidFill>
              <a:latin typeface="Century Gothic" pitchFamily="34" charset="0"/>
            </a:endParaRPr>
          </a:p>
          <a:p>
            <a:pPr>
              <a:buNone/>
            </a:pPr>
            <a:r>
              <a:rPr lang="en-US" sz="1700" dirty="0" smtClean="0">
                <a:solidFill>
                  <a:schemeClr val="tx1">
                    <a:lumMod val="75000"/>
                    <a:lumOff val="25000"/>
                  </a:schemeClr>
                </a:solidFill>
                <a:latin typeface="Century Gothic" pitchFamily="34" charset="0"/>
              </a:rPr>
              <a:t>		Result :</a:t>
            </a:r>
          </a:p>
          <a:p>
            <a:pPr lvl="1">
              <a:buNone/>
            </a:pPr>
            <a:endParaRPr lang="en-US" sz="1700" dirty="0" smtClean="0">
              <a:solidFill>
                <a:schemeClr val="tx1">
                  <a:lumMod val="75000"/>
                  <a:lumOff val="25000"/>
                </a:schemeClr>
              </a:solidFill>
              <a:latin typeface="Century Gothic" pitchFamily="34" charset="0"/>
            </a:endParaRPr>
          </a:p>
        </p:txBody>
      </p:sp>
      <p:pic>
        <p:nvPicPr>
          <p:cNvPr id="106498" name="Picture 2" descr="The Fourth Element of the Excel VBA Array"/>
          <p:cNvPicPr>
            <a:picLocks noChangeAspect="1" noChangeArrowheads="1"/>
          </p:cNvPicPr>
          <p:nvPr/>
        </p:nvPicPr>
        <p:blipFill>
          <a:blip r:embed="rId2"/>
          <a:srcRect/>
          <a:stretch>
            <a:fillRect/>
          </a:stretch>
        </p:blipFill>
        <p:spPr bwMode="auto">
          <a:xfrm>
            <a:off x="2514600" y="4953000"/>
            <a:ext cx="1752600" cy="1752601"/>
          </a:xfrm>
          <a:prstGeom prst="rect">
            <a:avLst/>
          </a:prstGeom>
          <a:noFill/>
        </p:spPr>
      </p:pic>
    </p:spTree>
  </p:cSld>
  <p:clrMapOvr>
    <a:masterClrMapping/>
  </p:clrMapOvr>
  <p:transition>
    <p:fad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Function and Sub</a:t>
            </a:r>
          </a:p>
          <a:p>
            <a:pPr lvl="1">
              <a:buNone/>
            </a:pPr>
            <a:r>
              <a:rPr lang="en-US" sz="1700" dirty="0" smtClean="0">
                <a:solidFill>
                  <a:schemeClr val="tx1">
                    <a:lumMod val="75000"/>
                    <a:lumOff val="25000"/>
                  </a:schemeClr>
                </a:solidFill>
                <a:latin typeface="Century Gothic" pitchFamily="34" charset="0"/>
              </a:rPr>
              <a:t>		The difference between a </a:t>
            </a:r>
            <a:r>
              <a:rPr lang="en-US" sz="1700" b="1" i="1" dirty="0" smtClean="0">
                <a:solidFill>
                  <a:schemeClr val="tx1">
                    <a:lumMod val="75000"/>
                    <a:lumOff val="25000"/>
                  </a:schemeClr>
                </a:solidFill>
                <a:latin typeface="Century Gothic" pitchFamily="34" charset="0"/>
              </a:rPr>
              <a:t>functio</a:t>
            </a:r>
            <a:r>
              <a:rPr lang="en-US" sz="1700" dirty="0" smtClean="0">
                <a:solidFill>
                  <a:schemeClr val="tx1">
                    <a:lumMod val="75000"/>
                    <a:lumOff val="25000"/>
                  </a:schemeClr>
                </a:solidFill>
                <a:latin typeface="Century Gothic" pitchFamily="34" charset="0"/>
              </a:rPr>
              <a:t>n and a </a:t>
            </a:r>
            <a:r>
              <a:rPr lang="en-US" sz="1700" b="1" i="1" dirty="0" smtClean="0">
                <a:solidFill>
                  <a:schemeClr val="tx1">
                    <a:lumMod val="75000"/>
                    <a:lumOff val="25000"/>
                  </a:schemeClr>
                </a:solidFill>
                <a:latin typeface="Century Gothic" pitchFamily="34" charset="0"/>
              </a:rPr>
              <a:t>sub</a:t>
            </a:r>
            <a:r>
              <a:rPr lang="en-US" sz="1700" dirty="0" smtClean="0">
                <a:solidFill>
                  <a:schemeClr val="tx1">
                    <a:lumMod val="75000"/>
                    <a:lumOff val="25000"/>
                  </a:schemeClr>
                </a:solidFill>
                <a:latin typeface="Century Gothic" pitchFamily="34" charset="0"/>
              </a:rPr>
              <a:t> in </a:t>
            </a:r>
            <a:r>
              <a:rPr lang="en-US" sz="1700" b="1" i="1" dirty="0" smtClean="0">
                <a:solidFill>
                  <a:schemeClr val="tx1">
                    <a:lumMod val="75000"/>
                    <a:lumOff val="25000"/>
                  </a:schemeClr>
                </a:solidFill>
                <a:latin typeface="Century Gothic" pitchFamily="34" charset="0"/>
              </a:rPr>
              <a:t>Excel VBA </a:t>
            </a:r>
            <a:r>
              <a:rPr lang="en-US" sz="1700" dirty="0" smtClean="0">
                <a:solidFill>
                  <a:schemeClr val="tx1">
                    <a:lumMod val="75000"/>
                    <a:lumOff val="25000"/>
                  </a:schemeClr>
                </a:solidFill>
                <a:latin typeface="Century Gothic" pitchFamily="34" charset="0"/>
              </a:rPr>
              <a:t>is that a 	</a:t>
            </a:r>
            <a:r>
              <a:rPr lang="en-US" sz="1700" b="1" i="1" dirty="0" smtClean="0">
                <a:solidFill>
                  <a:schemeClr val="tx1">
                    <a:lumMod val="75000"/>
                    <a:lumOff val="25000"/>
                  </a:schemeClr>
                </a:solidFill>
                <a:latin typeface="Century Gothic" pitchFamily="34" charset="0"/>
              </a:rPr>
              <a:t>function</a:t>
            </a:r>
            <a:r>
              <a:rPr lang="en-US" sz="1700" dirty="0" smtClean="0">
                <a:solidFill>
                  <a:schemeClr val="tx1">
                    <a:lumMod val="75000"/>
                    <a:lumOff val="25000"/>
                  </a:schemeClr>
                </a:solidFill>
                <a:latin typeface="Century Gothic" pitchFamily="34" charset="0"/>
              </a:rPr>
              <a:t> can return a </a:t>
            </a:r>
            <a:r>
              <a:rPr lang="en-US" sz="1700" b="1" i="1" dirty="0" smtClean="0">
                <a:solidFill>
                  <a:schemeClr val="tx1">
                    <a:lumMod val="75000"/>
                    <a:lumOff val="25000"/>
                  </a:schemeClr>
                </a:solidFill>
                <a:latin typeface="Century Gothic" pitchFamily="34" charset="0"/>
              </a:rPr>
              <a:t>value</a:t>
            </a:r>
            <a:r>
              <a:rPr lang="en-US" sz="1700" dirty="0" smtClean="0">
                <a:solidFill>
                  <a:schemeClr val="tx1">
                    <a:lumMod val="75000"/>
                    <a:lumOff val="25000"/>
                  </a:schemeClr>
                </a:solidFill>
                <a:latin typeface="Century Gothic" pitchFamily="34" charset="0"/>
              </a:rPr>
              <a:t> and a </a:t>
            </a:r>
            <a:r>
              <a:rPr lang="en-US" sz="1700" b="1" i="1" dirty="0" smtClean="0">
                <a:solidFill>
                  <a:schemeClr val="tx1">
                    <a:lumMod val="75000"/>
                    <a:lumOff val="25000"/>
                  </a:schemeClr>
                </a:solidFill>
                <a:latin typeface="Century Gothic" pitchFamily="34" charset="0"/>
              </a:rPr>
              <a:t>sub</a:t>
            </a:r>
            <a:r>
              <a:rPr lang="en-US" sz="1700" dirty="0" smtClean="0">
                <a:solidFill>
                  <a:schemeClr val="tx1">
                    <a:lumMod val="75000"/>
                    <a:lumOff val="25000"/>
                  </a:schemeClr>
                </a:solidFill>
                <a:latin typeface="Century Gothic" pitchFamily="34" charset="0"/>
              </a:rPr>
              <a:t> cannot. In this chapter we 	will look at an easy example of a </a:t>
            </a:r>
            <a:r>
              <a:rPr lang="en-US" sz="1700" b="1" i="1" dirty="0" smtClean="0">
                <a:solidFill>
                  <a:schemeClr val="tx1">
                    <a:lumMod val="75000"/>
                    <a:lumOff val="25000"/>
                  </a:schemeClr>
                </a:solidFill>
                <a:latin typeface="Century Gothic" pitchFamily="34" charset="0"/>
              </a:rPr>
              <a:t>function</a:t>
            </a:r>
            <a:r>
              <a:rPr lang="en-US" sz="1700" dirty="0" smtClean="0">
                <a:solidFill>
                  <a:schemeClr val="tx1">
                    <a:lumMod val="75000"/>
                    <a:lumOff val="25000"/>
                  </a:schemeClr>
                </a:solidFill>
                <a:latin typeface="Century Gothic" pitchFamily="34" charset="0"/>
              </a:rPr>
              <a:t> and a </a:t>
            </a:r>
            <a:r>
              <a:rPr lang="en-US" sz="1700" b="1" i="1" dirty="0" smtClean="0">
                <a:solidFill>
                  <a:schemeClr val="tx1">
                    <a:lumMod val="75000"/>
                    <a:lumOff val="25000"/>
                  </a:schemeClr>
                </a:solidFill>
                <a:latin typeface="Century Gothic" pitchFamily="34" charset="0"/>
              </a:rPr>
              <a:t>sub</a:t>
            </a:r>
            <a:r>
              <a:rPr lang="en-US" sz="1700"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Functions</a:t>
            </a:r>
            <a:r>
              <a:rPr lang="en-US" sz="1700" dirty="0" smtClean="0">
                <a:solidFill>
                  <a:schemeClr val="tx1">
                    <a:lumMod val="75000"/>
                    <a:lumOff val="25000"/>
                  </a:schemeClr>
                </a:solidFill>
                <a:latin typeface="Century Gothic" pitchFamily="34" charset="0"/>
              </a:rPr>
              <a:t> and 	</a:t>
            </a:r>
            <a:r>
              <a:rPr lang="en-US" sz="1700" b="1" i="1" dirty="0" smtClean="0">
                <a:solidFill>
                  <a:schemeClr val="tx1">
                    <a:lumMod val="75000"/>
                    <a:lumOff val="25000"/>
                  </a:schemeClr>
                </a:solidFill>
                <a:latin typeface="Century Gothic" pitchFamily="34" charset="0"/>
              </a:rPr>
              <a:t>subs</a:t>
            </a:r>
            <a:r>
              <a:rPr lang="en-US" sz="1700" dirty="0" smtClean="0">
                <a:solidFill>
                  <a:schemeClr val="tx1">
                    <a:lumMod val="75000"/>
                    <a:lumOff val="25000"/>
                  </a:schemeClr>
                </a:solidFill>
                <a:latin typeface="Century Gothic" pitchFamily="34" charset="0"/>
              </a:rPr>
              <a:t> become very useful as program size increases.</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a:t>
            </a:r>
            <a:r>
              <a:rPr lang="en-US" sz="1800" b="1" dirty="0" smtClean="0">
                <a:solidFill>
                  <a:schemeClr val="tx1">
                    <a:lumMod val="75000"/>
                    <a:lumOff val="25000"/>
                  </a:schemeClr>
                </a:solidFill>
                <a:latin typeface="Century Gothic" pitchFamily="34" charset="0"/>
              </a:rPr>
              <a:t>1. Function</a:t>
            </a:r>
          </a:p>
          <a:p>
            <a:pPr lvl="1">
              <a:buNone/>
            </a:pPr>
            <a:r>
              <a:rPr lang="en-US" sz="1800" b="1"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rPr>
              <a:t> 	If you want </a:t>
            </a:r>
            <a:r>
              <a:rPr lang="en-US" sz="1700" b="1" i="1" dirty="0" smtClean="0">
                <a:solidFill>
                  <a:schemeClr val="tx1">
                    <a:lumMod val="75000"/>
                    <a:lumOff val="25000"/>
                  </a:schemeClr>
                </a:solidFill>
                <a:latin typeface="Century Gothic" pitchFamily="34" charset="0"/>
              </a:rPr>
              <a:t>Excel VBA </a:t>
            </a:r>
            <a:r>
              <a:rPr lang="en-US" sz="1700" dirty="0" smtClean="0">
                <a:solidFill>
                  <a:schemeClr val="tx1">
                    <a:lumMod val="75000"/>
                    <a:lumOff val="25000"/>
                  </a:schemeClr>
                </a:solidFill>
                <a:latin typeface="Century Gothic" pitchFamily="34" charset="0"/>
              </a:rPr>
              <a:t>to perform a task that returns a 		result, you can use a</a:t>
            </a:r>
            <a:r>
              <a:rPr lang="en-US" sz="1700" b="1"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function</a:t>
            </a:r>
            <a:r>
              <a:rPr lang="en-US" sz="1700" dirty="0" smtClean="0">
                <a:solidFill>
                  <a:schemeClr val="tx1">
                    <a:lumMod val="75000"/>
                    <a:lumOff val="25000"/>
                  </a:schemeClr>
                </a:solidFill>
                <a:latin typeface="Century Gothic" pitchFamily="34" charset="0"/>
              </a:rPr>
              <a:t>. Place a function into a 		module (In the </a:t>
            </a:r>
            <a:r>
              <a:rPr lang="en-US" sz="1700" b="1" i="1" dirty="0" smtClean="0">
                <a:solidFill>
                  <a:schemeClr val="tx1">
                    <a:lumMod val="75000"/>
                    <a:lumOff val="25000"/>
                  </a:schemeClr>
                </a:solidFill>
                <a:latin typeface="Century Gothic" pitchFamily="34" charset="0"/>
              </a:rPr>
              <a:t>Visual Basic Editor</a:t>
            </a:r>
            <a:r>
              <a:rPr lang="en-US" sz="1700" dirty="0" smtClean="0">
                <a:solidFill>
                  <a:schemeClr val="tx1">
                    <a:lumMod val="75000"/>
                    <a:lumOff val="25000"/>
                  </a:schemeClr>
                </a:solidFill>
                <a:latin typeface="Century Gothic" pitchFamily="34" charset="0"/>
              </a:rPr>
              <a:t>, click on </a:t>
            </a:r>
            <a:r>
              <a:rPr lang="en-US" sz="1700" b="1" i="1" dirty="0" smtClean="0">
                <a:solidFill>
                  <a:schemeClr val="tx1">
                    <a:lumMod val="75000"/>
                    <a:lumOff val="25000"/>
                  </a:schemeClr>
                </a:solidFill>
                <a:latin typeface="Century Gothic" pitchFamily="34" charset="0"/>
              </a:rPr>
              <a:t>Insert</a:t>
            </a:r>
            <a:r>
              <a:rPr lang="en-US" sz="1700" dirty="0" smtClean="0">
                <a:solidFill>
                  <a:schemeClr val="tx1">
                    <a:lumMod val="75000"/>
                    <a:lumOff val="25000"/>
                  </a:schemeClr>
                </a:solidFill>
                <a:latin typeface="Century Gothic" pitchFamily="34" charset="0"/>
              </a:rPr>
              <a:t> and then 		</a:t>
            </a:r>
            <a:r>
              <a:rPr lang="en-US" sz="1700" b="1" i="1" dirty="0" smtClean="0">
                <a:solidFill>
                  <a:schemeClr val="tx1">
                    <a:lumMod val="75000"/>
                    <a:lumOff val="25000"/>
                  </a:schemeClr>
                </a:solidFill>
                <a:latin typeface="Century Gothic" pitchFamily="34" charset="0"/>
              </a:rPr>
              <a:t>Module</a:t>
            </a:r>
            <a:r>
              <a:rPr lang="en-US" sz="1700" dirty="0" smtClean="0">
                <a:solidFill>
                  <a:schemeClr val="tx1">
                    <a:lumMod val="75000"/>
                    <a:lumOff val="25000"/>
                  </a:schemeClr>
                </a:solidFill>
                <a:latin typeface="Century Gothic" pitchFamily="34" charset="0"/>
              </a:rPr>
              <a:t>). For example, the function with name </a:t>
            </a:r>
            <a:r>
              <a:rPr lang="en-US" sz="1700" b="1" i="1" dirty="0" smtClean="0">
                <a:solidFill>
                  <a:schemeClr val="tx1">
                    <a:lumMod val="75000"/>
                    <a:lumOff val="25000"/>
                  </a:schemeClr>
                </a:solidFill>
                <a:latin typeface="Century Gothic" pitchFamily="34" charset="0"/>
              </a:rPr>
              <a:t>Area</a:t>
            </a:r>
            <a:r>
              <a:rPr lang="en-US" sz="1700" dirty="0" smtClean="0">
                <a:solidFill>
                  <a:schemeClr val="tx1">
                    <a:lumMod val="75000"/>
                    <a:lumOff val="25000"/>
                  </a:schemeClr>
                </a:solidFill>
                <a:latin typeface="Century Gothic" pitchFamily="34" charset="0"/>
              </a:rPr>
              <a:t>.</a:t>
            </a:r>
            <a:endParaRPr lang="en-US" sz="1700" b="1" dirty="0" smtClean="0">
              <a:solidFill>
                <a:schemeClr val="tx1">
                  <a:lumMod val="75000"/>
                  <a:lumOff val="25000"/>
                </a:schemeClr>
              </a:solidFill>
              <a:latin typeface="Century Gothic" pitchFamily="34" charset="0"/>
            </a:endParaRPr>
          </a:p>
          <a:p>
            <a:pPr lvl="1">
              <a:buNone/>
            </a:pPr>
            <a:endParaRPr lang="en-US" sz="1700" dirty="0" smtClean="0">
              <a:solidFill>
                <a:schemeClr val="tx1">
                  <a:lumMod val="75000"/>
                  <a:lumOff val="25000"/>
                </a:schemeClr>
              </a:solidFill>
              <a:latin typeface="Century Gothic" pitchFamily="34" charset="0"/>
            </a:endParaRPr>
          </a:p>
        </p:txBody>
      </p:sp>
      <p:sp>
        <p:nvSpPr>
          <p:cNvPr id="5" name="TextBox 4"/>
          <p:cNvSpPr txBox="1"/>
          <p:nvPr/>
        </p:nvSpPr>
        <p:spPr>
          <a:xfrm>
            <a:off x="2362200" y="4790182"/>
            <a:ext cx="6096000" cy="1077218"/>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Function</a:t>
            </a:r>
            <a:r>
              <a:rPr lang="en-US" sz="1400" dirty="0" smtClean="0">
                <a:solidFill>
                  <a:schemeClr val="tx1">
                    <a:lumMod val="75000"/>
                    <a:lumOff val="25000"/>
                  </a:schemeClr>
                </a:solidFill>
                <a:latin typeface="Courier New" pitchFamily="49" charset="0"/>
                <a:cs typeface="Courier New" pitchFamily="49" charset="0"/>
              </a:rPr>
              <a:t> Area(x </a:t>
            </a:r>
            <a:r>
              <a:rPr lang="en-US" sz="1400" dirty="0" smtClean="0">
                <a:solidFill>
                  <a:schemeClr val="accent2">
                    <a:lumMod val="75000"/>
                  </a:schemeClr>
                </a:solidFill>
                <a:latin typeface="Courier New" pitchFamily="49" charset="0"/>
                <a:cs typeface="Courier New" pitchFamily="49" charset="0"/>
              </a:rPr>
              <a:t>As Double</a:t>
            </a:r>
            <a:r>
              <a:rPr lang="en-US" sz="1400" dirty="0" smtClean="0">
                <a:solidFill>
                  <a:schemeClr val="tx1">
                    <a:lumMod val="75000"/>
                    <a:lumOff val="25000"/>
                  </a:schemeClr>
                </a:solidFill>
                <a:latin typeface="Courier New" pitchFamily="49" charset="0"/>
                <a:cs typeface="Courier New" pitchFamily="49" charset="0"/>
              </a:rPr>
              <a:t>, y </a:t>
            </a:r>
            <a:r>
              <a:rPr lang="en-US" sz="1400" dirty="0" smtClean="0">
                <a:solidFill>
                  <a:schemeClr val="accent2">
                    <a:lumMod val="75000"/>
                  </a:schemeClr>
                </a:solidFill>
                <a:latin typeface="Courier New" pitchFamily="49" charset="0"/>
                <a:cs typeface="Courier New" pitchFamily="49" charset="0"/>
              </a:rPr>
              <a:t>As Double</a:t>
            </a:r>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As Double</a:t>
            </a:r>
            <a:br>
              <a:rPr lang="en-US" sz="1400" dirty="0" smtClean="0">
                <a:solidFill>
                  <a:schemeClr val="accent2">
                    <a:lumMod val="7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Area = x * y</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End Function</a:t>
            </a:r>
            <a:endParaRPr lang="en-US" sz="1700" dirty="0">
              <a:solidFill>
                <a:schemeClr val="accent2">
                  <a:lumMod val="75000"/>
                </a:schemeClr>
              </a:solidFill>
              <a:latin typeface="Courier New" pitchFamily="49" charset="0"/>
              <a:cs typeface="Courier New" pitchFamily="49" charset="0"/>
            </a:endParaRPr>
          </a:p>
        </p:txBody>
      </p:sp>
    </p:spTree>
  </p:cSld>
  <p:clrMapOvr>
    <a:masterClrMapping/>
  </p:clrMapOvr>
  <p:transition>
    <p:fad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Function and Sub</a:t>
            </a:r>
          </a:p>
          <a:p>
            <a:pPr lvl="1">
              <a:buNone/>
            </a:pPr>
            <a:r>
              <a:rPr lang="en-US" sz="1700" dirty="0" smtClean="0">
                <a:solidFill>
                  <a:schemeClr val="tx1">
                    <a:lumMod val="75000"/>
                    <a:lumOff val="25000"/>
                  </a:schemeClr>
                </a:solidFill>
                <a:latin typeface="Century Gothic" pitchFamily="34" charset="0"/>
              </a:rPr>
              <a:t>		The difference between a </a:t>
            </a:r>
            <a:r>
              <a:rPr lang="en-US" sz="1700" b="1" i="1" dirty="0" smtClean="0">
                <a:solidFill>
                  <a:schemeClr val="tx1">
                    <a:lumMod val="75000"/>
                    <a:lumOff val="25000"/>
                  </a:schemeClr>
                </a:solidFill>
                <a:latin typeface="Century Gothic" pitchFamily="34" charset="0"/>
              </a:rPr>
              <a:t>functio</a:t>
            </a:r>
            <a:r>
              <a:rPr lang="en-US" sz="1700" dirty="0" smtClean="0">
                <a:solidFill>
                  <a:schemeClr val="tx1">
                    <a:lumMod val="75000"/>
                    <a:lumOff val="25000"/>
                  </a:schemeClr>
                </a:solidFill>
                <a:latin typeface="Century Gothic" pitchFamily="34" charset="0"/>
              </a:rPr>
              <a:t>n and a </a:t>
            </a:r>
            <a:r>
              <a:rPr lang="en-US" sz="1700" b="1" i="1" dirty="0" smtClean="0">
                <a:solidFill>
                  <a:schemeClr val="tx1">
                    <a:lumMod val="75000"/>
                    <a:lumOff val="25000"/>
                  </a:schemeClr>
                </a:solidFill>
                <a:latin typeface="Century Gothic" pitchFamily="34" charset="0"/>
              </a:rPr>
              <a:t>sub</a:t>
            </a:r>
            <a:r>
              <a:rPr lang="en-US" sz="1700" dirty="0" smtClean="0">
                <a:solidFill>
                  <a:schemeClr val="tx1">
                    <a:lumMod val="75000"/>
                    <a:lumOff val="25000"/>
                  </a:schemeClr>
                </a:solidFill>
                <a:latin typeface="Century Gothic" pitchFamily="34" charset="0"/>
              </a:rPr>
              <a:t> in </a:t>
            </a:r>
            <a:r>
              <a:rPr lang="en-US" sz="1700" b="1" i="1" dirty="0" smtClean="0">
                <a:solidFill>
                  <a:schemeClr val="tx1">
                    <a:lumMod val="75000"/>
                    <a:lumOff val="25000"/>
                  </a:schemeClr>
                </a:solidFill>
                <a:latin typeface="Century Gothic" pitchFamily="34" charset="0"/>
              </a:rPr>
              <a:t>Excel VBA </a:t>
            </a:r>
            <a:r>
              <a:rPr lang="en-US" sz="1700" dirty="0" smtClean="0">
                <a:solidFill>
                  <a:schemeClr val="tx1">
                    <a:lumMod val="75000"/>
                    <a:lumOff val="25000"/>
                  </a:schemeClr>
                </a:solidFill>
                <a:latin typeface="Century Gothic" pitchFamily="34" charset="0"/>
              </a:rPr>
              <a:t>is that a 	</a:t>
            </a:r>
            <a:r>
              <a:rPr lang="en-US" sz="1700" b="1" i="1" dirty="0" smtClean="0">
                <a:solidFill>
                  <a:schemeClr val="tx1">
                    <a:lumMod val="75000"/>
                    <a:lumOff val="25000"/>
                  </a:schemeClr>
                </a:solidFill>
                <a:latin typeface="Century Gothic" pitchFamily="34" charset="0"/>
              </a:rPr>
              <a:t>function</a:t>
            </a:r>
            <a:r>
              <a:rPr lang="en-US" sz="1700" dirty="0" smtClean="0">
                <a:solidFill>
                  <a:schemeClr val="tx1">
                    <a:lumMod val="75000"/>
                    <a:lumOff val="25000"/>
                  </a:schemeClr>
                </a:solidFill>
                <a:latin typeface="Century Gothic" pitchFamily="34" charset="0"/>
              </a:rPr>
              <a:t> can return a </a:t>
            </a:r>
            <a:r>
              <a:rPr lang="en-US" sz="1700" b="1" i="1" dirty="0" smtClean="0">
                <a:solidFill>
                  <a:schemeClr val="tx1">
                    <a:lumMod val="75000"/>
                    <a:lumOff val="25000"/>
                  </a:schemeClr>
                </a:solidFill>
                <a:latin typeface="Century Gothic" pitchFamily="34" charset="0"/>
              </a:rPr>
              <a:t>value</a:t>
            </a:r>
            <a:r>
              <a:rPr lang="en-US" sz="1700" dirty="0" smtClean="0">
                <a:solidFill>
                  <a:schemeClr val="tx1">
                    <a:lumMod val="75000"/>
                    <a:lumOff val="25000"/>
                  </a:schemeClr>
                </a:solidFill>
                <a:latin typeface="Century Gothic" pitchFamily="34" charset="0"/>
              </a:rPr>
              <a:t> and a </a:t>
            </a:r>
            <a:r>
              <a:rPr lang="en-US" sz="1700" b="1" i="1" dirty="0" smtClean="0">
                <a:solidFill>
                  <a:schemeClr val="tx1">
                    <a:lumMod val="75000"/>
                    <a:lumOff val="25000"/>
                  </a:schemeClr>
                </a:solidFill>
                <a:latin typeface="Century Gothic" pitchFamily="34" charset="0"/>
              </a:rPr>
              <a:t>sub</a:t>
            </a:r>
            <a:r>
              <a:rPr lang="en-US" sz="1700" dirty="0" smtClean="0">
                <a:solidFill>
                  <a:schemeClr val="tx1">
                    <a:lumMod val="75000"/>
                    <a:lumOff val="25000"/>
                  </a:schemeClr>
                </a:solidFill>
                <a:latin typeface="Century Gothic" pitchFamily="34" charset="0"/>
              </a:rPr>
              <a:t> cannot. In this chapter we 	will look at an easy example of a </a:t>
            </a:r>
            <a:r>
              <a:rPr lang="en-US" sz="1700" b="1" i="1" dirty="0" smtClean="0">
                <a:solidFill>
                  <a:schemeClr val="tx1">
                    <a:lumMod val="75000"/>
                    <a:lumOff val="25000"/>
                  </a:schemeClr>
                </a:solidFill>
                <a:latin typeface="Century Gothic" pitchFamily="34" charset="0"/>
              </a:rPr>
              <a:t>function</a:t>
            </a:r>
            <a:r>
              <a:rPr lang="en-US" sz="1700" dirty="0" smtClean="0">
                <a:solidFill>
                  <a:schemeClr val="tx1">
                    <a:lumMod val="75000"/>
                    <a:lumOff val="25000"/>
                  </a:schemeClr>
                </a:solidFill>
                <a:latin typeface="Century Gothic" pitchFamily="34" charset="0"/>
              </a:rPr>
              <a:t> and a </a:t>
            </a:r>
            <a:r>
              <a:rPr lang="en-US" sz="1700" b="1" i="1" dirty="0" smtClean="0">
                <a:solidFill>
                  <a:schemeClr val="tx1">
                    <a:lumMod val="75000"/>
                    <a:lumOff val="25000"/>
                  </a:schemeClr>
                </a:solidFill>
                <a:latin typeface="Century Gothic" pitchFamily="34" charset="0"/>
              </a:rPr>
              <a:t>sub</a:t>
            </a:r>
            <a:r>
              <a:rPr lang="en-US" sz="1700"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Functions</a:t>
            </a:r>
            <a:r>
              <a:rPr lang="en-US" sz="1700" dirty="0" smtClean="0">
                <a:solidFill>
                  <a:schemeClr val="tx1">
                    <a:lumMod val="75000"/>
                    <a:lumOff val="25000"/>
                  </a:schemeClr>
                </a:solidFill>
                <a:latin typeface="Century Gothic" pitchFamily="34" charset="0"/>
              </a:rPr>
              <a:t> and 	</a:t>
            </a:r>
            <a:r>
              <a:rPr lang="en-US" sz="1700" b="1" i="1" dirty="0" smtClean="0">
                <a:solidFill>
                  <a:schemeClr val="tx1">
                    <a:lumMod val="75000"/>
                    <a:lumOff val="25000"/>
                  </a:schemeClr>
                </a:solidFill>
                <a:latin typeface="Century Gothic" pitchFamily="34" charset="0"/>
              </a:rPr>
              <a:t>subs</a:t>
            </a:r>
            <a:r>
              <a:rPr lang="en-US" sz="1700" dirty="0" smtClean="0">
                <a:solidFill>
                  <a:schemeClr val="tx1">
                    <a:lumMod val="75000"/>
                    <a:lumOff val="25000"/>
                  </a:schemeClr>
                </a:solidFill>
                <a:latin typeface="Century Gothic" pitchFamily="34" charset="0"/>
              </a:rPr>
              <a:t> become very useful as program size increases.</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a:t>
            </a:r>
            <a:r>
              <a:rPr lang="en-US" sz="1800" b="1" dirty="0" smtClean="0">
                <a:solidFill>
                  <a:schemeClr val="tx1">
                    <a:lumMod val="75000"/>
                    <a:lumOff val="25000"/>
                  </a:schemeClr>
                </a:solidFill>
                <a:latin typeface="Century Gothic" pitchFamily="34" charset="0"/>
              </a:rPr>
              <a:t>1. Function</a:t>
            </a:r>
          </a:p>
          <a:p>
            <a:pPr>
              <a:buNone/>
            </a:pPr>
            <a:r>
              <a:rPr lang="en-US" sz="1700"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Explanation:</a:t>
            </a:r>
            <a:r>
              <a:rPr lang="en-US" sz="1700" dirty="0" smtClean="0">
                <a:solidFill>
                  <a:schemeClr val="tx1">
                    <a:lumMod val="75000"/>
                    <a:lumOff val="25000"/>
                  </a:schemeClr>
                </a:solidFill>
                <a:latin typeface="Century Gothic" pitchFamily="34" charset="0"/>
              </a:rPr>
              <a:t> This function has two arguments (of type 		</a:t>
            </a:r>
            <a:r>
              <a:rPr lang="en-US" sz="1700" b="1" i="1" dirty="0" smtClean="0">
                <a:solidFill>
                  <a:schemeClr val="tx1">
                    <a:lumMod val="75000"/>
                    <a:lumOff val="25000"/>
                  </a:schemeClr>
                </a:solidFill>
                <a:latin typeface="Century Gothic" pitchFamily="34" charset="0"/>
              </a:rPr>
              <a:t>Double</a:t>
            </a:r>
            <a:r>
              <a:rPr lang="en-US" sz="1700" dirty="0" smtClean="0">
                <a:solidFill>
                  <a:schemeClr val="tx1">
                    <a:lumMod val="75000"/>
                    <a:lumOff val="25000"/>
                  </a:schemeClr>
                </a:solidFill>
                <a:latin typeface="Century Gothic" pitchFamily="34" charset="0"/>
              </a:rPr>
              <a:t>) and a </a:t>
            </a:r>
            <a:r>
              <a:rPr lang="en-US" sz="1700" b="1" i="1" dirty="0" smtClean="0">
                <a:solidFill>
                  <a:schemeClr val="tx1">
                    <a:lumMod val="75000"/>
                    <a:lumOff val="25000"/>
                  </a:schemeClr>
                </a:solidFill>
                <a:latin typeface="Century Gothic" pitchFamily="34" charset="0"/>
              </a:rPr>
              <a:t>return</a:t>
            </a:r>
            <a:r>
              <a:rPr lang="en-US" sz="1700" dirty="0" smtClean="0">
                <a:solidFill>
                  <a:schemeClr val="tx1">
                    <a:lumMod val="75000"/>
                    <a:lumOff val="25000"/>
                  </a:schemeClr>
                </a:solidFill>
                <a:latin typeface="Century Gothic" pitchFamily="34" charset="0"/>
              </a:rPr>
              <a:t> type (the part after As also of type 		Double). You can use the name of the function </a:t>
            </a:r>
            <a:r>
              <a:rPr lang="en-US" sz="1700" b="1" i="1" dirty="0" smtClean="0">
                <a:solidFill>
                  <a:schemeClr val="tx1">
                    <a:lumMod val="75000"/>
                    <a:lumOff val="25000"/>
                  </a:schemeClr>
                </a:solidFill>
                <a:latin typeface="Century Gothic" pitchFamily="34" charset="0"/>
              </a:rPr>
              <a:t>(Area) </a:t>
            </a:r>
            <a:r>
              <a:rPr lang="en-US" sz="1700" dirty="0" smtClean="0">
                <a:solidFill>
                  <a:schemeClr val="tx1">
                    <a:lumMod val="75000"/>
                    <a:lumOff val="25000"/>
                  </a:schemeClr>
                </a:solidFill>
                <a:latin typeface="Century Gothic" pitchFamily="34" charset="0"/>
              </a:rPr>
              <a:t>in 		your code to indicate which result you want to return (here 		x * y). </a:t>
            </a:r>
          </a:p>
          <a:p>
            <a:pPr>
              <a:buNone/>
            </a:pPr>
            <a:endParaRPr lang="en-US" sz="1700" dirty="0" smtClean="0">
              <a:solidFill>
                <a:schemeClr val="tx1">
                  <a:lumMod val="75000"/>
                  <a:lumOff val="25000"/>
                </a:schemeClr>
              </a:solidFill>
              <a:latin typeface="Century Gothic" pitchFamily="34" charset="0"/>
            </a:endParaRPr>
          </a:p>
          <a:p>
            <a:pPr>
              <a:buNone/>
            </a:pPr>
            <a:r>
              <a:rPr lang="en-US" sz="1700" dirty="0" smtClean="0">
                <a:solidFill>
                  <a:schemeClr val="tx1">
                    <a:lumMod val="75000"/>
                    <a:lumOff val="25000"/>
                  </a:schemeClr>
                </a:solidFill>
                <a:latin typeface="Century Gothic" pitchFamily="34" charset="0"/>
              </a:rPr>
              <a:t>			You can now refer to this function (in other words call the 		function) from somewhere else in your </a:t>
            </a:r>
            <a:r>
              <a:rPr lang="en-US" sz="1700" b="1" i="1" dirty="0" smtClean="0">
                <a:solidFill>
                  <a:schemeClr val="tx1">
                    <a:lumMod val="75000"/>
                    <a:lumOff val="25000"/>
                  </a:schemeClr>
                </a:solidFill>
                <a:latin typeface="Century Gothic" pitchFamily="34" charset="0"/>
              </a:rPr>
              <a:t>code</a:t>
            </a:r>
            <a:r>
              <a:rPr lang="en-US" sz="1700" dirty="0" smtClean="0">
                <a:solidFill>
                  <a:schemeClr val="tx1">
                    <a:lumMod val="75000"/>
                    <a:lumOff val="25000"/>
                  </a:schemeClr>
                </a:solidFill>
                <a:latin typeface="Century Gothic" pitchFamily="34" charset="0"/>
              </a:rPr>
              <a:t> by simply 		using the name of the function and giving a value for each 		argument. </a:t>
            </a:r>
          </a:p>
          <a:p>
            <a:pPr lvl="1">
              <a:buNone/>
            </a:pPr>
            <a:endParaRPr lang="en-US" sz="1700" dirty="0" smtClean="0">
              <a:solidFill>
                <a:schemeClr val="tx1">
                  <a:lumMod val="75000"/>
                  <a:lumOff val="25000"/>
                </a:schemeClr>
              </a:solidFill>
              <a:latin typeface="Century Gothic" pitchFamily="34" charset="0"/>
            </a:endParaRPr>
          </a:p>
        </p:txBody>
      </p:sp>
    </p:spTree>
  </p:cSld>
  <p:clrMapOvr>
    <a:masterClrMapping/>
  </p:clrMapOvr>
  <p:transition>
    <p:fad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Function and Sub</a:t>
            </a:r>
          </a:p>
          <a:p>
            <a:pPr lvl="1">
              <a:buNone/>
            </a:pPr>
            <a:r>
              <a:rPr lang="en-US" sz="1700" dirty="0" smtClean="0">
                <a:solidFill>
                  <a:schemeClr val="tx1">
                    <a:lumMod val="75000"/>
                    <a:lumOff val="25000"/>
                  </a:schemeClr>
                </a:solidFill>
                <a:latin typeface="Century Gothic" pitchFamily="34" charset="0"/>
              </a:rPr>
              <a:t>		The difference between a </a:t>
            </a:r>
            <a:r>
              <a:rPr lang="en-US" sz="1700" b="1" i="1" dirty="0" smtClean="0">
                <a:solidFill>
                  <a:schemeClr val="tx1">
                    <a:lumMod val="75000"/>
                    <a:lumOff val="25000"/>
                  </a:schemeClr>
                </a:solidFill>
                <a:latin typeface="Century Gothic" pitchFamily="34" charset="0"/>
              </a:rPr>
              <a:t>functio</a:t>
            </a:r>
            <a:r>
              <a:rPr lang="en-US" sz="1700" dirty="0" smtClean="0">
                <a:solidFill>
                  <a:schemeClr val="tx1">
                    <a:lumMod val="75000"/>
                    <a:lumOff val="25000"/>
                  </a:schemeClr>
                </a:solidFill>
                <a:latin typeface="Century Gothic" pitchFamily="34" charset="0"/>
              </a:rPr>
              <a:t>n and a </a:t>
            </a:r>
            <a:r>
              <a:rPr lang="en-US" sz="1700" b="1" i="1" dirty="0" smtClean="0">
                <a:solidFill>
                  <a:schemeClr val="tx1">
                    <a:lumMod val="75000"/>
                    <a:lumOff val="25000"/>
                  </a:schemeClr>
                </a:solidFill>
                <a:latin typeface="Century Gothic" pitchFamily="34" charset="0"/>
              </a:rPr>
              <a:t>sub</a:t>
            </a:r>
            <a:r>
              <a:rPr lang="en-US" sz="1700" dirty="0" smtClean="0">
                <a:solidFill>
                  <a:schemeClr val="tx1">
                    <a:lumMod val="75000"/>
                    <a:lumOff val="25000"/>
                  </a:schemeClr>
                </a:solidFill>
                <a:latin typeface="Century Gothic" pitchFamily="34" charset="0"/>
              </a:rPr>
              <a:t> in </a:t>
            </a:r>
            <a:r>
              <a:rPr lang="en-US" sz="1700" b="1" i="1" dirty="0" smtClean="0">
                <a:solidFill>
                  <a:schemeClr val="tx1">
                    <a:lumMod val="75000"/>
                    <a:lumOff val="25000"/>
                  </a:schemeClr>
                </a:solidFill>
                <a:latin typeface="Century Gothic" pitchFamily="34" charset="0"/>
              </a:rPr>
              <a:t>Excel VBA </a:t>
            </a:r>
            <a:r>
              <a:rPr lang="en-US" sz="1700" dirty="0" smtClean="0">
                <a:solidFill>
                  <a:schemeClr val="tx1">
                    <a:lumMod val="75000"/>
                    <a:lumOff val="25000"/>
                  </a:schemeClr>
                </a:solidFill>
                <a:latin typeface="Century Gothic" pitchFamily="34" charset="0"/>
              </a:rPr>
              <a:t>is that a 	</a:t>
            </a:r>
            <a:r>
              <a:rPr lang="en-US" sz="1700" b="1" i="1" dirty="0" smtClean="0">
                <a:solidFill>
                  <a:schemeClr val="tx1">
                    <a:lumMod val="75000"/>
                    <a:lumOff val="25000"/>
                  </a:schemeClr>
                </a:solidFill>
                <a:latin typeface="Century Gothic" pitchFamily="34" charset="0"/>
              </a:rPr>
              <a:t>function</a:t>
            </a:r>
            <a:r>
              <a:rPr lang="en-US" sz="1700" dirty="0" smtClean="0">
                <a:solidFill>
                  <a:schemeClr val="tx1">
                    <a:lumMod val="75000"/>
                    <a:lumOff val="25000"/>
                  </a:schemeClr>
                </a:solidFill>
                <a:latin typeface="Century Gothic" pitchFamily="34" charset="0"/>
              </a:rPr>
              <a:t> can return a </a:t>
            </a:r>
            <a:r>
              <a:rPr lang="en-US" sz="1700" b="1" i="1" dirty="0" smtClean="0">
                <a:solidFill>
                  <a:schemeClr val="tx1">
                    <a:lumMod val="75000"/>
                    <a:lumOff val="25000"/>
                  </a:schemeClr>
                </a:solidFill>
                <a:latin typeface="Century Gothic" pitchFamily="34" charset="0"/>
              </a:rPr>
              <a:t>value</a:t>
            </a:r>
            <a:r>
              <a:rPr lang="en-US" sz="1700" dirty="0" smtClean="0">
                <a:solidFill>
                  <a:schemeClr val="tx1">
                    <a:lumMod val="75000"/>
                    <a:lumOff val="25000"/>
                  </a:schemeClr>
                </a:solidFill>
                <a:latin typeface="Century Gothic" pitchFamily="34" charset="0"/>
              </a:rPr>
              <a:t> and a </a:t>
            </a:r>
            <a:r>
              <a:rPr lang="en-US" sz="1700" b="1" i="1" dirty="0" smtClean="0">
                <a:solidFill>
                  <a:schemeClr val="tx1">
                    <a:lumMod val="75000"/>
                    <a:lumOff val="25000"/>
                  </a:schemeClr>
                </a:solidFill>
                <a:latin typeface="Century Gothic" pitchFamily="34" charset="0"/>
              </a:rPr>
              <a:t>sub</a:t>
            </a:r>
            <a:r>
              <a:rPr lang="en-US" sz="1700" dirty="0" smtClean="0">
                <a:solidFill>
                  <a:schemeClr val="tx1">
                    <a:lumMod val="75000"/>
                    <a:lumOff val="25000"/>
                  </a:schemeClr>
                </a:solidFill>
                <a:latin typeface="Century Gothic" pitchFamily="34" charset="0"/>
              </a:rPr>
              <a:t> cannot. In this chapter we 	will look at an easy example of a </a:t>
            </a:r>
            <a:r>
              <a:rPr lang="en-US" sz="1700" b="1" i="1" dirty="0" smtClean="0">
                <a:solidFill>
                  <a:schemeClr val="tx1">
                    <a:lumMod val="75000"/>
                    <a:lumOff val="25000"/>
                  </a:schemeClr>
                </a:solidFill>
                <a:latin typeface="Century Gothic" pitchFamily="34" charset="0"/>
              </a:rPr>
              <a:t>function</a:t>
            </a:r>
            <a:r>
              <a:rPr lang="en-US" sz="1700" dirty="0" smtClean="0">
                <a:solidFill>
                  <a:schemeClr val="tx1">
                    <a:lumMod val="75000"/>
                    <a:lumOff val="25000"/>
                  </a:schemeClr>
                </a:solidFill>
                <a:latin typeface="Century Gothic" pitchFamily="34" charset="0"/>
              </a:rPr>
              <a:t> and a </a:t>
            </a:r>
            <a:r>
              <a:rPr lang="en-US" sz="1700" b="1" i="1" dirty="0" smtClean="0">
                <a:solidFill>
                  <a:schemeClr val="tx1">
                    <a:lumMod val="75000"/>
                    <a:lumOff val="25000"/>
                  </a:schemeClr>
                </a:solidFill>
                <a:latin typeface="Century Gothic" pitchFamily="34" charset="0"/>
              </a:rPr>
              <a:t>sub</a:t>
            </a:r>
            <a:r>
              <a:rPr lang="en-US" sz="1700"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Functions</a:t>
            </a:r>
            <a:r>
              <a:rPr lang="en-US" sz="1700" dirty="0" smtClean="0">
                <a:solidFill>
                  <a:schemeClr val="tx1">
                    <a:lumMod val="75000"/>
                    <a:lumOff val="25000"/>
                  </a:schemeClr>
                </a:solidFill>
                <a:latin typeface="Century Gothic" pitchFamily="34" charset="0"/>
              </a:rPr>
              <a:t> and 	</a:t>
            </a:r>
            <a:r>
              <a:rPr lang="en-US" sz="1700" b="1" i="1" dirty="0" smtClean="0">
                <a:solidFill>
                  <a:schemeClr val="tx1">
                    <a:lumMod val="75000"/>
                    <a:lumOff val="25000"/>
                  </a:schemeClr>
                </a:solidFill>
                <a:latin typeface="Century Gothic" pitchFamily="34" charset="0"/>
              </a:rPr>
              <a:t>subs</a:t>
            </a:r>
            <a:r>
              <a:rPr lang="en-US" sz="1700" dirty="0" smtClean="0">
                <a:solidFill>
                  <a:schemeClr val="tx1">
                    <a:lumMod val="75000"/>
                    <a:lumOff val="25000"/>
                  </a:schemeClr>
                </a:solidFill>
                <a:latin typeface="Century Gothic" pitchFamily="34" charset="0"/>
              </a:rPr>
              <a:t> become very useful as program size increases.</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a:t>
            </a:r>
            <a:r>
              <a:rPr lang="en-US" sz="1800" b="1" dirty="0" smtClean="0">
                <a:solidFill>
                  <a:schemeClr val="tx1">
                    <a:lumMod val="75000"/>
                    <a:lumOff val="25000"/>
                  </a:schemeClr>
                </a:solidFill>
                <a:latin typeface="Century Gothic" pitchFamily="34" charset="0"/>
              </a:rPr>
              <a:t>1. Function</a:t>
            </a:r>
          </a:p>
          <a:p>
            <a:pPr>
              <a:buNone/>
            </a:pPr>
            <a:r>
              <a:rPr lang="en-US" sz="1700" dirty="0" smtClean="0">
                <a:solidFill>
                  <a:schemeClr val="tx1">
                    <a:lumMod val="75000"/>
                    <a:lumOff val="25000"/>
                  </a:schemeClr>
                </a:solidFill>
                <a:latin typeface="Century Gothic" pitchFamily="34" charset="0"/>
              </a:rPr>
              <a:t>			Place a </a:t>
            </a:r>
            <a:r>
              <a:rPr lang="en-US" sz="1700" b="1" i="1" dirty="0" smtClean="0">
                <a:solidFill>
                  <a:schemeClr val="tx1">
                    <a:lumMod val="75000"/>
                    <a:lumOff val="25000"/>
                  </a:schemeClr>
                </a:solidFill>
                <a:latin typeface="Century Gothic" pitchFamily="34" charset="0"/>
              </a:rPr>
              <a:t>command button </a:t>
            </a:r>
            <a:r>
              <a:rPr lang="en-US" sz="1700" dirty="0" smtClean="0">
                <a:solidFill>
                  <a:schemeClr val="tx1">
                    <a:lumMod val="75000"/>
                    <a:lumOff val="25000"/>
                  </a:schemeClr>
                </a:solidFill>
                <a:latin typeface="Century Gothic" pitchFamily="34" charset="0"/>
              </a:rPr>
              <a:t>on your worksheet and add the 		following code lines:</a:t>
            </a:r>
          </a:p>
        </p:txBody>
      </p:sp>
      <p:sp>
        <p:nvSpPr>
          <p:cNvPr id="4" name="TextBox 3"/>
          <p:cNvSpPr txBox="1"/>
          <p:nvPr/>
        </p:nvSpPr>
        <p:spPr>
          <a:xfrm>
            <a:off x="2362200" y="4104382"/>
            <a:ext cx="6096000" cy="1077218"/>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75000"/>
                    <a:lumOff val="25000"/>
                  </a:schemeClr>
                </a:solidFill>
                <a:latin typeface="Courier New" pitchFamily="49" charset="0"/>
                <a:cs typeface="Courier New" pitchFamily="49" charset="0"/>
              </a:rPr>
              <a:t> </a:t>
            </a:r>
            <a:r>
              <a:rPr lang="pl-PL" sz="1400" dirty="0" smtClean="0">
                <a:solidFill>
                  <a:schemeClr val="accent2">
                    <a:lumMod val="75000"/>
                  </a:schemeClr>
                </a:solidFill>
                <a:latin typeface="Courier New" pitchFamily="49" charset="0"/>
                <a:cs typeface="Courier New" pitchFamily="49" charset="0"/>
              </a:rPr>
              <a:t>Dim</a:t>
            </a:r>
            <a:r>
              <a:rPr lang="pl-PL" sz="1400" dirty="0" smtClean="0">
                <a:solidFill>
                  <a:schemeClr val="tx1">
                    <a:lumMod val="75000"/>
                    <a:lumOff val="25000"/>
                  </a:schemeClr>
                </a:solidFill>
                <a:latin typeface="Courier New" pitchFamily="49" charset="0"/>
                <a:cs typeface="Courier New" pitchFamily="49" charset="0"/>
              </a:rPr>
              <a:t> z As Double</a:t>
            </a:r>
            <a:br>
              <a:rPr lang="pl-PL" sz="1400" dirty="0" smtClean="0">
                <a:solidFill>
                  <a:schemeClr val="tx1">
                    <a:lumMod val="75000"/>
                    <a:lumOff val="25000"/>
                  </a:schemeClr>
                </a:solidFill>
                <a:latin typeface="Courier New" pitchFamily="49" charset="0"/>
                <a:cs typeface="Courier New" pitchFamily="49" charset="0"/>
              </a:rPr>
            </a:br>
            <a:r>
              <a:rPr lang="pl-PL" sz="1400" dirty="0" smtClean="0">
                <a:solidFill>
                  <a:schemeClr val="tx1">
                    <a:lumMod val="75000"/>
                    <a:lumOff val="25000"/>
                  </a:schemeClr>
                </a:solidFill>
                <a:latin typeface="Courier New" pitchFamily="49" charset="0"/>
                <a:cs typeface="Courier New" pitchFamily="49" charset="0"/>
              </a:rPr>
              <a:t/>
            </a:r>
            <a:br>
              <a:rPr lang="pl-PL"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t>
            </a:r>
            <a:r>
              <a:rPr lang="pl-PL" sz="1400" dirty="0" smtClean="0">
                <a:solidFill>
                  <a:schemeClr val="tx1">
                    <a:lumMod val="75000"/>
                    <a:lumOff val="25000"/>
                  </a:schemeClr>
                </a:solidFill>
                <a:latin typeface="Courier New" pitchFamily="49" charset="0"/>
                <a:cs typeface="Courier New" pitchFamily="49" charset="0"/>
              </a:rPr>
              <a:t>z = Area(3, 5) + 2</a:t>
            </a:r>
            <a:br>
              <a:rPr lang="pl-PL" sz="1400" dirty="0" smtClean="0">
                <a:solidFill>
                  <a:schemeClr val="tx1">
                    <a:lumMod val="75000"/>
                    <a:lumOff val="25000"/>
                  </a:schemeClr>
                </a:solidFill>
                <a:latin typeface="Courier New" pitchFamily="49" charset="0"/>
                <a:cs typeface="Courier New" pitchFamily="49" charset="0"/>
              </a:rPr>
            </a:br>
            <a:r>
              <a:rPr lang="pl-PL" sz="1400" dirty="0" smtClean="0">
                <a:solidFill>
                  <a:schemeClr val="tx1">
                    <a:lumMod val="75000"/>
                    <a:lumOff val="25000"/>
                  </a:schemeClr>
                </a:solidFill>
                <a:latin typeface="Courier New" pitchFamily="49" charset="0"/>
                <a:cs typeface="Courier New" pitchFamily="49" charset="0"/>
              </a:rPr>
              <a:t/>
            </a:r>
            <a:br>
              <a:rPr lang="pl-PL"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t>
            </a:r>
            <a:r>
              <a:rPr lang="pl-PL" sz="1400" dirty="0" smtClean="0">
                <a:solidFill>
                  <a:schemeClr val="tx1">
                    <a:lumMod val="75000"/>
                    <a:lumOff val="25000"/>
                  </a:schemeClr>
                </a:solidFill>
                <a:latin typeface="Courier New" pitchFamily="49" charset="0"/>
                <a:cs typeface="Courier New" pitchFamily="49" charset="0"/>
              </a:rPr>
              <a:t>MsgBox z</a:t>
            </a:r>
            <a:endParaRPr lang="en-US" sz="1700" dirty="0">
              <a:solidFill>
                <a:schemeClr val="tx1">
                  <a:lumMod val="75000"/>
                  <a:lumOff val="25000"/>
                </a:schemeClr>
              </a:solidFill>
              <a:latin typeface="Courier New" pitchFamily="49" charset="0"/>
              <a:cs typeface="Courier New" pitchFamily="49" charset="0"/>
            </a:endParaRPr>
          </a:p>
        </p:txBody>
      </p:sp>
    </p:spTree>
  </p:cSld>
  <p:clrMapOvr>
    <a:masterClrMapping/>
  </p:clrMapOvr>
  <p:transition>
    <p:fad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Function and Sub</a:t>
            </a:r>
          </a:p>
          <a:p>
            <a:pPr lvl="1">
              <a:buNone/>
            </a:pPr>
            <a:r>
              <a:rPr lang="en-US" sz="1700" dirty="0" smtClean="0">
                <a:solidFill>
                  <a:schemeClr val="tx1">
                    <a:lumMod val="75000"/>
                    <a:lumOff val="25000"/>
                  </a:schemeClr>
                </a:solidFill>
                <a:latin typeface="Century Gothic" pitchFamily="34" charset="0"/>
              </a:rPr>
              <a:t>		The difference between a </a:t>
            </a:r>
            <a:r>
              <a:rPr lang="en-US" sz="1700" b="1" i="1" dirty="0" smtClean="0">
                <a:solidFill>
                  <a:schemeClr val="tx1">
                    <a:lumMod val="75000"/>
                    <a:lumOff val="25000"/>
                  </a:schemeClr>
                </a:solidFill>
                <a:latin typeface="Century Gothic" pitchFamily="34" charset="0"/>
              </a:rPr>
              <a:t>functio</a:t>
            </a:r>
            <a:r>
              <a:rPr lang="en-US" sz="1700" dirty="0" smtClean="0">
                <a:solidFill>
                  <a:schemeClr val="tx1">
                    <a:lumMod val="75000"/>
                    <a:lumOff val="25000"/>
                  </a:schemeClr>
                </a:solidFill>
                <a:latin typeface="Century Gothic" pitchFamily="34" charset="0"/>
              </a:rPr>
              <a:t>n and a </a:t>
            </a:r>
            <a:r>
              <a:rPr lang="en-US" sz="1700" b="1" i="1" dirty="0" smtClean="0">
                <a:solidFill>
                  <a:schemeClr val="tx1">
                    <a:lumMod val="75000"/>
                    <a:lumOff val="25000"/>
                  </a:schemeClr>
                </a:solidFill>
                <a:latin typeface="Century Gothic" pitchFamily="34" charset="0"/>
              </a:rPr>
              <a:t>sub</a:t>
            </a:r>
            <a:r>
              <a:rPr lang="en-US" sz="1700" dirty="0" smtClean="0">
                <a:solidFill>
                  <a:schemeClr val="tx1">
                    <a:lumMod val="75000"/>
                    <a:lumOff val="25000"/>
                  </a:schemeClr>
                </a:solidFill>
                <a:latin typeface="Century Gothic" pitchFamily="34" charset="0"/>
              </a:rPr>
              <a:t> in </a:t>
            </a:r>
            <a:r>
              <a:rPr lang="en-US" sz="1700" b="1" i="1" dirty="0" smtClean="0">
                <a:solidFill>
                  <a:schemeClr val="tx1">
                    <a:lumMod val="75000"/>
                    <a:lumOff val="25000"/>
                  </a:schemeClr>
                </a:solidFill>
                <a:latin typeface="Century Gothic" pitchFamily="34" charset="0"/>
              </a:rPr>
              <a:t>Excel VBA </a:t>
            </a:r>
            <a:r>
              <a:rPr lang="en-US" sz="1700" dirty="0" smtClean="0">
                <a:solidFill>
                  <a:schemeClr val="tx1">
                    <a:lumMod val="75000"/>
                    <a:lumOff val="25000"/>
                  </a:schemeClr>
                </a:solidFill>
                <a:latin typeface="Century Gothic" pitchFamily="34" charset="0"/>
              </a:rPr>
              <a:t>is that a 	</a:t>
            </a:r>
            <a:r>
              <a:rPr lang="en-US" sz="1700" b="1" i="1" dirty="0" smtClean="0">
                <a:solidFill>
                  <a:schemeClr val="tx1">
                    <a:lumMod val="75000"/>
                    <a:lumOff val="25000"/>
                  </a:schemeClr>
                </a:solidFill>
                <a:latin typeface="Century Gothic" pitchFamily="34" charset="0"/>
              </a:rPr>
              <a:t>function</a:t>
            </a:r>
            <a:r>
              <a:rPr lang="en-US" sz="1700" dirty="0" smtClean="0">
                <a:solidFill>
                  <a:schemeClr val="tx1">
                    <a:lumMod val="75000"/>
                    <a:lumOff val="25000"/>
                  </a:schemeClr>
                </a:solidFill>
                <a:latin typeface="Century Gothic" pitchFamily="34" charset="0"/>
              </a:rPr>
              <a:t> can return a </a:t>
            </a:r>
            <a:r>
              <a:rPr lang="en-US" sz="1700" b="1" i="1" dirty="0" smtClean="0">
                <a:solidFill>
                  <a:schemeClr val="tx1">
                    <a:lumMod val="75000"/>
                    <a:lumOff val="25000"/>
                  </a:schemeClr>
                </a:solidFill>
                <a:latin typeface="Century Gothic" pitchFamily="34" charset="0"/>
              </a:rPr>
              <a:t>value</a:t>
            </a:r>
            <a:r>
              <a:rPr lang="en-US" sz="1700" dirty="0" smtClean="0">
                <a:solidFill>
                  <a:schemeClr val="tx1">
                    <a:lumMod val="75000"/>
                    <a:lumOff val="25000"/>
                  </a:schemeClr>
                </a:solidFill>
                <a:latin typeface="Century Gothic" pitchFamily="34" charset="0"/>
              </a:rPr>
              <a:t> and a </a:t>
            </a:r>
            <a:r>
              <a:rPr lang="en-US" sz="1700" b="1" i="1" dirty="0" smtClean="0">
                <a:solidFill>
                  <a:schemeClr val="tx1">
                    <a:lumMod val="75000"/>
                    <a:lumOff val="25000"/>
                  </a:schemeClr>
                </a:solidFill>
                <a:latin typeface="Century Gothic" pitchFamily="34" charset="0"/>
              </a:rPr>
              <a:t>sub</a:t>
            </a:r>
            <a:r>
              <a:rPr lang="en-US" sz="1700" dirty="0" smtClean="0">
                <a:solidFill>
                  <a:schemeClr val="tx1">
                    <a:lumMod val="75000"/>
                    <a:lumOff val="25000"/>
                  </a:schemeClr>
                </a:solidFill>
                <a:latin typeface="Century Gothic" pitchFamily="34" charset="0"/>
              </a:rPr>
              <a:t> cannot. In this chapter we 	will look at an easy example of a </a:t>
            </a:r>
            <a:r>
              <a:rPr lang="en-US" sz="1700" b="1" i="1" dirty="0" smtClean="0">
                <a:solidFill>
                  <a:schemeClr val="tx1">
                    <a:lumMod val="75000"/>
                    <a:lumOff val="25000"/>
                  </a:schemeClr>
                </a:solidFill>
                <a:latin typeface="Century Gothic" pitchFamily="34" charset="0"/>
              </a:rPr>
              <a:t>function</a:t>
            </a:r>
            <a:r>
              <a:rPr lang="en-US" sz="1700" dirty="0" smtClean="0">
                <a:solidFill>
                  <a:schemeClr val="tx1">
                    <a:lumMod val="75000"/>
                    <a:lumOff val="25000"/>
                  </a:schemeClr>
                </a:solidFill>
                <a:latin typeface="Century Gothic" pitchFamily="34" charset="0"/>
              </a:rPr>
              <a:t> and a </a:t>
            </a:r>
            <a:r>
              <a:rPr lang="en-US" sz="1700" b="1" i="1" dirty="0" smtClean="0">
                <a:solidFill>
                  <a:schemeClr val="tx1">
                    <a:lumMod val="75000"/>
                    <a:lumOff val="25000"/>
                  </a:schemeClr>
                </a:solidFill>
                <a:latin typeface="Century Gothic" pitchFamily="34" charset="0"/>
              </a:rPr>
              <a:t>sub</a:t>
            </a:r>
            <a:r>
              <a:rPr lang="en-US" sz="1700"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Functions</a:t>
            </a:r>
            <a:r>
              <a:rPr lang="en-US" sz="1700" dirty="0" smtClean="0">
                <a:solidFill>
                  <a:schemeClr val="tx1">
                    <a:lumMod val="75000"/>
                    <a:lumOff val="25000"/>
                  </a:schemeClr>
                </a:solidFill>
                <a:latin typeface="Century Gothic" pitchFamily="34" charset="0"/>
              </a:rPr>
              <a:t> and 	</a:t>
            </a:r>
            <a:r>
              <a:rPr lang="en-US" sz="1700" b="1" i="1" dirty="0" smtClean="0">
                <a:solidFill>
                  <a:schemeClr val="tx1">
                    <a:lumMod val="75000"/>
                    <a:lumOff val="25000"/>
                  </a:schemeClr>
                </a:solidFill>
                <a:latin typeface="Century Gothic" pitchFamily="34" charset="0"/>
              </a:rPr>
              <a:t>subs</a:t>
            </a:r>
            <a:r>
              <a:rPr lang="en-US" sz="1700" dirty="0" smtClean="0">
                <a:solidFill>
                  <a:schemeClr val="tx1">
                    <a:lumMod val="75000"/>
                    <a:lumOff val="25000"/>
                  </a:schemeClr>
                </a:solidFill>
                <a:latin typeface="Century Gothic" pitchFamily="34" charset="0"/>
              </a:rPr>
              <a:t> become very useful as program size increases.</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a:t>
            </a:r>
            <a:r>
              <a:rPr lang="en-US" sz="1800" b="1" dirty="0" smtClean="0">
                <a:solidFill>
                  <a:schemeClr val="tx1">
                    <a:lumMod val="75000"/>
                    <a:lumOff val="25000"/>
                  </a:schemeClr>
                </a:solidFill>
                <a:latin typeface="Century Gothic" pitchFamily="34" charset="0"/>
              </a:rPr>
              <a:t>1. Function</a:t>
            </a:r>
          </a:p>
          <a:p>
            <a:pPr>
              <a:buNone/>
            </a:pPr>
            <a:r>
              <a:rPr lang="en-US" sz="1700"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rPr>
              <a:t>Explanation: </a:t>
            </a:r>
            <a:r>
              <a:rPr lang="en-US" sz="1700" dirty="0" smtClean="0">
                <a:solidFill>
                  <a:schemeClr val="tx1">
                    <a:lumMod val="75000"/>
                    <a:lumOff val="25000"/>
                  </a:schemeClr>
                </a:solidFill>
                <a:latin typeface="Century Gothic" pitchFamily="34" charset="0"/>
              </a:rPr>
              <a:t>The </a:t>
            </a:r>
            <a:r>
              <a:rPr lang="en-US" sz="1700" b="1" i="1" dirty="0" smtClean="0">
                <a:solidFill>
                  <a:schemeClr val="tx1">
                    <a:lumMod val="75000"/>
                    <a:lumOff val="25000"/>
                  </a:schemeClr>
                </a:solidFill>
                <a:latin typeface="Century Gothic" pitchFamily="34" charset="0"/>
              </a:rPr>
              <a:t>function</a:t>
            </a:r>
            <a:r>
              <a:rPr lang="en-US" sz="1700" dirty="0" smtClean="0">
                <a:solidFill>
                  <a:schemeClr val="tx1">
                    <a:lumMod val="75000"/>
                    <a:lumOff val="25000"/>
                  </a:schemeClr>
                </a:solidFill>
                <a:latin typeface="Century Gothic" pitchFamily="34" charset="0"/>
              </a:rPr>
              <a:t> returns a value so you have to 		'catch' this value in your code. You can use another 		variable (z) for this. Next, you can add another value to this 		variable (if you want). Finally, display the value using a 		MsgBox. </a:t>
            </a:r>
          </a:p>
          <a:p>
            <a:pPr>
              <a:buNone/>
            </a:pPr>
            <a:r>
              <a:rPr lang="en-US" sz="1700" dirty="0" smtClean="0">
                <a:solidFill>
                  <a:schemeClr val="tx1">
                    <a:lumMod val="75000"/>
                    <a:lumOff val="25000"/>
                  </a:schemeClr>
                </a:solidFill>
                <a:latin typeface="Century Gothic" pitchFamily="34" charset="0"/>
              </a:rPr>
              <a:t>		</a:t>
            </a:r>
          </a:p>
          <a:p>
            <a:pPr>
              <a:buNone/>
            </a:pPr>
            <a:r>
              <a:rPr lang="en-US" sz="1700" dirty="0" smtClean="0">
                <a:solidFill>
                  <a:schemeClr val="tx1">
                    <a:lumMod val="75000"/>
                    <a:lumOff val="25000"/>
                  </a:schemeClr>
                </a:solidFill>
                <a:latin typeface="Century Gothic" pitchFamily="34" charset="0"/>
              </a:rPr>
              <a:t>			</a:t>
            </a:r>
          </a:p>
          <a:p>
            <a:pPr>
              <a:buNone/>
            </a:pPr>
            <a:r>
              <a:rPr lang="en-US" sz="1700" dirty="0" smtClean="0">
                <a:solidFill>
                  <a:schemeClr val="tx1">
                    <a:lumMod val="75000"/>
                    <a:lumOff val="25000"/>
                  </a:schemeClr>
                </a:solidFill>
                <a:latin typeface="Century Gothic" pitchFamily="34" charset="0"/>
              </a:rPr>
              <a:t>			Result :</a:t>
            </a:r>
          </a:p>
          <a:p>
            <a:pPr lvl="1">
              <a:buNone/>
            </a:pPr>
            <a:endParaRPr lang="en-US" sz="1700" dirty="0" smtClean="0">
              <a:solidFill>
                <a:schemeClr val="tx1">
                  <a:lumMod val="75000"/>
                  <a:lumOff val="25000"/>
                </a:schemeClr>
              </a:solidFill>
              <a:latin typeface="Century Gothic" pitchFamily="34" charset="0"/>
            </a:endParaRPr>
          </a:p>
        </p:txBody>
      </p:sp>
      <p:pic>
        <p:nvPicPr>
          <p:cNvPr id="108546" name="Picture 2" descr="Excel VBA Function Result"/>
          <p:cNvPicPr>
            <a:picLocks noChangeAspect="1" noChangeArrowheads="1"/>
          </p:cNvPicPr>
          <p:nvPr/>
        </p:nvPicPr>
        <p:blipFill>
          <a:blip r:embed="rId2"/>
          <a:srcRect/>
          <a:stretch>
            <a:fillRect/>
          </a:stretch>
        </p:blipFill>
        <p:spPr bwMode="auto">
          <a:xfrm>
            <a:off x="3505200" y="4724400"/>
            <a:ext cx="1905000" cy="1905001"/>
          </a:xfrm>
          <a:prstGeom prst="rect">
            <a:avLst/>
          </a:prstGeom>
          <a:noFill/>
        </p:spPr>
      </p:pic>
    </p:spTree>
  </p:cSld>
  <p:clrMapOvr>
    <a:masterClrMapping/>
  </p:clrMapOvr>
  <p:transition>
    <p:fad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Function and Sub</a:t>
            </a:r>
          </a:p>
          <a:p>
            <a:pPr lvl="1">
              <a:buNone/>
            </a:pPr>
            <a:r>
              <a:rPr lang="en-US" sz="1700" dirty="0" smtClean="0">
                <a:solidFill>
                  <a:schemeClr val="tx1">
                    <a:lumMod val="75000"/>
                    <a:lumOff val="25000"/>
                  </a:schemeClr>
                </a:solidFill>
                <a:latin typeface="Century Gothic" pitchFamily="34" charset="0"/>
              </a:rPr>
              <a:t>		The difference between a </a:t>
            </a:r>
            <a:r>
              <a:rPr lang="en-US" sz="1700" b="1" i="1" dirty="0" smtClean="0">
                <a:solidFill>
                  <a:schemeClr val="tx1">
                    <a:lumMod val="75000"/>
                    <a:lumOff val="25000"/>
                  </a:schemeClr>
                </a:solidFill>
                <a:latin typeface="Century Gothic" pitchFamily="34" charset="0"/>
              </a:rPr>
              <a:t>functio</a:t>
            </a:r>
            <a:r>
              <a:rPr lang="en-US" sz="1700" dirty="0" smtClean="0">
                <a:solidFill>
                  <a:schemeClr val="tx1">
                    <a:lumMod val="75000"/>
                    <a:lumOff val="25000"/>
                  </a:schemeClr>
                </a:solidFill>
                <a:latin typeface="Century Gothic" pitchFamily="34" charset="0"/>
              </a:rPr>
              <a:t>n and a </a:t>
            </a:r>
            <a:r>
              <a:rPr lang="en-US" sz="1700" b="1" i="1" dirty="0" smtClean="0">
                <a:solidFill>
                  <a:schemeClr val="tx1">
                    <a:lumMod val="75000"/>
                    <a:lumOff val="25000"/>
                  </a:schemeClr>
                </a:solidFill>
                <a:latin typeface="Century Gothic" pitchFamily="34" charset="0"/>
              </a:rPr>
              <a:t>sub</a:t>
            </a:r>
            <a:r>
              <a:rPr lang="en-US" sz="1700" dirty="0" smtClean="0">
                <a:solidFill>
                  <a:schemeClr val="tx1">
                    <a:lumMod val="75000"/>
                    <a:lumOff val="25000"/>
                  </a:schemeClr>
                </a:solidFill>
                <a:latin typeface="Century Gothic" pitchFamily="34" charset="0"/>
              </a:rPr>
              <a:t> in </a:t>
            </a:r>
            <a:r>
              <a:rPr lang="en-US" sz="1700" b="1" i="1" dirty="0" smtClean="0">
                <a:solidFill>
                  <a:schemeClr val="tx1">
                    <a:lumMod val="75000"/>
                    <a:lumOff val="25000"/>
                  </a:schemeClr>
                </a:solidFill>
                <a:latin typeface="Century Gothic" pitchFamily="34" charset="0"/>
              </a:rPr>
              <a:t>Excel VBA </a:t>
            </a:r>
            <a:r>
              <a:rPr lang="en-US" sz="1700" dirty="0" smtClean="0">
                <a:solidFill>
                  <a:schemeClr val="tx1">
                    <a:lumMod val="75000"/>
                    <a:lumOff val="25000"/>
                  </a:schemeClr>
                </a:solidFill>
                <a:latin typeface="Century Gothic" pitchFamily="34" charset="0"/>
              </a:rPr>
              <a:t>is that a 	</a:t>
            </a:r>
            <a:r>
              <a:rPr lang="en-US" sz="1700" b="1" i="1" dirty="0" smtClean="0">
                <a:solidFill>
                  <a:schemeClr val="tx1">
                    <a:lumMod val="75000"/>
                    <a:lumOff val="25000"/>
                  </a:schemeClr>
                </a:solidFill>
                <a:latin typeface="Century Gothic" pitchFamily="34" charset="0"/>
              </a:rPr>
              <a:t>function</a:t>
            </a:r>
            <a:r>
              <a:rPr lang="en-US" sz="1700" dirty="0" smtClean="0">
                <a:solidFill>
                  <a:schemeClr val="tx1">
                    <a:lumMod val="75000"/>
                    <a:lumOff val="25000"/>
                  </a:schemeClr>
                </a:solidFill>
                <a:latin typeface="Century Gothic" pitchFamily="34" charset="0"/>
              </a:rPr>
              <a:t> can return a </a:t>
            </a:r>
            <a:r>
              <a:rPr lang="en-US" sz="1700" b="1" i="1" dirty="0" smtClean="0">
                <a:solidFill>
                  <a:schemeClr val="tx1">
                    <a:lumMod val="75000"/>
                    <a:lumOff val="25000"/>
                  </a:schemeClr>
                </a:solidFill>
                <a:latin typeface="Century Gothic" pitchFamily="34" charset="0"/>
              </a:rPr>
              <a:t>value</a:t>
            </a:r>
            <a:r>
              <a:rPr lang="en-US" sz="1700" dirty="0" smtClean="0">
                <a:solidFill>
                  <a:schemeClr val="tx1">
                    <a:lumMod val="75000"/>
                    <a:lumOff val="25000"/>
                  </a:schemeClr>
                </a:solidFill>
                <a:latin typeface="Century Gothic" pitchFamily="34" charset="0"/>
              </a:rPr>
              <a:t> and a </a:t>
            </a:r>
            <a:r>
              <a:rPr lang="en-US" sz="1700" b="1" i="1" dirty="0" smtClean="0">
                <a:solidFill>
                  <a:schemeClr val="tx1">
                    <a:lumMod val="75000"/>
                    <a:lumOff val="25000"/>
                  </a:schemeClr>
                </a:solidFill>
                <a:latin typeface="Century Gothic" pitchFamily="34" charset="0"/>
              </a:rPr>
              <a:t>sub</a:t>
            </a:r>
            <a:r>
              <a:rPr lang="en-US" sz="1700" dirty="0" smtClean="0">
                <a:solidFill>
                  <a:schemeClr val="tx1">
                    <a:lumMod val="75000"/>
                    <a:lumOff val="25000"/>
                  </a:schemeClr>
                </a:solidFill>
                <a:latin typeface="Century Gothic" pitchFamily="34" charset="0"/>
              </a:rPr>
              <a:t> cannot. In this chapter we 	will look at an easy example of a </a:t>
            </a:r>
            <a:r>
              <a:rPr lang="en-US" sz="1700" b="1" i="1" dirty="0" smtClean="0">
                <a:solidFill>
                  <a:schemeClr val="tx1">
                    <a:lumMod val="75000"/>
                    <a:lumOff val="25000"/>
                  </a:schemeClr>
                </a:solidFill>
                <a:latin typeface="Century Gothic" pitchFamily="34" charset="0"/>
              </a:rPr>
              <a:t>function</a:t>
            </a:r>
            <a:r>
              <a:rPr lang="en-US" sz="1700" dirty="0" smtClean="0">
                <a:solidFill>
                  <a:schemeClr val="tx1">
                    <a:lumMod val="75000"/>
                    <a:lumOff val="25000"/>
                  </a:schemeClr>
                </a:solidFill>
                <a:latin typeface="Century Gothic" pitchFamily="34" charset="0"/>
              </a:rPr>
              <a:t> and a </a:t>
            </a:r>
            <a:r>
              <a:rPr lang="en-US" sz="1700" b="1" i="1" dirty="0" smtClean="0">
                <a:solidFill>
                  <a:schemeClr val="tx1">
                    <a:lumMod val="75000"/>
                    <a:lumOff val="25000"/>
                  </a:schemeClr>
                </a:solidFill>
                <a:latin typeface="Century Gothic" pitchFamily="34" charset="0"/>
              </a:rPr>
              <a:t>sub</a:t>
            </a:r>
            <a:r>
              <a:rPr lang="en-US" sz="1700"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Functions</a:t>
            </a:r>
            <a:r>
              <a:rPr lang="en-US" sz="1700" dirty="0" smtClean="0">
                <a:solidFill>
                  <a:schemeClr val="tx1">
                    <a:lumMod val="75000"/>
                    <a:lumOff val="25000"/>
                  </a:schemeClr>
                </a:solidFill>
                <a:latin typeface="Century Gothic" pitchFamily="34" charset="0"/>
              </a:rPr>
              <a:t> and 	</a:t>
            </a:r>
            <a:r>
              <a:rPr lang="en-US" sz="1700" b="1" i="1" dirty="0" smtClean="0">
                <a:solidFill>
                  <a:schemeClr val="tx1">
                    <a:lumMod val="75000"/>
                    <a:lumOff val="25000"/>
                  </a:schemeClr>
                </a:solidFill>
                <a:latin typeface="Century Gothic" pitchFamily="34" charset="0"/>
              </a:rPr>
              <a:t>subs</a:t>
            </a:r>
            <a:r>
              <a:rPr lang="en-US" sz="1700" dirty="0" smtClean="0">
                <a:solidFill>
                  <a:schemeClr val="tx1">
                    <a:lumMod val="75000"/>
                    <a:lumOff val="25000"/>
                  </a:schemeClr>
                </a:solidFill>
                <a:latin typeface="Century Gothic" pitchFamily="34" charset="0"/>
              </a:rPr>
              <a:t> become very useful as program size increases.</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a:t>
            </a:r>
            <a:r>
              <a:rPr lang="en-US" sz="1800" b="1" dirty="0" smtClean="0">
                <a:solidFill>
                  <a:schemeClr val="tx1">
                    <a:lumMod val="75000"/>
                    <a:lumOff val="25000"/>
                  </a:schemeClr>
                </a:solidFill>
                <a:latin typeface="Century Gothic" pitchFamily="34" charset="0"/>
              </a:rPr>
              <a:t>2. Sub</a:t>
            </a:r>
          </a:p>
          <a:p>
            <a:pPr>
              <a:buNone/>
            </a:pPr>
            <a:r>
              <a:rPr lang="en-US" sz="1700" dirty="0" smtClean="0">
                <a:solidFill>
                  <a:schemeClr val="tx1">
                    <a:lumMod val="75000"/>
                    <a:lumOff val="25000"/>
                  </a:schemeClr>
                </a:solidFill>
                <a:latin typeface="Century Gothic" pitchFamily="34" charset="0"/>
              </a:rPr>
              <a:t>			If you want </a:t>
            </a:r>
            <a:r>
              <a:rPr lang="en-US" sz="1700" b="1" i="1" dirty="0" smtClean="0">
                <a:solidFill>
                  <a:schemeClr val="tx1">
                    <a:lumMod val="75000"/>
                    <a:lumOff val="25000"/>
                  </a:schemeClr>
                </a:solidFill>
                <a:latin typeface="Century Gothic" pitchFamily="34" charset="0"/>
              </a:rPr>
              <a:t>Excel VBA </a:t>
            </a:r>
            <a:r>
              <a:rPr lang="en-US" sz="1700" dirty="0" smtClean="0">
                <a:solidFill>
                  <a:schemeClr val="tx1">
                    <a:lumMod val="75000"/>
                    <a:lumOff val="25000"/>
                  </a:schemeClr>
                </a:solidFill>
                <a:latin typeface="Century Gothic" pitchFamily="34" charset="0"/>
              </a:rPr>
              <a:t>to perform some actions, you can 		use a</a:t>
            </a:r>
            <a:r>
              <a:rPr lang="en-US" sz="1700" b="1"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sub</a:t>
            </a:r>
            <a:r>
              <a:rPr lang="en-US" sz="1700" dirty="0" smtClean="0">
                <a:solidFill>
                  <a:schemeClr val="tx1">
                    <a:lumMod val="75000"/>
                    <a:lumOff val="25000"/>
                  </a:schemeClr>
                </a:solidFill>
                <a:latin typeface="Century Gothic" pitchFamily="34" charset="0"/>
              </a:rPr>
              <a:t>. Place a sub into a module (In the </a:t>
            </a:r>
            <a:r>
              <a:rPr lang="en-US" sz="1700" b="1" i="1" dirty="0" smtClean="0">
                <a:solidFill>
                  <a:schemeClr val="tx1">
                    <a:lumMod val="75000"/>
                    <a:lumOff val="25000"/>
                  </a:schemeClr>
                </a:solidFill>
                <a:latin typeface="Century Gothic" pitchFamily="34" charset="0"/>
              </a:rPr>
              <a:t>Visual Basic 		Editor</a:t>
            </a:r>
            <a:r>
              <a:rPr lang="en-US" sz="1700" dirty="0" smtClean="0">
                <a:solidFill>
                  <a:schemeClr val="tx1">
                    <a:lumMod val="75000"/>
                    <a:lumOff val="25000"/>
                  </a:schemeClr>
                </a:solidFill>
                <a:latin typeface="Century Gothic" pitchFamily="34" charset="0"/>
              </a:rPr>
              <a:t>, click on </a:t>
            </a:r>
            <a:r>
              <a:rPr lang="en-US" sz="1700" b="1" i="1" dirty="0" smtClean="0">
                <a:solidFill>
                  <a:schemeClr val="tx1">
                    <a:lumMod val="75000"/>
                    <a:lumOff val="25000"/>
                  </a:schemeClr>
                </a:solidFill>
                <a:latin typeface="Century Gothic" pitchFamily="34" charset="0"/>
              </a:rPr>
              <a:t>Insert</a:t>
            </a:r>
            <a:r>
              <a:rPr lang="en-US" sz="1700" dirty="0" smtClean="0">
                <a:solidFill>
                  <a:schemeClr val="tx1">
                    <a:lumMod val="75000"/>
                    <a:lumOff val="25000"/>
                  </a:schemeClr>
                </a:solidFill>
                <a:latin typeface="Century Gothic" pitchFamily="34" charset="0"/>
              </a:rPr>
              <a:t> and then </a:t>
            </a:r>
            <a:r>
              <a:rPr lang="en-US" sz="1700" b="1" i="1" dirty="0" smtClean="0">
                <a:solidFill>
                  <a:schemeClr val="tx1">
                    <a:lumMod val="75000"/>
                    <a:lumOff val="25000"/>
                  </a:schemeClr>
                </a:solidFill>
                <a:latin typeface="Century Gothic" pitchFamily="34" charset="0"/>
              </a:rPr>
              <a:t>Module</a:t>
            </a:r>
            <a:r>
              <a:rPr lang="en-US" sz="1700" dirty="0" smtClean="0">
                <a:solidFill>
                  <a:schemeClr val="tx1">
                    <a:lumMod val="75000"/>
                    <a:lumOff val="25000"/>
                  </a:schemeClr>
                </a:solidFill>
                <a:latin typeface="Century Gothic" pitchFamily="34" charset="0"/>
              </a:rPr>
              <a:t>). For example, the 		sub with name </a:t>
            </a:r>
            <a:r>
              <a:rPr lang="en-US" sz="1700" b="1" i="1" dirty="0" smtClean="0">
                <a:solidFill>
                  <a:schemeClr val="tx1">
                    <a:lumMod val="75000"/>
                    <a:lumOff val="25000"/>
                  </a:schemeClr>
                </a:solidFill>
                <a:latin typeface="Century Gothic" pitchFamily="34" charset="0"/>
              </a:rPr>
              <a:t>Area</a:t>
            </a:r>
            <a:r>
              <a:rPr lang="en-US" sz="1700" dirty="0" smtClean="0">
                <a:solidFill>
                  <a:schemeClr val="tx1">
                    <a:lumMod val="75000"/>
                    <a:lumOff val="25000"/>
                  </a:schemeClr>
                </a:solidFill>
                <a:latin typeface="Century Gothic" pitchFamily="34" charset="0"/>
              </a:rPr>
              <a:t>.</a:t>
            </a:r>
          </a:p>
        </p:txBody>
      </p:sp>
      <p:sp>
        <p:nvSpPr>
          <p:cNvPr id="5" name="TextBox 4"/>
          <p:cNvSpPr txBox="1"/>
          <p:nvPr/>
        </p:nvSpPr>
        <p:spPr>
          <a:xfrm>
            <a:off x="2362200" y="4790182"/>
            <a:ext cx="6096000" cy="1077218"/>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Sub</a:t>
            </a:r>
            <a:r>
              <a:rPr lang="en-US" sz="1400" dirty="0" smtClean="0">
                <a:solidFill>
                  <a:schemeClr val="tx1">
                    <a:lumMod val="75000"/>
                    <a:lumOff val="25000"/>
                  </a:schemeClr>
                </a:solidFill>
                <a:latin typeface="Courier New" pitchFamily="49" charset="0"/>
                <a:cs typeface="Courier New" pitchFamily="49" charset="0"/>
              </a:rPr>
              <a:t> Area(x </a:t>
            </a:r>
            <a:r>
              <a:rPr lang="en-US" sz="1400" dirty="0" smtClean="0">
                <a:solidFill>
                  <a:schemeClr val="accent2">
                    <a:lumMod val="75000"/>
                  </a:schemeClr>
                </a:solidFill>
                <a:latin typeface="Courier New" pitchFamily="49" charset="0"/>
                <a:cs typeface="Courier New" pitchFamily="49" charset="0"/>
              </a:rPr>
              <a:t>As Double</a:t>
            </a:r>
            <a:r>
              <a:rPr lang="en-US" sz="1400" dirty="0" smtClean="0">
                <a:solidFill>
                  <a:schemeClr val="tx1">
                    <a:lumMod val="75000"/>
                    <a:lumOff val="25000"/>
                  </a:schemeClr>
                </a:solidFill>
                <a:latin typeface="Courier New" pitchFamily="49" charset="0"/>
                <a:cs typeface="Courier New" pitchFamily="49" charset="0"/>
              </a:rPr>
              <a:t>, y </a:t>
            </a:r>
            <a:r>
              <a:rPr lang="en-US" sz="1400" dirty="0" smtClean="0">
                <a:solidFill>
                  <a:schemeClr val="accent2">
                    <a:lumMod val="75000"/>
                  </a:schemeClr>
                </a:solidFill>
                <a:latin typeface="Courier New" pitchFamily="49" charset="0"/>
                <a:cs typeface="Courier New" pitchFamily="49" charset="0"/>
              </a:rPr>
              <a:t>As Double</a:t>
            </a:r>
            <a:r>
              <a:rPr lang="en-US" sz="1400" dirty="0" smtClean="0">
                <a:solidFill>
                  <a:schemeClr val="tx1">
                    <a:lumMod val="75000"/>
                    <a:lumOff val="25000"/>
                  </a:schemeClr>
                </a:solidFill>
                <a:latin typeface="Courier New" pitchFamily="49" charset="0"/>
                <a:cs typeface="Courier New" pitchFamily="49" charset="0"/>
              </a:rPr>
              <a:t>)</a:t>
            </a:r>
            <a:r>
              <a:rPr lang="en-US" sz="1400" dirty="0" smtClean="0">
                <a:solidFill>
                  <a:schemeClr val="accent2">
                    <a:lumMod val="75000"/>
                  </a:schemeClr>
                </a:solidFill>
                <a:latin typeface="Courier New" pitchFamily="49" charset="0"/>
                <a:cs typeface="Courier New" pitchFamily="49" charset="0"/>
              </a:rPr>
              <a:t/>
            </a:r>
            <a:br>
              <a:rPr lang="en-US" sz="1400" dirty="0" smtClean="0">
                <a:solidFill>
                  <a:schemeClr val="accent2">
                    <a:lumMod val="7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Msgbox = x * y</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r>
            <a:br>
              <a:rPr lang="en-US" sz="1400" dirty="0" smtClean="0">
                <a:solidFill>
                  <a:schemeClr val="tx1">
                    <a:lumMod val="75000"/>
                    <a:lumOff val="25000"/>
                  </a:schemeClr>
                </a:solidFill>
                <a:latin typeface="Courier New" pitchFamily="49" charset="0"/>
                <a:cs typeface="Courier New" pitchFamily="49" charset="0"/>
              </a:rPr>
            </a:br>
            <a:r>
              <a:rPr lang="en-US" sz="1400" dirty="0" smtClean="0">
                <a:solidFill>
                  <a:schemeClr val="tx1">
                    <a:lumMod val="75000"/>
                    <a:lumOff val="25000"/>
                  </a:schemeClr>
                </a:solidFill>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End Sub</a:t>
            </a:r>
            <a:endParaRPr lang="en-US" sz="1700" dirty="0">
              <a:solidFill>
                <a:schemeClr val="accent2">
                  <a:lumMod val="75000"/>
                </a:schemeClr>
              </a:solidFill>
              <a:latin typeface="Courier New" pitchFamily="49" charset="0"/>
              <a:cs typeface="Courier New" pitchFamily="49" charset="0"/>
            </a:endParaRPr>
          </a:p>
        </p:txBody>
      </p:sp>
    </p:spTree>
  </p:cSld>
  <p:clrMapOvr>
    <a:masterClrMapping/>
  </p:clrMapOvr>
  <p:transition>
    <p:fad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Function and Sub</a:t>
            </a:r>
          </a:p>
          <a:p>
            <a:pPr lvl="1">
              <a:buNone/>
            </a:pPr>
            <a:r>
              <a:rPr lang="en-US" sz="1700" dirty="0" smtClean="0">
                <a:solidFill>
                  <a:schemeClr val="tx1">
                    <a:lumMod val="75000"/>
                    <a:lumOff val="25000"/>
                  </a:schemeClr>
                </a:solidFill>
                <a:latin typeface="Century Gothic" pitchFamily="34" charset="0"/>
              </a:rPr>
              <a:t>		The difference between a </a:t>
            </a:r>
            <a:r>
              <a:rPr lang="en-US" sz="1700" b="1" i="1" dirty="0" smtClean="0">
                <a:solidFill>
                  <a:schemeClr val="tx1">
                    <a:lumMod val="75000"/>
                    <a:lumOff val="25000"/>
                  </a:schemeClr>
                </a:solidFill>
                <a:latin typeface="Century Gothic" pitchFamily="34" charset="0"/>
              </a:rPr>
              <a:t>functio</a:t>
            </a:r>
            <a:r>
              <a:rPr lang="en-US" sz="1700" dirty="0" smtClean="0">
                <a:solidFill>
                  <a:schemeClr val="tx1">
                    <a:lumMod val="75000"/>
                    <a:lumOff val="25000"/>
                  </a:schemeClr>
                </a:solidFill>
                <a:latin typeface="Century Gothic" pitchFamily="34" charset="0"/>
              </a:rPr>
              <a:t>n and a </a:t>
            </a:r>
            <a:r>
              <a:rPr lang="en-US" sz="1700" b="1" i="1" dirty="0" smtClean="0">
                <a:solidFill>
                  <a:schemeClr val="tx1">
                    <a:lumMod val="75000"/>
                    <a:lumOff val="25000"/>
                  </a:schemeClr>
                </a:solidFill>
                <a:latin typeface="Century Gothic" pitchFamily="34" charset="0"/>
              </a:rPr>
              <a:t>sub</a:t>
            </a:r>
            <a:r>
              <a:rPr lang="en-US" sz="1700" dirty="0" smtClean="0">
                <a:solidFill>
                  <a:schemeClr val="tx1">
                    <a:lumMod val="75000"/>
                    <a:lumOff val="25000"/>
                  </a:schemeClr>
                </a:solidFill>
                <a:latin typeface="Century Gothic" pitchFamily="34" charset="0"/>
              </a:rPr>
              <a:t> in </a:t>
            </a:r>
            <a:r>
              <a:rPr lang="en-US" sz="1700" b="1" i="1" dirty="0" smtClean="0">
                <a:solidFill>
                  <a:schemeClr val="tx1">
                    <a:lumMod val="75000"/>
                    <a:lumOff val="25000"/>
                  </a:schemeClr>
                </a:solidFill>
                <a:latin typeface="Century Gothic" pitchFamily="34" charset="0"/>
              </a:rPr>
              <a:t>Excel VBA </a:t>
            </a:r>
            <a:r>
              <a:rPr lang="en-US" sz="1700" dirty="0" smtClean="0">
                <a:solidFill>
                  <a:schemeClr val="tx1">
                    <a:lumMod val="75000"/>
                    <a:lumOff val="25000"/>
                  </a:schemeClr>
                </a:solidFill>
                <a:latin typeface="Century Gothic" pitchFamily="34" charset="0"/>
              </a:rPr>
              <a:t>is that a 	</a:t>
            </a:r>
            <a:r>
              <a:rPr lang="en-US" sz="1700" b="1" i="1" dirty="0" smtClean="0">
                <a:solidFill>
                  <a:schemeClr val="tx1">
                    <a:lumMod val="75000"/>
                    <a:lumOff val="25000"/>
                  </a:schemeClr>
                </a:solidFill>
                <a:latin typeface="Century Gothic" pitchFamily="34" charset="0"/>
              </a:rPr>
              <a:t>function</a:t>
            </a:r>
            <a:r>
              <a:rPr lang="en-US" sz="1700" dirty="0" smtClean="0">
                <a:solidFill>
                  <a:schemeClr val="tx1">
                    <a:lumMod val="75000"/>
                    <a:lumOff val="25000"/>
                  </a:schemeClr>
                </a:solidFill>
                <a:latin typeface="Century Gothic" pitchFamily="34" charset="0"/>
              </a:rPr>
              <a:t> can return a </a:t>
            </a:r>
            <a:r>
              <a:rPr lang="en-US" sz="1700" b="1" i="1" dirty="0" smtClean="0">
                <a:solidFill>
                  <a:schemeClr val="tx1">
                    <a:lumMod val="75000"/>
                    <a:lumOff val="25000"/>
                  </a:schemeClr>
                </a:solidFill>
                <a:latin typeface="Century Gothic" pitchFamily="34" charset="0"/>
              </a:rPr>
              <a:t>value</a:t>
            </a:r>
            <a:r>
              <a:rPr lang="en-US" sz="1700" dirty="0" smtClean="0">
                <a:solidFill>
                  <a:schemeClr val="tx1">
                    <a:lumMod val="75000"/>
                    <a:lumOff val="25000"/>
                  </a:schemeClr>
                </a:solidFill>
                <a:latin typeface="Century Gothic" pitchFamily="34" charset="0"/>
              </a:rPr>
              <a:t> and a </a:t>
            </a:r>
            <a:r>
              <a:rPr lang="en-US" sz="1700" b="1" i="1" dirty="0" smtClean="0">
                <a:solidFill>
                  <a:schemeClr val="tx1">
                    <a:lumMod val="75000"/>
                    <a:lumOff val="25000"/>
                  </a:schemeClr>
                </a:solidFill>
                <a:latin typeface="Century Gothic" pitchFamily="34" charset="0"/>
              </a:rPr>
              <a:t>sub</a:t>
            </a:r>
            <a:r>
              <a:rPr lang="en-US" sz="1700" dirty="0" smtClean="0">
                <a:solidFill>
                  <a:schemeClr val="tx1">
                    <a:lumMod val="75000"/>
                    <a:lumOff val="25000"/>
                  </a:schemeClr>
                </a:solidFill>
                <a:latin typeface="Century Gothic" pitchFamily="34" charset="0"/>
              </a:rPr>
              <a:t> cannot. In this chapter we 	will look at an easy example of a </a:t>
            </a:r>
            <a:r>
              <a:rPr lang="en-US" sz="1700" b="1" i="1" dirty="0" smtClean="0">
                <a:solidFill>
                  <a:schemeClr val="tx1">
                    <a:lumMod val="75000"/>
                    <a:lumOff val="25000"/>
                  </a:schemeClr>
                </a:solidFill>
                <a:latin typeface="Century Gothic" pitchFamily="34" charset="0"/>
              </a:rPr>
              <a:t>function</a:t>
            </a:r>
            <a:r>
              <a:rPr lang="en-US" sz="1700" dirty="0" smtClean="0">
                <a:solidFill>
                  <a:schemeClr val="tx1">
                    <a:lumMod val="75000"/>
                    <a:lumOff val="25000"/>
                  </a:schemeClr>
                </a:solidFill>
                <a:latin typeface="Century Gothic" pitchFamily="34" charset="0"/>
              </a:rPr>
              <a:t> and a </a:t>
            </a:r>
            <a:r>
              <a:rPr lang="en-US" sz="1700" b="1" i="1" dirty="0" smtClean="0">
                <a:solidFill>
                  <a:schemeClr val="tx1">
                    <a:lumMod val="75000"/>
                    <a:lumOff val="25000"/>
                  </a:schemeClr>
                </a:solidFill>
                <a:latin typeface="Century Gothic" pitchFamily="34" charset="0"/>
              </a:rPr>
              <a:t>sub</a:t>
            </a:r>
            <a:r>
              <a:rPr lang="en-US" sz="1700"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Functions</a:t>
            </a:r>
            <a:r>
              <a:rPr lang="en-US" sz="1700" dirty="0" smtClean="0">
                <a:solidFill>
                  <a:schemeClr val="tx1">
                    <a:lumMod val="75000"/>
                    <a:lumOff val="25000"/>
                  </a:schemeClr>
                </a:solidFill>
                <a:latin typeface="Century Gothic" pitchFamily="34" charset="0"/>
              </a:rPr>
              <a:t> and 	</a:t>
            </a:r>
            <a:r>
              <a:rPr lang="en-US" sz="1700" b="1" i="1" dirty="0" smtClean="0">
                <a:solidFill>
                  <a:schemeClr val="tx1">
                    <a:lumMod val="75000"/>
                    <a:lumOff val="25000"/>
                  </a:schemeClr>
                </a:solidFill>
                <a:latin typeface="Century Gothic" pitchFamily="34" charset="0"/>
              </a:rPr>
              <a:t>subs</a:t>
            </a:r>
            <a:r>
              <a:rPr lang="en-US" sz="1700" dirty="0" smtClean="0">
                <a:solidFill>
                  <a:schemeClr val="tx1">
                    <a:lumMod val="75000"/>
                    <a:lumOff val="25000"/>
                  </a:schemeClr>
                </a:solidFill>
                <a:latin typeface="Century Gothic" pitchFamily="34" charset="0"/>
              </a:rPr>
              <a:t> become very useful as program size increases.</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a:t>
            </a:r>
            <a:r>
              <a:rPr lang="en-US" sz="1800" b="1" dirty="0" smtClean="0">
                <a:solidFill>
                  <a:schemeClr val="tx1">
                    <a:lumMod val="75000"/>
                    <a:lumOff val="25000"/>
                  </a:schemeClr>
                </a:solidFill>
                <a:latin typeface="Century Gothic" pitchFamily="34" charset="0"/>
              </a:rPr>
              <a:t>2. Sub</a:t>
            </a:r>
          </a:p>
          <a:p>
            <a:pPr>
              <a:buNone/>
            </a:pPr>
            <a:r>
              <a:rPr lang="en-US" sz="1700" dirty="0" smtClean="0">
                <a:solidFill>
                  <a:schemeClr val="tx1">
                    <a:lumMod val="75000"/>
                    <a:lumOff val="25000"/>
                  </a:schemeClr>
                </a:solidFill>
                <a:latin typeface="Century Gothic" pitchFamily="34" charset="0"/>
              </a:rPr>
              <a:t>			</a:t>
            </a:r>
            <a:r>
              <a:rPr lang="en-US" sz="1700" b="1" dirty="0" smtClean="0">
                <a:solidFill>
                  <a:schemeClr val="tx1">
                    <a:lumMod val="75000"/>
                    <a:lumOff val="25000"/>
                  </a:schemeClr>
                </a:solidFill>
                <a:latin typeface="Century Gothic" pitchFamily="34" charset="0"/>
                <a:cs typeface="Courier New" pitchFamily="49" charset="0"/>
              </a:rPr>
              <a:t>Explanation:</a:t>
            </a:r>
            <a:r>
              <a:rPr lang="en-US" sz="1700" dirty="0" smtClean="0">
                <a:solidFill>
                  <a:schemeClr val="tx1">
                    <a:lumMod val="75000"/>
                    <a:lumOff val="25000"/>
                  </a:schemeClr>
                </a:solidFill>
                <a:latin typeface="Century Gothic" pitchFamily="34" charset="0"/>
                <a:cs typeface="Courier New" pitchFamily="49" charset="0"/>
              </a:rPr>
              <a:t> This sub has two arguments (of type </a:t>
            </a:r>
            <a:r>
              <a:rPr lang="en-US" sz="1700" b="1" i="1" dirty="0" smtClean="0">
                <a:solidFill>
                  <a:schemeClr val="tx1">
                    <a:lumMod val="75000"/>
                    <a:lumOff val="25000"/>
                  </a:schemeClr>
                </a:solidFill>
                <a:latin typeface="Century Gothic" pitchFamily="34" charset="0"/>
                <a:cs typeface="Courier New" pitchFamily="49" charset="0"/>
              </a:rPr>
              <a:t>Double</a:t>
            </a:r>
            <a:r>
              <a:rPr lang="en-US" sz="1700" dirty="0" smtClean="0">
                <a:solidFill>
                  <a:schemeClr val="tx1">
                    <a:lumMod val="75000"/>
                    <a:lumOff val="25000"/>
                  </a:schemeClr>
                </a:solidFill>
                <a:latin typeface="Century Gothic" pitchFamily="34" charset="0"/>
                <a:cs typeface="Courier New" pitchFamily="49" charset="0"/>
              </a:rPr>
              <a:t>). 		It does not have a return type! You can refer to this </a:t>
            </a:r>
            <a:r>
              <a:rPr lang="en-US" sz="1700" b="1" i="1" dirty="0" smtClean="0">
                <a:solidFill>
                  <a:schemeClr val="tx1">
                    <a:lumMod val="75000"/>
                    <a:lumOff val="25000"/>
                  </a:schemeClr>
                </a:solidFill>
                <a:latin typeface="Century Gothic" pitchFamily="34" charset="0"/>
                <a:cs typeface="Courier New" pitchFamily="49" charset="0"/>
              </a:rPr>
              <a:t>sub</a:t>
            </a:r>
            <a:r>
              <a:rPr lang="en-US" sz="1700" dirty="0" smtClean="0">
                <a:solidFill>
                  <a:schemeClr val="tx1">
                    <a:lumMod val="75000"/>
                    <a:lumOff val="25000"/>
                  </a:schemeClr>
                </a:solidFill>
                <a:latin typeface="Century Gothic" pitchFamily="34" charset="0"/>
                <a:cs typeface="Courier New" pitchFamily="49" charset="0"/>
              </a:rPr>
              <a:t> 		(call the sub) from somewhere else in your code by simply 		using the name of the </a:t>
            </a:r>
            <a:r>
              <a:rPr lang="en-US" sz="1700" b="1" i="1" dirty="0" smtClean="0">
                <a:solidFill>
                  <a:schemeClr val="tx1">
                    <a:lumMod val="75000"/>
                    <a:lumOff val="25000"/>
                  </a:schemeClr>
                </a:solidFill>
                <a:latin typeface="Century Gothic" pitchFamily="34" charset="0"/>
                <a:cs typeface="Courier New" pitchFamily="49" charset="0"/>
              </a:rPr>
              <a:t>sub</a:t>
            </a:r>
            <a:r>
              <a:rPr lang="en-US" sz="1700" dirty="0" smtClean="0">
                <a:solidFill>
                  <a:schemeClr val="tx1">
                    <a:lumMod val="75000"/>
                    <a:lumOff val="25000"/>
                  </a:schemeClr>
                </a:solidFill>
                <a:latin typeface="Century Gothic" pitchFamily="34" charset="0"/>
                <a:cs typeface="Courier New" pitchFamily="49" charset="0"/>
              </a:rPr>
              <a:t> and giving a value for each 		argument.</a:t>
            </a:r>
          </a:p>
          <a:p>
            <a:pPr>
              <a:buNone/>
            </a:pPr>
            <a:endParaRPr lang="en-US" sz="1700" dirty="0" smtClean="0">
              <a:solidFill>
                <a:schemeClr val="tx1">
                  <a:lumMod val="75000"/>
                  <a:lumOff val="25000"/>
                </a:schemeClr>
              </a:solidFill>
              <a:latin typeface="Century Gothic" pitchFamily="34" charset="0"/>
            </a:endParaRPr>
          </a:p>
          <a:p>
            <a:pPr>
              <a:buNone/>
            </a:pPr>
            <a:r>
              <a:rPr lang="en-US" sz="1700" dirty="0" smtClean="0">
                <a:solidFill>
                  <a:schemeClr val="tx1">
                    <a:lumMod val="75000"/>
                    <a:lumOff val="25000"/>
                  </a:schemeClr>
                </a:solidFill>
                <a:latin typeface="Century Gothic" pitchFamily="34" charset="0"/>
              </a:rPr>
              <a:t>			</a:t>
            </a:r>
            <a:r>
              <a:rPr lang="en-US" sz="1800" dirty="0" smtClean="0"/>
              <a:t> </a:t>
            </a:r>
            <a:r>
              <a:rPr lang="en-US" sz="1700" dirty="0" smtClean="0">
                <a:solidFill>
                  <a:schemeClr val="tx1">
                    <a:lumMod val="75000"/>
                    <a:lumOff val="25000"/>
                  </a:schemeClr>
                </a:solidFill>
                <a:latin typeface="Century Gothic" pitchFamily="34" charset="0"/>
              </a:rPr>
              <a:t>Place a </a:t>
            </a:r>
            <a:r>
              <a:rPr lang="en-US" sz="1700" b="1" i="1" dirty="0" smtClean="0">
                <a:solidFill>
                  <a:schemeClr val="tx1">
                    <a:lumMod val="75000"/>
                    <a:lumOff val="25000"/>
                  </a:schemeClr>
                </a:solidFill>
                <a:latin typeface="Century Gothic" pitchFamily="34" charset="0"/>
              </a:rPr>
              <a:t>command button</a:t>
            </a:r>
            <a:r>
              <a:rPr lang="en-US" sz="1700" dirty="0" smtClean="0">
                <a:solidFill>
                  <a:schemeClr val="tx1">
                    <a:lumMod val="75000"/>
                    <a:lumOff val="25000"/>
                  </a:schemeClr>
                </a:solidFill>
                <a:latin typeface="Century Gothic" pitchFamily="34" charset="0"/>
              </a:rPr>
              <a:t> on your worksheet and add the 		following code line:</a:t>
            </a:r>
          </a:p>
          <a:p>
            <a:pPr lvl="1">
              <a:buNone/>
            </a:pPr>
            <a:endParaRPr lang="en-US" sz="1700" dirty="0" smtClean="0">
              <a:solidFill>
                <a:schemeClr val="tx1">
                  <a:lumMod val="75000"/>
                  <a:lumOff val="25000"/>
                </a:schemeClr>
              </a:solidFill>
              <a:latin typeface="Century Gothic" pitchFamily="34" charset="0"/>
            </a:endParaRPr>
          </a:p>
        </p:txBody>
      </p:sp>
      <p:sp>
        <p:nvSpPr>
          <p:cNvPr id="4" name="TextBox 3"/>
          <p:cNvSpPr txBox="1"/>
          <p:nvPr/>
        </p:nvSpPr>
        <p:spPr>
          <a:xfrm>
            <a:off x="2362200" y="5804356"/>
            <a:ext cx="6096000" cy="215444"/>
          </a:xfrm>
          <a:prstGeom prst="rect">
            <a:avLst/>
          </a:prstGeom>
          <a:solidFill>
            <a:schemeClr val="bg1">
              <a:lumMod val="85000"/>
            </a:schemeClr>
          </a:solidFill>
          <a:ln w="3175">
            <a:solidFill>
              <a:schemeClr val="bg1">
                <a:lumMod val="75000"/>
              </a:schemeClr>
            </a:solidFill>
          </a:ln>
        </p:spPr>
        <p:txBody>
          <a:bodyPr wrap="square" lIns="0" tIns="0" rIns="0" bIns="0" rtlCol="0">
            <a:spAutoFit/>
          </a:bodyPr>
          <a:lstStyle/>
          <a:p>
            <a:r>
              <a:rPr lang="en-US" sz="1400" dirty="0" smtClean="0">
                <a:solidFill>
                  <a:schemeClr val="tx1">
                    <a:lumMod val="75000"/>
                    <a:lumOff val="25000"/>
                  </a:schemeClr>
                </a:solidFill>
                <a:latin typeface="Courier New" pitchFamily="49" charset="0"/>
                <a:cs typeface="Courier New" pitchFamily="49" charset="0"/>
              </a:rPr>
              <a:t> Area 3, 5</a:t>
            </a:r>
            <a:endParaRPr lang="en-US" sz="1700" dirty="0">
              <a:solidFill>
                <a:schemeClr val="tx1">
                  <a:lumMod val="75000"/>
                  <a:lumOff val="25000"/>
                </a:schemeClr>
              </a:solidFill>
              <a:latin typeface="Courier New" pitchFamily="49" charset="0"/>
              <a:cs typeface="Courier New" pitchFamily="49" charset="0"/>
            </a:endParaRPr>
          </a:p>
        </p:txBody>
      </p:sp>
    </p:spTree>
  </p:cSld>
  <p:clrMapOvr>
    <a:masterClrMapping/>
  </p:clrMapOvr>
  <p:transition>
    <p:fad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rPr>
              <a:t>Lesson 3: Macro Programming</a:t>
            </a:r>
            <a:endParaRPr lang="en-US" sz="5400" b="1" spc="50" dirty="0">
              <a:ln w="11430"/>
              <a:gradFill>
                <a:gsLst>
                  <a:gs pos="25000">
                    <a:schemeClr val="accent2">
                      <a:satMod val="155000"/>
                    </a:schemeClr>
                  </a:gs>
                  <a:gs pos="100000">
                    <a:schemeClr val="accent2">
                      <a:shade val="45000"/>
                      <a:satMod val="165000"/>
                    </a:schemeClr>
                  </a:gs>
                </a:gsLst>
                <a:lin ang="5400000"/>
              </a:gradFill>
              <a:effectLst>
                <a:glow rad="101600">
                  <a:schemeClr val="accent2">
                    <a:satMod val="175000"/>
                    <a:alpha val="40000"/>
                  </a:schemeClr>
                </a:glow>
                <a:outerShdw blurRad="76200" dist="50800" dir="5400000" algn="tl" rotWithShape="0">
                  <a:srgbClr val="000000">
                    <a:alpha val="65000"/>
                  </a:srgbClr>
                </a:outerShdw>
              </a:effectLst>
              <a:latin typeface="ITC Zapf Chancery" pitchFamily="66" charset="0"/>
            </a:endParaRPr>
          </a:p>
        </p:txBody>
      </p:sp>
      <p:sp>
        <p:nvSpPr>
          <p:cNvPr id="3" name="Content Placeholder 2"/>
          <p:cNvSpPr>
            <a:spLocks noGrp="1"/>
          </p:cNvSpPr>
          <p:nvPr>
            <p:ph idx="1"/>
          </p:nvPr>
        </p:nvSpPr>
        <p:spPr>
          <a:xfrm>
            <a:off x="457200" y="1231392"/>
            <a:ext cx="8229600" cy="5626608"/>
          </a:xfrm>
        </p:spPr>
        <p:txBody>
          <a:bodyPr>
            <a:normAutofit/>
          </a:bodyPr>
          <a:lstStyle/>
          <a:p>
            <a:pPr lvl="1">
              <a:buClr>
                <a:srgbClr val="00B0F0"/>
              </a:buClr>
            </a:pPr>
            <a:r>
              <a:rPr lang="en-US" sz="1900" b="1" dirty="0" smtClean="0">
                <a:solidFill>
                  <a:schemeClr val="tx1">
                    <a:lumMod val="75000"/>
                    <a:lumOff val="25000"/>
                  </a:schemeClr>
                </a:solidFill>
                <a:latin typeface="Century Gothic" pitchFamily="34" charset="0"/>
                <a:cs typeface="Courier New" pitchFamily="49" charset="0"/>
              </a:rPr>
              <a:t>Function and Sub</a:t>
            </a:r>
          </a:p>
          <a:p>
            <a:pPr lvl="1">
              <a:buNone/>
            </a:pPr>
            <a:r>
              <a:rPr lang="en-US" sz="1700" dirty="0" smtClean="0">
                <a:solidFill>
                  <a:schemeClr val="tx1">
                    <a:lumMod val="75000"/>
                    <a:lumOff val="25000"/>
                  </a:schemeClr>
                </a:solidFill>
                <a:latin typeface="Century Gothic" pitchFamily="34" charset="0"/>
              </a:rPr>
              <a:t>		The difference between a </a:t>
            </a:r>
            <a:r>
              <a:rPr lang="en-US" sz="1700" b="1" i="1" dirty="0" smtClean="0">
                <a:solidFill>
                  <a:schemeClr val="tx1">
                    <a:lumMod val="75000"/>
                    <a:lumOff val="25000"/>
                  </a:schemeClr>
                </a:solidFill>
                <a:latin typeface="Century Gothic" pitchFamily="34" charset="0"/>
              </a:rPr>
              <a:t>functio</a:t>
            </a:r>
            <a:r>
              <a:rPr lang="en-US" sz="1700" dirty="0" smtClean="0">
                <a:solidFill>
                  <a:schemeClr val="tx1">
                    <a:lumMod val="75000"/>
                    <a:lumOff val="25000"/>
                  </a:schemeClr>
                </a:solidFill>
                <a:latin typeface="Century Gothic" pitchFamily="34" charset="0"/>
              </a:rPr>
              <a:t>n and a </a:t>
            </a:r>
            <a:r>
              <a:rPr lang="en-US" sz="1700" b="1" i="1" dirty="0" smtClean="0">
                <a:solidFill>
                  <a:schemeClr val="tx1">
                    <a:lumMod val="75000"/>
                    <a:lumOff val="25000"/>
                  </a:schemeClr>
                </a:solidFill>
                <a:latin typeface="Century Gothic" pitchFamily="34" charset="0"/>
              </a:rPr>
              <a:t>sub</a:t>
            </a:r>
            <a:r>
              <a:rPr lang="en-US" sz="1700" dirty="0" smtClean="0">
                <a:solidFill>
                  <a:schemeClr val="tx1">
                    <a:lumMod val="75000"/>
                    <a:lumOff val="25000"/>
                  </a:schemeClr>
                </a:solidFill>
                <a:latin typeface="Century Gothic" pitchFamily="34" charset="0"/>
              </a:rPr>
              <a:t> in </a:t>
            </a:r>
            <a:r>
              <a:rPr lang="en-US" sz="1700" b="1" i="1" dirty="0" smtClean="0">
                <a:solidFill>
                  <a:schemeClr val="tx1">
                    <a:lumMod val="75000"/>
                    <a:lumOff val="25000"/>
                  </a:schemeClr>
                </a:solidFill>
                <a:latin typeface="Century Gothic" pitchFamily="34" charset="0"/>
              </a:rPr>
              <a:t>Excel VBA </a:t>
            </a:r>
            <a:r>
              <a:rPr lang="en-US" sz="1700" dirty="0" smtClean="0">
                <a:solidFill>
                  <a:schemeClr val="tx1">
                    <a:lumMod val="75000"/>
                    <a:lumOff val="25000"/>
                  </a:schemeClr>
                </a:solidFill>
                <a:latin typeface="Century Gothic" pitchFamily="34" charset="0"/>
              </a:rPr>
              <a:t>is that a 	</a:t>
            </a:r>
            <a:r>
              <a:rPr lang="en-US" sz="1700" b="1" i="1" dirty="0" smtClean="0">
                <a:solidFill>
                  <a:schemeClr val="tx1">
                    <a:lumMod val="75000"/>
                    <a:lumOff val="25000"/>
                  </a:schemeClr>
                </a:solidFill>
                <a:latin typeface="Century Gothic" pitchFamily="34" charset="0"/>
              </a:rPr>
              <a:t>function</a:t>
            </a:r>
            <a:r>
              <a:rPr lang="en-US" sz="1700" dirty="0" smtClean="0">
                <a:solidFill>
                  <a:schemeClr val="tx1">
                    <a:lumMod val="75000"/>
                    <a:lumOff val="25000"/>
                  </a:schemeClr>
                </a:solidFill>
                <a:latin typeface="Century Gothic" pitchFamily="34" charset="0"/>
              </a:rPr>
              <a:t> can return a </a:t>
            </a:r>
            <a:r>
              <a:rPr lang="en-US" sz="1700" b="1" i="1" dirty="0" smtClean="0">
                <a:solidFill>
                  <a:schemeClr val="tx1">
                    <a:lumMod val="75000"/>
                    <a:lumOff val="25000"/>
                  </a:schemeClr>
                </a:solidFill>
                <a:latin typeface="Century Gothic" pitchFamily="34" charset="0"/>
              </a:rPr>
              <a:t>value</a:t>
            </a:r>
            <a:r>
              <a:rPr lang="en-US" sz="1700" dirty="0" smtClean="0">
                <a:solidFill>
                  <a:schemeClr val="tx1">
                    <a:lumMod val="75000"/>
                    <a:lumOff val="25000"/>
                  </a:schemeClr>
                </a:solidFill>
                <a:latin typeface="Century Gothic" pitchFamily="34" charset="0"/>
              </a:rPr>
              <a:t> and a </a:t>
            </a:r>
            <a:r>
              <a:rPr lang="en-US" sz="1700" b="1" i="1" dirty="0" smtClean="0">
                <a:solidFill>
                  <a:schemeClr val="tx1">
                    <a:lumMod val="75000"/>
                    <a:lumOff val="25000"/>
                  </a:schemeClr>
                </a:solidFill>
                <a:latin typeface="Century Gothic" pitchFamily="34" charset="0"/>
              </a:rPr>
              <a:t>sub</a:t>
            </a:r>
            <a:r>
              <a:rPr lang="en-US" sz="1700" dirty="0" smtClean="0">
                <a:solidFill>
                  <a:schemeClr val="tx1">
                    <a:lumMod val="75000"/>
                    <a:lumOff val="25000"/>
                  </a:schemeClr>
                </a:solidFill>
                <a:latin typeface="Century Gothic" pitchFamily="34" charset="0"/>
              </a:rPr>
              <a:t> cannot. In this chapter we 	will look at an easy example of a </a:t>
            </a:r>
            <a:r>
              <a:rPr lang="en-US" sz="1700" b="1" i="1" dirty="0" smtClean="0">
                <a:solidFill>
                  <a:schemeClr val="tx1">
                    <a:lumMod val="75000"/>
                    <a:lumOff val="25000"/>
                  </a:schemeClr>
                </a:solidFill>
                <a:latin typeface="Century Gothic" pitchFamily="34" charset="0"/>
              </a:rPr>
              <a:t>function</a:t>
            </a:r>
            <a:r>
              <a:rPr lang="en-US" sz="1700" dirty="0" smtClean="0">
                <a:solidFill>
                  <a:schemeClr val="tx1">
                    <a:lumMod val="75000"/>
                    <a:lumOff val="25000"/>
                  </a:schemeClr>
                </a:solidFill>
                <a:latin typeface="Century Gothic" pitchFamily="34" charset="0"/>
              </a:rPr>
              <a:t> and a </a:t>
            </a:r>
            <a:r>
              <a:rPr lang="en-US" sz="1700" b="1" i="1" dirty="0" smtClean="0">
                <a:solidFill>
                  <a:schemeClr val="tx1">
                    <a:lumMod val="75000"/>
                    <a:lumOff val="25000"/>
                  </a:schemeClr>
                </a:solidFill>
                <a:latin typeface="Century Gothic" pitchFamily="34" charset="0"/>
              </a:rPr>
              <a:t>sub</a:t>
            </a:r>
            <a:r>
              <a:rPr lang="en-US" sz="1700" dirty="0" smtClean="0">
                <a:solidFill>
                  <a:schemeClr val="tx1">
                    <a:lumMod val="75000"/>
                    <a:lumOff val="25000"/>
                  </a:schemeClr>
                </a:solidFill>
                <a:latin typeface="Century Gothic" pitchFamily="34" charset="0"/>
              </a:rPr>
              <a:t>. </a:t>
            </a:r>
            <a:r>
              <a:rPr lang="en-US" sz="1700" b="1" i="1" dirty="0" smtClean="0">
                <a:solidFill>
                  <a:schemeClr val="tx1">
                    <a:lumMod val="75000"/>
                    <a:lumOff val="25000"/>
                  </a:schemeClr>
                </a:solidFill>
                <a:latin typeface="Century Gothic" pitchFamily="34" charset="0"/>
              </a:rPr>
              <a:t>Functions</a:t>
            </a:r>
            <a:r>
              <a:rPr lang="en-US" sz="1700" dirty="0" smtClean="0">
                <a:solidFill>
                  <a:schemeClr val="tx1">
                    <a:lumMod val="75000"/>
                    <a:lumOff val="25000"/>
                  </a:schemeClr>
                </a:solidFill>
                <a:latin typeface="Century Gothic" pitchFamily="34" charset="0"/>
              </a:rPr>
              <a:t> and 	</a:t>
            </a:r>
            <a:r>
              <a:rPr lang="en-US" sz="1700" b="1" i="1" dirty="0" smtClean="0">
                <a:solidFill>
                  <a:schemeClr val="tx1">
                    <a:lumMod val="75000"/>
                    <a:lumOff val="25000"/>
                  </a:schemeClr>
                </a:solidFill>
                <a:latin typeface="Century Gothic" pitchFamily="34" charset="0"/>
              </a:rPr>
              <a:t>subs</a:t>
            </a:r>
            <a:r>
              <a:rPr lang="en-US" sz="1700" dirty="0" smtClean="0">
                <a:solidFill>
                  <a:schemeClr val="tx1">
                    <a:lumMod val="75000"/>
                    <a:lumOff val="25000"/>
                  </a:schemeClr>
                </a:solidFill>
                <a:latin typeface="Century Gothic" pitchFamily="34" charset="0"/>
              </a:rPr>
              <a:t> become very useful as program size increases.</a:t>
            </a:r>
          </a:p>
          <a:p>
            <a:pPr lvl="1">
              <a:buNone/>
            </a:pPr>
            <a:endParaRPr lang="en-US" sz="1700" dirty="0" smtClean="0">
              <a:solidFill>
                <a:schemeClr val="tx1">
                  <a:lumMod val="75000"/>
                  <a:lumOff val="25000"/>
                </a:schemeClr>
              </a:solidFill>
              <a:latin typeface="Century Gothic" pitchFamily="34" charset="0"/>
            </a:endParaRPr>
          </a:p>
          <a:p>
            <a:pPr lvl="1">
              <a:buNone/>
            </a:pPr>
            <a:r>
              <a:rPr lang="en-US" sz="1700" dirty="0" smtClean="0">
                <a:solidFill>
                  <a:schemeClr val="tx1">
                    <a:lumMod val="75000"/>
                    <a:lumOff val="25000"/>
                  </a:schemeClr>
                </a:solidFill>
                <a:latin typeface="Century Gothic" pitchFamily="34" charset="0"/>
              </a:rPr>
              <a:t>		</a:t>
            </a:r>
            <a:r>
              <a:rPr lang="en-US" sz="1800" b="1" dirty="0" smtClean="0">
                <a:solidFill>
                  <a:schemeClr val="tx1">
                    <a:lumMod val="75000"/>
                    <a:lumOff val="25000"/>
                  </a:schemeClr>
                </a:solidFill>
                <a:latin typeface="Century Gothic" pitchFamily="34" charset="0"/>
              </a:rPr>
              <a:t>2. Sub</a:t>
            </a:r>
          </a:p>
          <a:p>
            <a:pPr>
              <a:buNone/>
            </a:pPr>
            <a:r>
              <a:rPr lang="en-US" sz="1700" dirty="0" smtClean="0">
                <a:solidFill>
                  <a:schemeClr val="tx1">
                    <a:lumMod val="75000"/>
                    <a:lumOff val="25000"/>
                  </a:schemeClr>
                </a:solidFill>
                <a:latin typeface="Century Gothic" pitchFamily="34" charset="0"/>
              </a:rPr>
              <a:t>			</a:t>
            </a:r>
            <a:r>
              <a:rPr lang="en-US" sz="1700" dirty="0" smtClean="0">
                <a:solidFill>
                  <a:schemeClr val="tx1">
                    <a:lumMod val="75000"/>
                    <a:lumOff val="25000"/>
                  </a:schemeClr>
                </a:solidFill>
                <a:latin typeface="Century Gothic" pitchFamily="34" charset="0"/>
                <a:cs typeface="Courier New" pitchFamily="49" charset="0"/>
              </a:rPr>
              <a:t>Result :</a:t>
            </a:r>
          </a:p>
          <a:p>
            <a:pPr>
              <a:buNone/>
            </a:pPr>
            <a:endParaRPr lang="en-US" sz="1700" dirty="0" smtClean="0">
              <a:solidFill>
                <a:schemeClr val="tx1">
                  <a:lumMod val="75000"/>
                  <a:lumOff val="25000"/>
                </a:schemeClr>
              </a:solidFill>
              <a:latin typeface="Century Gothic" pitchFamily="34" charset="0"/>
              <a:cs typeface="Courier New" pitchFamily="49" charset="0"/>
            </a:endParaRPr>
          </a:p>
          <a:p>
            <a:pPr>
              <a:buNone/>
            </a:pPr>
            <a:endParaRPr lang="en-US" sz="1700" dirty="0" smtClean="0">
              <a:solidFill>
                <a:schemeClr val="tx1">
                  <a:lumMod val="75000"/>
                  <a:lumOff val="25000"/>
                </a:schemeClr>
              </a:solidFill>
              <a:latin typeface="Century Gothic" pitchFamily="34" charset="0"/>
              <a:cs typeface="Courier New" pitchFamily="49" charset="0"/>
            </a:endParaRPr>
          </a:p>
          <a:p>
            <a:pPr>
              <a:buNone/>
            </a:pPr>
            <a:endParaRPr lang="en-US" sz="1700" dirty="0" smtClean="0">
              <a:solidFill>
                <a:schemeClr val="tx1">
                  <a:lumMod val="75000"/>
                  <a:lumOff val="25000"/>
                </a:schemeClr>
              </a:solidFill>
              <a:latin typeface="Century Gothic" pitchFamily="34" charset="0"/>
              <a:cs typeface="Courier New" pitchFamily="49" charset="0"/>
            </a:endParaRPr>
          </a:p>
          <a:p>
            <a:pPr>
              <a:buNone/>
            </a:pPr>
            <a:endParaRPr lang="en-US" sz="1700" dirty="0" smtClean="0">
              <a:solidFill>
                <a:schemeClr val="tx1">
                  <a:lumMod val="75000"/>
                  <a:lumOff val="25000"/>
                </a:schemeClr>
              </a:solidFill>
              <a:latin typeface="Century Gothic" pitchFamily="34" charset="0"/>
              <a:cs typeface="Courier New" pitchFamily="49" charset="0"/>
            </a:endParaRPr>
          </a:p>
          <a:p>
            <a:pPr>
              <a:buNone/>
            </a:pPr>
            <a:r>
              <a:rPr lang="en-US" sz="1700" dirty="0" smtClean="0">
                <a:solidFill>
                  <a:schemeClr val="tx1">
                    <a:lumMod val="75000"/>
                    <a:lumOff val="25000"/>
                  </a:schemeClr>
                </a:solidFill>
                <a:latin typeface="Century Gothic" pitchFamily="34" charset="0"/>
                <a:cs typeface="Courier New" pitchFamily="49" charset="0"/>
              </a:rPr>
              <a:t>			</a:t>
            </a:r>
            <a:r>
              <a:rPr lang="en-US" sz="1700" dirty="0" smtClean="0">
                <a:solidFill>
                  <a:schemeClr val="tx1">
                    <a:lumMod val="75000"/>
                    <a:lumOff val="25000"/>
                  </a:schemeClr>
                </a:solidFill>
                <a:latin typeface="Century Gothic" pitchFamily="34" charset="0"/>
              </a:rPr>
              <a:t>Can you see the difference between the </a:t>
            </a:r>
            <a:r>
              <a:rPr lang="en-US" sz="1700" b="1" i="1" dirty="0" smtClean="0">
                <a:solidFill>
                  <a:schemeClr val="tx1">
                    <a:lumMod val="75000"/>
                    <a:lumOff val="25000"/>
                  </a:schemeClr>
                </a:solidFill>
                <a:latin typeface="Century Gothic" pitchFamily="34" charset="0"/>
              </a:rPr>
              <a:t>function</a:t>
            </a:r>
            <a:r>
              <a:rPr lang="en-US" sz="1700" dirty="0" smtClean="0">
                <a:solidFill>
                  <a:schemeClr val="tx1">
                    <a:lumMod val="75000"/>
                    <a:lumOff val="25000"/>
                  </a:schemeClr>
                </a:solidFill>
                <a:latin typeface="Century Gothic" pitchFamily="34" charset="0"/>
              </a:rPr>
              <a:t> and the 		</a:t>
            </a:r>
            <a:r>
              <a:rPr lang="en-US" sz="1700" b="1" i="1" dirty="0" smtClean="0">
                <a:solidFill>
                  <a:schemeClr val="tx1">
                    <a:lumMod val="75000"/>
                    <a:lumOff val="25000"/>
                  </a:schemeClr>
                </a:solidFill>
                <a:latin typeface="Century Gothic" pitchFamily="34" charset="0"/>
              </a:rPr>
              <a:t>sub</a:t>
            </a:r>
            <a:r>
              <a:rPr lang="en-US" sz="1700" dirty="0" smtClean="0">
                <a:solidFill>
                  <a:schemeClr val="tx1">
                    <a:lumMod val="75000"/>
                    <a:lumOff val="25000"/>
                  </a:schemeClr>
                </a:solidFill>
                <a:latin typeface="Century Gothic" pitchFamily="34" charset="0"/>
              </a:rPr>
              <a:t>? The </a:t>
            </a:r>
            <a:r>
              <a:rPr lang="en-US" sz="1700" b="1" i="1" dirty="0" smtClean="0">
                <a:solidFill>
                  <a:schemeClr val="tx1">
                    <a:lumMod val="75000"/>
                    <a:lumOff val="25000"/>
                  </a:schemeClr>
                </a:solidFill>
                <a:latin typeface="Century Gothic" pitchFamily="34" charset="0"/>
              </a:rPr>
              <a:t>function</a:t>
            </a:r>
            <a:r>
              <a:rPr lang="en-US" sz="1700" dirty="0" smtClean="0">
                <a:solidFill>
                  <a:schemeClr val="tx1">
                    <a:lumMod val="75000"/>
                    <a:lumOff val="25000"/>
                  </a:schemeClr>
                </a:solidFill>
                <a:latin typeface="Century Gothic" pitchFamily="34" charset="0"/>
              </a:rPr>
              <a:t> returned the value </a:t>
            </a:r>
            <a:r>
              <a:rPr lang="en-US" sz="1700" b="1" i="1" dirty="0" smtClean="0">
                <a:solidFill>
                  <a:schemeClr val="tx1">
                    <a:lumMod val="75000"/>
                    <a:lumOff val="25000"/>
                  </a:schemeClr>
                </a:solidFill>
                <a:latin typeface="Century Gothic" pitchFamily="34" charset="0"/>
              </a:rPr>
              <a:t>15</a:t>
            </a:r>
            <a:r>
              <a:rPr lang="en-US" sz="1700" dirty="0" smtClean="0">
                <a:solidFill>
                  <a:schemeClr val="tx1">
                    <a:lumMod val="75000"/>
                    <a:lumOff val="25000"/>
                  </a:schemeClr>
                </a:solidFill>
                <a:latin typeface="Century Gothic" pitchFamily="34" charset="0"/>
              </a:rPr>
              <a:t>. We added the 		value </a:t>
            </a:r>
            <a:r>
              <a:rPr lang="en-US" sz="1700" b="1" i="1" dirty="0" smtClean="0">
                <a:solidFill>
                  <a:schemeClr val="tx1">
                    <a:lumMod val="75000"/>
                    <a:lumOff val="25000"/>
                  </a:schemeClr>
                </a:solidFill>
                <a:latin typeface="Century Gothic" pitchFamily="34" charset="0"/>
              </a:rPr>
              <a:t>2</a:t>
            </a:r>
            <a:r>
              <a:rPr lang="en-US" sz="1700" dirty="0" smtClean="0">
                <a:solidFill>
                  <a:schemeClr val="tx1">
                    <a:lumMod val="75000"/>
                    <a:lumOff val="25000"/>
                  </a:schemeClr>
                </a:solidFill>
                <a:latin typeface="Century Gothic" pitchFamily="34" charset="0"/>
              </a:rPr>
              <a:t> to this result and displayed the final result. When we 		called the </a:t>
            </a:r>
            <a:r>
              <a:rPr lang="en-US" sz="1700" b="1" i="1" dirty="0" smtClean="0">
                <a:solidFill>
                  <a:schemeClr val="tx1">
                    <a:lumMod val="75000"/>
                    <a:lumOff val="25000"/>
                  </a:schemeClr>
                </a:solidFill>
                <a:latin typeface="Century Gothic" pitchFamily="34" charset="0"/>
              </a:rPr>
              <a:t>sub</a:t>
            </a:r>
            <a:r>
              <a:rPr lang="en-US" sz="1700" dirty="0" smtClean="0">
                <a:solidFill>
                  <a:schemeClr val="tx1">
                    <a:lumMod val="75000"/>
                    <a:lumOff val="25000"/>
                  </a:schemeClr>
                </a:solidFill>
                <a:latin typeface="Century Gothic" pitchFamily="34" charset="0"/>
              </a:rPr>
              <a:t> we had no more control over the result (</a:t>
            </a:r>
            <a:r>
              <a:rPr lang="en-US" sz="1700" b="1" i="1" dirty="0" smtClean="0">
                <a:solidFill>
                  <a:schemeClr val="tx1">
                    <a:lumMod val="75000"/>
                    <a:lumOff val="25000"/>
                  </a:schemeClr>
                </a:solidFill>
                <a:latin typeface="Century Gothic" pitchFamily="34" charset="0"/>
              </a:rPr>
              <a:t>15</a:t>
            </a:r>
            <a:r>
              <a:rPr lang="en-US" sz="1700" dirty="0" smtClean="0">
                <a:solidFill>
                  <a:schemeClr val="tx1">
                    <a:lumMod val="75000"/>
                    <a:lumOff val="25000"/>
                  </a:schemeClr>
                </a:solidFill>
                <a:latin typeface="Century Gothic" pitchFamily="34" charset="0"/>
              </a:rPr>
              <a:t>) 		because a sub cannot return a value!</a:t>
            </a:r>
          </a:p>
          <a:p>
            <a:pPr lvl="1">
              <a:buNone/>
            </a:pPr>
            <a:endParaRPr lang="en-US" sz="1700" dirty="0" smtClean="0">
              <a:solidFill>
                <a:schemeClr val="tx1">
                  <a:lumMod val="75000"/>
                  <a:lumOff val="25000"/>
                </a:schemeClr>
              </a:solidFill>
              <a:latin typeface="Century Gothic" pitchFamily="34" charset="0"/>
            </a:endParaRPr>
          </a:p>
        </p:txBody>
      </p:sp>
      <p:pic>
        <p:nvPicPr>
          <p:cNvPr id="112642" name="Picture 2" descr="Excel VBA Sub Result"/>
          <p:cNvPicPr>
            <a:picLocks noChangeAspect="1" noChangeArrowheads="1"/>
          </p:cNvPicPr>
          <p:nvPr/>
        </p:nvPicPr>
        <p:blipFill>
          <a:blip r:embed="rId2"/>
          <a:srcRect/>
          <a:stretch>
            <a:fillRect/>
          </a:stretch>
        </p:blipFill>
        <p:spPr bwMode="auto">
          <a:xfrm>
            <a:off x="3276600" y="2819400"/>
            <a:ext cx="1981200" cy="1981201"/>
          </a:xfrm>
          <a:prstGeom prst="rect">
            <a:avLst/>
          </a:prstGeom>
          <a:noFill/>
        </p:spPr>
      </p:pic>
    </p:spTree>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1722</TotalTime>
  <Words>2536</Words>
  <Application>Microsoft Office PowerPoint</Application>
  <PresentationFormat>On-screen Show (4:3)</PresentationFormat>
  <Paragraphs>1271</Paragraphs>
  <Slides>136</Slides>
  <Notes>0</Notes>
  <HiddenSlides>0</HiddenSlides>
  <MMClips>0</MMClips>
  <ScaleCrop>false</ScaleCrop>
  <HeadingPairs>
    <vt:vector size="4" baseType="variant">
      <vt:variant>
        <vt:lpstr>Theme</vt:lpstr>
      </vt:variant>
      <vt:variant>
        <vt:i4>1</vt:i4>
      </vt:variant>
      <vt:variant>
        <vt:lpstr>Slide Titles</vt:lpstr>
      </vt:variant>
      <vt:variant>
        <vt:i4>136</vt:i4>
      </vt:variant>
    </vt:vector>
  </HeadingPairs>
  <TitlesOfParts>
    <vt:vector size="137" baseType="lpstr">
      <vt:lpstr>Flow</vt:lpstr>
      <vt:lpstr>PowerPoint Presentation</vt:lpstr>
      <vt:lpstr>Training Contents</vt:lpstr>
      <vt:lpstr>Training Contents</vt:lpstr>
      <vt:lpstr>Lesson 1: About Macro</vt:lpstr>
      <vt:lpstr>Lesson 1: About Macro</vt:lpstr>
      <vt:lpstr>Lesson 1: About Macro</vt:lpstr>
      <vt:lpstr>Lesson 1: About Macro</vt:lpstr>
      <vt:lpstr>Lesson 1: About Macro</vt:lpstr>
      <vt:lpstr>Lesson 1: About Macro</vt:lpstr>
      <vt:lpstr>Lesson 1: About Macro</vt:lpstr>
      <vt:lpstr>Lesson 1: About Macro</vt:lpstr>
      <vt:lpstr>Lesson 1: About Macro</vt:lpstr>
      <vt:lpstr>Lesson 1: About Macro</vt:lpstr>
      <vt:lpstr>Activity 1:</vt:lpstr>
      <vt:lpstr>Lesson 2: Macro Basics</vt:lpstr>
      <vt:lpstr>Lesson 2: Macro Basics</vt:lpstr>
      <vt:lpstr>Lesson 2: Macro Basics</vt:lpstr>
      <vt:lpstr>Lesson 2: Macro Basics</vt:lpstr>
      <vt:lpstr>Lesson 2: Macro Basics</vt:lpstr>
      <vt:lpstr>Lesson 2: Macro Basics</vt:lpstr>
      <vt:lpstr>Lesson 2: Macro Basics</vt:lpstr>
      <vt:lpstr>Lesson 2: Macro Basics</vt:lpstr>
      <vt:lpstr>Lesson 2: Macro Basics</vt:lpstr>
      <vt:lpstr>Lesson 2: Macro Basics</vt:lpstr>
      <vt:lpstr>Lesson 2: Macro Basics</vt:lpstr>
      <vt:lpstr>Lesson 2: Macro Basics</vt:lpstr>
      <vt:lpstr>Lesson 2: Macro Basics</vt:lpstr>
      <vt:lpstr>Lesson 2: Macro Basics</vt:lpstr>
      <vt:lpstr>Lesson 2: Macro Basics</vt:lpstr>
      <vt:lpstr>Lesson 2: Macro Basics</vt:lpstr>
      <vt:lpstr>Lesson 2: Macro Basics</vt:lpstr>
      <vt:lpstr>Lesson 2: Macro Basics</vt:lpstr>
      <vt:lpstr>Lesson 2: Macro Basics</vt:lpstr>
      <vt:lpstr>Lesson 2: Macro Basics</vt:lpstr>
      <vt:lpstr>Lesson 2: Macro Basics</vt:lpstr>
      <vt:lpstr>Lesson 2: Macro Basics</vt:lpstr>
      <vt:lpstr>Lesson 2: Macro Basics</vt:lpstr>
      <vt:lpstr>Lesson 2: Macro Basics</vt:lpstr>
      <vt:lpstr>Lesson 2: Macro Basics</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3: Macro Programming</vt:lpstr>
      <vt:lpstr>Lesson 4: Macro Controls</vt:lpstr>
      <vt:lpstr>Lesson 4: Macro Controls</vt:lpstr>
      <vt:lpstr>Lesson 4: Macro Controls</vt:lpstr>
      <vt:lpstr>Lesson 4: Macro Controls</vt:lpstr>
      <vt:lpstr>Lesson 4: Macro Controls</vt:lpstr>
      <vt:lpstr>Lesson 4: Macro Controls</vt:lpstr>
      <vt:lpstr>Lesson 4: Macro Controls</vt:lpstr>
      <vt:lpstr>Lesson 4: Macro Controls</vt:lpstr>
      <vt:lpstr>Lesson 4: Macro Controls</vt:lpstr>
      <vt:lpstr>Lesson 4: Macro Controls</vt:lpstr>
      <vt:lpstr>Lesson 4: Macro Controls</vt:lpstr>
      <vt:lpstr>Lesson 4: Macro Controls</vt:lpstr>
      <vt:lpstr>Lesson 4: Macro Controls</vt:lpstr>
      <vt:lpstr>Lesson 4: Macro Controls</vt:lpstr>
      <vt:lpstr>Lesson 4: Macro Controls</vt:lpstr>
      <vt:lpstr>Lesson 4: Macro Controls</vt:lpstr>
      <vt:lpstr>Lesson 4: Macro Controls</vt:lpstr>
      <vt:lpstr>Lesson 4: Macro Controls</vt:lpstr>
      <vt:lpstr>Lesson 4: Macro Controls</vt:lpstr>
      <vt:lpstr>Lesson 4: Macro Controls</vt:lpstr>
      <vt:lpstr>Lesson 4: Macro Controls</vt:lpstr>
      <vt:lpstr>Lesson 4: Macro Controls</vt:lpstr>
      <vt:lpstr>Lesson 4: Macro Controls</vt:lpstr>
      <vt:lpstr>Lesson 4: Macro Controls</vt:lpstr>
      <vt:lpstr>Lesson 4: Macro Controls</vt:lpstr>
      <vt:lpstr>Lesson 4: Macro Controls</vt:lpstr>
      <vt:lpstr>Lesson 4: Macro Controls</vt:lpstr>
      <vt:lpstr>Lesson 4: Macro Controls</vt:lpstr>
      <vt:lpstr>Lesson 4: Macro Controls</vt:lpstr>
      <vt:lpstr>Lesson 4: Macro Controls</vt:lpstr>
      <vt:lpstr>Lesson 4: Macro Controls</vt:lpstr>
      <vt:lpstr>Lesson 4: Macro Controls</vt:lpstr>
      <vt:lpstr>Lesson 4: Macro Controls</vt:lpstr>
      <vt:lpstr>Lesson 4: Macro Controls</vt:lpstr>
      <vt:lpstr>Lesson 4: Macro Controls</vt:lpstr>
      <vt:lpstr>Lesson 4: Macro Controls</vt:lpstr>
      <vt:lpstr>Final Activity:</vt:lpstr>
    </vt:vector>
  </TitlesOfParts>
  <Company>FDTP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fp094004</dc:creator>
  <cp:lastModifiedBy>MANILYN B.. RAMIREZ</cp:lastModifiedBy>
  <cp:revision>471</cp:revision>
  <dcterms:created xsi:type="dcterms:W3CDTF">2012-12-18T05:43:41Z</dcterms:created>
  <dcterms:modified xsi:type="dcterms:W3CDTF">2016-03-16T05:46:27Z</dcterms:modified>
</cp:coreProperties>
</file>