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2" r:id="rId6"/>
    <p:sldId id="263" r:id="rId7"/>
    <p:sldId id="264" r:id="rId8"/>
    <p:sldId id="266" r:id="rId9"/>
    <p:sldId id="267" r:id="rId10"/>
    <p:sldId id="268" r:id="rId11"/>
    <p:sldId id="270"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93"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pPr/>
              <a:t>4/5/2020</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pPr/>
              <a:t>4/5/2020</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pPr/>
              <a:t>‹#›</a:t>
            </a:fld>
            <a:endParaRPr lang="en-US"/>
          </a:p>
        </p:txBody>
      </p:sp>
    </p:spTree>
    <p:extLst>
      <p:ext uri="{BB962C8B-B14F-4D97-AF65-F5344CB8AC3E}">
        <p14:creationId xmlns:p14="http://schemas.microsoft.com/office/powerpoint/2010/main" xmlns=""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ayAreaBikeShare_15858632099350/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bayareabikeshar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DB4EE7E1-5E93-4F94-9E93-73ECCF5205A6}"/>
              </a:ext>
            </a:extLst>
          </p:cNvPr>
          <p:cNvSpPr>
            <a:spLocks noGrp="1"/>
          </p:cNvSpPr>
          <p:nvPr>
            <p:ph type="ctrTitle"/>
          </p:nvPr>
        </p:nvSpPr>
        <p:spPr/>
        <p:txBody>
          <a:bodyPr/>
          <a:lstStyle/>
          <a:p>
            <a:r>
              <a:rPr lang="en-US" dirty="0" smtClean="0">
                <a:hlinkClick r:id="rId2"/>
              </a:rPr>
              <a:t>Bay Area Bike Share Analysis</a:t>
            </a:r>
            <a:endParaRPr lang="en-US" dirty="0">
              <a:hlinkClick r:id="rId2"/>
            </a:endParaRPr>
          </a:p>
        </p:txBody>
      </p:sp>
    </p:spTree>
    <p:extLst>
      <p:ext uri="{BB962C8B-B14F-4D97-AF65-F5344CB8AC3E}">
        <p14:creationId xmlns:p14="http://schemas.microsoft.com/office/powerpoint/2010/main" xmlns=""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Start Station">
            <a:extLst>
              <a:ext uri="{FF2B5EF4-FFF2-40B4-BE49-F238E27FC236}">
                <a16:creationId xmlns="" xmlns:a16="http://schemas.microsoft.com/office/drawing/2014/main" id="{D51D0E8C-1FD2-488E-8E34-6A7948BDC32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63889" y="0"/>
            <a:ext cx="2712816" cy="6858000"/>
          </a:xfrm>
          <a:prstGeom prst="rect">
            <a:avLst/>
          </a:prstGeom>
        </p:spPr>
      </p:pic>
      <p:pic>
        <p:nvPicPr>
          <p:cNvPr id="5" name="slide3" descr="End Station">
            <a:extLst>
              <a:ext uri="{FF2B5EF4-FFF2-40B4-BE49-F238E27FC236}">
                <a16:creationId xmlns="" xmlns:a16="http://schemas.microsoft.com/office/drawing/2014/main" id="{1B8ACEC6-764B-455B-B320-E75BAAD69AB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80964" y="0"/>
            <a:ext cx="2712816" cy="6858000"/>
          </a:xfrm>
          <a:prstGeom prst="rect">
            <a:avLst/>
          </a:prstGeom>
        </p:spPr>
      </p:pic>
      <p:sp>
        <p:nvSpPr>
          <p:cNvPr id="6" name="Title 5"/>
          <p:cNvSpPr>
            <a:spLocks noGrp="1"/>
          </p:cNvSpPr>
          <p:nvPr>
            <p:ph type="title"/>
          </p:nvPr>
        </p:nvSpPr>
        <p:spPr>
          <a:xfrm>
            <a:off x="779598" y="666205"/>
            <a:ext cx="4798241" cy="1463041"/>
          </a:xfrm>
        </p:spPr>
        <p:txBody>
          <a:bodyPr>
            <a:normAutofit/>
          </a:bodyPr>
          <a:lstStyle/>
          <a:p>
            <a:pPr algn="ctr"/>
            <a:r>
              <a:rPr lang="en-IN" sz="2400" b="1" dirty="0" smtClean="0"/>
              <a:t>What are the most popular/busy stations ?</a:t>
            </a:r>
            <a:endParaRPr lang="en-US" sz="2400" b="1" dirty="0"/>
          </a:p>
        </p:txBody>
      </p:sp>
      <p:sp>
        <p:nvSpPr>
          <p:cNvPr id="7" name="Text Placeholder 6"/>
          <p:cNvSpPr>
            <a:spLocks noGrp="1"/>
          </p:cNvSpPr>
          <p:nvPr>
            <p:ph type="body" idx="1"/>
          </p:nvPr>
        </p:nvSpPr>
        <p:spPr>
          <a:xfrm>
            <a:off x="831849" y="2638697"/>
            <a:ext cx="5242380" cy="3450954"/>
          </a:xfrm>
        </p:spPr>
        <p:txBody>
          <a:bodyPr/>
          <a:lstStyle/>
          <a:p>
            <a:r>
              <a:rPr lang="en-IN" dirty="0" smtClean="0"/>
              <a:t>Its very clear that San Francisco Caltrain is the most busy station among all 74 stations. Number of rides starting from this station was 49,092, where as this station as a destination there are 63,179 rides.</a:t>
            </a:r>
          </a:p>
          <a:p>
            <a:endParaRPr lang="en-IN" dirty="0" smtClean="0"/>
          </a:p>
          <a:p>
            <a:endParaRPr lang="en-IN" dirty="0" smtClean="0"/>
          </a:p>
          <a:p>
            <a:r>
              <a:rPr lang="en-IN"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7878" y="578224"/>
            <a:ext cx="10515600" cy="2111188"/>
          </a:xfrm>
        </p:spPr>
        <p:txBody>
          <a:bodyPr>
            <a:normAutofit lnSpcReduction="10000"/>
          </a:bodyPr>
          <a:lstStyle/>
          <a:p>
            <a:endParaRPr lang="en-IN" dirty="0" smtClean="0"/>
          </a:p>
          <a:p>
            <a:pPr algn="ctr"/>
            <a:r>
              <a:rPr lang="en-IN" b="1" dirty="0" smtClean="0"/>
              <a:t>Below are the most busy stations in each city as a starting point and as a destinations.</a:t>
            </a:r>
          </a:p>
          <a:p>
            <a:endParaRPr lang="en-IN" dirty="0" smtClean="0"/>
          </a:p>
          <a:p>
            <a:r>
              <a:rPr lang="en-IN" dirty="0" smtClean="0"/>
              <a:t> </a:t>
            </a:r>
            <a:endParaRPr lang="en-US" dirty="0"/>
          </a:p>
        </p:txBody>
      </p:sp>
      <p:graphicFrame>
        <p:nvGraphicFramePr>
          <p:cNvPr id="5" name="Table 4"/>
          <p:cNvGraphicFramePr>
            <a:graphicFrameLocks noGrp="1"/>
          </p:cNvGraphicFramePr>
          <p:nvPr/>
        </p:nvGraphicFramePr>
        <p:xfrm>
          <a:off x="507530" y="1990166"/>
          <a:ext cx="11168745" cy="3818963"/>
        </p:xfrm>
        <a:graphic>
          <a:graphicData uri="http://schemas.openxmlformats.org/drawingml/2006/table">
            <a:tbl>
              <a:tblPr/>
              <a:tblGrid>
                <a:gridCol w="2233749"/>
                <a:gridCol w="2233749"/>
                <a:gridCol w="2233749"/>
                <a:gridCol w="2233749"/>
                <a:gridCol w="2233749"/>
              </a:tblGrid>
              <a:tr h="412129">
                <a:tc gridSpan="5">
                  <a:txBody>
                    <a:bodyPr/>
                    <a:lstStyle/>
                    <a:p>
                      <a:pPr algn="ctr" fontAlgn="b"/>
                      <a:r>
                        <a:rPr lang="en-US" sz="1100" b="0" i="0" u="none" strike="noStrike" dirty="0">
                          <a:solidFill>
                            <a:srgbClr val="000000"/>
                          </a:solidFill>
                          <a:latin typeface="Calibri"/>
                        </a:rPr>
                        <a:t>Starting Station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2129">
                <a:tc>
                  <a:txBody>
                    <a:bodyPr/>
                    <a:lstStyle/>
                    <a:p>
                      <a:pPr algn="ctr" fontAlgn="b"/>
                      <a:r>
                        <a:rPr lang="en-US" sz="1100" b="0" i="0" u="none" strike="noStrike">
                          <a:solidFill>
                            <a:srgbClr val="000000"/>
                          </a:solidFill>
                          <a:latin typeface="Calibri"/>
                        </a:rPr>
                        <a:t>Mountain View</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Palo Alto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Redwood 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San Francisco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San Jose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03317">
                <a:tc>
                  <a:txBody>
                    <a:bodyPr/>
                    <a:lstStyle/>
                    <a:p>
                      <a:pPr algn="ctr" fontAlgn="b"/>
                      <a:r>
                        <a:rPr lang="en-US" sz="1100" b="0" i="0" u="none" strike="noStrike" dirty="0">
                          <a:solidFill>
                            <a:srgbClr val="000000"/>
                          </a:solidFill>
                          <a:latin typeface="Calibri"/>
                        </a:rPr>
                        <a:t>Mountain View Caltrain Station [6544</a:t>
                      </a:r>
                      <a:r>
                        <a:rPr lang="en-US" sz="1100" b="0" i="0" u="none" strike="noStrike" dirty="0" smtClean="0">
                          <a:solidFill>
                            <a:srgbClr val="000000"/>
                          </a:solidFill>
                          <a:latin typeface="Calibri"/>
                        </a:rPr>
                        <a:t>]</a:t>
                      </a:r>
                    </a:p>
                    <a:p>
                      <a:pPr algn="ctr" fontAlgn="b"/>
                      <a:endParaRPr lang="en-IN" sz="1100" b="0" i="0" u="none" strike="noStrike" dirty="0" smtClean="0">
                        <a:solidFill>
                          <a:srgbClr val="000000"/>
                        </a:solidFill>
                        <a:latin typeface="Calibri"/>
                      </a:endParaRPr>
                    </a:p>
                    <a:p>
                      <a:pPr algn="ctr" fontAlgn="b"/>
                      <a:endParaRPr lang="en-US" sz="1100" b="0"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100" b="0" i="0" u="none" strike="noStrike" dirty="0">
                          <a:solidFill>
                            <a:srgbClr val="000000"/>
                          </a:solidFill>
                          <a:latin typeface="Calibri"/>
                        </a:rPr>
                        <a:t>Palo Alto Caltrain Station [2111</a:t>
                      </a:r>
                      <a:r>
                        <a:rPr lang="it-IT" sz="1100" b="0" i="0" u="none" strike="noStrike" dirty="0" smtClean="0">
                          <a:solidFill>
                            <a:srgbClr val="000000"/>
                          </a:solidFill>
                          <a:latin typeface="Calibri"/>
                        </a:rPr>
                        <a:t>]</a:t>
                      </a:r>
                    </a:p>
                    <a:p>
                      <a:pPr algn="ctr" fontAlgn="b"/>
                      <a:endParaRPr lang="it-IT" sz="1100" b="0" i="0" u="none" strike="noStrike" dirty="0" smtClean="0">
                        <a:solidFill>
                          <a:srgbClr val="000000"/>
                        </a:solidFill>
                        <a:latin typeface="Calibri"/>
                      </a:endParaRPr>
                    </a:p>
                    <a:p>
                      <a:pPr algn="ctr" fontAlgn="b"/>
                      <a:endParaRPr lang="it-IT"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Redwood City Caltrain Station [1554</a:t>
                      </a:r>
                      <a:r>
                        <a:rPr lang="en-US" sz="1100" b="0" i="0" u="none" strike="noStrike" dirty="0" smtClean="0">
                          <a:solidFill>
                            <a:srgbClr val="000000"/>
                          </a:solidFill>
                          <a:latin typeface="Calibri"/>
                        </a:rPr>
                        <a:t>]</a:t>
                      </a:r>
                    </a:p>
                    <a:p>
                      <a:pPr algn="ctr" fontAlgn="b"/>
                      <a:endParaRPr lang="en-IN" sz="1100" b="0" i="0" u="none" strike="noStrike" dirty="0" smtClean="0">
                        <a:solidFill>
                          <a:srgbClr val="000000"/>
                        </a:solidFill>
                        <a:latin typeface="Calibri"/>
                      </a:endParaRPr>
                    </a:p>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San Francisco Caltrain (Townsend at 4th) [49092</a:t>
                      </a:r>
                      <a:r>
                        <a:rPr lang="en-US" sz="1100" b="0" i="0" u="none" strike="noStrike" dirty="0" smtClean="0">
                          <a:solidFill>
                            <a:srgbClr val="000000"/>
                          </a:solidFill>
                          <a:latin typeface="Calibri"/>
                        </a:rPr>
                        <a:t>]</a:t>
                      </a:r>
                    </a:p>
                    <a:p>
                      <a:pPr algn="ctr" fontAlgn="b"/>
                      <a:endParaRPr lang="en-IN" sz="1100" b="0" i="0" u="none" strike="noStrike" dirty="0" smtClean="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100" b="0" i="0" u="none" strike="noStrike" dirty="0">
                          <a:solidFill>
                            <a:srgbClr val="000000"/>
                          </a:solidFill>
                          <a:latin typeface="Calibri"/>
                        </a:rPr>
                        <a:t>San Jose Diridon Caltrain Station [9558</a:t>
                      </a:r>
                      <a:r>
                        <a:rPr lang="it-IT" sz="1100" b="0" i="0" u="none" strike="noStrike" dirty="0" smtClean="0">
                          <a:solidFill>
                            <a:srgbClr val="000000"/>
                          </a:solidFill>
                          <a:latin typeface="Calibri"/>
                        </a:rPr>
                        <a:t>]</a:t>
                      </a:r>
                    </a:p>
                    <a:p>
                      <a:pPr algn="ctr" fontAlgn="b"/>
                      <a:endParaRPr lang="it-IT"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129">
                <a:tc>
                  <a:txBody>
                    <a:bodyPr/>
                    <a:lstStyle/>
                    <a:p>
                      <a:pPr algn="ctr" fontAlgn="b"/>
                      <a:r>
                        <a:rPr lang="en-US"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129">
                <a:tc gridSpan="5">
                  <a:txBody>
                    <a:bodyPr/>
                    <a:lstStyle/>
                    <a:p>
                      <a:pPr algn="ctr" fontAlgn="b"/>
                      <a:r>
                        <a:rPr lang="en-US" sz="1100" b="0" i="0" u="none" strike="noStrike" dirty="0">
                          <a:solidFill>
                            <a:srgbClr val="000000"/>
                          </a:solidFill>
                          <a:latin typeface="Calibri"/>
                        </a:rPr>
                        <a:t>Destination Station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2129">
                <a:tc>
                  <a:txBody>
                    <a:bodyPr/>
                    <a:lstStyle/>
                    <a:p>
                      <a:pPr algn="ctr" fontAlgn="b"/>
                      <a:r>
                        <a:rPr lang="en-US" sz="1100" b="0" i="0" u="none" strike="noStrike">
                          <a:solidFill>
                            <a:srgbClr val="000000"/>
                          </a:solidFill>
                          <a:latin typeface="Calibri"/>
                        </a:rPr>
                        <a:t>Mountain View</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Palo Alto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Redwood 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San Francisco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San Jose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5001">
                <a:tc>
                  <a:txBody>
                    <a:bodyPr/>
                    <a:lstStyle/>
                    <a:p>
                      <a:pPr algn="ctr" fontAlgn="b"/>
                      <a:r>
                        <a:rPr lang="en-US" sz="1100" b="0" i="0" u="none" strike="noStrike" dirty="0">
                          <a:solidFill>
                            <a:srgbClr val="000000"/>
                          </a:solidFill>
                          <a:latin typeface="Calibri"/>
                        </a:rPr>
                        <a:t>Mountain View Caltrain </a:t>
                      </a:r>
                      <a:r>
                        <a:rPr lang="en-US" sz="1100" b="0" i="0" u="none" strike="noStrike" dirty="0" smtClean="0">
                          <a:solidFill>
                            <a:srgbClr val="000000"/>
                          </a:solidFill>
                          <a:latin typeface="Calibri"/>
                        </a:rPr>
                        <a:t>Station </a:t>
                      </a:r>
                      <a:r>
                        <a:rPr lang="en-US" sz="1100" b="0" i="0" u="none" strike="noStrike" dirty="0">
                          <a:solidFill>
                            <a:srgbClr val="000000"/>
                          </a:solidFill>
                          <a:latin typeface="Calibri"/>
                        </a:rPr>
                        <a:t>[6654</a:t>
                      </a:r>
                      <a:r>
                        <a:rPr lang="en-US" sz="1100" b="0" i="0" u="none" strike="noStrike" dirty="0" smtClean="0">
                          <a:solidFill>
                            <a:srgbClr val="000000"/>
                          </a:solidFill>
                          <a:latin typeface="Calibri"/>
                        </a:rPr>
                        <a:t>]</a:t>
                      </a:r>
                    </a:p>
                    <a:p>
                      <a:pPr algn="ctr" fontAlgn="b"/>
                      <a:endParaRPr lang="en-IN" sz="1100" b="0" i="0" u="none" strike="noStrike" dirty="0" smtClean="0">
                        <a:solidFill>
                          <a:srgbClr val="000000"/>
                        </a:solidFill>
                        <a:latin typeface="Calibri"/>
                      </a:endParaRPr>
                    </a:p>
                    <a:p>
                      <a:pPr algn="ctr" fontAlgn="b"/>
                      <a:endParaRPr lang="en-US" sz="1100" b="0"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1100" b="0" i="0" u="none" strike="noStrike" dirty="0">
                          <a:solidFill>
                            <a:srgbClr val="000000"/>
                          </a:solidFill>
                          <a:latin typeface="Calibri"/>
                        </a:rPr>
                        <a:t>Palo Alto Caltrain Station [1720</a:t>
                      </a:r>
                      <a:r>
                        <a:rPr lang="it-IT" sz="1100" b="0" i="0" u="none" strike="noStrike" dirty="0" smtClean="0">
                          <a:solidFill>
                            <a:srgbClr val="000000"/>
                          </a:solidFill>
                          <a:latin typeface="Calibri"/>
                        </a:rPr>
                        <a:t>]</a:t>
                      </a:r>
                    </a:p>
                    <a:p>
                      <a:pPr algn="ctr" fontAlgn="b"/>
                      <a:endParaRPr lang="it-IT" sz="1100" b="0" i="0" u="none" strike="noStrike" dirty="0" smtClean="0">
                        <a:solidFill>
                          <a:srgbClr val="000000"/>
                        </a:solidFill>
                        <a:latin typeface="Calibri"/>
                      </a:endParaRPr>
                    </a:p>
                    <a:p>
                      <a:pPr algn="ctr" fontAlgn="b"/>
                      <a:endParaRPr lang="it-IT"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Redwood City Caltrain Station [1241</a:t>
                      </a:r>
                      <a:r>
                        <a:rPr lang="en-US" sz="1100" b="0" i="0" u="none" strike="noStrike" dirty="0" smtClean="0">
                          <a:solidFill>
                            <a:srgbClr val="000000"/>
                          </a:solidFill>
                          <a:latin typeface="Calibri"/>
                        </a:rPr>
                        <a:t>]</a:t>
                      </a:r>
                    </a:p>
                    <a:p>
                      <a:pPr algn="ctr" fontAlgn="b"/>
                      <a:endParaRPr lang="en-IN" sz="1100" b="0" i="0" u="none" strike="noStrike" dirty="0" smtClean="0">
                        <a:solidFill>
                          <a:srgbClr val="000000"/>
                        </a:solidFill>
                        <a:latin typeface="Calibri"/>
                      </a:endParaRPr>
                    </a:p>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San Francisco Caltrain (Townsend at 4th) [63167</a:t>
                      </a:r>
                      <a:r>
                        <a:rPr lang="en-US" sz="1100" b="0" i="0" u="none" strike="noStrike" dirty="0" smtClean="0">
                          <a:solidFill>
                            <a:srgbClr val="000000"/>
                          </a:solidFill>
                          <a:latin typeface="Calibri"/>
                        </a:rPr>
                        <a:t>]</a:t>
                      </a:r>
                    </a:p>
                    <a:p>
                      <a:pPr algn="ct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1100" b="0" i="0" u="none" strike="noStrike" dirty="0">
                          <a:solidFill>
                            <a:srgbClr val="000000"/>
                          </a:solidFill>
                          <a:latin typeface="Calibri"/>
                        </a:rPr>
                        <a:t>San Jose Diridon Caltrain Station [9410</a:t>
                      </a:r>
                      <a:r>
                        <a:rPr lang="it-IT" sz="1100" b="0" i="0" u="none" strike="noStrike" dirty="0" smtClean="0">
                          <a:solidFill>
                            <a:srgbClr val="000000"/>
                          </a:solidFill>
                          <a:latin typeface="Calibri"/>
                        </a:rPr>
                        <a:t>]</a:t>
                      </a:r>
                    </a:p>
                    <a:p>
                      <a:pPr algn="ctr" fontAlgn="b"/>
                      <a:endParaRPr lang="it-IT"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Number of rides from starting to end point">
            <a:extLst>
              <a:ext uri="{FF2B5EF4-FFF2-40B4-BE49-F238E27FC236}">
                <a16:creationId xmlns="" xmlns:a16="http://schemas.microsoft.com/office/drawing/2014/main" id="{92C6232A-6630-4FCF-B607-629E6873EFB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22960" y="195942"/>
            <a:ext cx="10946674" cy="6505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
            <a:ext cx="9144000" cy="822960"/>
          </a:xfrm>
        </p:spPr>
        <p:txBody>
          <a:bodyPr/>
          <a:lstStyle/>
          <a:p>
            <a:r>
              <a:rPr lang="en-IN" sz="2400" b="1" dirty="0" smtClean="0"/>
              <a:t>Most Busy Routes?</a:t>
            </a:r>
            <a:endParaRPr lang="en-US" sz="2400" b="1" dirty="0"/>
          </a:p>
        </p:txBody>
      </p:sp>
      <p:sp>
        <p:nvSpPr>
          <p:cNvPr id="3" name="Subtitle 2"/>
          <p:cNvSpPr>
            <a:spLocks noGrp="1"/>
          </p:cNvSpPr>
          <p:nvPr>
            <p:ph type="subTitle" idx="1"/>
          </p:nvPr>
        </p:nvSpPr>
        <p:spPr>
          <a:xfrm>
            <a:off x="535577" y="1397726"/>
            <a:ext cx="11234057" cy="5185954"/>
          </a:xfrm>
        </p:spPr>
        <p:txBody>
          <a:bodyPr/>
          <a:lstStyle/>
          <a:p>
            <a:pPr algn="l"/>
            <a:r>
              <a:rPr lang="en-IN" dirty="0" smtClean="0"/>
              <a:t> On the heatmap diagram in the previous slide, we can figure out which is the busiest route among all. </a:t>
            </a:r>
          </a:p>
          <a:p>
            <a:pPr algn="l"/>
            <a:endParaRPr lang="en-IN" dirty="0" smtClean="0"/>
          </a:p>
          <a:p>
            <a:pPr algn="l"/>
            <a:r>
              <a:rPr lang="en-IN" dirty="0" smtClean="0"/>
              <a:t>We can Also see with the help of this diagram that number of rides from one station to another station.</a:t>
            </a:r>
          </a:p>
          <a:p>
            <a:pPr algn="l"/>
            <a:endParaRPr lang="en-IN" dirty="0" smtClean="0"/>
          </a:p>
          <a:p>
            <a:pPr algn="l"/>
            <a:r>
              <a:rPr lang="en-IN" dirty="0" smtClean="0"/>
              <a:t>We note that riders leaving from most popular station, SF Caltrain, disperse throughout the system, Also riders heading to SF Caltrain similarly tend to come from throughout the system.</a:t>
            </a:r>
          </a:p>
          <a:p>
            <a:pPr algn="l"/>
            <a:endParaRPr lang="en-IN" dirty="0" smtClean="0"/>
          </a:p>
          <a:p>
            <a:pPr algn="l"/>
            <a:r>
              <a:rPr lang="en-IN" dirty="0" smtClean="0"/>
              <a:t>Most popular route is from San Francisco Caltrain 2 (330 Townsend) to Townsend at 7</a:t>
            </a:r>
            <a:r>
              <a:rPr lang="en-IN" baseline="30000" dirty="0" smtClean="0"/>
              <a:t>th</a:t>
            </a:r>
            <a:r>
              <a:rPr lang="en-IN" dirty="0" smtClean="0"/>
              <a:t>.</a:t>
            </a:r>
          </a:p>
          <a:p>
            <a:pPr algn="l"/>
            <a:endParaRPr lang="en-IN" dirty="0" smtClean="0"/>
          </a:p>
          <a:p>
            <a:pPr algn="l"/>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u="sng" dirty="0" smtClean="0"/>
              <a:t>Conclusion</a:t>
            </a:r>
            <a:endParaRPr lang="en-US" sz="2400" b="1" u="sng" dirty="0"/>
          </a:p>
        </p:txBody>
      </p:sp>
      <p:sp>
        <p:nvSpPr>
          <p:cNvPr id="3" name="Content Placeholder 2"/>
          <p:cNvSpPr>
            <a:spLocks noGrp="1"/>
          </p:cNvSpPr>
          <p:nvPr>
            <p:ph idx="1"/>
          </p:nvPr>
        </p:nvSpPr>
        <p:spPr/>
        <p:txBody>
          <a:bodyPr/>
          <a:lstStyle/>
          <a:p>
            <a:r>
              <a:rPr lang="en-US" dirty="0" smtClean="0"/>
              <a:t>Bike share is mostly used by Subscribers, in San Francisco.</a:t>
            </a:r>
          </a:p>
          <a:p>
            <a:r>
              <a:rPr lang="en-US" dirty="0" smtClean="0"/>
              <a:t>Bike services is mostly used on Weekdays while going to or coming from offices.</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
            <a:ext cx="12192000" cy="25699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What is the Bay Area Bike Share?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The </a:t>
            </a:r>
            <a:r>
              <a:rPr kumimoji="0" lang="en-US" b="0" i="0" u="none" strike="noStrike" cap="none" normalizeH="0" baseline="0" dirty="0" smtClean="0">
                <a:ln>
                  <a:noFill/>
                </a:ln>
                <a:solidFill>
                  <a:srgbClr val="0000FF"/>
                </a:solidFill>
                <a:effectLst/>
                <a:ea typeface="Times New Roman" pitchFamily="18" charset="0"/>
                <a:cs typeface="Times New Roman" pitchFamily="18" charset="0"/>
                <a:hlinkClick r:id="rId2"/>
              </a:rPr>
              <a:t>Bay Area Bike Share</a:t>
            </a: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 system allows users to rent bicycles for short journeys between stations throughout the city. Users can be annual members or short term (1 or 3 days). The system is completely automated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There are </a:t>
            </a:r>
            <a:r>
              <a:rPr kumimoji="0" lang="en-US" b="1" i="0" u="none" strike="noStrike" cap="none" normalizeH="0" baseline="0" dirty="0" smtClean="0">
                <a:ln>
                  <a:noFill/>
                </a:ln>
                <a:solidFill>
                  <a:srgbClr val="000000"/>
                </a:solidFill>
                <a:effectLst/>
                <a:ea typeface="Times New Roman" pitchFamily="18" charset="0"/>
                <a:cs typeface="Times New Roman" pitchFamily="18" charset="0"/>
              </a:rPr>
              <a:t>74</a:t>
            </a: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 stations across </a:t>
            </a:r>
            <a:r>
              <a:rPr kumimoji="0" lang="en-US" b="1" i="0" u="none" strike="noStrike" cap="none" normalizeH="0" baseline="0" dirty="0" smtClean="0">
                <a:ln>
                  <a:noFill/>
                </a:ln>
                <a:solidFill>
                  <a:srgbClr val="000000"/>
                </a:solidFill>
                <a:effectLst/>
                <a:ea typeface="Times New Roman" pitchFamily="18" charset="0"/>
                <a:cs typeface="Times New Roman" pitchFamily="18" charset="0"/>
              </a:rPr>
              <a:t>5</a:t>
            </a: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 cities in the Bike Share system, with an average of </a:t>
            </a:r>
            <a:r>
              <a:rPr kumimoji="0" lang="en-US" b="1" i="0" u="none" strike="noStrike" cap="none" normalizeH="0" baseline="0" dirty="0" smtClean="0">
                <a:ln>
                  <a:noFill/>
                </a:ln>
                <a:solidFill>
                  <a:srgbClr val="000000"/>
                </a:solidFill>
                <a:effectLst/>
                <a:ea typeface="Times New Roman" pitchFamily="18" charset="0"/>
                <a:cs typeface="Times New Roman" pitchFamily="18" charset="0"/>
              </a:rPr>
              <a:t>17</a:t>
            </a:r>
            <a:r>
              <a:rPr kumimoji="0" lang="en-US" b="0" i="0" u="none" strike="noStrike" cap="none" normalizeH="0" baseline="0" dirty="0" smtClean="0">
                <a:ln>
                  <a:noFill/>
                </a:ln>
                <a:solidFill>
                  <a:srgbClr val="000000"/>
                </a:solidFill>
                <a:effectLst/>
                <a:ea typeface="Times New Roman" pitchFamily="18" charset="0"/>
                <a:cs typeface="Times New Roman" pitchFamily="18" charset="0"/>
              </a:rPr>
              <a:t> docks per station.</a:t>
            </a:r>
            <a:endParaRPr kumimoji="0" lang="en-IN" b="0" i="0" u="none" strike="noStrike" cap="none" normalizeH="0" baseline="0" dirty="0" smtClean="0">
              <a:ln>
                <a:noFill/>
              </a:ln>
              <a:solidFill>
                <a:srgbClr val="000000"/>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mj-lt"/>
              <a:ea typeface="Times New Roman" pitchFamily="18" charset="0"/>
              <a:cs typeface="Times New Roman" pitchFamily="18" charset="0"/>
            </a:endParaRPr>
          </a:p>
        </p:txBody>
      </p:sp>
      <p:sp>
        <p:nvSpPr>
          <p:cNvPr id="6" name="Rectangle 5"/>
          <p:cNvSpPr/>
          <p:nvPr/>
        </p:nvSpPr>
        <p:spPr>
          <a:xfrm>
            <a:off x="0" y="5042263"/>
            <a:ext cx="12191999" cy="1200329"/>
          </a:xfrm>
          <a:prstGeom prst="rect">
            <a:avLst/>
          </a:prstGeom>
        </p:spPr>
        <p:txBody>
          <a:bodyPr wrap="square">
            <a:spAutoFit/>
          </a:bodyPr>
          <a:lstStyle/>
          <a:p>
            <a:endParaRPr lang="en-US" dirty="0" smtClean="0"/>
          </a:p>
          <a:p>
            <a:r>
              <a:rPr lang="en-US" b="1" dirty="0" smtClean="0"/>
              <a:t>50%</a:t>
            </a:r>
            <a:r>
              <a:rPr lang="en-US" dirty="0" smtClean="0"/>
              <a:t> of the stations and docks are located in San Francisco, but it makes up </a:t>
            </a:r>
            <a:r>
              <a:rPr lang="en-US" b="1" dirty="0" smtClean="0"/>
              <a:t>90%</a:t>
            </a:r>
            <a:r>
              <a:rPr lang="en-US" dirty="0" smtClean="0"/>
              <a:t> of the system use.</a:t>
            </a:r>
          </a:p>
          <a:p>
            <a:r>
              <a:rPr lang="en-US" dirty="0" smtClean="0"/>
              <a:t>The data we analyze here came from rides between August 29, 2013 and August 31, 2015.</a:t>
            </a:r>
          </a:p>
          <a:p>
            <a:endParaRPr lang="en-US" dirty="0"/>
          </a:p>
        </p:txBody>
      </p:sp>
      <p:pic>
        <p:nvPicPr>
          <p:cNvPr id="2" name="Picture 2"/>
          <p:cNvPicPr>
            <a:picLocks noChangeAspect="1" noChangeArrowheads="1"/>
          </p:cNvPicPr>
          <p:nvPr/>
        </p:nvPicPr>
        <p:blipFill>
          <a:blip r:embed="rId3"/>
          <a:srcRect/>
          <a:stretch>
            <a:fillRect/>
          </a:stretch>
        </p:blipFill>
        <p:spPr bwMode="auto">
          <a:xfrm>
            <a:off x="2704012" y="2411594"/>
            <a:ext cx="7824651" cy="2505075"/>
          </a:xfrm>
          <a:prstGeom prst="rect">
            <a:avLst/>
          </a:prstGeom>
          <a:noFill/>
          <a:ln w="9525">
            <a:noFill/>
            <a:miter lim="800000"/>
            <a:headEnd/>
            <a:tailEnd/>
          </a:ln>
          <a:effectLst/>
        </p:spPr>
      </p:pic>
    </p:spTree>
    <p:extLst>
      <p:ext uri="{BB962C8B-B14F-4D97-AF65-F5344CB8AC3E}">
        <p14:creationId xmlns:p14="http://schemas.microsoft.com/office/powerpoint/2010/main" xmlns=""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5473337"/>
            <a:ext cx="10515600" cy="763225"/>
          </a:xfrm>
        </p:spPr>
        <p:txBody>
          <a:bodyPr>
            <a:normAutofit/>
          </a:bodyPr>
          <a:lstStyle/>
          <a:p>
            <a:r>
              <a:rPr lang="en-IN" sz="1800" dirty="0" smtClean="0">
                <a:latin typeface="+mn-lt"/>
              </a:rPr>
              <a:t>In the above graph, its very clear that Number of rides in San Francisco is much higher than all other cities. Average number of rides in 733 Days is 914 rides per day.</a:t>
            </a:r>
            <a:endParaRPr lang="en-US" sz="1800" dirty="0">
              <a:latin typeface="+mn-lt"/>
            </a:endParaRPr>
          </a:p>
        </p:txBody>
      </p:sp>
      <p:pic>
        <p:nvPicPr>
          <p:cNvPr id="2050" name="Picture 2"/>
          <p:cNvPicPr>
            <a:picLocks noChangeAspect="1" noChangeArrowheads="1"/>
          </p:cNvPicPr>
          <p:nvPr/>
        </p:nvPicPr>
        <p:blipFill>
          <a:blip r:embed="rId2"/>
          <a:srcRect/>
          <a:stretch>
            <a:fillRect/>
          </a:stretch>
        </p:blipFill>
        <p:spPr bwMode="auto">
          <a:xfrm>
            <a:off x="0" y="-1"/>
            <a:ext cx="12192000" cy="522514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Rides per Month and per Quarter">
            <a:extLst>
              <a:ext uri="{FF2B5EF4-FFF2-40B4-BE49-F238E27FC236}">
                <a16:creationId xmlns:a16="http://schemas.microsoft.com/office/drawing/2014/main" xmlns="" id="{B0C73856-13CE-4041-A359-21A7C54A5BB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57721" y="404950"/>
            <a:ext cx="9163050" cy="4519748"/>
          </a:xfrm>
          <a:prstGeom prst="rect">
            <a:avLst/>
          </a:prstGeom>
        </p:spPr>
      </p:pic>
      <p:sp>
        <p:nvSpPr>
          <p:cNvPr id="3" name="Title 2"/>
          <p:cNvSpPr>
            <a:spLocks noGrp="1"/>
          </p:cNvSpPr>
          <p:nvPr>
            <p:ph type="title"/>
          </p:nvPr>
        </p:nvSpPr>
        <p:spPr>
          <a:xfrm>
            <a:off x="561703" y="5237571"/>
            <a:ext cx="11077303" cy="1325563"/>
          </a:xfrm>
        </p:spPr>
        <p:txBody>
          <a:bodyPr>
            <a:noAutofit/>
          </a:bodyPr>
          <a:lstStyle/>
          <a:p>
            <a:r>
              <a:rPr lang="en-IN" sz="1800" dirty="0" smtClean="0">
                <a:latin typeface="+mn-lt"/>
              </a:rPr>
              <a:t>There were 6,69,959 total rides in 2 years and Average time per ride is 18 minutes and 28 seconds.   </a:t>
            </a:r>
            <a:br>
              <a:rPr lang="en-IN" sz="1800" dirty="0" smtClean="0">
                <a:latin typeface="+mn-lt"/>
              </a:rPr>
            </a:br>
            <a:r>
              <a:rPr lang="en-IN" sz="1800" dirty="0" smtClean="0">
                <a:latin typeface="+mn-lt"/>
              </a:rPr>
              <a:t/>
            </a:r>
            <a:br>
              <a:rPr lang="en-IN" sz="1800" dirty="0" smtClean="0">
                <a:latin typeface="+mn-lt"/>
              </a:rPr>
            </a:br>
            <a:r>
              <a:rPr lang="en-IN" sz="1800" dirty="0" smtClean="0">
                <a:latin typeface="+mn-lt"/>
              </a:rPr>
              <a:t>In Palo Alto, average time per ride is 71 minutes and 19 seconds, which is the highest value in any city. Whereas in </a:t>
            </a:r>
            <a:br>
              <a:rPr lang="en-IN" sz="1800" dirty="0" smtClean="0">
                <a:latin typeface="+mn-lt"/>
              </a:rPr>
            </a:br>
            <a:r>
              <a:rPr lang="en-IN" sz="1800" dirty="0" smtClean="0">
                <a:latin typeface="+mn-lt"/>
              </a:rPr>
              <a:t>San Francisco, average time per ride is 17 minutes and 7 seconds, which is the lowest value in any city.</a:t>
            </a:r>
            <a:endParaRPr lang="en-US" sz="1800" dirty="0">
              <a:latin typeface="+mn-lt"/>
            </a:endParaRPr>
          </a:p>
        </p:txBody>
      </p:sp>
    </p:spTree>
    <p:extLst>
      <p:ext uri="{BB962C8B-B14F-4D97-AF65-F5344CB8AC3E}">
        <p14:creationId xmlns:p14="http://schemas.microsoft.com/office/powerpoint/2010/main" xmlns=""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Rides per Week">
            <a:extLst>
              <a:ext uri="{FF2B5EF4-FFF2-40B4-BE49-F238E27FC236}">
                <a16:creationId xmlns:a16="http://schemas.microsoft.com/office/drawing/2014/main" xmlns="" id="{D8FC1504-E62B-4176-9AE7-3077055B22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273" y="604566"/>
            <a:ext cx="10887075" cy="4725080"/>
          </a:xfrm>
          <a:prstGeom prst="rect">
            <a:avLst/>
          </a:prstGeom>
        </p:spPr>
      </p:pic>
      <p:sp>
        <p:nvSpPr>
          <p:cNvPr id="3" name="Title 2"/>
          <p:cNvSpPr>
            <a:spLocks noGrp="1"/>
          </p:cNvSpPr>
          <p:nvPr>
            <p:ph type="title"/>
          </p:nvPr>
        </p:nvSpPr>
        <p:spPr>
          <a:xfrm>
            <a:off x="707571" y="5532437"/>
            <a:ext cx="10515600" cy="1325563"/>
          </a:xfrm>
        </p:spPr>
        <p:txBody>
          <a:bodyPr>
            <a:normAutofit/>
          </a:bodyPr>
          <a:lstStyle/>
          <a:p>
            <a:r>
              <a:rPr lang="en-IN" sz="1800" dirty="0" smtClean="0">
                <a:latin typeface="+mn-lt"/>
              </a:rPr>
              <a:t>This chart is showing consumption of Bikes on a weekly basis. There is a huge difference in usage of bikes over weekend and in weekdays.</a:t>
            </a:r>
            <a:br>
              <a:rPr lang="en-IN" sz="1800" dirty="0" smtClean="0">
                <a:latin typeface="+mn-lt"/>
              </a:rPr>
            </a:br>
            <a:r>
              <a:rPr lang="en-IN" sz="1800" dirty="0" smtClean="0">
                <a:latin typeface="+mn-lt"/>
              </a:rPr>
              <a:t/>
            </a:r>
            <a:br>
              <a:rPr lang="en-IN" sz="1800" dirty="0" smtClean="0">
                <a:latin typeface="+mn-lt"/>
              </a:rPr>
            </a:br>
            <a:r>
              <a:rPr lang="en-IN" sz="1800" dirty="0" smtClean="0">
                <a:latin typeface="+mn-lt"/>
              </a:rPr>
              <a:t>Average number of rides in Weekday is 1122, whereas in Weekends average rides are 396. </a:t>
            </a:r>
            <a:endParaRPr lang="en-US" sz="1800" dirty="0">
              <a:latin typeface="+mn-lt"/>
            </a:endParaRPr>
          </a:p>
        </p:txBody>
      </p:sp>
    </p:spTree>
    <p:extLst>
      <p:ext uri="{BB962C8B-B14F-4D97-AF65-F5344CB8AC3E}">
        <p14:creationId xmlns:p14="http://schemas.microsoft.com/office/powerpoint/2010/main" xmlns=""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Rides per Weekday">
            <a:extLst>
              <a:ext uri="{FF2B5EF4-FFF2-40B4-BE49-F238E27FC236}">
                <a16:creationId xmlns:a16="http://schemas.microsoft.com/office/drawing/2014/main" xmlns="" id="{A9379A7E-E9E5-4257-809E-ADAD4DBB97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6519" y="277994"/>
            <a:ext cx="10887075" cy="3131412"/>
          </a:xfrm>
          <a:prstGeom prst="rect">
            <a:avLst/>
          </a:prstGeom>
        </p:spPr>
      </p:pic>
      <p:pic>
        <p:nvPicPr>
          <p:cNvPr id="3" name="slide2" descr="Number of Rides per Weekend">
            <a:extLst>
              <a:ext uri="{FF2B5EF4-FFF2-40B4-BE49-F238E27FC236}">
                <a16:creationId xmlns:a16="http://schemas.microsoft.com/office/drawing/2014/main" xmlns="" id="{498C83B5-7636-4023-97B3-E42BF0352C5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2462" y="3713524"/>
            <a:ext cx="10887075" cy="3144476"/>
          </a:xfrm>
          <a:prstGeom prst="rect">
            <a:avLst/>
          </a:prstGeom>
        </p:spPr>
      </p:pic>
    </p:spTree>
    <p:extLst>
      <p:ext uri="{BB962C8B-B14F-4D97-AF65-F5344CB8AC3E}">
        <p14:creationId xmlns:p14="http://schemas.microsoft.com/office/powerpoint/2010/main" xmlns=""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Subscriber vs Customer">
            <a:extLst>
              <a:ext uri="{FF2B5EF4-FFF2-40B4-BE49-F238E27FC236}">
                <a16:creationId xmlns:a16="http://schemas.microsoft.com/office/drawing/2014/main" xmlns="" id="{684E4244-F896-49A1-BF92-19655921315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17520" y="2812189"/>
            <a:ext cx="7432765" cy="3131411"/>
          </a:xfrm>
          <a:prstGeom prst="rect">
            <a:avLst/>
          </a:prstGeom>
        </p:spPr>
      </p:pic>
      <p:sp>
        <p:nvSpPr>
          <p:cNvPr id="6" name="Text Placeholder 5"/>
          <p:cNvSpPr>
            <a:spLocks noGrp="1"/>
          </p:cNvSpPr>
          <p:nvPr>
            <p:ph type="body" sz="half" idx="2"/>
          </p:nvPr>
        </p:nvSpPr>
        <p:spPr>
          <a:xfrm>
            <a:off x="839788" y="940526"/>
            <a:ext cx="10799218" cy="1946365"/>
          </a:xfrm>
        </p:spPr>
        <p:txBody>
          <a:bodyPr/>
          <a:lstStyle/>
          <a:p>
            <a:pPr algn="ctr"/>
            <a:r>
              <a:rPr lang="en-IN" dirty="0" smtClean="0"/>
              <a:t> </a:t>
            </a:r>
            <a:r>
              <a:rPr lang="en-IN" sz="2000" b="1" dirty="0" smtClean="0"/>
              <a:t>BAY AREA BIKE SHARE USERS???</a:t>
            </a:r>
          </a:p>
          <a:p>
            <a:pPr algn="ctr"/>
            <a:endParaRPr lang="en-IN" b="1" u="sng" dirty="0" smtClean="0"/>
          </a:p>
          <a:p>
            <a:r>
              <a:rPr lang="en-IN" dirty="0" smtClean="0"/>
              <a:t>Around 85% of the rides are availed by annual subscribers. Remaining 15% rides were taken by customers who purchased a daily pass or a 3-day pass. </a:t>
            </a:r>
          </a:p>
          <a:p>
            <a:endParaRPr lang="en-US" dirty="0"/>
          </a:p>
        </p:txBody>
      </p:sp>
    </p:spTree>
    <p:extLst>
      <p:ext uri="{BB962C8B-B14F-4D97-AF65-F5344CB8AC3E}">
        <p14:creationId xmlns:p14="http://schemas.microsoft.com/office/powerpoint/2010/main" xmlns=""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Rides per Day [Subscriber + Customers]">
            <a:extLst>
              <a:ext uri="{FF2B5EF4-FFF2-40B4-BE49-F238E27FC236}">
                <a16:creationId xmlns:a16="http://schemas.microsoft.com/office/drawing/2014/main" xmlns="" id="{15D21EF7-7AF0-4F81-985B-16460D07CA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5591" y="368482"/>
            <a:ext cx="7887517" cy="5676900"/>
          </a:xfrm>
          <a:prstGeom prst="rect">
            <a:avLst/>
          </a:prstGeom>
        </p:spPr>
      </p:pic>
      <p:sp>
        <p:nvSpPr>
          <p:cNvPr id="3" name="Title 2"/>
          <p:cNvSpPr>
            <a:spLocks noGrp="1"/>
          </p:cNvSpPr>
          <p:nvPr>
            <p:ph type="title"/>
          </p:nvPr>
        </p:nvSpPr>
        <p:spPr>
          <a:xfrm>
            <a:off x="8203474" y="1528354"/>
            <a:ext cx="3592285" cy="1998617"/>
          </a:xfrm>
        </p:spPr>
        <p:txBody>
          <a:bodyPr>
            <a:normAutofit fontScale="90000"/>
          </a:bodyPr>
          <a:lstStyle/>
          <a:p>
            <a:pPr algn="ctr"/>
            <a:r>
              <a:rPr lang="en-US" sz="2400" b="1" dirty="0" smtClean="0"/>
              <a:t>When is Bay Area Bike Share used?</a:t>
            </a:r>
            <a:br>
              <a:rPr lang="en-US" sz="2400" b="1" dirty="0" smtClean="0"/>
            </a:b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dirty="0"/>
          </a:p>
        </p:txBody>
      </p:sp>
      <p:sp>
        <p:nvSpPr>
          <p:cNvPr id="4" name="Text Placeholder 3"/>
          <p:cNvSpPr>
            <a:spLocks noGrp="1"/>
          </p:cNvSpPr>
          <p:nvPr>
            <p:ph type="body" idx="1"/>
          </p:nvPr>
        </p:nvSpPr>
        <p:spPr>
          <a:xfrm>
            <a:off x="8203474" y="2756264"/>
            <a:ext cx="3679553" cy="3372576"/>
          </a:xfrm>
        </p:spPr>
        <p:txBody>
          <a:bodyPr>
            <a:normAutofit fontScale="85000" lnSpcReduction="10000"/>
          </a:bodyPr>
          <a:lstStyle/>
          <a:p>
            <a:r>
              <a:rPr lang="en-IN" sz="1800" dirty="0" smtClean="0"/>
              <a:t> </a:t>
            </a:r>
          </a:p>
          <a:p>
            <a:r>
              <a:rPr lang="en-IN" sz="1900" b="1" dirty="0" smtClean="0"/>
              <a:t>We have already seen that most of the consumers are subscribers and consumption of bikes is marginally greater in weekdays in comparison with weekends.</a:t>
            </a:r>
          </a:p>
          <a:p>
            <a:endParaRPr lang="en-IN" sz="1900" b="1" dirty="0" smtClean="0"/>
          </a:p>
          <a:p>
            <a:r>
              <a:rPr lang="en-IN" sz="1900" b="1" dirty="0" smtClean="0"/>
              <a:t>But, here we can see that there is a huge difference in the ratio of Subscribers vs. Consumers in weekdays and in weekends. </a:t>
            </a:r>
          </a:p>
          <a:p>
            <a:endParaRPr lang="en-IN" sz="1900" b="1" dirty="0" smtClean="0"/>
          </a:p>
          <a:p>
            <a:r>
              <a:rPr lang="en-IN" sz="1900" b="1" dirty="0" smtClean="0"/>
              <a:t>In Weekends this ratio becomes 50:50. </a:t>
            </a:r>
            <a:endParaRPr lang="en-US" sz="1900" b="1" dirty="0"/>
          </a:p>
        </p:txBody>
      </p:sp>
    </p:spTree>
    <p:extLst>
      <p:ext uri="{BB962C8B-B14F-4D97-AF65-F5344CB8AC3E}">
        <p14:creationId xmlns:p14="http://schemas.microsoft.com/office/powerpoint/2010/main" xmlns=""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Number of Rides at each Hour of Day [Subscriber + Customers]">
            <a:extLst>
              <a:ext uri="{FF2B5EF4-FFF2-40B4-BE49-F238E27FC236}">
                <a16:creationId xmlns:a16="http://schemas.microsoft.com/office/drawing/2014/main" xmlns="" id="{CE21F304-527A-4FAE-B0D3-F78D678665F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5275" y="391887"/>
            <a:ext cx="11601450" cy="5081450"/>
          </a:xfrm>
          <a:prstGeom prst="rect">
            <a:avLst/>
          </a:prstGeom>
        </p:spPr>
      </p:pic>
      <p:sp>
        <p:nvSpPr>
          <p:cNvPr id="4" name="Subtitle 3"/>
          <p:cNvSpPr>
            <a:spLocks noGrp="1"/>
          </p:cNvSpPr>
          <p:nvPr>
            <p:ph type="subTitle" idx="1"/>
          </p:nvPr>
        </p:nvSpPr>
        <p:spPr>
          <a:xfrm>
            <a:off x="0" y="5682342"/>
            <a:ext cx="12192000" cy="1175657"/>
          </a:xfrm>
        </p:spPr>
        <p:txBody>
          <a:bodyPr>
            <a:noAutofit/>
          </a:bodyPr>
          <a:lstStyle/>
          <a:p>
            <a:pPr algn="l"/>
            <a:r>
              <a:rPr lang="en-IN" sz="1800" dirty="0" smtClean="0"/>
              <a:t>Among Subscribers we can see a spike in use at 7AM to 7PM (More than 15K rides). Consumption is good at office hours, and its clearly visible that its on peak at the login and logout timings of offices. Also, at 12:00 noon time there is a small spike.</a:t>
            </a:r>
          </a:p>
          <a:p>
            <a:pPr algn="l"/>
            <a:r>
              <a:rPr lang="en-IN" sz="1800" dirty="0" smtClean="0"/>
              <a:t>Whereas usage consumers is in a good bell curve. Best usage at 11:00 AM to 5:00 PM.  </a:t>
            </a:r>
            <a:endParaRPr lang="en-US" sz="1800" dirty="0"/>
          </a:p>
        </p:txBody>
      </p:sp>
    </p:spTree>
    <p:extLst>
      <p:ext uri="{BB962C8B-B14F-4D97-AF65-F5344CB8AC3E}">
        <p14:creationId xmlns:p14="http://schemas.microsoft.com/office/powerpoint/2010/main" xmlns=""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573</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Bay Area Bike Share Analysis</vt:lpstr>
      <vt:lpstr>Slide 2</vt:lpstr>
      <vt:lpstr>In the above graph, its very clear that Number of rides in San Francisco is much higher than all other cities. Average number of rides in 733 Days is 914 rides per day.</vt:lpstr>
      <vt:lpstr>There were 6,69,959 total rides in 2 years and Average time per ride is 18 minutes and 28 seconds.     In Palo Alto, average time per ride is 71 minutes and 19 seconds, which is the highest value in any city. Whereas in  San Francisco, average time per ride is 17 minutes and 7 seconds, which is the lowest value in any city.</vt:lpstr>
      <vt:lpstr>This chart is showing consumption of Bikes on a weekly basis. There is a huge difference in usage of bikes over weekend and in weekdays.  Average number of rides in Weekday is 1122, whereas in Weekends average rides are 396. </vt:lpstr>
      <vt:lpstr>Slide 6</vt:lpstr>
      <vt:lpstr>Slide 7</vt:lpstr>
      <vt:lpstr>When is Bay Area Bike Share used?    </vt:lpstr>
      <vt:lpstr>Slide 9</vt:lpstr>
      <vt:lpstr>What are the most popular/busy stations ?</vt:lpstr>
      <vt:lpstr>Slide 11</vt:lpstr>
      <vt:lpstr>Slide 12</vt:lpstr>
      <vt:lpstr>Most Busy Routes?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 Area Bike Share Analysis</dc:title>
  <dc:creator>S.K</dc:creator>
  <cp:lastModifiedBy>S.K</cp:lastModifiedBy>
  <cp:revision>68</cp:revision>
  <dcterms:created xsi:type="dcterms:W3CDTF">2020-04-03T09:34:28Z</dcterms:created>
  <dcterms:modified xsi:type="dcterms:W3CDTF">2020-04-05T18:31:36Z</dcterms:modified>
</cp:coreProperties>
</file>