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2" r:id="rId5"/>
  </p:sldMasterIdLst>
  <p:notesMasterIdLst>
    <p:notesMasterId r:id="rId26"/>
  </p:notesMasterIdLst>
  <p:sldIdLst>
    <p:sldId id="411" r:id="rId6"/>
    <p:sldId id="530" r:id="rId7"/>
    <p:sldId id="577" r:id="rId8"/>
    <p:sldId id="578" r:id="rId9"/>
    <p:sldId id="566" r:id="rId10"/>
    <p:sldId id="567" r:id="rId11"/>
    <p:sldId id="579" r:id="rId12"/>
    <p:sldId id="568" r:id="rId13"/>
    <p:sldId id="569" r:id="rId14"/>
    <p:sldId id="570" r:id="rId15"/>
    <p:sldId id="571" r:id="rId16"/>
    <p:sldId id="580" r:id="rId17"/>
    <p:sldId id="572" r:id="rId18"/>
    <p:sldId id="573" r:id="rId19"/>
    <p:sldId id="581" r:id="rId20"/>
    <p:sldId id="574" r:id="rId21"/>
    <p:sldId id="575" r:id="rId22"/>
    <p:sldId id="582" r:id="rId23"/>
    <p:sldId id="583" r:id="rId24"/>
    <p:sldId id="258" r:id="rId2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EDF5"/>
    <a:srgbClr val="EAEAEA"/>
    <a:srgbClr val="FFFF79"/>
    <a:srgbClr val="E2E2E2"/>
    <a:srgbClr val="D9D9D9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28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Arrays and Hashes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Iterating through the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48936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To iterate through an array you use the </a:t>
            </a:r>
            <a:r>
              <a:rPr lang="en-US" sz="1600" smtClean="0"/>
              <a:t>“each”</a:t>
            </a:r>
            <a:r>
              <a:rPr lang="en-US" sz="1600" b="0" smtClean="0"/>
              <a:t> method. This will repeat once for each element in the array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new_array.each do |block|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	&lt;code&gt;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end</a:t>
            </a:r>
          </a:p>
          <a:p>
            <a:pPr lvl="1">
              <a:buClr>
                <a:srgbClr val="DE3819"/>
              </a:buClr>
            </a:pPr>
            <a:endParaRPr lang="en-US" sz="1600" smtClean="0"/>
          </a:p>
          <a:p>
            <a:pPr lvl="1">
              <a:buClr>
                <a:srgbClr val="DE3819"/>
              </a:buClr>
            </a:pPr>
            <a:r>
              <a:rPr lang="en-US" sz="1600" smtClean="0"/>
              <a:t>Each iteration will pass the element in the array as a paramenter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You can also use the </a:t>
            </a:r>
            <a:r>
              <a:rPr lang="en-US" sz="1600" smtClean="0"/>
              <a:t>“each_index”</a:t>
            </a:r>
            <a:r>
              <a:rPr lang="en-US" sz="1600" b="0" smtClean="0"/>
              <a:t> method to pass the index as a parameter instead of the element: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new_array.each_index do |block_index|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	puts block_index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end</a:t>
            </a:r>
          </a:p>
          <a:p>
            <a:pPr lvl="1"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z="16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Other useful Array methods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40010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To see if an array is empty use the “</a:t>
            </a:r>
            <a:r>
              <a:rPr lang="en-US" sz="1600" smtClean="0"/>
              <a:t>empty?</a:t>
            </a:r>
            <a:r>
              <a:rPr lang="en-US" sz="1600" b="0" smtClean="0"/>
              <a:t>” method. This will return true if the array contains no elements: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new_array.empty?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To see if two arrays are equal you use the “</a:t>
            </a:r>
            <a:r>
              <a:rPr lang="en-US" sz="1600" smtClean="0"/>
              <a:t>eql?</a:t>
            </a:r>
            <a:r>
              <a:rPr lang="en-US" sz="1600" b="0" smtClean="0"/>
              <a:t>” method. This will return true if both arrays have the same content: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new_array.eql?(sort_array)</a:t>
            </a:r>
          </a:p>
          <a:p>
            <a:pPr lvl="1"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You can also see if two arrays are equal by using the “</a:t>
            </a:r>
            <a:r>
              <a:rPr lang="en-US" sz="1600" smtClean="0"/>
              <a:t>==</a:t>
            </a:r>
            <a:r>
              <a:rPr lang="en-US" sz="1600" b="0" smtClean="0"/>
              <a:t>” operator. This will return true if they contain the same number of elements and if each element is equal to the corresponding element in the other array: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new_array == reverse_array</a:t>
            </a:r>
          </a:p>
          <a:p>
            <a:pPr lvl="1">
              <a:buFont typeface="Arial" charset="0"/>
              <a:buNone/>
            </a:pPr>
            <a:endParaRPr lang="en-US" sz="16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Final Array Code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449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Write and Run this Code:			Will 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“this is the each block”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new_array.each do |block|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	puts block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400" smtClean="0"/>
              <a:t>puts “this is the each_index block”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400" smtClean="0"/>
              <a:t>new_array.each_index do |block_index|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	puts block_index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buNone/>
            </a:pPr>
            <a:r>
              <a:rPr lang="en-US" sz="1400" smtClean="0"/>
              <a:t>puts “are the arrays equal or empty?”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new_array.empty?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new_array.eql?(sort_array)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400" smtClean="0"/>
              <a:t>puts new_array == reverse_array</a:t>
            </a:r>
          </a:p>
          <a:p>
            <a:pPr lvl="1">
              <a:buFont typeface="Arial" charset="0"/>
              <a:buNone/>
            </a:pP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49" y="1476375"/>
            <a:ext cx="355949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>
            <a:off x="2590800" y="2114550"/>
            <a:ext cx="283845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552700" y="3667125"/>
            <a:ext cx="2876550" cy="2000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190875" y="4676775"/>
            <a:ext cx="2228850" cy="190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Working with Hashes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17625"/>
            <a:ext cx="8124825" cy="3570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b="0" smtClean="0"/>
              <a:t>Hashes can be created using the </a:t>
            </a:r>
            <a:r>
              <a:rPr lang="en-US" sz="1600" smtClean="0"/>
              <a:t>“new”</a:t>
            </a:r>
            <a:r>
              <a:rPr lang="en-US" sz="1600" b="0" smtClean="0"/>
              <a:t> command: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	Hash.new</a:t>
            </a:r>
          </a:p>
          <a:p>
            <a:pPr>
              <a:buClr>
                <a:srgbClr val="DE3819"/>
              </a:buClr>
            </a:pPr>
            <a:endParaRPr lang="en-US" b="0" smtClean="0"/>
          </a:p>
          <a:p>
            <a:pPr>
              <a:buClr>
                <a:srgbClr val="DE3819"/>
              </a:buClr>
            </a:pPr>
            <a:r>
              <a:rPr lang="en-US" b="0" smtClean="0"/>
              <a:t>Ruby has more than one way to create a Hash without using the new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 = Hash[“d” =&gt; “dog”, “c” =&gt; “cat”, ”z” =&gt; ”zebra”]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 = {“a” =&gt; “ardvark”, “r” =&gt; “rhino”, ”l” =&gt; ”lemur”}</a:t>
            </a:r>
            <a:endParaRPr lang="en-US" smtClean="0"/>
          </a:p>
          <a:p>
            <a:endParaRPr lang="en-US" sz="1600" b="0" smtClean="0"/>
          </a:p>
          <a:p>
            <a:pPr algn="ctr">
              <a:buFontTx/>
              <a:buNone/>
            </a:pPr>
            <a:r>
              <a:rPr lang="en-US" sz="2000" b="0" smtClean="0"/>
              <a:t>How big is the Hash?</a:t>
            </a:r>
            <a:endParaRPr lang="en-US" sz="1600" b="0" smtClean="0"/>
          </a:p>
          <a:p>
            <a:r>
              <a:rPr lang="en-US" sz="1600" b="0" smtClean="0"/>
              <a:t>Hashes use the same </a:t>
            </a:r>
            <a:r>
              <a:rPr lang="en-US" sz="1600" smtClean="0"/>
              <a:t>“size”</a:t>
            </a:r>
            <a:r>
              <a:rPr lang="en-US" sz="1600" b="0" smtClean="0"/>
              <a:t> method as arrays: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new_hash.size</a:t>
            </a:r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Adding to the Hash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45243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You can add an element like this: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new_hash[“e”] = “eel”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new_hash[“s”] = “shark”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new_hash[”g”] = ”goldfish”</a:t>
            </a:r>
          </a:p>
          <a:p>
            <a:pPr>
              <a:buClr>
                <a:srgbClr val="DE3819"/>
              </a:buClr>
            </a:pPr>
            <a:r>
              <a:rPr lang="en-US" sz="1600" b="0" smtClean="0"/>
              <a:t>Or using the store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new_hash.store(“h”, “hippo”)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  <a:buFont typeface="Wingdings" pitchFamily="2" charset="2"/>
              <a:buChar char="Ø"/>
            </a:pPr>
            <a:r>
              <a:rPr lang="en-US" sz="1600" b="0" smtClean="0"/>
              <a:t>You cannot use the “&lt;&lt;“ operator with Hashes</a:t>
            </a:r>
            <a:endParaRPr lang="en-US" sz="2000" b="0" smtClean="0"/>
          </a:p>
          <a:p>
            <a:pPr algn="ctr">
              <a:buFontTx/>
              <a:buNone/>
            </a:pPr>
            <a:endParaRPr lang="en-US" sz="2000" b="0" smtClean="0"/>
          </a:p>
          <a:p>
            <a:pPr algn="ctr">
              <a:buFontTx/>
              <a:buNone/>
            </a:pPr>
            <a:r>
              <a:rPr lang="en-US" sz="2000" b="0" smtClean="0"/>
              <a:t>View the Hash</a:t>
            </a: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To display a hash you need to use the </a:t>
            </a:r>
            <a:r>
              <a:rPr lang="en-US" sz="1600" smtClean="0"/>
              <a:t>“inspect”</a:t>
            </a:r>
            <a:r>
              <a:rPr lang="en-US" sz="1600" b="0" smtClean="0"/>
              <a:t> method which creates a printable version of the hash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new_hash.inspect</a:t>
            </a:r>
            <a:endParaRPr lang="en-US" sz="16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604963"/>
            <a:ext cx="4045595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First Hash Code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71499" y="847725"/>
            <a:ext cx="7867651" cy="5478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I would recommend you create a new “hashes.rb” file</a:t>
            </a:r>
          </a:p>
          <a:p>
            <a:pPr>
              <a:buClr>
                <a:srgbClr val="DE3819"/>
              </a:buClr>
            </a:pPr>
            <a:r>
              <a:rPr lang="en-US" sz="1600" smtClean="0"/>
              <a:t>Write and Run this Code:			Will get these results: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new_hash = Hash.new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new_hash.inspect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new_hash = Hash["d" =&gt; "dog", "c" =&gt; "cat"]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new_hash.inspect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new_hash = {"a" =&gt; "ardvark", "r" =&gt; "rhino"}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new_hash.inspect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puts new_hash.size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new_hash["s"] = "shark"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new_hash["g"] = "goldfish"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new_hash.inspect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new_hash.store("h", "hippo")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new_hash.inspect</a:t>
            </a:r>
          </a:p>
          <a:p>
            <a:pPr lvl="1">
              <a:buNone/>
            </a:pPr>
            <a:r>
              <a:rPr lang="en-US" sz="1400" smtClean="0"/>
              <a:t>puts new_hash.size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466975" y="2000250"/>
            <a:ext cx="34290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571750" y="2590800"/>
            <a:ext cx="333375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476500" y="2819400"/>
            <a:ext cx="3476625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775" y="3638550"/>
            <a:ext cx="5772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2428875" y="4791075"/>
            <a:ext cx="1400175" cy="419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466975" y="4972050"/>
            <a:ext cx="1362075" cy="8763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Working with Hash Keys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48013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To find the keys in a hash call the “</a:t>
            </a:r>
            <a:r>
              <a:rPr lang="en-US" sz="1600" smtClean="0"/>
              <a:t>keys”</a:t>
            </a:r>
            <a:r>
              <a:rPr lang="en-US" sz="1600" b="0" smtClean="0"/>
              <a:t>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new_hash.keys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To test if a hash has a specific key call the “</a:t>
            </a:r>
            <a:r>
              <a:rPr lang="en-US" sz="1600" smtClean="0"/>
              <a:t>has_key?(key)” </a:t>
            </a:r>
            <a:r>
              <a:rPr lang="en-US" sz="1600" b="0" smtClean="0"/>
              <a:t>method. Will return true if the given key is present in the hash: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if new_hash.has_key?(“r") then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  &lt;code here&gt;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You can also test if a hash has a specific value by calling the “</a:t>
            </a:r>
            <a:r>
              <a:rPr lang="en-US" sz="1600" smtClean="0"/>
              <a:t>has_value?(value)” </a:t>
            </a:r>
            <a:r>
              <a:rPr lang="en-US" sz="1600" b="0" smtClean="0"/>
              <a:t>method. Will return true if the given value is present in the hash: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if new_hash.has_value?(“rhino") then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  &lt;code here&gt;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Iterating through the Hash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35548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To iterate through a hash you use the “</a:t>
            </a:r>
            <a:r>
              <a:rPr lang="en-US" sz="1600" smtClean="0"/>
              <a:t>each”</a:t>
            </a:r>
            <a:r>
              <a:rPr lang="en-US" sz="1600" b="0" smtClean="0"/>
              <a:t> method. This will repeat once for each element in the hash: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new_hash.each do |key, value|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	&lt;code here&gt;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  <a:endParaRPr lang="en-US" sz="1600" smtClean="0"/>
          </a:p>
          <a:p>
            <a:pPr lvl="1">
              <a:buClr>
                <a:srgbClr val="DE3819"/>
              </a:buClr>
            </a:pPr>
            <a:r>
              <a:rPr lang="en-US" sz="1600" smtClean="0"/>
              <a:t>Each iteration will pass the key &amp; value as paramenters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You can also pass only the key as a parameter instead of the element: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new_hash.each_key do |key|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		&lt;code here&gt;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end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Accessessing Elements in the Hash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16466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You don’t need to know where in the hash an element is to access it. Simply call it’s key: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new_hash[“s”]  #returns the value in the “s” slot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The “</a:t>
            </a:r>
            <a:r>
              <a:rPr lang="en-US" sz="1600" smtClean="0"/>
              <a:t>fetch(key)”</a:t>
            </a:r>
            <a:r>
              <a:rPr lang="en-US" sz="1600" b="0" smtClean="0"/>
              <a:t> method also works for hashes: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new_hash.fetch(“s”)  #returns the value in the “s” slot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752" y="1104900"/>
            <a:ext cx="391737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Final Hash Code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71499" y="847725"/>
            <a:ext cx="7867651" cy="40318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Write and Run this Code:			Will get these results: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if new_hash.has_key?("r") then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  puts "has key r"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if new_hash.has_value?("rhino") then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  puts "has key with value rhino"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puts "key-value pairs"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new_hash.each do |key, value|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	puts key + "-" + value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puts "just the keys"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new_hash.each_key do |key|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	puts key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puts "getting values in the s slot"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puts new_hash["s“]</a:t>
            </a:r>
          </a:p>
          <a:p>
            <a:pPr lvl="1">
              <a:spcAft>
                <a:spcPts val="0"/>
              </a:spcAft>
              <a:buFont typeface="Arial" charset="0"/>
              <a:buNone/>
            </a:pPr>
            <a:r>
              <a:rPr lang="en-US" sz="1400" smtClean="0"/>
              <a:t>puts new_hash.fetch("s“)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943100" y="1543050"/>
            <a:ext cx="3657600" cy="180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095625" y="1971675"/>
            <a:ext cx="2505075" cy="2381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524125" y="2590800"/>
            <a:ext cx="2962275" cy="4476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09850" y="3857625"/>
            <a:ext cx="28765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571750" y="4562475"/>
            <a:ext cx="2981325" cy="25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0" y="851774"/>
            <a:ext cx="8675688" cy="4847481"/>
          </a:xfrm>
        </p:spPr>
        <p:txBody>
          <a:bodyPr/>
          <a:lstStyle/>
          <a:p>
            <a:r>
              <a:rPr lang="en-US" sz="1800" smtClean="0"/>
              <a:t>What are Arrays and What are Hashes?</a:t>
            </a:r>
          </a:p>
          <a:p>
            <a:r>
              <a:rPr lang="en-US" sz="1800" smtClean="0"/>
              <a:t>Arrays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Types of numbers in Ruby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Arithmetic in Ruby</a:t>
            </a:r>
          </a:p>
          <a:p>
            <a:r>
              <a:rPr lang="en-US" sz="1800" smtClean="0"/>
              <a:t>Hashes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What is a string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Expression substitution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Escape (non-printable) characters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Referencing Strings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Removing white spaces from Strings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Other fun String methods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endParaRPr lang="en-US" sz="1400" smtClean="0"/>
          </a:p>
          <a:p>
            <a:endParaRPr lang="en-US" sz="1800" smtClean="0"/>
          </a:p>
          <a:p>
            <a:r>
              <a:rPr lang="en-US" sz="1800" smtClean="0"/>
              <a:t>Add a “arrays.rb” file to the Strings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Array?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462213"/>
          </a:xfrm>
        </p:spPr>
        <p:txBody>
          <a:bodyPr/>
          <a:lstStyle/>
          <a:p>
            <a:r>
              <a:rPr lang="en-US" smtClean="0"/>
              <a:t>Definition: </a:t>
            </a:r>
            <a:r>
              <a:rPr lang="en-US" b="0" smtClean="0"/>
              <a:t>ordered, </a:t>
            </a:r>
            <a:r>
              <a:rPr lang="en-US" smtClean="0"/>
              <a:t>integer-indexed</a:t>
            </a:r>
            <a:r>
              <a:rPr lang="en-US" b="0" smtClean="0"/>
              <a:t> collections of any object</a:t>
            </a:r>
          </a:p>
          <a:p>
            <a:endParaRPr lang="en-US" b="0" smtClean="0"/>
          </a:p>
          <a:p>
            <a:pPr lvl="1"/>
            <a:r>
              <a:rPr lang="en-US" b="0" smtClean="0"/>
              <a:t>Each element in an array is associated with and referred to by an index</a:t>
            </a:r>
          </a:p>
          <a:p>
            <a:pPr lvl="1"/>
            <a:r>
              <a:rPr lang="en-US" b="0" smtClean="0"/>
              <a:t>Array indexing starts at 0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In the below example, the array element in slot 2 (farm_array[2]) is “goat”</a:t>
            </a:r>
            <a:endParaRPr lang="en-US" b="0" smtClean="0"/>
          </a:p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215900" y="3386138"/>
          <a:ext cx="86756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138"/>
                <a:gridCol w="1735138"/>
                <a:gridCol w="1735138"/>
                <a:gridCol w="1735138"/>
                <a:gridCol w="1735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</a:t>
                      </a: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dog</a:t>
                      </a: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goat</a:t>
                      </a: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pig</a:t>
                      </a: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fish</a:t>
                      </a:r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Hash?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954655"/>
          </a:xfrm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mtClean="0"/>
              <a:t>Definition: </a:t>
            </a:r>
            <a:r>
              <a:rPr lang="en-US" b="0" smtClean="0"/>
              <a:t>a collection of </a:t>
            </a:r>
            <a:r>
              <a:rPr lang="en-US" smtClean="0"/>
              <a:t>key-value</a:t>
            </a:r>
            <a:r>
              <a:rPr lang="en-US" b="0" smtClean="0"/>
              <a:t> pairs like this: "employee" =&gt; "salary“</a:t>
            </a:r>
          </a:p>
          <a:p>
            <a:pPr>
              <a:buClr>
                <a:srgbClr val="DE3819"/>
              </a:buClr>
            </a:pPr>
            <a:endParaRPr lang="en-US" b="0" smtClean="0"/>
          </a:p>
          <a:p>
            <a:pPr lvl="1"/>
            <a:r>
              <a:rPr lang="en-US" smtClean="0"/>
              <a:t>Similar to an Array, except that indexing is done via arbitrary keys of any object type, not an integer index like an Array</a:t>
            </a:r>
          </a:p>
          <a:p>
            <a:pPr lvl="1"/>
            <a:r>
              <a:rPr lang="en-US" smtClean="0"/>
              <a:t>Sometimes called an associative array</a:t>
            </a:r>
          </a:p>
          <a:p>
            <a:pPr lvl="1"/>
            <a:r>
              <a:rPr lang="en-US" smtClean="0"/>
              <a:t>Keys are unique</a:t>
            </a:r>
          </a:p>
          <a:p>
            <a:pPr lvl="1"/>
            <a:r>
              <a:rPr lang="en-US" smtClean="0"/>
              <a:t>In the below example, the hash element in slot “Corrie” (employee_salary[“Corrie”]) is “20,000”</a:t>
            </a:r>
            <a:endParaRPr lang="en-US" b="0" smtClean="0"/>
          </a:p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96850" y="3986213"/>
          <a:ext cx="8675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948"/>
                <a:gridCol w="1445948"/>
                <a:gridCol w="1445948"/>
                <a:gridCol w="1445948"/>
                <a:gridCol w="1445948"/>
                <a:gridCol w="1445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KEY: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Scott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Corrie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Raphael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VALUE:</a:t>
                      </a:r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10,000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30,000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40,000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50,000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Creating an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7250"/>
            <a:ext cx="8124825" cy="51398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b="0" smtClean="0"/>
              <a:t>Arrays can be created with a simple </a:t>
            </a:r>
            <a:r>
              <a:rPr lang="en-US" sz="1600" smtClean="0"/>
              <a:t>“new”</a:t>
            </a:r>
            <a:r>
              <a:rPr lang="en-US" sz="1600" b="0" smtClean="0"/>
              <a:t> </a:t>
            </a:r>
            <a:r>
              <a:rPr lang="en-US" b="0" smtClean="0"/>
              <a:t>method</a:t>
            </a:r>
            <a:r>
              <a:rPr lang="en-US" sz="1600" b="0" smtClean="0"/>
              <a:t>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	Array.new</a:t>
            </a:r>
          </a:p>
          <a:p>
            <a:endParaRPr lang="en-US" sz="1600" b="0" smtClean="0"/>
          </a:p>
          <a:p>
            <a:r>
              <a:rPr lang="en-US" b="0" smtClean="0"/>
              <a:t>You can also create Arrays using </a:t>
            </a:r>
            <a:r>
              <a:rPr lang="en-US" smtClean="0"/>
              <a:t>literal notation</a:t>
            </a:r>
            <a:r>
              <a:rPr lang="en-US" b="0" smtClean="0"/>
              <a:t>:</a:t>
            </a:r>
          </a:p>
          <a:p>
            <a:pPr lvl="1">
              <a:buNone/>
            </a:pPr>
            <a:r>
              <a:rPr lang="en-US" smtClean="0"/>
              <a:t>	[string1, string2, …]  #this is not recommended in the Ruby Style Guide</a:t>
            </a:r>
          </a:p>
          <a:p>
            <a:endParaRPr lang="en-US" b="0" smtClean="0"/>
          </a:p>
          <a:p>
            <a:r>
              <a:rPr lang="en-US" b="0" smtClean="0"/>
              <a:t>Or you can also create Arrays using the </a:t>
            </a:r>
            <a:r>
              <a:rPr lang="en-US" smtClean="0"/>
              <a:t>“%w”</a:t>
            </a:r>
            <a:r>
              <a:rPr lang="en-US" b="0" smtClean="0"/>
              <a:t> method for strings:</a:t>
            </a:r>
          </a:p>
          <a:p>
            <a:pPr lvl="1">
              <a:buFont typeface="Arial" charset="0"/>
              <a:buNone/>
            </a:pPr>
            <a:r>
              <a:rPr lang="en-US" smtClean="0"/>
              <a:t>	%w(string1 string2 …)  #this is recommended in the Ruby Style Guide</a:t>
            </a:r>
          </a:p>
          <a:p>
            <a:endParaRPr lang="en-US" b="0" smtClean="0"/>
          </a:p>
          <a:p>
            <a:r>
              <a:rPr lang="en-US" sz="1600" b="0" smtClean="0"/>
              <a:t>You can optionally specify the size of the array when creating it: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	Array.new(20)</a:t>
            </a:r>
          </a:p>
          <a:p>
            <a:pPr algn="ctr">
              <a:buFontTx/>
              <a:buNone/>
            </a:pPr>
            <a:r>
              <a:rPr lang="en-US" sz="2000" b="0" smtClean="0"/>
              <a:t>How big is the Array?</a:t>
            </a:r>
            <a:endParaRPr lang="en-US" sz="1600" b="0" smtClean="0"/>
          </a:p>
          <a:p>
            <a:r>
              <a:rPr lang="en-US" sz="1600" b="0" smtClean="0"/>
              <a:t>Array has a </a:t>
            </a:r>
            <a:r>
              <a:rPr lang="en-US" sz="1600" smtClean="0"/>
              <a:t>“size”</a:t>
            </a:r>
            <a:r>
              <a:rPr lang="en-US" sz="1600" b="0" smtClean="0"/>
              <a:t> method you can use to determine the size of the array: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	new_array.size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Adding to the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911225"/>
            <a:ext cx="8124825" cy="3908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You can build an Array when you create it: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Array.new(4, ”dogs”)</a:t>
            </a:r>
          </a:p>
          <a:p>
            <a:pPr lvl="1">
              <a:buClr>
                <a:srgbClr val="DE3819"/>
              </a:buClr>
            </a:pPr>
            <a:endParaRPr lang="en-US" sz="140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Or as you go: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new_array[0] = “c"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new_array[1] = "a"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new_array[2] = “t“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Another way to add an object to an array is the </a:t>
            </a:r>
            <a:r>
              <a:rPr lang="en-US" sz="1600" smtClean="0"/>
              <a:t>“&lt;&lt;“</a:t>
            </a:r>
            <a:r>
              <a:rPr lang="en-US" sz="1600" b="0" smtClean="0"/>
              <a:t> operator. It will add the object to the end of the array: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 &lt;&lt; “d”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Viewing the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5262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If you were to use “puts new_array” you would see the full Ruby Array, not just the array values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To display the values in an array you need to use the </a:t>
            </a:r>
            <a:r>
              <a:rPr lang="en-US" sz="1600" smtClean="0"/>
              <a:t>“inspect”</a:t>
            </a:r>
            <a:r>
              <a:rPr lang="en-US" sz="1600" b="0" smtClean="0"/>
              <a:t> method which creates a printable version of array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new_array.inspect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mtClean="0"/>
              <a:t>Write and Run this Code:	</a:t>
            </a:r>
            <a:r>
              <a:rPr lang="en-US" b="0" smtClean="0"/>
              <a:t>			</a:t>
            </a:r>
            <a:r>
              <a:rPr lang="en-US" smtClean="0"/>
              <a:t>Will get these results:</a:t>
            </a:r>
          </a:p>
          <a:p>
            <a:pPr>
              <a:buClr>
                <a:srgbClr val="DE3819"/>
              </a:buClr>
            </a:pPr>
            <a:r>
              <a:rPr lang="en-US" b="0" smtClean="0"/>
              <a:t>n</a:t>
            </a:r>
            <a:r>
              <a:rPr lang="en-US" sz="1600" b="0" smtClean="0"/>
              <a:t>ew_array = Array.new(4, “dogs”)</a:t>
            </a:r>
          </a:p>
          <a:p>
            <a:pPr>
              <a:buClr>
                <a:srgbClr val="DE3819"/>
              </a:buClr>
            </a:pPr>
            <a:r>
              <a:rPr lang="en-US" b="0" smtClean="0"/>
              <a:t>puts new_array.inspect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new_array[0] = “c"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new_array[1] = "a"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new_array[2] = “t“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400" smtClean="0"/>
              <a:t>puts new_array.inspect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new_array &lt;&lt; “d”</a:t>
            </a:r>
          </a:p>
          <a:p>
            <a:pPr>
              <a:buClr>
                <a:srgbClr val="DE3819"/>
              </a:buClr>
            </a:pPr>
            <a:r>
              <a:rPr lang="en-US" b="0" smtClean="0"/>
              <a:t>puts new_array.inspect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6397" y="3871913"/>
            <a:ext cx="4478978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>
            <a:off x="2838450" y="4324350"/>
            <a:ext cx="240030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590800" y="4848225"/>
            <a:ext cx="2667000" cy="800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819400" y="5095875"/>
            <a:ext cx="2428875" cy="12096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Removing from the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87450"/>
            <a:ext cx="8124825" cy="3939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If you want to remove a specific element of the array, tell Ruby which element you want to remove using the </a:t>
            </a:r>
            <a:r>
              <a:rPr lang="en-US" sz="1600" smtClean="0"/>
              <a:t>“delete_at”</a:t>
            </a:r>
            <a:r>
              <a:rPr lang="en-US" sz="1600" b="0" smtClean="0"/>
              <a:t>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new_array.delete_at(1)   #removes the element in slot 1</a:t>
            </a:r>
          </a:p>
          <a:p>
            <a:pPr lvl="1">
              <a:buClr>
                <a:srgbClr val="DE3819"/>
              </a:buClr>
            </a:pPr>
            <a:endParaRPr lang="en-US" sz="1400" smtClean="0"/>
          </a:p>
          <a:p>
            <a:pPr algn="ctr">
              <a:buFontTx/>
              <a:buNone/>
            </a:pPr>
            <a:r>
              <a:rPr lang="en-US" sz="2000" b="0" smtClean="0"/>
              <a:t>Fetching an Array Element</a:t>
            </a: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To return an array element at a specific location in the array you need to use the </a:t>
            </a:r>
            <a:r>
              <a:rPr lang="en-US" sz="1600" smtClean="0"/>
              <a:t>“fetch”</a:t>
            </a:r>
            <a:r>
              <a:rPr lang="en-US" sz="1600" b="0" smtClean="0"/>
              <a:t>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new_array.fetch(1)  #returns the element in slot 1</a:t>
            </a:r>
          </a:p>
          <a:p>
            <a:pPr>
              <a:buClr>
                <a:srgbClr val="DE3819"/>
              </a:buClr>
            </a:pPr>
            <a:endParaRPr lang="en-US" sz="16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You can also use the </a:t>
            </a:r>
            <a:r>
              <a:rPr lang="en-US" sz="1600" smtClean="0"/>
              <a:t>“at”</a:t>
            </a:r>
            <a:r>
              <a:rPr lang="en-US" sz="1600" b="0" smtClean="0"/>
              <a:t>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400" smtClean="0"/>
              <a:t>	new_array.at(1) #returns the element in slot 1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endParaRPr lang="en-US" sz="14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174" y="3309938"/>
            <a:ext cx="4096151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Sorting the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4075"/>
            <a:ext cx="8124825" cy="550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b="0" smtClean="0"/>
              <a:t>Sorting an Array in Ruby is accomplished using the </a:t>
            </a:r>
            <a:r>
              <a:rPr lang="en-US" sz="1600" smtClean="0"/>
              <a:t>“sort”</a:t>
            </a:r>
            <a:r>
              <a:rPr lang="en-US" sz="1600" b="0" smtClean="0"/>
              <a:t> method. The following will return a sorted array: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600" smtClean="0"/>
              <a:t>	new_array.sort</a:t>
            </a:r>
          </a:p>
          <a:p>
            <a:pPr>
              <a:buClr>
                <a:srgbClr val="DE3819"/>
              </a:buClr>
            </a:pPr>
            <a:endParaRPr lang="en-US" sz="1000" b="0" smtClean="0"/>
          </a:p>
          <a:p>
            <a:pPr>
              <a:buClr>
                <a:srgbClr val="DE3819"/>
              </a:buClr>
            </a:pPr>
            <a:r>
              <a:rPr lang="en-US" sz="1600" b="0" smtClean="0"/>
              <a:t>Ruby also allows you to return a reversed sort by using the </a:t>
            </a:r>
            <a:r>
              <a:rPr lang="en-US" sz="1600" smtClean="0"/>
              <a:t>“reverse”</a:t>
            </a:r>
            <a:r>
              <a:rPr lang="en-US" sz="1600" b="0" smtClean="0"/>
              <a:t> method: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600" smtClean="0"/>
              <a:t>	new_array.reverse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endParaRPr lang="en-US" sz="1000" smtClean="0"/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600" b="1" smtClean="0"/>
              <a:t>Write and Run this Code:				Will get these results: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200" smtClean="0"/>
              <a:t>new_array.delete_at(1) 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200" smtClean="0"/>
              <a:t>puts new_array.inspect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200" smtClean="0"/>
              <a:t>element_fetch = new_array.fetch(1) 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puts element_fetch</a:t>
            </a:r>
          </a:p>
          <a:p>
            <a:pPr lvl="1">
              <a:buClr>
                <a:srgbClr val="DE3819"/>
              </a:buClr>
              <a:buFont typeface="Arial" charset="0"/>
              <a:buNone/>
            </a:pPr>
            <a:r>
              <a:rPr lang="en-US" sz="1200" smtClean="0"/>
              <a:t>element = new_array.at(1)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puts element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sort_array = new_array.sort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reverse_array = new_array.reverse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puts sort_array.inspect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puts reverse_array.inspect</a:t>
            </a:r>
          </a:p>
          <a:p>
            <a:pPr lvl="1">
              <a:buClr>
                <a:srgbClr val="DE3819"/>
              </a:buClr>
              <a:buNone/>
            </a:pPr>
            <a:r>
              <a:rPr lang="en-US" sz="1200" smtClean="0"/>
              <a:t>puts new_array.inspect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95525" y="3762375"/>
            <a:ext cx="3276600" cy="8953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009775" y="4295776"/>
            <a:ext cx="3505200" cy="571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38300" y="4848226"/>
            <a:ext cx="3857625" cy="2285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295525" y="5295900"/>
            <a:ext cx="3267075" cy="38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524125" y="5534026"/>
            <a:ext cx="3028950" cy="4095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305050" y="5772150"/>
            <a:ext cx="3248025" cy="4476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14C8617-F27F-49DB-84A1-ED25DEACE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F4A8CB-2CD9-466D-ADD4-87CBC66AE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8E52EB9-C586-4D79-BAE0-D192DAE4B56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24604</TotalTime>
  <Words>641</Words>
  <Application>Microsoft Office PowerPoint</Application>
  <PresentationFormat>On-screen Show (4:3)</PresentationFormat>
  <Paragraphs>261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Capgemini_NA_Template</vt:lpstr>
      <vt:lpstr>1_Default Design</vt:lpstr>
      <vt:lpstr>Ruby Training: Arrays and Hashes</vt:lpstr>
      <vt:lpstr>Course Agenda</vt:lpstr>
      <vt:lpstr>What is an Array?</vt:lpstr>
      <vt:lpstr>What is a Hash?</vt:lpstr>
      <vt:lpstr>Creating an Array</vt:lpstr>
      <vt:lpstr>Adding to the Array</vt:lpstr>
      <vt:lpstr>Viewing the Array</vt:lpstr>
      <vt:lpstr>Removing from the Array</vt:lpstr>
      <vt:lpstr>Sorting the Array</vt:lpstr>
      <vt:lpstr>Iterating through the Array</vt:lpstr>
      <vt:lpstr>Other useful Array methods</vt:lpstr>
      <vt:lpstr>Final Array Code</vt:lpstr>
      <vt:lpstr>Working with Hashes</vt:lpstr>
      <vt:lpstr>Adding to the Hash</vt:lpstr>
      <vt:lpstr>First Hash Code</vt:lpstr>
      <vt:lpstr>Working with Hash Keys</vt:lpstr>
      <vt:lpstr>Iterating through the Hash</vt:lpstr>
      <vt:lpstr>Accessessing Elements in the Hash</vt:lpstr>
      <vt:lpstr>Final Hash Code</vt:lpstr>
      <vt:lpstr>Thank you</vt:lpstr>
    </vt:vector>
  </TitlesOfParts>
  <Company>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Bhupesh Dahal</cp:lastModifiedBy>
  <cp:revision>1606</cp:revision>
  <dcterms:created xsi:type="dcterms:W3CDTF">2009-09-29T13:00:13Z</dcterms:created>
  <dcterms:modified xsi:type="dcterms:W3CDTF">2013-05-08T14:13:09Z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