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5"/>
  </p:notesMasterIdLst>
  <p:sldIdLst>
    <p:sldId id="411" r:id="rId3"/>
    <p:sldId id="584" r:id="rId4"/>
    <p:sldId id="602" r:id="rId5"/>
    <p:sldId id="597" r:id="rId6"/>
    <p:sldId id="606" r:id="rId7"/>
    <p:sldId id="607" r:id="rId8"/>
    <p:sldId id="598" r:id="rId9"/>
    <p:sldId id="608" r:id="rId10"/>
    <p:sldId id="609" r:id="rId11"/>
    <p:sldId id="611" r:id="rId12"/>
    <p:sldId id="612" r:id="rId13"/>
    <p:sldId id="613" r:id="rId14"/>
    <p:sldId id="614" r:id="rId15"/>
    <p:sldId id="616" r:id="rId16"/>
    <p:sldId id="617" r:id="rId17"/>
    <p:sldId id="618" r:id="rId18"/>
    <p:sldId id="619" r:id="rId19"/>
    <p:sldId id="620" r:id="rId20"/>
    <p:sldId id="623" r:id="rId21"/>
    <p:sldId id="624" r:id="rId22"/>
    <p:sldId id="622" r:id="rId23"/>
    <p:sldId id="258" r:id="rId2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70" d="100"/>
          <a:sy n="70" d="100"/>
        </p:scale>
        <p:origin x="-88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Conditionals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476" y="1596575"/>
            <a:ext cx="4570875" cy="353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Unless..else code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44606" y="1189677"/>
            <a:ext cx="8124825" cy="51398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Write and Run this Code:			Will get these results: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r>
              <a:rPr lang="en-US" smtClean="0"/>
              <a:t>puts "***here are the unless conditions***"</a:t>
            </a:r>
          </a:p>
          <a:p>
            <a:pPr lvl="1">
              <a:buFont typeface="Arial" charset="0"/>
              <a:buNone/>
            </a:pPr>
            <a:r>
              <a:rPr lang="en-US" smtClean="0"/>
              <a:t>sogeti_cities.each do |city|</a:t>
            </a:r>
          </a:p>
          <a:p>
            <a:pPr lvl="1">
              <a:buFont typeface="Arial" charset="0"/>
              <a:buNone/>
            </a:pPr>
            <a:r>
              <a:rPr lang="en-US" smtClean="0"/>
              <a:t>	unless city.eql?("Columbus") then</a:t>
            </a:r>
          </a:p>
          <a:p>
            <a:pPr lvl="1">
              <a:buFont typeface="Arial" charset="0"/>
              <a:buNone/>
            </a:pPr>
            <a:r>
              <a:rPr lang="en-US" smtClean="0"/>
              <a:t>    		puts "I'm not home"</a:t>
            </a:r>
          </a:p>
          <a:p>
            <a:pPr lvl="1">
              <a:buFont typeface="Arial" charset="0"/>
              <a:buNone/>
            </a:pPr>
            <a:r>
              <a:rPr lang="en-US" smtClean="0"/>
              <a:t>	else</a:t>
            </a:r>
          </a:p>
          <a:p>
            <a:pPr lvl="1">
              <a:buFont typeface="Arial" charset="0"/>
              <a:buNone/>
            </a:pPr>
            <a:r>
              <a:rPr lang="en-US" smtClean="0"/>
              <a:t>    		puts "Home at last"</a:t>
            </a:r>
          </a:p>
          <a:p>
            <a:pPr lvl="1">
              <a:buFont typeface="Arial" charset="0"/>
              <a:buNone/>
            </a:pPr>
            <a:r>
              <a:rPr lang="en-US" smtClean="0"/>
              <a:t>	end</a:t>
            </a:r>
          </a:p>
          <a:p>
            <a:pPr lvl="1">
              <a:buFont typeface="Arial" charset="0"/>
              <a:buNone/>
            </a:pPr>
            <a:r>
              <a:rPr lang="en-US" smtClean="0"/>
              <a:t>  puts “but am in Ohio" unless city.eql?("Chicago")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r>
              <a:rPr lang="en-US" smtClean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15870" y="3084394"/>
            <a:ext cx="2033802" cy="8987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961280" y="2688609"/>
            <a:ext cx="2129335" cy="19769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113679" y="3957851"/>
            <a:ext cx="1963288" cy="13787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case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0321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“case”</a:t>
            </a:r>
            <a:r>
              <a:rPr lang="en-US" sz="1800" b="0" smtClean="0"/>
              <a:t> is a multiway conditional</a:t>
            </a:r>
          </a:p>
          <a:p>
            <a:r>
              <a:rPr lang="en-US" sz="1800" b="0" smtClean="0"/>
              <a:t>The case statement tests each of its when expressions in the order they are written until it finds one that evaluates to true</a:t>
            </a:r>
          </a:p>
          <a:p>
            <a:endParaRPr lang="en-US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case expression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[when expression [,expression] [then]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&lt;code&gt;]…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[else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&lt;code&gt;]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if when expression is true then execute &lt;code&gt;</a:t>
            </a: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?: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37856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“?:”</a:t>
            </a:r>
            <a:r>
              <a:rPr lang="en-US" sz="1800" b="0" smtClean="0"/>
              <a:t> behaves much like an if statement, with ? replacing then and : replacing else</a:t>
            </a:r>
          </a:p>
          <a:p>
            <a:endParaRPr lang="en-US" sz="1800" b="0" smtClean="0"/>
          </a:p>
          <a:p>
            <a:r>
              <a:rPr lang="en-US" sz="1800" b="0" smtClean="0"/>
              <a:t>It provides a succinct way to express conditionals</a:t>
            </a:r>
          </a:p>
          <a:p>
            <a:endParaRPr lang="en-US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expression ? &lt;then code&gt; : &lt;else code&gt;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</a:t>
            </a:r>
          </a:p>
          <a:p>
            <a:r>
              <a:rPr lang="en-US" sz="1800" b="0" smtClean="0"/>
              <a:t>	if expression is true then execute &lt;then code&gt; else execute &lt;else code&gt;</a:t>
            </a: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5926" y="1528548"/>
            <a:ext cx="3871578" cy="384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Case code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44606" y="1189677"/>
            <a:ext cx="8124825" cy="45550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Write and Run this Code:			Will 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"***case and ?: example***"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for n in 0..5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case 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when 0..1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		puts "inside the case when 0..1 block"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when 2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		puts "inside the case when 2 block"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else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		puts "inside the case else block"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end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  puts n.eql?(5) ? "we have a 5" : "no 5 yet"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971214" y="2251881"/>
            <a:ext cx="1665311" cy="734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039453" y="2988860"/>
            <a:ext cx="1638016" cy="7349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823363" y="3425588"/>
            <a:ext cx="1854106" cy="9146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743751" y="3957851"/>
            <a:ext cx="1879127" cy="13127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415654" y="4326340"/>
            <a:ext cx="3234519" cy="832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170646"/>
          </a:xfrm>
        </p:spPr>
        <p:txBody>
          <a:bodyPr/>
          <a:lstStyle/>
          <a:p>
            <a:r>
              <a:rPr lang="en-US" smtClean="0"/>
              <a:t>An exception occurs when the code is expecting one thing but something else happens</a:t>
            </a:r>
          </a:p>
          <a:p>
            <a:pPr lvl="1"/>
            <a:r>
              <a:rPr lang="en-US" smtClean="0"/>
              <a:t>Some kind of error occurs</a:t>
            </a:r>
          </a:p>
          <a:p>
            <a:endParaRPr lang="en-US" smtClean="0"/>
          </a:p>
          <a:p>
            <a:r>
              <a:rPr lang="en-US" smtClean="0"/>
              <a:t>It is considered a bad coding practice to not properly handle exceptions</a:t>
            </a:r>
          </a:p>
          <a:p>
            <a:endParaRPr lang="en-US" smtClean="0"/>
          </a:p>
          <a:p>
            <a:r>
              <a:rPr lang="en-US" smtClean="0"/>
              <a:t>Typically programs stop if an exception occurs</a:t>
            </a:r>
          </a:p>
          <a:p>
            <a:endParaRPr lang="en-US" smtClean="0"/>
          </a:p>
          <a:p>
            <a:r>
              <a:rPr lang="en-US" smtClean="0"/>
              <a:t>. So exceptions are used to handle various type of errors which may occur during a program execution and take appropriate action instead of halting program completely.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smtClean="0"/>
              <a:t>The code tries to open a file but the file does not exist</a:t>
            </a:r>
          </a:p>
          <a:p>
            <a:pPr lvl="1"/>
            <a:r>
              <a:rPr lang="en-US" smtClean="0"/>
              <a:t>User enters text in a field but the code was expecting a number</a:t>
            </a:r>
          </a:p>
          <a:p>
            <a:pPr lvl="1"/>
            <a:r>
              <a:rPr lang="en-US" smtClean="0"/>
              <a:t>User types in an incorrect userID/password combination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928048"/>
            <a:ext cx="8675688" cy="5539978"/>
          </a:xfrm>
        </p:spPr>
        <p:txBody>
          <a:bodyPr/>
          <a:lstStyle/>
          <a:p>
            <a:r>
              <a:rPr lang="en-US" smtClean="0"/>
              <a:t>Ruby provides a way to handle exceptions gracefully</a:t>
            </a:r>
          </a:p>
          <a:p>
            <a:endParaRPr lang="en-US" smtClean="0"/>
          </a:p>
          <a:p>
            <a:r>
              <a:rPr lang="en-US" smtClean="0"/>
              <a:t>You can enclose the code that could raise an exception in a </a:t>
            </a:r>
            <a:r>
              <a:rPr lang="en-US" i="1" smtClean="0"/>
              <a:t>begin/end</a:t>
            </a:r>
            <a:r>
              <a:rPr lang="en-US" smtClean="0"/>
              <a:t> block and use </a:t>
            </a:r>
            <a:r>
              <a:rPr lang="en-US" i="1" smtClean="0"/>
              <a:t>rescue</a:t>
            </a:r>
            <a:r>
              <a:rPr lang="en-US" smtClean="0"/>
              <a:t> clauses to tell Ruby the types of exceptions we want to handle.</a:t>
            </a:r>
          </a:p>
          <a:p>
            <a:endParaRPr lang="en-US" smtClean="0"/>
          </a:p>
          <a:p>
            <a:r>
              <a:rPr lang="en-US" smtClean="0"/>
              <a:t>Syntax :</a:t>
            </a:r>
          </a:p>
          <a:p>
            <a:r>
              <a:rPr lang="en-US" sz="1400" b="0" smtClean="0"/>
              <a:t>	begin </a:t>
            </a:r>
          </a:p>
          <a:p>
            <a:r>
              <a:rPr lang="en-US" sz="1400" b="0" smtClean="0"/>
              <a:t>		&lt;code&gt;</a:t>
            </a:r>
          </a:p>
          <a:p>
            <a:r>
              <a:rPr lang="en-US" sz="1400" b="0" smtClean="0"/>
              <a:t>	rescue OneTypeOfException </a:t>
            </a:r>
          </a:p>
          <a:p>
            <a:r>
              <a:rPr lang="en-US" sz="1400" b="0" smtClean="0"/>
              <a:t>		&lt; OneTypeOfException &gt;</a:t>
            </a:r>
          </a:p>
          <a:p>
            <a:r>
              <a:rPr lang="en-US" sz="1400" b="0" smtClean="0"/>
              <a:t>	rescue AnotherTypeOfException</a:t>
            </a:r>
          </a:p>
          <a:p>
            <a:r>
              <a:rPr lang="en-US" sz="1400" b="0" smtClean="0"/>
              <a:t>		&lt; AnotherTypeOfException &gt;	</a:t>
            </a:r>
            <a:r>
              <a:rPr lang="en-US" sz="1400" smtClean="0"/>
              <a:t>If an exception happens in the &lt;code&gt; block </a:t>
            </a:r>
          </a:p>
          <a:p>
            <a:r>
              <a:rPr lang="en-US" sz="1400" b="0" smtClean="0"/>
              <a:t>	else 				</a:t>
            </a:r>
            <a:r>
              <a:rPr lang="en-US" sz="1400" smtClean="0"/>
              <a:t>control is passed to the rescue..end block</a:t>
            </a:r>
          </a:p>
          <a:p>
            <a:r>
              <a:rPr lang="en-US" sz="1400" b="0" smtClean="0"/>
              <a:t>		&lt; OtherExceptions &gt;</a:t>
            </a:r>
          </a:p>
          <a:p>
            <a:r>
              <a:rPr lang="en-US" sz="1400" b="0" smtClean="0"/>
              <a:t>	ensure </a:t>
            </a:r>
          </a:p>
          <a:p>
            <a:r>
              <a:rPr lang="en-US" sz="1400" b="0" smtClean="0"/>
              <a:t>		# Always will be executed </a:t>
            </a:r>
          </a:p>
          <a:p>
            <a:r>
              <a:rPr lang="en-US" sz="1400" b="0" smtClean="0"/>
              <a:t>	end </a:t>
            </a:r>
            <a:endParaRPr lang="en-US" sz="1400" b="0"/>
          </a:p>
        </p:txBody>
      </p:sp>
      <p:sp>
        <p:nvSpPr>
          <p:cNvPr id="4" name="Right Arrow 3"/>
          <p:cNvSpPr/>
          <p:nvPr/>
        </p:nvSpPr>
        <p:spPr bwMode="auto">
          <a:xfrm flipH="1">
            <a:off x="2797790" y="3256560"/>
            <a:ext cx="2347415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This code is protected</a:t>
            </a:r>
            <a:endParaRPr lang="en-US" sz="1200" dirty="0" smtClean="0"/>
          </a:p>
        </p:txBody>
      </p:sp>
      <p:sp>
        <p:nvSpPr>
          <p:cNvPr id="6" name="Right Brace 5"/>
          <p:cNvSpPr/>
          <p:nvPr/>
        </p:nvSpPr>
        <p:spPr bwMode="auto">
          <a:xfrm>
            <a:off x="3534770" y="3643952"/>
            <a:ext cx="586854" cy="2511188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 advClick="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308872"/>
          </a:xfrm>
        </p:spPr>
        <p:txBody>
          <a:bodyPr/>
          <a:lstStyle/>
          <a:p>
            <a:r>
              <a:rPr lang="en-US" smtClean="0"/>
              <a:t>Ruby allows you to retry a begin/end block if you receive a specific type of exception</a:t>
            </a:r>
          </a:p>
          <a:p>
            <a:endParaRPr lang="en-US" smtClean="0"/>
          </a:p>
          <a:p>
            <a:r>
              <a:rPr lang="en-US" smtClean="0"/>
              <a:t>Use the “retry” method to send control back to the beginning of the begin/end block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b="0" smtClean="0"/>
              <a:t>begin</a:t>
            </a:r>
          </a:p>
          <a:p>
            <a:r>
              <a:rPr lang="en-US" b="0" smtClean="0"/>
              <a:t>	 # Exceptions raised by this code will </a:t>
            </a:r>
          </a:p>
          <a:p>
            <a:r>
              <a:rPr lang="en-US" b="0" smtClean="0"/>
              <a:t>	# be caught by the following rescue clause </a:t>
            </a:r>
          </a:p>
          <a:p>
            <a:r>
              <a:rPr lang="en-US" b="0" smtClean="0"/>
              <a:t>rescue </a:t>
            </a:r>
          </a:p>
          <a:p>
            <a:r>
              <a:rPr lang="en-US" b="0" smtClean="0"/>
              <a:t>	# This block will capture all types of exceptions </a:t>
            </a:r>
          </a:p>
          <a:p>
            <a:r>
              <a:rPr lang="en-US" b="0" smtClean="0"/>
              <a:t>	retry # This will move control to the beginning of </a:t>
            </a:r>
            <a:r>
              <a:rPr lang="en-US" b="0" i="1" smtClean="0"/>
              <a:t>begin</a:t>
            </a:r>
            <a:r>
              <a:rPr lang="en-US" b="0" smtClean="0"/>
              <a:t> </a:t>
            </a:r>
          </a:p>
          <a:p>
            <a:r>
              <a:rPr lang="en-US" b="0" smtClean="0"/>
              <a:t>end </a:t>
            </a:r>
            <a:endParaRPr lang="en-US" b="0"/>
          </a:p>
        </p:txBody>
      </p:sp>
    </p:spTree>
  </p:cSld>
  <p:clrMapOvr>
    <a:masterClrMapping/>
  </p:clrMapOvr>
  <p:transition spd="med" advClick="0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555093"/>
          </a:xfrm>
        </p:spPr>
        <p:txBody>
          <a:bodyPr/>
          <a:lstStyle/>
          <a:p>
            <a:r>
              <a:rPr lang="en-US" smtClean="0"/>
              <a:t>You can use “raise” statement to raise an exception</a:t>
            </a:r>
          </a:p>
          <a:p>
            <a:endParaRPr lang="en-US" smtClean="0"/>
          </a:p>
          <a:p>
            <a:r>
              <a:rPr lang="en-US" smtClean="0"/>
              <a:t>There are four types of syntax that can be used to raise an exception:</a:t>
            </a:r>
          </a:p>
          <a:p>
            <a:pPr lvl="1"/>
            <a:r>
              <a:rPr lang="en-US" b="1" smtClean="0"/>
              <a:t>“raise”</a:t>
            </a:r>
            <a:r>
              <a:rPr lang="en-US" smtClean="0"/>
              <a:t> – reraises the current exception (or a RuntimeError if there is no current exception). This is used in exception handlers that need to intercept an exception before passing it on</a:t>
            </a:r>
          </a:p>
          <a:p>
            <a:pPr lvl="1"/>
            <a:endParaRPr lang="en-US" b="1" smtClean="0"/>
          </a:p>
          <a:p>
            <a:pPr lvl="1"/>
            <a:r>
              <a:rPr lang="en-US" b="1" smtClean="0"/>
              <a:t>raise "Error Message"</a:t>
            </a:r>
            <a:r>
              <a:rPr lang="en-US" smtClean="0"/>
              <a:t> – creates a new </a:t>
            </a:r>
            <a:r>
              <a:rPr lang="en-US" i="1" smtClean="0"/>
              <a:t>RuntimeError</a:t>
            </a:r>
            <a:r>
              <a:rPr lang="en-US" smtClean="0"/>
              <a:t> exception, setting its message to the given string. This exception is then raised up the call stack</a:t>
            </a:r>
          </a:p>
          <a:p>
            <a:pPr lvl="1"/>
            <a:endParaRPr lang="en-US" smtClean="0"/>
          </a:p>
          <a:p>
            <a:pPr lvl="1"/>
            <a:r>
              <a:rPr lang="en-US" b="1" smtClean="0"/>
              <a:t>raise ExceptionType, "Error Message"</a:t>
            </a:r>
            <a:r>
              <a:rPr lang="en-US" smtClean="0"/>
              <a:t> – uses the first argument to create an exception and then sets the associated message to the second argument</a:t>
            </a:r>
          </a:p>
          <a:p>
            <a:pPr lvl="1"/>
            <a:endParaRPr lang="en-US" smtClean="0"/>
          </a:p>
          <a:p>
            <a:pPr lvl="1"/>
            <a:r>
              <a:rPr lang="en-US" b="1" smtClean="0"/>
              <a:t>raise ExceptionType, "Error Message" condition</a:t>
            </a:r>
            <a:r>
              <a:rPr lang="en-US" smtClean="0"/>
              <a:t> – similar to third form but you can add any conditional statement like </a:t>
            </a:r>
            <a:r>
              <a:rPr lang="en-US" i="1" smtClean="0"/>
              <a:t>unless</a:t>
            </a:r>
            <a:r>
              <a:rPr lang="en-US" smtClean="0"/>
              <a:t> to raise an exception</a:t>
            </a:r>
          </a:p>
        </p:txBody>
      </p:sp>
    </p:spTree>
  </p:cSld>
  <p:clrMapOvr>
    <a:masterClrMapping/>
  </p:clrMapOvr>
  <p:transition spd="med" advClick="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Ensure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047536"/>
          </a:xfrm>
        </p:spPr>
        <p:txBody>
          <a:bodyPr/>
          <a:lstStyle/>
          <a:p>
            <a:r>
              <a:rPr lang="en-US" smtClean="0"/>
              <a:t>Sometimes you might want to execute some code regardless if there is an exception</a:t>
            </a:r>
          </a:p>
          <a:p>
            <a:endParaRPr lang="en-US" smtClean="0"/>
          </a:p>
          <a:p>
            <a:r>
              <a:rPr lang="en-US" smtClean="0"/>
              <a:t>Ruby allows you to accomplish this through the use of the “ensure” method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b="0" smtClean="0"/>
              <a:t>begin </a:t>
            </a:r>
          </a:p>
          <a:p>
            <a:r>
              <a:rPr lang="en-US" b="0" smtClean="0"/>
              <a:t>	#.. process </a:t>
            </a:r>
          </a:p>
          <a:p>
            <a:r>
              <a:rPr lang="en-US" b="0" smtClean="0"/>
              <a:t>	#..raise exception </a:t>
            </a:r>
          </a:p>
          <a:p>
            <a:r>
              <a:rPr lang="en-US" b="0" smtClean="0"/>
              <a:t>rescue </a:t>
            </a:r>
          </a:p>
          <a:p>
            <a:r>
              <a:rPr lang="en-US" b="0" smtClean="0"/>
              <a:t>	#.. handle error </a:t>
            </a:r>
          </a:p>
          <a:p>
            <a:r>
              <a:rPr lang="en-US" b="0" smtClean="0"/>
              <a:t>ensure </a:t>
            </a:r>
          </a:p>
          <a:p>
            <a:r>
              <a:rPr lang="en-US" b="0" smtClean="0"/>
              <a:t>	#.. finally ensure execution </a:t>
            </a:r>
          </a:p>
          <a:p>
            <a:r>
              <a:rPr lang="en-US" b="0" smtClean="0"/>
              <a:t>	#.. This will always execute. </a:t>
            </a:r>
          </a:p>
          <a:p>
            <a:r>
              <a:rPr lang="en-US" b="0" smtClean="0"/>
              <a:t>end </a:t>
            </a:r>
            <a:endParaRPr lang="en-US" b="0"/>
          </a:p>
        </p:txBody>
      </p:sp>
    </p:spTree>
  </p:cSld>
  <p:clrMapOvr>
    <a:masterClrMapping/>
  </p:clrMapOvr>
  <p:transition spd="med" advClick="0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047536"/>
          </a:xfrm>
        </p:spPr>
        <p:txBody>
          <a:bodyPr/>
          <a:lstStyle/>
          <a:p>
            <a:r>
              <a:rPr lang="en-US" smtClean="0"/>
              <a:t>The “warn” function </a:t>
            </a:r>
            <a:r>
              <a:rPr lang="en-US" smtClean="0"/>
              <a:t>prints a warning message </a:t>
            </a:r>
            <a:r>
              <a:rPr lang="en-US" smtClean="0"/>
              <a:t>to </a:t>
            </a:r>
            <a:r>
              <a:rPr lang="en-US" smtClean="0"/>
              <a:t>standard error</a:t>
            </a:r>
          </a:p>
          <a:p>
            <a:endParaRPr lang="en-US" smtClean="0"/>
          </a:p>
          <a:p>
            <a:r>
              <a:rPr lang="en-US" smtClean="0"/>
              <a:t>The “warn” function </a:t>
            </a:r>
            <a:r>
              <a:rPr lang="en-US" smtClean="0"/>
              <a:t>does not raise an exception or cause the program </a:t>
            </a:r>
            <a:r>
              <a:rPr lang="en-US" smtClean="0"/>
              <a:t>to </a:t>
            </a:r>
            <a:r>
              <a:rPr lang="en-US" smtClean="0"/>
              <a:t>exit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smtClean="0"/>
              <a:t>	</a:t>
            </a:r>
            <a:r>
              <a:rPr lang="en-US" smtClean="0"/>
              <a:t>&lt;conditional&gt; warn “&lt;message&gt;”</a:t>
            </a:r>
          </a:p>
          <a:p>
            <a:r>
              <a:rPr lang="en-US" smtClean="0"/>
              <a:t>	 </a:t>
            </a:r>
            <a:r>
              <a:rPr lang="en-US" smtClean="0"/>
              <a:t>warn </a:t>
            </a:r>
            <a:r>
              <a:rPr lang="en-US" smtClean="0"/>
              <a:t>“&lt;message&gt;” </a:t>
            </a:r>
            <a:r>
              <a:rPr lang="en-US" smtClean="0"/>
              <a:t>&lt;</a:t>
            </a:r>
            <a:r>
              <a:rPr lang="en-US" smtClean="0"/>
              <a:t>conditional</a:t>
            </a:r>
            <a:r>
              <a:rPr lang="en-US" smtClean="0"/>
              <a:t>&gt;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r>
              <a:rPr lang="en-US" smtClean="0"/>
              <a:t>a, b, c = 1, 2, 3</a:t>
            </a:r>
          </a:p>
          <a:p>
            <a:r>
              <a:rPr lang="en-US" smtClean="0"/>
              <a:t>if a &gt; 1 </a:t>
            </a:r>
            <a:r>
              <a:rPr lang="en-US" smtClean="0"/>
              <a:t>then </a:t>
            </a:r>
            <a:r>
              <a:rPr lang="en-US" smtClean="0"/>
              <a:t>warn </a:t>
            </a:r>
            <a:r>
              <a:rPr lang="en-US" smtClean="0"/>
              <a:t>"a is greater than 1" end</a:t>
            </a:r>
          </a:p>
          <a:p>
            <a:endParaRPr lang="en-US" smtClean="0"/>
          </a:p>
          <a:p>
            <a:r>
              <a:rPr lang="en-US" smtClean="0"/>
              <a:t>warn </a:t>
            </a:r>
            <a:r>
              <a:rPr lang="en-US" smtClean="0"/>
              <a:t>"b is greater than 1" if b &gt; 1</a:t>
            </a:r>
          </a:p>
          <a:p>
            <a:endParaRPr lang="en-US"/>
          </a:p>
        </p:txBody>
      </p:sp>
    </p:spTree>
  </p:cSld>
  <p:clrMapOvr>
    <a:masterClrMapping/>
  </p:clrMapOvr>
  <p:transition spd="med" advClick="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1203325"/>
            <a:ext cx="8001000" cy="477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Create the Conditionals.rb file in any existing project</a:t>
            </a:r>
          </a:p>
          <a:p>
            <a:r>
              <a:rPr lang="en-US" smtClean="0"/>
              <a:t>What are Conditional Statements?</a:t>
            </a:r>
          </a:p>
          <a:p>
            <a:r>
              <a:rPr lang="en-US" smtClean="0"/>
              <a:t>Types of Conditional Statements</a:t>
            </a:r>
          </a:p>
          <a:p>
            <a:pPr lvl="1"/>
            <a:r>
              <a:rPr lang="en-US" smtClean="0"/>
              <a:t>if</a:t>
            </a:r>
          </a:p>
          <a:p>
            <a:pPr lvl="1"/>
            <a:r>
              <a:rPr lang="en-US" smtClean="0"/>
              <a:t>else</a:t>
            </a:r>
          </a:p>
          <a:p>
            <a:pPr lvl="1"/>
            <a:r>
              <a:rPr lang="en-US" smtClean="0"/>
              <a:t>Case</a:t>
            </a:r>
          </a:p>
          <a:p>
            <a:endParaRPr lang="en-US" smtClean="0"/>
          </a:p>
          <a:p>
            <a:r>
              <a:rPr lang="en-US" smtClean="0"/>
              <a:t>Exceptions</a:t>
            </a:r>
          </a:p>
          <a:p>
            <a:pPr lvl="1"/>
            <a:r>
              <a:rPr lang="en-US" smtClean="0"/>
              <a:t>Rescuing code</a:t>
            </a:r>
          </a:p>
          <a:p>
            <a:pPr lvl="1"/>
            <a:r>
              <a:rPr lang="en-US" smtClean="0"/>
              <a:t>Retry</a:t>
            </a:r>
          </a:p>
          <a:p>
            <a:pPr lvl="1"/>
            <a:r>
              <a:rPr lang="en-US" smtClean="0"/>
              <a:t>Raise</a:t>
            </a:r>
          </a:p>
          <a:p>
            <a:pPr lvl="1"/>
            <a:r>
              <a:rPr lang="en-US" smtClean="0"/>
              <a:t>Ensure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678204"/>
          </a:xfrm>
        </p:spPr>
        <p:txBody>
          <a:bodyPr/>
          <a:lstStyle/>
          <a:p>
            <a:r>
              <a:rPr lang="en-US" smtClean="0"/>
              <a:t>The “abort” function prints </a:t>
            </a:r>
            <a:r>
              <a:rPr lang="en-US" smtClean="0"/>
              <a:t>the specified error message to the standard output stream</a:t>
            </a:r>
          </a:p>
          <a:p>
            <a:r>
              <a:rPr lang="en-US" smtClean="0"/>
              <a:t>then exits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smtClean="0"/>
              <a:t>	</a:t>
            </a:r>
            <a:r>
              <a:rPr lang="en-US" smtClean="0"/>
              <a:t>&lt;conditional&gt; abort “&lt;message&gt;”</a:t>
            </a:r>
          </a:p>
          <a:p>
            <a:r>
              <a:rPr lang="en-US" smtClean="0"/>
              <a:t>	</a:t>
            </a:r>
            <a:r>
              <a:rPr lang="en-US" smtClean="0"/>
              <a:t> abort “&lt;message&gt;” </a:t>
            </a:r>
            <a:r>
              <a:rPr lang="en-US" smtClean="0"/>
              <a:t>&lt;</a:t>
            </a:r>
            <a:r>
              <a:rPr lang="en-US" smtClean="0"/>
              <a:t>conditional</a:t>
            </a:r>
            <a:r>
              <a:rPr lang="en-US" smtClean="0"/>
              <a:t>&gt;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r>
              <a:rPr lang="en-US" smtClean="0"/>
              <a:t>a, b, c = 1, 2, 3</a:t>
            </a:r>
          </a:p>
          <a:p>
            <a:r>
              <a:rPr lang="en-US" smtClean="0"/>
              <a:t>if a &gt; 1 then abort "a is greater than 1" end</a:t>
            </a:r>
          </a:p>
          <a:p>
            <a:endParaRPr lang="en-US" smtClean="0"/>
          </a:p>
          <a:p>
            <a:r>
              <a:rPr lang="en-US" smtClean="0"/>
              <a:t>abort "b is greater than 1" if b &gt; 1</a:t>
            </a:r>
          </a:p>
          <a:p>
            <a:endParaRPr lang="en-US"/>
          </a:p>
        </p:txBody>
      </p:sp>
    </p:spTree>
  </p:cSld>
  <p:clrMapOvr>
    <a:masterClrMapping/>
  </p:clrMapOvr>
  <p:transition spd="med" advClick="0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427" y="1627282"/>
            <a:ext cx="4733554" cy="181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Exception code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44606" y="1189677"/>
            <a:ext cx="8124825" cy="5078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Add this Case code and Run:		Will get these results: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puts "***exceptions***"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begin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for n in 0..5 do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	case n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	when 0..1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    	puts "inside the case when 0..1 block"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	when 2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    	raise "inside the case when 2 block"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	else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    	puts "Made it through!!!"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  end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end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rescue Exception =&gt; e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puts e.message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ensure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puts "Ensuring my code gets run"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261531" y="2101755"/>
            <a:ext cx="1815436" cy="9533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528549" y="2497540"/>
            <a:ext cx="3534770" cy="27977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688609" y="2784143"/>
            <a:ext cx="2402006" cy="30980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Conditional Statements?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954655"/>
          </a:xfrm>
        </p:spPr>
        <p:txBody>
          <a:bodyPr/>
          <a:lstStyle/>
          <a:p>
            <a:r>
              <a:rPr lang="en-US" b="0" smtClean="0"/>
              <a:t>A conditional statement is a way of telling the computer to conditionally execute some code: to execute it only if some condition is satisfied</a:t>
            </a:r>
          </a:p>
          <a:p>
            <a:r>
              <a:rPr lang="en-US" b="0" smtClean="0"/>
              <a:t>The condition is an expression—if it evaluates to any value other than false or nil, then the condition is satisfied</a:t>
            </a:r>
          </a:p>
          <a:p>
            <a:endParaRPr lang="en-US" b="0" smtClean="0"/>
          </a:p>
          <a:p>
            <a:r>
              <a:rPr lang="en-US" b="0" smtClean="0"/>
              <a:t>Ruby has many types of conditional statements:</a:t>
            </a:r>
          </a:p>
          <a:p>
            <a:pPr lvl="1"/>
            <a:r>
              <a:rPr lang="en-US" smtClean="0"/>
              <a:t>if – will execute if an expression is true</a:t>
            </a:r>
          </a:p>
          <a:p>
            <a:pPr lvl="1"/>
            <a:r>
              <a:rPr lang="en-US" smtClean="0"/>
              <a:t>else – will execute if an expression is not true</a:t>
            </a:r>
          </a:p>
          <a:p>
            <a:pPr lvl="1"/>
            <a:r>
              <a:rPr lang="en-US" smtClean="0"/>
              <a:t>Elsif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if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60478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“if”</a:t>
            </a:r>
            <a:r>
              <a:rPr lang="en-US" sz="1800" b="0" smtClean="0"/>
              <a:t> expressions are used for conditional execution </a:t>
            </a:r>
          </a:p>
          <a:p>
            <a:pPr>
              <a:buClr>
                <a:srgbClr val="AF2626"/>
              </a:buClr>
              <a:buFont typeface="Verdana" pitchFamily="34" charset="0"/>
              <a:buChar char="&gt;"/>
            </a:pPr>
            <a:endParaRPr lang="en-US" sz="1800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if expression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if the expression is true then execute &lt;code&gt;</a:t>
            </a:r>
          </a:p>
          <a:p>
            <a:endParaRPr lang="en-US" sz="1800" b="0" smtClean="0"/>
          </a:p>
          <a:p>
            <a:r>
              <a:rPr lang="en-US" sz="1800" smtClean="0"/>
              <a:t>Can also be written as:</a:t>
            </a:r>
          </a:p>
          <a:p>
            <a:r>
              <a:rPr lang="en-US" sz="1800" b="0" smtClean="0"/>
              <a:t>	if expression then &lt;code&gt; end</a:t>
            </a:r>
          </a:p>
          <a:p>
            <a:r>
              <a:rPr lang="en-US" sz="1800" b="0" smtClean="0"/>
              <a:t>		OR…</a:t>
            </a:r>
          </a:p>
          <a:p>
            <a:r>
              <a:rPr lang="en-US" sz="1800" b="0" smtClean="0"/>
              <a:t>	&lt;code&gt; if expression</a:t>
            </a:r>
          </a:p>
          <a:p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else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48013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“else”</a:t>
            </a:r>
            <a:r>
              <a:rPr lang="en-US" sz="1800" b="0" smtClean="0"/>
              <a:t> expressions are also used for conditional execution </a:t>
            </a:r>
          </a:p>
          <a:p>
            <a:pPr>
              <a:buClr>
                <a:srgbClr val="AF2626"/>
              </a:buClr>
              <a:buFont typeface="Verdana" pitchFamily="34" charset="0"/>
              <a:buChar char="&gt;"/>
            </a:pPr>
            <a:endParaRPr lang="en-US" sz="1800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if expression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else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&lt;other 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if the expression is not true then execute &lt;other code&gt;</a:t>
            </a:r>
          </a:p>
          <a:p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elsif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61863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If you want to test more than one condition within a conditional, you can add one or more elsif clauses between an if and an else</a:t>
            </a:r>
          </a:p>
          <a:p>
            <a:pPr>
              <a:buClr>
                <a:srgbClr val="AF2626"/>
              </a:buClr>
              <a:buFont typeface="Verdana" pitchFamily="34" charset="0"/>
              <a:buChar char="&gt;"/>
            </a:pPr>
            <a:endParaRPr lang="en-US" sz="1800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if expression1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&lt;code1&gt;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elsif expression2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&lt;code2&gt;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else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&lt;other 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if expression1 is true execute &lt;code1&gt;, otherwise, if expression2 is true then execute &lt;code2&gt;</a:t>
            </a:r>
          </a:p>
          <a:p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1086" y="2028682"/>
            <a:ext cx="4128198" cy="224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if..else..elsif code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44606" y="1189677"/>
            <a:ext cx="8124825" cy="51398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Write and Run this Code:			Will get these results:</a:t>
            </a:r>
          </a:p>
          <a:p>
            <a:pPr lvl="1">
              <a:buFont typeface="Arial" charset="0"/>
              <a:buNone/>
            </a:pPr>
            <a:r>
              <a:rPr lang="en-US" smtClean="0"/>
              <a:t>sogeti_cities = %w(Columbus Dayton Chicago Cincinnati)</a:t>
            </a:r>
          </a:p>
          <a:p>
            <a:pPr lvl="1">
              <a:buFont typeface="Arial" charset="0"/>
              <a:buNone/>
            </a:pPr>
            <a:r>
              <a:rPr lang="en-US" smtClean="0"/>
              <a:t>sogeti_cities.each do |city|</a:t>
            </a:r>
          </a:p>
          <a:p>
            <a:pPr lvl="1">
              <a:buFont typeface="Arial" charset="0"/>
              <a:buNone/>
            </a:pPr>
            <a:r>
              <a:rPr lang="en-US" smtClean="0"/>
              <a:t>	if city.eql?("Columbus") then</a:t>
            </a:r>
          </a:p>
          <a:p>
            <a:pPr lvl="1">
              <a:buFont typeface="Arial" charset="0"/>
              <a:buNone/>
            </a:pPr>
            <a:r>
              <a:rPr lang="en-US" smtClean="0"/>
              <a:t>    		puts "I'm watching the Blue Jackets"</a:t>
            </a:r>
          </a:p>
          <a:p>
            <a:pPr lvl="1">
              <a:buFont typeface="Arial" charset="0"/>
              <a:buNone/>
            </a:pPr>
            <a:r>
              <a:rPr lang="en-US" smtClean="0"/>
              <a:t>	elsif city.eql?("Dayton") then</a:t>
            </a:r>
          </a:p>
          <a:p>
            <a:pPr lvl="1">
              <a:buFont typeface="Arial" charset="0"/>
              <a:buNone/>
            </a:pPr>
            <a:r>
              <a:rPr lang="en-US" smtClean="0"/>
              <a:t>    		puts "I'm watching the Dragons"</a:t>
            </a:r>
          </a:p>
          <a:p>
            <a:pPr lvl="1">
              <a:buFont typeface="Arial" charset="0"/>
              <a:buNone/>
            </a:pPr>
            <a:r>
              <a:rPr lang="en-US" smtClean="0"/>
              <a:t>	else</a:t>
            </a:r>
          </a:p>
          <a:p>
            <a:pPr lvl="1">
              <a:buFont typeface="Arial" charset="0"/>
              <a:buNone/>
            </a:pPr>
            <a:r>
              <a:rPr lang="en-US" smtClean="0"/>
              <a:t>    		puts "I don't know where I am“</a:t>
            </a:r>
          </a:p>
          <a:p>
            <a:pPr lvl="1">
              <a:buFont typeface="Arial" charset="0"/>
              <a:buNone/>
            </a:pPr>
            <a:r>
              <a:rPr lang="en-US" smtClean="0"/>
              <a:t>	end</a:t>
            </a:r>
          </a:p>
          <a:p>
            <a:pPr lvl="1">
              <a:buNone/>
            </a:pPr>
            <a:r>
              <a:rPr lang="en-US" smtClean="0"/>
              <a:t>	puts "I'm watching the Cubs" if city.eql?("Chicago")</a:t>
            </a:r>
          </a:p>
          <a:p>
            <a:pPr lvl="1">
              <a:buFont typeface="Arial" charset="0"/>
              <a:buNone/>
            </a:pPr>
            <a:r>
              <a:rPr lang="en-US" smtClean="0"/>
              <a:t>	if city.eql?("Cincinnati") then puts "I'm watching the Reds" end</a:t>
            </a:r>
          </a:p>
          <a:p>
            <a:pPr lvl="1">
              <a:buFont typeface="Arial" charset="0"/>
              <a:buNone/>
            </a:pPr>
            <a:r>
              <a:rPr lang="en-US" smtClean="0"/>
              <a:t>  </a:t>
            </a:r>
          </a:p>
          <a:p>
            <a:pPr lvl="1">
              <a:buFont typeface="Arial" charset="0"/>
              <a:buNone/>
            </a:pPr>
            <a:r>
              <a:rPr lang="en-US" smtClean="0"/>
              <a:t>end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698259" y="2674961"/>
            <a:ext cx="1938266" cy="3119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080396" y="2879678"/>
            <a:ext cx="1597073" cy="7895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971214" y="3084394"/>
            <a:ext cx="1678959" cy="12672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9841" y="3275463"/>
            <a:ext cx="1717628" cy="17335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5051662" y="3766782"/>
            <a:ext cx="762284" cy="15970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unless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493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“unless”</a:t>
            </a:r>
            <a:r>
              <a:rPr lang="en-US" sz="1800" b="0" smtClean="0"/>
              <a:t> is the opposite of if: it executes code only if an associated expression evaluates to false or nil</a:t>
            </a:r>
          </a:p>
          <a:p>
            <a:pPr lvl="1"/>
            <a:r>
              <a:rPr lang="en-US" sz="1800" b="0" smtClean="0"/>
              <a:t>elsif clauses are not allowed:</a:t>
            </a:r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unless expression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unless the expression is false then execute &lt;code&gt;</a:t>
            </a:r>
          </a:p>
          <a:p>
            <a:endParaRPr lang="en-US" sz="1800" b="0" smtClean="0"/>
          </a:p>
          <a:p>
            <a:r>
              <a:rPr lang="en-US" sz="1800" smtClean="0"/>
              <a:t>Can also be written as:</a:t>
            </a:r>
          </a:p>
          <a:p>
            <a:r>
              <a:rPr lang="en-US" sz="1800" b="0" smtClean="0"/>
              <a:t>	&lt;code&gt; unless expression</a:t>
            </a:r>
          </a:p>
          <a:p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unless..else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48013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“unless..else”</a:t>
            </a:r>
            <a:r>
              <a:rPr lang="en-US" sz="1800" b="0" smtClean="0"/>
              <a:t> expressions are also used for conditional execution </a:t>
            </a:r>
          </a:p>
          <a:p>
            <a:pPr>
              <a:buClr>
                <a:srgbClr val="AF2626"/>
              </a:buClr>
              <a:buFont typeface="Verdana" pitchFamily="34" charset="0"/>
              <a:buChar char="&gt;"/>
            </a:pPr>
            <a:endParaRPr lang="en-US" sz="1800" smtClean="0"/>
          </a:p>
          <a:p>
            <a:r>
              <a:rPr lang="en-US" smtClean="0"/>
              <a:t>Syntax:</a:t>
            </a:r>
            <a:endParaRPr lang="en-US" sz="1800" smtClean="0"/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unless expression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else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	&lt;other code&gt;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800" smtClean="0"/>
              <a:t>end</a:t>
            </a:r>
          </a:p>
          <a:p>
            <a:endParaRPr lang="en-US" sz="1800" b="0" smtClean="0"/>
          </a:p>
          <a:p>
            <a:r>
              <a:rPr lang="en-US" sz="1800" smtClean="0"/>
              <a:t>In english:</a:t>
            </a:r>
            <a:r>
              <a:rPr lang="en-US" sz="1800" b="0" smtClean="0"/>
              <a:t> if the expression is true then execute &lt;other code&gt;</a:t>
            </a:r>
          </a:p>
          <a:p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B997C2B-040A-4179-837F-C5DF69A0179D}"/>
</file>

<file path=customXml/itemProps2.xml><?xml version="1.0" encoding="utf-8"?>
<ds:datastoreItem xmlns:ds="http://schemas.openxmlformats.org/officeDocument/2006/customXml" ds:itemID="{9D4E7184-8BEF-4AC5-A537-AD860E3F9635}"/>
</file>

<file path=customXml/itemProps3.xml><?xml version="1.0" encoding="utf-8"?>
<ds:datastoreItem xmlns:ds="http://schemas.openxmlformats.org/officeDocument/2006/customXml" ds:itemID="{9B6F206E-0E82-462E-981C-B37A416BC911}"/>
</file>

<file path=docProps/app.xml><?xml version="1.0" encoding="utf-8"?>
<Properties xmlns="http://schemas.openxmlformats.org/officeDocument/2006/extended-properties" xmlns:vt="http://schemas.openxmlformats.org/officeDocument/2006/docPropsVTypes">
  <TotalTime>27086</TotalTime>
  <Words>779</Words>
  <Application>Microsoft Office PowerPoint</Application>
  <PresentationFormat>On-screen Show (4:3)</PresentationFormat>
  <Paragraphs>275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Capgemini_NA_Template</vt:lpstr>
      <vt:lpstr>1_Default Design</vt:lpstr>
      <vt:lpstr>Ruby Training: Conditionals</vt:lpstr>
      <vt:lpstr>Agenda</vt:lpstr>
      <vt:lpstr>What are Conditional Statements?</vt:lpstr>
      <vt:lpstr>if</vt:lpstr>
      <vt:lpstr>else</vt:lpstr>
      <vt:lpstr>elsif</vt:lpstr>
      <vt:lpstr>if..else..elsif code example</vt:lpstr>
      <vt:lpstr>unless</vt:lpstr>
      <vt:lpstr>unless..else</vt:lpstr>
      <vt:lpstr>Unless..else code example</vt:lpstr>
      <vt:lpstr>case</vt:lpstr>
      <vt:lpstr>?:</vt:lpstr>
      <vt:lpstr>Case code example</vt:lpstr>
      <vt:lpstr>What is an Exception</vt:lpstr>
      <vt:lpstr>Exceptions</vt:lpstr>
      <vt:lpstr>Retry</vt:lpstr>
      <vt:lpstr>Raise</vt:lpstr>
      <vt:lpstr>Ensure</vt:lpstr>
      <vt:lpstr>Warn</vt:lpstr>
      <vt:lpstr>Abort</vt:lpstr>
      <vt:lpstr>Exception code example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1701</cp:revision>
  <dcterms:created xsi:type="dcterms:W3CDTF">2009-09-29T13:00:13Z</dcterms:created>
  <dcterms:modified xsi:type="dcterms:W3CDTF">2012-08-14T19:54:38Z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