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6"/>
  </p:notesMasterIdLst>
  <p:sldIdLst>
    <p:sldId id="411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3" r:id="rId11"/>
    <p:sldId id="610" r:id="rId12"/>
    <p:sldId id="611" r:id="rId13"/>
    <p:sldId id="623" r:id="rId14"/>
    <p:sldId id="624" r:id="rId15"/>
    <p:sldId id="615" r:id="rId16"/>
    <p:sldId id="616" r:id="rId17"/>
    <p:sldId id="625" r:id="rId18"/>
    <p:sldId id="617" r:id="rId19"/>
    <p:sldId id="618" r:id="rId20"/>
    <p:sldId id="626" r:id="rId21"/>
    <p:sldId id="620" r:id="rId22"/>
    <p:sldId id="621" r:id="rId23"/>
    <p:sldId id="622" r:id="rId24"/>
    <p:sldId id="258" r:id="rId2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-78" y="1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Expressive Scenarios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Initial Set-up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1203325"/>
            <a:ext cx="8124825" cy="457048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 smtClean="0"/>
              <a:t>Your .feature file should now look like this…</a:t>
            </a:r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 algn="ctr">
              <a:buClr>
                <a:srgbClr val="AF2626"/>
              </a:buClr>
              <a:buFontTx/>
              <a:buNone/>
            </a:pPr>
            <a:endParaRPr lang="en-US" smtClean="0"/>
          </a:p>
          <a:p>
            <a:pPr>
              <a:buClr>
                <a:srgbClr val="AF2626"/>
              </a:buClr>
            </a:pPr>
            <a:endParaRPr lang="en-US" sz="1800" smtClean="0"/>
          </a:p>
          <a:p>
            <a:pPr>
              <a:buClr>
                <a:srgbClr val="AF2626"/>
              </a:buClr>
            </a:pPr>
            <a:endParaRPr lang="en-US" sz="1800" smtClean="0"/>
          </a:p>
          <a:p>
            <a:pPr>
              <a:buClr>
                <a:srgbClr val="AF2626"/>
              </a:buClr>
            </a:pPr>
            <a:r>
              <a:rPr lang="en-US" sz="1800" smtClean="0"/>
              <a:t>Go ahead and create all of the step definitions for this Scenario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3" y="1600200"/>
            <a:ext cx="788948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Tables in your steps file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079500"/>
            <a:ext cx="8124825" cy="46166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Notice that Cucumber recognizes the table in your Gherkin script and adds it to the step: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Given /^I set a goal for each Race I will run$/ do |table|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# table is a Cucumber::Ast::Table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pending # express the regexp above with the code you wish you had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“table” variable will always be the last variable passed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“table” variable is a Hash (sometimes called an associative array)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header row of your table will provide the hash “keys”; the rows will provide the “values”</a:t>
            </a:r>
          </a:p>
          <a:p>
            <a:pPr lvl="1">
              <a:buClr>
                <a:srgbClr val="DE3819"/>
              </a:buClr>
            </a:pPr>
            <a:r>
              <a:rPr lang="en-US" sz="1600" smtClean="0"/>
              <a:t>This is called a key-value pair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Where to begin our code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079500"/>
            <a:ext cx="8124825" cy="5478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Once the step definitions are created re-run the Scenario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follow cucumber to our 1</a:t>
            </a:r>
            <a:r>
              <a:rPr lang="en-US" sz="1600" baseline="30000" smtClean="0"/>
              <a:t>st</a:t>
            </a:r>
            <a:r>
              <a:rPr lang="en-US" sz="1600" smtClean="0"/>
              <a:t> code need</a:t>
            </a:r>
            <a:endParaRPr lang="en-US" sz="1400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At this point all we are trying to do is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Iterate through the race goal times table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Capture my race goal times for later use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following code should do the trick: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Given /^I set a goal for each Race I will run$/ do |table|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@goals_array = Array.new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table.hashes.each do |hash|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  #puts hash.inspect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  @goals_array &lt;&lt; hash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end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end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3114674" y="4973309"/>
            <a:ext cx="4648200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Iterate through the race goal times table</a:t>
            </a:r>
            <a:endParaRPr lang="en-US" sz="1200" dirty="0" smtClean="0"/>
          </a:p>
        </p:txBody>
      </p:sp>
      <p:sp>
        <p:nvSpPr>
          <p:cNvPr id="5" name="Right Arrow 4"/>
          <p:cNvSpPr/>
          <p:nvPr/>
        </p:nvSpPr>
        <p:spPr bwMode="auto">
          <a:xfrm flipH="1">
            <a:off x="2800349" y="5601959"/>
            <a:ext cx="4648200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Capture my race goal times for later use</a:t>
            </a:r>
            <a:endParaRPr lang="en-US" sz="1200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Our next “Red”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76300"/>
            <a:ext cx="8124825" cy="5478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Re-run the Scenario and you should get…1 passed</a:t>
            </a:r>
          </a:p>
          <a:p>
            <a:pPr>
              <a:buClr>
                <a:srgbClr val="DE3819"/>
              </a:buClr>
            </a:pPr>
            <a:r>
              <a:rPr lang="en-US" sz="1600" smtClean="0"/>
              <a:t>Follow cucumber to our next code need..</a:t>
            </a:r>
            <a:endParaRPr lang="en-US" sz="1400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At this point we are trying to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Iterate through the race actual times table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Capture my race actual times for later use</a:t>
            </a:r>
          </a:p>
          <a:p>
            <a:pPr>
              <a:buClr>
                <a:srgbClr val="DE3819"/>
              </a:buClr>
            </a:pPr>
            <a:endParaRPr lang="en-US" sz="1600" smtClean="0"/>
          </a:p>
          <a:p>
            <a:pPr>
              <a:buClr>
                <a:srgbClr val="DE3819"/>
              </a:buClr>
            </a:pPr>
            <a:r>
              <a:rPr lang="en-US" sz="1600" smtClean="0"/>
              <a:t>The following code should do the trick: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When /^I run each race$/ do |table|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@actuals_array = Array.new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table.hashes.each do |hash|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  #puts hash.inspect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  @actuals_array &lt;&lt; hash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  end</a:t>
            </a:r>
          </a:p>
          <a:p>
            <a:pPr>
              <a:buClr>
                <a:srgbClr val="DE3819"/>
              </a:buClr>
            </a:pPr>
            <a:r>
              <a:rPr lang="en-US" sz="1400" b="0" smtClean="0"/>
              <a:t>end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3133724" y="4763759"/>
            <a:ext cx="4648200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Iterate through the race actual times table</a:t>
            </a:r>
            <a:endParaRPr lang="en-US" sz="1200" dirty="0" smtClean="0"/>
          </a:p>
        </p:txBody>
      </p:sp>
      <p:sp>
        <p:nvSpPr>
          <p:cNvPr id="5" name="Right Arrow 4"/>
          <p:cNvSpPr/>
          <p:nvPr/>
        </p:nvSpPr>
        <p:spPr bwMode="auto">
          <a:xfrm flipH="1">
            <a:off x="2895599" y="5411459"/>
            <a:ext cx="4648200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Capture my race actual times for later use</a:t>
            </a:r>
            <a:endParaRPr lang="en-US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475" y="881063"/>
            <a:ext cx="327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585913"/>
            <a:ext cx="70278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The Code we wish to write for the Then Step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8500" y="866775"/>
            <a:ext cx="8124825" cy="36779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In the Then Step we wish to write code to accomplish the following: </a:t>
            </a:r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r>
              <a:rPr lang="en-US" sz="1600" smtClean="0"/>
              <a:t>Go through each Race and extract the goal time for each Race</a:t>
            </a:r>
          </a:p>
          <a:p>
            <a:pPr marL="1022350" lvl="2" indent="-342900">
              <a:buClr>
                <a:srgbClr val="DE3819"/>
              </a:buClr>
              <a:buNone/>
            </a:pPr>
            <a:r>
              <a:rPr lang="en-US" sz="1400" smtClean="0"/>
              <a:t>#ToDo: iterate through goal race times</a:t>
            </a:r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endParaRPr lang="en-US" sz="1600" smtClean="0"/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r>
              <a:rPr lang="en-US" sz="1600" smtClean="0"/>
              <a:t>Go through each Race and extract the actual time for that Race</a:t>
            </a:r>
          </a:p>
          <a:p>
            <a:pPr marL="1022350" lvl="2" indent="-342900">
              <a:buClr>
                <a:srgbClr val="DE3819"/>
              </a:buClr>
              <a:buNone/>
            </a:pPr>
            <a:r>
              <a:rPr lang="en-US" smtClean="0"/>
              <a:t>#ToDo: iterate through actual race times</a:t>
            </a:r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endParaRPr lang="en-US" sz="1600" smtClean="0"/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r>
              <a:rPr lang="en-US" sz="1600" smtClean="0"/>
              <a:t>When the Race matches compare the goal time with the actual time</a:t>
            </a:r>
          </a:p>
          <a:p>
            <a:pPr lvl="4">
              <a:buClr>
                <a:srgbClr val="DE3819"/>
              </a:buClr>
            </a:pPr>
            <a:r>
              <a:rPr lang="en-US" smtClean="0"/>
              <a:t>If actual time &lt; goal time then SUCCESS</a:t>
            </a:r>
          </a:p>
          <a:p>
            <a:pPr lvl="2">
              <a:buClr>
                <a:srgbClr val="DE3819"/>
              </a:buClr>
              <a:buNone/>
            </a:pPr>
            <a:r>
              <a:rPr lang="en-US" smtClean="0"/>
              <a:t>	     #ToDo: match Races</a:t>
            </a:r>
          </a:p>
          <a:p>
            <a:pPr lvl="2">
              <a:buClr>
                <a:srgbClr val="DE3819"/>
              </a:buClr>
              <a:buNone/>
            </a:pPr>
            <a:r>
              <a:rPr lang="en-US" smtClean="0"/>
              <a:t>	     #ToDo: compare times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4719638"/>
            <a:ext cx="62960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ToDo #1 – iterate through goal race times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8500" y="885825"/>
            <a:ext cx="8124825" cy="52475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800" smtClean="0"/>
              <a:t>To accomplish our 1</a:t>
            </a:r>
            <a:r>
              <a:rPr lang="en-US" sz="1800" baseline="30000" smtClean="0"/>
              <a:t>st</a:t>
            </a:r>
            <a:r>
              <a:rPr lang="en-US" sz="1800" smtClean="0"/>
              <a:t> ToDo we need to iterate through the array which contains my race goals: @goals_array</a:t>
            </a:r>
          </a:p>
          <a:p>
            <a:pPr>
              <a:buClr>
                <a:srgbClr val="DE3819"/>
              </a:buClr>
            </a:pPr>
            <a:endParaRPr lang="en-US" sz="1800" smtClean="0"/>
          </a:p>
          <a:p>
            <a:pPr>
              <a:buClr>
                <a:srgbClr val="DE3819"/>
              </a:buClr>
            </a:pPr>
            <a:r>
              <a:rPr lang="en-US" sz="1800" smtClean="0"/>
              <a:t>Iterating through Arrays requires the each-do command: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Then /^</a:t>
            </a:r>
            <a:r>
              <a:rPr lang="en-US" sz="1400" b="1" smtClean="0"/>
              <a:t>each race</a:t>
            </a:r>
            <a:r>
              <a:rPr lang="en-US" sz="1400" smtClean="0"/>
              <a:t> will be considered a success if I meet or break each goal time$/ do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@goals_array.each do |goals_hash|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	 puts "#{goals_hash["Race"]}: #{goals_hash["Goal Time"]}"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#ToDo: iterate through actual race times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#ToDo: match Races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#ToDo: compare times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>
              <a:buClr>
                <a:srgbClr val="DE3819"/>
              </a:buClr>
            </a:pPr>
            <a:endParaRPr lang="en-US" sz="1800" smtClean="0"/>
          </a:p>
          <a:p>
            <a:pPr>
              <a:buClr>
                <a:srgbClr val="DE3819"/>
              </a:buClr>
            </a:pPr>
            <a:r>
              <a:rPr lang="en-US" sz="1800" smtClean="0"/>
              <a:t>Run the Scenario and you should see all 3 Races and their Goal Time</a:t>
            </a:r>
          </a:p>
          <a:p>
            <a:pPr lvl="1">
              <a:buFont typeface="Arial" charset="0"/>
              <a:buNone/>
            </a:pPr>
            <a:endParaRPr lang="en-US" sz="14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ToDo #2 – iterate through actual race times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8500" y="885825"/>
            <a:ext cx="8124825" cy="57092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800" smtClean="0"/>
              <a:t>To accomplish our 2</a:t>
            </a:r>
            <a:r>
              <a:rPr lang="en-US" sz="1800" baseline="30000" smtClean="0"/>
              <a:t>nd</a:t>
            </a:r>
            <a:r>
              <a:rPr lang="en-US" sz="1800" smtClean="0"/>
              <a:t> ToDo we need to iterate through the array which contains my actual race times: @actuals_array</a:t>
            </a:r>
          </a:p>
          <a:p>
            <a:pPr>
              <a:buClr>
                <a:srgbClr val="DE3819"/>
              </a:buClr>
            </a:pPr>
            <a:endParaRPr lang="en-US" sz="1800" smtClean="0"/>
          </a:p>
          <a:p>
            <a:pPr>
              <a:buClr>
                <a:srgbClr val="DE3819"/>
              </a:buClr>
            </a:pPr>
            <a:r>
              <a:rPr lang="en-US" sz="1800" smtClean="0"/>
              <a:t>Iterating through Arrays requires the each-do command: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Then /^</a:t>
            </a:r>
            <a:r>
              <a:rPr lang="en-US" sz="1400" b="1" smtClean="0"/>
              <a:t>each race</a:t>
            </a:r>
            <a:r>
              <a:rPr lang="en-US" sz="1400" smtClean="0"/>
              <a:t> will be considered a success if I meet or break each goal time$/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@goals_array.each do |goals_hash|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puts "#{goals_hash["Race"]}: #{goals_hash["Goal Time"]}"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@actuals_array.each do |actuals_hash|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puts "#{actuals_hash["Race"]}: #{actuals_hash["Actual Time"]}"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#ToDo: match Races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#ToDo: compare times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>
              <a:buClr>
                <a:srgbClr val="DE3819"/>
              </a:buClr>
            </a:pPr>
            <a:endParaRPr lang="en-US" sz="1000" smtClean="0"/>
          </a:p>
          <a:p>
            <a:pPr>
              <a:buClr>
                <a:srgbClr val="DE3819"/>
              </a:buClr>
            </a:pPr>
            <a:r>
              <a:rPr lang="en-US" sz="1800" smtClean="0"/>
              <a:t>Again, run the Scenario and you should see Races and their Actual Times</a:t>
            </a:r>
          </a:p>
          <a:p>
            <a:pPr lvl="1">
              <a:buFont typeface="Arial" charset="0"/>
              <a:buNone/>
            </a:pPr>
            <a:endParaRPr lang="en-US" sz="14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ToDo #3 – Matching the Races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22250" y="838200"/>
            <a:ext cx="8755063" cy="57246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800" smtClean="0"/>
              <a:t>Next we need to check that the Race matches</a:t>
            </a:r>
          </a:p>
          <a:p>
            <a:pPr>
              <a:buClr>
                <a:srgbClr val="DE3819"/>
              </a:buClr>
            </a:pPr>
            <a:endParaRPr lang="en-US" sz="1800" smtClean="0"/>
          </a:p>
          <a:p>
            <a:pPr>
              <a:buClr>
                <a:srgbClr val="DE3819"/>
              </a:buClr>
            </a:pPr>
            <a:r>
              <a:rPr lang="en-US" sz="1800" smtClean="0"/>
              <a:t>This can be accomplished with an If-Then conditional: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Then /^</a:t>
            </a:r>
            <a:r>
              <a:rPr lang="en-US" sz="1400" b="1" smtClean="0"/>
              <a:t>each race</a:t>
            </a:r>
            <a:r>
              <a:rPr lang="en-US" sz="1400" smtClean="0"/>
              <a:t> will be considered a success if I meet or break each goal time$/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@goals_array.each do |goals_hash|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#puts "#{goals_hash["Race"]}: #{goals_hash["Goal Time"]}"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@actuals_array.each do |actuals_hash|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  #puts "#{actuals_hash["Race"]}: #{actuals_hash["Actual Time"]}"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if actuals_hash["Race"].eql?(goals_hash["Race"]) then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  puts "Goal Race #{goals_hash["Race"]} matches Actual Race #{actuals_hash["Race"]}"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#ToDo: compare times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>
              <a:buClr>
                <a:srgbClr val="DE3819"/>
              </a:buClr>
            </a:pPr>
            <a:endParaRPr lang="en-US" sz="1000" smtClean="0"/>
          </a:p>
          <a:p>
            <a:pPr>
              <a:buClr>
                <a:srgbClr val="DE3819"/>
              </a:buClr>
            </a:pPr>
            <a:r>
              <a:rPr lang="en-US" sz="1800" smtClean="0"/>
              <a:t>Running the file should result in 3 output lines; each race matching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5124449" y="2668259"/>
            <a:ext cx="3019425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Note: line is now commented out</a:t>
            </a:r>
            <a:endParaRPr lang="en-US" sz="1200" dirty="0" smtClean="0"/>
          </a:p>
        </p:txBody>
      </p:sp>
      <p:sp>
        <p:nvSpPr>
          <p:cNvPr id="5" name="Right Arrow 4"/>
          <p:cNvSpPr/>
          <p:nvPr/>
        </p:nvSpPr>
        <p:spPr bwMode="auto">
          <a:xfrm flipH="1">
            <a:off x="5610224" y="3315959"/>
            <a:ext cx="3019425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Note: line is now commented out</a:t>
            </a:r>
            <a:endParaRPr lang="en-US" sz="1200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ToDo #4 – Comparing Results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7350" y="866775"/>
            <a:ext cx="8756650" cy="567847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800" smtClean="0"/>
              <a:t>Lastly, we need to compare the actual time with the goal time</a:t>
            </a:r>
          </a:p>
          <a:p>
            <a:pPr lvl="1">
              <a:buFont typeface="Arial" charset="0"/>
              <a:buNone/>
            </a:pPr>
            <a:endParaRPr lang="en-US" sz="1600" smtClean="0"/>
          </a:p>
          <a:p>
            <a:pPr lvl="1">
              <a:buFont typeface="Arial" charset="0"/>
              <a:buNone/>
            </a:pPr>
            <a:r>
              <a:rPr lang="en-US" sz="1400" smtClean="0"/>
              <a:t>Then /^</a:t>
            </a:r>
            <a:r>
              <a:rPr lang="en-US" sz="1400" b="1" smtClean="0"/>
              <a:t>each race</a:t>
            </a:r>
            <a:r>
              <a:rPr lang="en-US" sz="1400" smtClean="0"/>
              <a:t> will be considered a success if I meet or break each goal time$/ do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@goals_array.each do |goals_hash|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@actuals_array.each do |actuals_hash|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if actuals_hash["Race"].eql?(goals_hash["Race"]) then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    #puts "Goal Race #{goals_hash["Race"]} matches Actual Race #{actuals_hash["Race"]}"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  if actuals_hash["Actual Time"] &lt; goals_hash["Goal Time"] then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     puts "Goal met at the #{actuals_hash["Race"]}"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  else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     puts "Better luck next year at the #{actuals_hash["Race"]}"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  <a:p>
            <a:pPr>
              <a:buClr>
                <a:srgbClr val="DE3819"/>
              </a:buClr>
            </a:pPr>
            <a:r>
              <a:rPr lang="en-US" sz="1800" smtClean="0"/>
              <a:t>Run the Scenario and you should see 2 “goals met” and 1 “better luck…”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5781674" y="2868284"/>
            <a:ext cx="3019425" cy="3118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200" smtClean="0"/>
              <a:t>Note: line is now commented out</a:t>
            </a:r>
            <a:endParaRPr lang="en-US" sz="1200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The Code we wish to write for the Final Step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98500" y="866775"/>
            <a:ext cx="8124825" cy="30008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In the final Step we need to find out if I qualified for the Boston Marathon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z="1600" smtClean="0"/>
              <a:t>To determine this we wish to write the following code</a:t>
            </a:r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r>
              <a:rPr lang="en-US" sz="1600" smtClean="0"/>
              <a:t>Determine if an Actual Time is my best time</a:t>
            </a:r>
          </a:p>
          <a:p>
            <a:pPr marL="1022350" lvl="2" indent="-342900">
              <a:buClr>
                <a:srgbClr val="DE3819"/>
              </a:buClr>
              <a:buNone/>
            </a:pPr>
            <a:r>
              <a:rPr lang="en-US" sz="1400" smtClean="0"/>
              <a:t>#ToDo: Determine my best actual race time</a:t>
            </a:r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endParaRPr lang="en-US" sz="1600" smtClean="0"/>
          </a:p>
          <a:p>
            <a:pPr marL="800100" lvl="1" indent="-342900">
              <a:buClr>
                <a:srgbClr val="DE3819"/>
              </a:buClr>
              <a:buFont typeface="Arial" charset="0"/>
              <a:buAutoNum type="arabicPeriod"/>
            </a:pPr>
            <a:r>
              <a:rPr lang="en-US" sz="1600" smtClean="0"/>
              <a:t>Compare my best actual race time with my Boston Marathon Qualifying Time of 3:30</a:t>
            </a:r>
          </a:p>
          <a:p>
            <a:pPr marL="1022350" lvl="2" indent="-342900">
              <a:buClr>
                <a:srgbClr val="DE3819"/>
              </a:buClr>
              <a:buNone/>
            </a:pPr>
            <a:r>
              <a:rPr lang="en-US" smtClean="0"/>
              <a:t>#ToDo: compare best actual race time with Boston Marathon Qualifying Time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4391025"/>
            <a:ext cx="5295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pPr algn="ctr"/>
            <a:r>
              <a:rPr lang="en-US" sz="3200" smtClean="0"/>
              <a:t>Agenda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 bwMode="auto">
          <a:xfrm>
            <a:off x="685800" y="1203325"/>
            <a:ext cx="8001000" cy="5059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Cucumber Scenarios</a:t>
            </a:r>
          </a:p>
          <a:p>
            <a:r>
              <a:rPr lang="en-US" smtClean="0"/>
              <a:t>Scenario Outlines</a:t>
            </a:r>
          </a:p>
          <a:p>
            <a:r>
              <a:rPr lang="en-US" smtClean="0"/>
              <a:t>Background</a:t>
            </a:r>
          </a:p>
          <a:p>
            <a:r>
              <a:rPr lang="en-US" smtClean="0"/>
              <a:t>Matt’s 2012 Marathon Running Plan Project</a:t>
            </a:r>
          </a:p>
          <a:p>
            <a:r>
              <a:rPr lang="en-US" smtClean="0"/>
              <a:t>Putting the Answers in your Scenarios</a:t>
            </a:r>
          </a:p>
          <a:p>
            <a:r>
              <a:rPr lang="en-US" smtClean="0"/>
              <a:t>Reading the tables</a:t>
            </a:r>
          </a:p>
          <a:p>
            <a:r>
              <a:rPr lang="en-US" smtClean="0"/>
              <a:t>More tables</a:t>
            </a:r>
          </a:p>
          <a:p>
            <a:r>
              <a:rPr lang="en-US" smtClean="0"/>
              <a:t>Finding the best time</a:t>
            </a:r>
          </a:p>
          <a:p>
            <a:r>
              <a:rPr lang="en-US" smtClean="0"/>
              <a:t>Did I qualify for the 2012 Boston Marathon?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ToDo #1 – Finding the best time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330325"/>
            <a:ext cx="8124825" cy="290848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800" smtClean="0"/>
              <a:t>To determine our best time we are going to need to create an Instance variable early in code that we can use in the “</a:t>
            </a:r>
            <a:r>
              <a:rPr lang="en-US" sz="1800" smtClean="0"/>
              <a:t>And…” step</a:t>
            </a:r>
            <a:endParaRPr lang="en-US" sz="1800" smtClean="0"/>
          </a:p>
          <a:p>
            <a:pPr>
              <a:buClr>
                <a:srgbClr val="DE3819"/>
              </a:buClr>
            </a:pPr>
            <a:endParaRPr lang="en-US" sz="1800" smtClean="0"/>
          </a:p>
          <a:p>
            <a:pPr>
              <a:buClr>
                <a:srgbClr val="DE3819"/>
              </a:buClr>
              <a:buFontTx/>
              <a:buNone/>
            </a:pPr>
            <a:r>
              <a:rPr lang="en-US" sz="1800" b="1" smtClean="0"/>
              <a:t>When /^…</a:t>
            </a:r>
          </a:p>
          <a:p>
            <a:pPr>
              <a:buClr>
                <a:srgbClr val="DE3819"/>
              </a:buClr>
              <a:buFontTx/>
              <a:buNone/>
            </a:pPr>
            <a:r>
              <a:rPr lang="en-US" sz="1800" b="1" smtClean="0"/>
              <a:t>	@best_time = "9:00:00"</a:t>
            </a:r>
          </a:p>
          <a:p>
            <a:pPr lvl="1">
              <a:buClr>
                <a:srgbClr val="DE3819"/>
              </a:buClr>
            </a:pPr>
            <a:endParaRPr lang="en-US" sz="1800" smtClean="0"/>
          </a:p>
          <a:p>
            <a:pPr lvl="1">
              <a:buClr>
                <a:srgbClr val="DE3819"/>
              </a:buClr>
            </a:pPr>
            <a:r>
              <a:rPr lang="en-US" sz="1800" smtClean="0"/>
              <a:t>I am going to initialize it with a time that I know (hope) is much higher than any of my actual Race </a:t>
            </a:r>
            <a:r>
              <a:rPr lang="en-US" sz="1800" smtClean="0"/>
              <a:t>times</a:t>
            </a:r>
            <a:endParaRPr lang="en-US" sz="180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Determining my best time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19088" y="885826"/>
            <a:ext cx="8491537" cy="566308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800" smtClean="0"/>
              <a:t>As we go through the actual time hash in the When step we need to compare the actual time with the best time </a:t>
            </a:r>
          </a:p>
          <a:p>
            <a:pPr lvl="1">
              <a:buClr>
                <a:srgbClr val="DE3819"/>
              </a:buClr>
            </a:pPr>
            <a:r>
              <a:rPr lang="en-US" smtClean="0"/>
              <a:t>If actual time &lt; best time then actual becomes our new best</a:t>
            </a:r>
          </a:p>
          <a:p>
            <a:pPr lvl="1">
              <a:buFont typeface="Arial" charset="0"/>
              <a:buNone/>
            </a:pPr>
            <a:endParaRPr lang="en-US" sz="1000" smtClean="0">
              <a:solidFill>
                <a:srgbClr val="00FF00"/>
              </a:solidFill>
            </a:endParaRPr>
          </a:p>
          <a:p>
            <a:pPr lvl="1">
              <a:buFont typeface="Arial" charset="0"/>
              <a:buNone/>
            </a:pPr>
            <a:r>
              <a:rPr lang="en-US" sz="1800" b="1" smtClean="0"/>
              <a:t>This updated When step should do the trick…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When /^I run each race$/ do |table|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@best_time = "9:00:00“</a:t>
            </a:r>
            <a:r>
              <a:rPr lang="en-US" sz="1400" smtClean="0"/>
              <a:t>			</a:t>
            </a:r>
            <a:r>
              <a:rPr lang="en-US" sz="1400" b="1" smtClean="0"/>
              <a:t> Run and you will get these results:</a:t>
            </a: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  @actuals_array = Array.new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table.hashes.each do |hash|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#puts hash.inspect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  @actuals_array &lt;&lt; hash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if hash["Actual Time"] &lt; @best_time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puts "Set a new PR at the #{hash["Race"]} of #{hash["Actual Time"]}"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 @best_time = hash["Actual Time"]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3128963"/>
            <a:ext cx="40862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ToDo #2 – Did I qualify for Boston?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7251"/>
            <a:ext cx="8124825" cy="52629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We now know what the best time run during the year is (@best_time)</a:t>
            </a:r>
          </a:p>
          <a:p>
            <a:r>
              <a:rPr lang="en-US" sz="1800" smtClean="0"/>
              <a:t>My time needed to qualify for Boston is 3:30:00</a:t>
            </a:r>
          </a:p>
          <a:p>
            <a:endParaRPr lang="en-US" sz="1800" smtClean="0"/>
          </a:p>
          <a:p>
            <a:r>
              <a:rPr lang="en-US" sz="1800" smtClean="0"/>
              <a:t>Our final comparison is simple: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And /^I qualify for the Boston Marathon$/ do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boston_goal = '3:30:00'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if @best_time &lt; boston_goal then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puts "CONGRATULATIONS!!! You qualified for the Boston Marathon"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else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   puts "Better luck trying to qualify for the Boston Marathon next year"</a:t>
            </a:r>
          </a:p>
          <a:p>
            <a:pPr lvl="1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</a:rPr>
              <a:t>  end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end </a:t>
            </a:r>
          </a:p>
          <a:p>
            <a:pPr lvl="1">
              <a:buFont typeface="Arial" charset="0"/>
              <a:buNone/>
            </a:pPr>
            <a:endParaRPr lang="en-US" b="1" smtClean="0"/>
          </a:p>
          <a:p>
            <a:pPr lvl="1">
              <a:buFont typeface="Arial" charset="0"/>
              <a:buNone/>
            </a:pPr>
            <a:r>
              <a:rPr lang="en-US" sz="1800" b="1" smtClean="0"/>
              <a:t>RUN THE .feature FILE and answer the question:</a:t>
            </a:r>
          </a:p>
          <a:p>
            <a:pPr lvl="1">
              <a:buFont typeface="Arial" charset="0"/>
              <a:buNone/>
            </a:pPr>
            <a:r>
              <a:rPr lang="en-US" sz="1800" b="1" smtClean="0"/>
              <a:t>	Did I qualify for the Boston Marathon?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Scenario Outlines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092200"/>
            <a:ext cx="8124825" cy="5059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Cucumber allows you to write one Gherkin Script but execute it multiple times</a:t>
            </a:r>
          </a:p>
          <a:p>
            <a:endParaRPr lang="en-US" sz="1800" smtClean="0"/>
          </a:p>
          <a:p>
            <a:r>
              <a:rPr lang="en-US" sz="1800" smtClean="0"/>
              <a:t>Use keywords to tie to an example table</a:t>
            </a:r>
          </a:p>
          <a:p>
            <a:endParaRPr lang="en-US" sz="1800" smtClean="0"/>
          </a:p>
          <a:p>
            <a:r>
              <a:rPr lang="en-US" sz="1800" smtClean="0"/>
              <a:t>Great if you have several TestCases where only variables change</a:t>
            </a:r>
          </a:p>
          <a:p>
            <a:endParaRPr lang="en-US" sz="1800" smtClean="0"/>
          </a:p>
          <a:p>
            <a:r>
              <a:rPr lang="en-US" sz="1800" smtClean="0"/>
              <a:t>Example: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 t="8972"/>
          <a:stretch>
            <a:fillRect/>
          </a:stretch>
        </p:blipFill>
        <p:spPr bwMode="auto">
          <a:xfrm>
            <a:off x="153988" y="3811588"/>
            <a:ext cx="8990012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 bwMode="auto">
          <a:xfrm>
            <a:off x="1733550" y="2457450"/>
            <a:ext cx="330200" cy="2405063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939925" y="2466975"/>
            <a:ext cx="2241550" cy="3060700"/>
          </a:xfrm>
          <a:prstGeom prst="straightConnector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Backgrounds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092200"/>
            <a:ext cx="8124825" cy="6278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Cucumber allows you to write part of a script to be executed before each Scenario in the Feature File</a:t>
            </a:r>
          </a:p>
          <a:p>
            <a:pPr lvl="1"/>
            <a:r>
              <a:rPr lang="en-US" sz="1800" smtClean="0"/>
              <a:t>Similar to a BEFORE hook</a:t>
            </a:r>
          </a:p>
          <a:p>
            <a:pPr lvl="1"/>
            <a:r>
              <a:rPr lang="en-US" sz="1800" smtClean="0"/>
              <a:t>Can be very useful if all Scenarios have same Given step</a:t>
            </a:r>
          </a:p>
          <a:p>
            <a:endParaRPr lang="en-US" sz="1800" smtClean="0"/>
          </a:p>
          <a:p>
            <a:r>
              <a:rPr lang="en-US" sz="1800" smtClean="0"/>
              <a:t>Syntax: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Background: navigate to Add Vehicle page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Given the user navigates to the Add Vehicle page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Scenario: find local agent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When the user clicks find a local agent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Then the application navigates to the Find Agent Page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Scenario: goto PNI page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When the user clicks Get Quote button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	Then the application navigates to the PNI page</a:t>
            </a:r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The Background will execute before each Scenario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Matt’s 2012 Running Plan, kind of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197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Create a new Project: Running</a:t>
            </a:r>
          </a:p>
          <a:p>
            <a:r>
              <a:rPr lang="en-US" sz="1800" smtClean="0"/>
              <a:t>Create the base cucumber structure</a:t>
            </a:r>
          </a:p>
          <a:p>
            <a:pPr lvl="1"/>
            <a:r>
              <a:rPr lang="en-US" sz="1800" smtClean="0"/>
              <a:t>Feature name: running.feature</a:t>
            </a:r>
          </a:p>
          <a:p>
            <a:pPr lvl="1"/>
            <a:r>
              <a:rPr lang="en-US" sz="1800" smtClean="0"/>
              <a:t>Step definition file name: running_steps.rb</a:t>
            </a:r>
          </a:p>
          <a:p>
            <a:pPr lvl="1"/>
            <a:r>
              <a:rPr lang="en-US" sz="1800" smtClean="0"/>
              <a:t>Should look like this:</a:t>
            </a:r>
            <a:endParaRPr lang="en-US" sz="1400" smtClean="0"/>
          </a:p>
        </p:txBody>
      </p:sp>
      <p:pic>
        <p:nvPicPr>
          <p:cNvPr id="19460" name="Picture 19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3040063"/>
            <a:ext cx="87376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Acceptance Criteria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1976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1" smtClean="0"/>
              <a:t>Acceptance Criteria</a:t>
            </a:r>
            <a:r>
              <a:rPr lang="en-US" sz="1800" smtClean="0"/>
              <a:t>: represents an agreement between the stakeholder and delivery team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800" smtClean="0"/>
              <a:t>Did I meet my goal for each race?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800" smtClean="0"/>
              <a:t>Did I qualify for the Boston Marathon? </a:t>
            </a:r>
          </a:p>
          <a:p>
            <a:pPr lvl="2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400" smtClean="0"/>
              <a:t>My Qualifying Time: 3:30</a:t>
            </a:r>
          </a:p>
        </p:txBody>
      </p:sp>
      <p:graphicFrame>
        <p:nvGraphicFramePr>
          <p:cNvPr id="135362" name="Group 194"/>
          <p:cNvGraphicFramePr>
            <a:graphicFrameLocks noGrp="1"/>
          </p:cNvGraphicFramePr>
          <p:nvPr/>
        </p:nvGraphicFramePr>
        <p:xfrm>
          <a:off x="398463" y="2984500"/>
          <a:ext cx="8120062" cy="3464052"/>
        </p:xfrm>
        <a:graphic>
          <a:graphicData uri="http://schemas.openxmlformats.org/drawingml/2006/table">
            <a:tbl>
              <a:tblPr/>
              <a:tblGrid>
                <a:gridCol w="1382712"/>
                <a:gridCol w="1865313"/>
                <a:gridCol w="723900"/>
                <a:gridCol w="3201987"/>
                <a:gridCol w="94615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Race 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Location 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2012-06-05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San Diego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Dodge Rock 'n' Roll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4:00:00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2012-07-09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Boone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Grandfather Mountain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5:00:00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2012-08-14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Saint 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Tim Hortons Marathon by the Sea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3:50:00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2012-09-17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Dayton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Air Force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3:40:00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2012-10-16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Columbus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Nationwide Better Health Columbus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3:29:00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2012-11-06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New York 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ING New York City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3:29:00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2012-12-11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Honololu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Honolulu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5:00:00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2013-01-08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Orlando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Disney World Marathon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5:00:00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Gherkin Scripts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03325"/>
            <a:ext cx="8124825" cy="51706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1" smtClean="0"/>
              <a:t>Gherkin Scripts:</a:t>
            </a:r>
            <a:r>
              <a:rPr lang="en-US" sz="1800" smtClean="0"/>
              <a:t> connects the human concept of </a:t>
            </a:r>
            <a:r>
              <a:rPr lang="en-US" sz="1800" b="1" smtClean="0"/>
              <a:t>cause and effect</a:t>
            </a:r>
            <a:r>
              <a:rPr lang="en-US" sz="1800" smtClean="0"/>
              <a:t> to the software concept of </a:t>
            </a:r>
            <a:r>
              <a:rPr lang="en-US" sz="1800" b="1" smtClean="0"/>
              <a:t>input/process/output</a:t>
            </a:r>
            <a:r>
              <a:rPr lang="en-US" sz="1800" smtClean="0"/>
              <a:t>.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600" smtClean="0"/>
              <a:t>Given – indicates something that we accept to be true in a scenario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600" smtClean="0"/>
              <a:t>When – indicates the event in a scenario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600" smtClean="0"/>
              <a:t>Then – indicates an expected outcome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endParaRPr lang="en-US" sz="1600" smtClean="0"/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600" smtClean="0"/>
              <a:t>Example we will be using for today (do not build your steps yet)</a:t>
            </a:r>
          </a:p>
          <a:p>
            <a:pPr lvl="2">
              <a:buFontTx/>
              <a:buNone/>
            </a:pPr>
            <a:r>
              <a:rPr lang="en-US" sz="1800" b="1" smtClean="0"/>
              <a:t>Given I set a goal for each Race I will run</a:t>
            </a:r>
          </a:p>
          <a:p>
            <a:pPr lvl="2">
              <a:buFontTx/>
              <a:buNone/>
            </a:pPr>
            <a:r>
              <a:rPr lang="en-US" sz="1800" b="1" smtClean="0"/>
              <a:t>When I run each race</a:t>
            </a:r>
          </a:p>
          <a:p>
            <a:pPr lvl="2">
              <a:buFontTx/>
              <a:buNone/>
            </a:pPr>
            <a:r>
              <a:rPr lang="en-US" sz="1800" b="1" smtClean="0"/>
              <a:t>Then each race will be considered a success if I meet or break each goal time</a:t>
            </a:r>
          </a:p>
          <a:p>
            <a:pPr lvl="2">
              <a:buFontTx/>
              <a:buNone/>
            </a:pPr>
            <a:r>
              <a:rPr lang="en-US" sz="1800" b="1" smtClean="0"/>
              <a:t>And I qualify for the Boston Marathon</a:t>
            </a: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endParaRPr lang="en-US" sz="1800" smtClean="0">
              <a:solidFill>
                <a:srgbClr val="00FF00"/>
              </a:solidFill>
            </a:endParaRPr>
          </a:p>
          <a:p>
            <a:pPr lvl="1">
              <a:buClr>
                <a:srgbClr val="AF2626"/>
              </a:buClr>
              <a:buFont typeface="Verdana" pitchFamily="34" charset="0"/>
              <a:buChar char="&gt;"/>
            </a:pPr>
            <a:r>
              <a:rPr lang="en-US" sz="1800" smtClean="0"/>
              <a:t>But what Races am I going to run in? And what is my goal for each Race?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z="2400" smtClean="0"/>
              <a:t>Using Tables in your Gherkin Script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xfrm>
            <a:off x="401638" y="1087438"/>
            <a:ext cx="8520112" cy="423192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smtClean="0"/>
              <a:t>Cucumber allows you to put a table directly in your Gherkin Script:</a:t>
            </a:r>
          </a:p>
          <a:p>
            <a:pPr lvl="2">
              <a:buFontTx/>
              <a:buNone/>
            </a:pPr>
            <a:r>
              <a:rPr lang="en-US" sz="1400" b="1" smtClean="0"/>
              <a:t>Given I set a goal for each Race I will run</a:t>
            </a:r>
          </a:p>
          <a:p>
            <a:pPr lvl="2">
              <a:buFontTx/>
              <a:buNone/>
            </a:pPr>
            <a:r>
              <a:rPr lang="en-US" b="1" smtClean="0"/>
              <a:t>	</a:t>
            </a:r>
            <a:r>
              <a:rPr lang="en-US" sz="1400" b="1" smtClean="0"/>
              <a:t>|Race Date	|Location City|Loc State| Race			|Goal Time |</a:t>
            </a:r>
          </a:p>
          <a:p>
            <a:pPr lvl="2">
              <a:buFontTx/>
              <a:buNone/>
            </a:pPr>
            <a:r>
              <a:rPr lang="en-US" b="1" smtClean="0"/>
              <a:t>	</a:t>
            </a:r>
            <a:r>
              <a:rPr lang="en-US" sz="1400" b="1" smtClean="0"/>
              <a:t>| 2012-10-16	|Columbus      |OH	|Nationwide Columbus Marathon|3:29:00 |</a:t>
            </a:r>
          </a:p>
          <a:p>
            <a:pPr lvl="2">
              <a:buFontTx/>
              <a:buNone/>
            </a:pPr>
            <a:r>
              <a:rPr lang="en-US" b="1" smtClean="0"/>
              <a:t>	</a:t>
            </a:r>
            <a:r>
              <a:rPr lang="en-US" sz="1400" b="1" smtClean="0"/>
              <a:t>| 2012-12-11	|Honololu        |HI 	|Honolulu Marathon		|4:00:00 |</a:t>
            </a:r>
          </a:p>
          <a:p>
            <a:pPr lvl="2">
              <a:buFontTx/>
              <a:buNone/>
            </a:pPr>
            <a:r>
              <a:rPr lang="en-US" b="1" smtClean="0"/>
              <a:t>	</a:t>
            </a:r>
            <a:r>
              <a:rPr lang="en-US" sz="1400" b="1" smtClean="0"/>
              <a:t>| 2013-01-08	|Orlando          |FL	|Disney World Marathon	|4:00:00 | </a:t>
            </a:r>
          </a:p>
          <a:p>
            <a:pPr>
              <a:buFontTx/>
              <a:buNone/>
            </a:pPr>
            <a:endParaRPr lang="en-US" sz="1400" smtClean="0">
              <a:solidFill>
                <a:srgbClr val="00FF00"/>
              </a:solidFill>
            </a:endParaRPr>
          </a:p>
          <a:p>
            <a:r>
              <a:rPr lang="en-US" sz="1800" smtClean="0"/>
              <a:t>Each line in the table must start and end with a pipe “|”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The pipes do not need to line-up; but you can make them using ctrl-alt-l</a:t>
            </a:r>
          </a:p>
          <a:p>
            <a:endParaRPr lang="en-US" sz="1800" smtClean="0"/>
          </a:p>
          <a:p>
            <a:r>
              <a:rPr lang="en-US" sz="1800" smtClean="0"/>
              <a:t>You must have a field in the line for each value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z="1400" smtClean="0"/>
              <a:t>But each field doesn’t need to have a value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Another Table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98475" y="1187450"/>
            <a:ext cx="8451850" cy="2600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E3819"/>
              </a:buClr>
            </a:pPr>
            <a:r>
              <a:rPr lang="en-US" sz="1600" smtClean="0"/>
              <a:t>To track our Actual Times we will also use a table that we put into the Gherkin script</a:t>
            </a:r>
            <a:endParaRPr lang="en-US" sz="1600" b="1" smtClean="0"/>
          </a:p>
          <a:p>
            <a:pPr>
              <a:buFontTx/>
              <a:buNone/>
            </a:pPr>
            <a:r>
              <a:rPr lang="en-US" sz="1400" b="0" smtClean="0"/>
              <a:t>When I run each race</a:t>
            </a:r>
          </a:p>
          <a:p>
            <a:pPr>
              <a:buFontTx/>
              <a:buNone/>
            </a:pPr>
            <a:r>
              <a:rPr lang="en-US" sz="1400" b="0" smtClean="0"/>
              <a:t>	| Race Date |Location City|Loc State| Race                                         |Actual Time |</a:t>
            </a:r>
          </a:p>
          <a:p>
            <a:pPr>
              <a:buFontTx/>
              <a:buNone/>
            </a:pPr>
            <a:r>
              <a:rPr lang="en-US" sz="1400" b="0" smtClean="0"/>
              <a:t>	| 2011-10-16|Columbus     |OH      |Nationwide Columbus Marathon|3:19:27 |</a:t>
            </a:r>
          </a:p>
          <a:p>
            <a:pPr>
              <a:buFontTx/>
              <a:buNone/>
            </a:pPr>
            <a:r>
              <a:rPr lang="en-US" sz="1400" b="0" smtClean="0"/>
              <a:t>	| 2011-12-11|Honololu       |HI        |Honolulu Marathon                        |5:01:00 |</a:t>
            </a:r>
          </a:p>
          <a:p>
            <a:pPr>
              <a:buFontTx/>
              <a:buNone/>
            </a:pPr>
            <a:r>
              <a:rPr lang="en-US" sz="1400" b="0" smtClean="0"/>
              <a:t>	| 2012-01-08|Orlando         |FL       |Disney World Marathon                  |3:57:25 |</a:t>
            </a:r>
          </a:p>
          <a:p>
            <a:pPr>
              <a:buClr>
                <a:srgbClr val="DE3819"/>
              </a:buClr>
            </a:pPr>
            <a:endParaRPr lang="en-US" smtClean="0"/>
          </a:p>
          <a:p>
            <a:pPr>
              <a:buClr>
                <a:srgbClr val="DE3819"/>
              </a:buClr>
            </a:pPr>
            <a:r>
              <a:rPr lang="en-US" smtClean="0"/>
              <a:t>To align everything go to Code -&gt; Reformat Code… Or hit ctrl+alt+L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3781425"/>
            <a:ext cx="4914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4C64222-8AF5-4105-8172-268648AE34BB}"/>
</file>

<file path=customXml/itemProps2.xml><?xml version="1.0" encoding="utf-8"?>
<ds:datastoreItem xmlns:ds="http://schemas.openxmlformats.org/officeDocument/2006/customXml" ds:itemID="{1B52DD28-21C0-49FD-AF95-712EF957CB6E}"/>
</file>

<file path=customXml/itemProps3.xml><?xml version="1.0" encoding="utf-8"?>
<ds:datastoreItem xmlns:ds="http://schemas.openxmlformats.org/officeDocument/2006/customXml" ds:itemID="{CAA78363-0AC7-4376-95AD-4BAC1FE124AC}"/>
</file>

<file path=docProps/app.xml><?xml version="1.0" encoding="utf-8"?>
<Properties xmlns="http://schemas.openxmlformats.org/officeDocument/2006/extended-properties" xmlns:vt="http://schemas.openxmlformats.org/officeDocument/2006/docPropsVTypes">
  <TotalTime>25238</TotalTime>
  <Words>1561</Words>
  <Application>Microsoft Office PowerPoint</Application>
  <PresentationFormat>On-screen Show (4:3)</PresentationFormat>
  <Paragraphs>334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Capgemini_NA_Template</vt:lpstr>
      <vt:lpstr>1_Default Design</vt:lpstr>
      <vt:lpstr>Ruby Training: Expressive Scenarios</vt:lpstr>
      <vt:lpstr>Agenda</vt:lpstr>
      <vt:lpstr>Scenario Outlines</vt:lpstr>
      <vt:lpstr>Backgrounds</vt:lpstr>
      <vt:lpstr>Matt’s 2012 Running Plan, kind of</vt:lpstr>
      <vt:lpstr>Acceptance Criteria</vt:lpstr>
      <vt:lpstr>Gherkin Scripts</vt:lpstr>
      <vt:lpstr>Using Tables in your Gherkin Script</vt:lpstr>
      <vt:lpstr>Another Table</vt:lpstr>
      <vt:lpstr>Initial Set-up</vt:lpstr>
      <vt:lpstr>Tables in your steps file</vt:lpstr>
      <vt:lpstr>Where to begin our code</vt:lpstr>
      <vt:lpstr>Our next “Red”</vt:lpstr>
      <vt:lpstr>The Code we wish to write for the Then Step</vt:lpstr>
      <vt:lpstr>ToDo #1 – iterate through goal race times</vt:lpstr>
      <vt:lpstr>ToDo #2 – iterate through actual race times</vt:lpstr>
      <vt:lpstr>ToDo #3 – Matching the Races</vt:lpstr>
      <vt:lpstr>ToDo #4 – Comparing Results</vt:lpstr>
      <vt:lpstr>The Code we wish to write for the Final Step</vt:lpstr>
      <vt:lpstr>ToDo #1 – Finding the best time</vt:lpstr>
      <vt:lpstr>Determining my best time</vt:lpstr>
      <vt:lpstr>ToDo #2 – Did I qualify for Boston?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1656</cp:revision>
  <dcterms:created xsi:type="dcterms:W3CDTF">2009-09-29T13:00:13Z</dcterms:created>
  <dcterms:modified xsi:type="dcterms:W3CDTF">2012-08-14T19:39:08Z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