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7"/>
  </p:notesMasterIdLst>
  <p:sldIdLst>
    <p:sldId id="411" r:id="rId3"/>
    <p:sldId id="530" r:id="rId4"/>
    <p:sldId id="582" r:id="rId5"/>
    <p:sldId id="583" r:id="rId6"/>
    <p:sldId id="584" r:id="rId7"/>
    <p:sldId id="567" r:id="rId8"/>
    <p:sldId id="568" r:id="rId9"/>
    <p:sldId id="569" r:id="rId10"/>
    <p:sldId id="572" r:id="rId11"/>
    <p:sldId id="570" r:id="rId12"/>
    <p:sldId id="590" r:id="rId13"/>
    <p:sldId id="571" r:id="rId14"/>
    <p:sldId id="573" r:id="rId15"/>
    <p:sldId id="585" r:id="rId16"/>
    <p:sldId id="586" r:id="rId17"/>
    <p:sldId id="587" r:id="rId18"/>
    <p:sldId id="576" r:id="rId19"/>
    <p:sldId id="578" r:id="rId20"/>
    <p:sldId id="579" r:id="rId21"/>
    <p:sldId id="580" r:id="rId22"/>
    <p:sldId id="588" r:id="rId23"/>
    <p:sldId id="581" r:id="rId24"/>
    <p:sldId id="589" r:id="rId25"/>
    <p:sldId id="258" r:id="rId2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33CCCC"/>
    <a:srgbClr val="E3EDF5"/>
    <a:srgbClr val="EAEAEA"/>
    <a:srgbClr val="FFFF79"/>
    <a:srgbClr val="E2E2E2"/>
    <a:srgbClr val="D9D9D9"/>
    <a:srgbClr val="DDDDDD"/>
    <a:srgbClr val="94D8F0"/>
    <a:srgbClr val="69C8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4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7/20/2012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22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22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Have students write this code, but don’t execute yet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Have students write this code, but don’t execute yet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22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33800"/>
            <a:ext cx="8134350" cy="1196975"/>
          </a:xfrm>
        </p:spPr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Getting to Know Ruby and RubyMine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Ruby </a:t>
            </a:r>
            <a:r>
              <a:rPr lang="en-US" smtClean="0"/>
              <a:t>naming conventions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90513" y="1230313"/>
            <a:ext cx="8618537" cy="56784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Throughout Ruby you will be </a:t>
            </a:r>
            <a:r>
              <a:rPr lang="en-US" sz="1800" b="0" smtClean="0"/>
              <a:t>naming variables</a:t>
            </a:r>
            <a:r>
              <a:rPr lang="en-US" sz="1800" b="0" smtClean="0"/>
              <a:t>, methods, classes, etc..</a:t>
            </a:r>
          </a:p>
          <a:p>
            <a:endParaRPr lang="en-US" sz="1800" b="0" smtClean="0"/>
          </a:p>
          <a:p>
            <a:r>
              <a:rPr lang="en-US" sz="1800" b="0" smtClean="0"/>
              <a:t>Names are </a:t>
            </a:r>
            <a:r>
              <a:rPr lang="en-US" sz="1800" b="0" smtClean="0"/>
              <a:t>VERY CASE </a:t>
            </a:r>
            <a:r>
              <a:rPr lang="en-US" sz="1800" b="0" smtClean="0"/>
              <a:t>SENSITIVE in Ruby</a:t>
            </a:r>
            <a:endParaRPr lang="en-US" sz="1800" b="0" smtClean="0"/>
          </a:p>
          <a:p>
            <a:endParaRPr lang="en-US" sz="1800" b="0" smtClean="0"/>
          </a:p>
          <a:p>
            <a:r>
              <a:rPr lang="en-US" sz="1800" b="0" smtClean="0"/>
              <a:t>Can </a:t>
            </a:r>
            <a:r>
              <a:rPr lang="en-US" sz="1800" b="0" smtClean="0"/>
              <a:t>consist of alphanumeric characters and underscore “_”</a:t>
            </a:r>
          </a:p>
          <a:p>
            <a:endParaRPr lang="en-US" sz="1800" b="0" smtClean="0"/>
          </a:p>
          <a:p>
            <a:r>
              <a:rPr lang="en-US" sz="1800" b="0" smtClean="0"/>
              <a:t>Variables and Methods should be all lowercase</a:t>
            </a:r>
            <a:endParaRPr lang="en-US" sz="1800" b="0" smtClean="0"/>
          </a:p>
          <a:p>
            <a:endParaRPr lang="en-US" sz="1800" b="0" smtClean="0"/>
          </a:p>
          <a:p>
            <a:r>
              <a:rPr lang="en-US" sz="1800" b="0" smtClean="0"/>
              <a:t>Classes should start with a caps but can be mixed after than</a:t>
            </a:r>
          </a:p>
          <a:p>
            <a:endParaRPr lang="en-US" sz="1800" b="0" smtClean="0"/>
          </a:p>
          <a:p>
            <a:r>
              <a:rPr lang="en-US" sz="1800" smtClean="0"/>
              <a:t>Valid Examples:</a:t>
            </a:r>
            <a:endParaRPr lang="en-US" sz="1800" smtClean="0"/>
          </a:p>
          <a:p>
            <a:pPr lvl="1">
              <a:buNone/>
            </a:pPr>
            <a:r>
              <a:rPr lang="en-US" sz="1800" smtClean="0"/>
              <a:t>abc = 1	</a:t>
            </a:r>
            <a:r>
              <a:rPr lang="en-US" sz="1800" smtClean="0"/>
              <a:t>	ThisIsAValidClassName</a:t>
            </a:r>
            <a:r>
              <a:rPr lang="en-US" sz="1800" smtClean="0"/>
              <a:t>	</a:t>
            </a:r>
            <a:r>
              <a:rPr lang="en-US" sz="1800" smtClean="0"/>
              <a:t>this_is_a_valid_name_123 </a:t>
            </a:r>
            <a:r>
              <a:rPr lang="en-US" sz="1800" smtClean="0"/>
              <a:t>= 1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ABC = 1</a:t>
            </a:r>
          </a:p>
          <a:p>
            <a:pPr lvl="1">
              <a:buFont typeface="Arial" charset="0"/>
              <a:buNone/>
            </a:pP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RubyMine (and Ruby) warning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601533"/>
          </a:xfrm>
        </p:spPr>
        <p:txBody>
          <a:bodyPr/>
          <a:lstStyle/>
          <a:p>
            <a:r>
              <a:rPr lang="en-US" smtClean="0"/>
              <a:t>Add the following code:</a:t>
            </a:r>
          </a:p>
          <a:p>
            <a:r>
              <a:rPr lang="en-US" smtClean="0"/>
              <a:t>GeneratorCost = 1_500.00</a:t>
            </a:r>
          </a:p>
          <a:p>
            <a:pPr lvl="1"/>
            <a:r>
              <a:rPr lang="en-US" smtClean="0"/>
              <a:t>RubyMine will highlight the code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If you put your cursor over the variable you will get an explanation of what is happening</a:t>
            </a:r>
          </a:p>
          <a:p>
            <a:pPr lvl="2"/>
            <a:r>
              <a:rPr lang="en-US" smtClean="0"/>
              <a:t>Simply put: you didn’t follow Ruby naming conventions</a:t>
            </a:r>
          </a:p>
          <a:p>
            <a:pPr lvl="2"/>
            <a:r>
              <a:rPr lang="en-US" smtClean="0"/>
              <a:t>FIX: generator_cost = 1_500.00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Add the following code:</a:t>
            </a:r>
          </a:p>
          <a:p>
            <a:r>
              <a:rPr lang="en-US" smtClean="0"/>
              <a:t>mater83^&amp;^ </a:t>
            </a:r>
            <a:r>
              <a:rPr lang="en-US" smtClean="0"/>
              <a:t>= </a:t>
            </a:r>
            <a:r>
              <a:rPr lang="en-US" smtClean="0"/>
              <a:t>1_000</a:t>
            </a:r>
          </a:p>
          <a:p>
            <a:pPr lvl="1"/>
            <a:r>
              <a:rPr lang="en-US" smtClean="0"/>
              <a:t>RubyMine underlines the problem code in </a:t>
            </a:r>
            <a:r>
              <a:rPr lang="en-US" smtClean="0">
                <a:solidFill>
                  <a:srgbClr val="FF3300"/>
                </a:solidFill>
              </a:rPr>
              <a:t>red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If you put your cursor over </a:t>
            </a:r>
            <a:r>
              <a:rPr lang="en-US" smtClean="0"/>
              <a:t>the </a:t>
            </a:r>
            <a:r>
              <a:rPr lang="en-US" smtClean="0"/>
              <a:t>error </a:t>
            </a:r>
            <a:r>
              <a:rPr lang="en-US" smtClean="0"/>
              <a:t>you will get an explanation of what is happening</a:t>
            </a:r>
          </a:p>
          <a:p>
            <a:pPr lvl="2"/>
            <a:r>
              <a:rPr lang="en-US" smtClean="0"/>
              <a:t>Simply put: </a:t>
            </a:r>
            <a:r>
              <a:rPr lang="en-US" smtClean="0"/>
              <a:t>you </a:t>
            </a:r>
            <a:r>
              <a:rPr lang="en-US" smtClean="0"/>
              <a:t>can’t use “^” in a variable name</a:t>
            </a:r>
            <a:endParaRPr lang="en-US" smtClean="0"/>
          </a:p>
          <a:p>
            <a:pPr lvl="2"/>
            <a:r>
              <a:rPr lang="en-US" smtClean="0"/>
              <a:t>FIX</a:t>
            </a:r>
            <a:r>
              <a:rPr lang="en-US" smtClean="0"/>
              <a:t>: </a:t>
            </a:r>
            <a:r>
              <a:rPr lang="en-US" smtClean="0"/>
              <a:t>materials = 1_000</a:t>
            </a:r>
            <a:endParaRPr lang="en-US" smtClean="0"/>
          </a:p>
          <a:p>
            <a:pPr lvl="1"/>
            <a:endParaRPr lang="en-US" smtClean="0">
              <a:solidFill>
                <a:srgbClr val="FF33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588" y="1733550"/>
            <a:ext cx="4791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3429000" y="2028825"/>
            <a:ext cx="2390775" cy="1905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2100" y="3986213"/>
            <a:ext cx="28651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4648200" y="4552950"/>
            <a:ext cx="1676400" cy="314325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</p:spTree>
  </p:cSld>
  <p:clrMapOvr>
    <a:masterClrMapping/>
  </p:clrMapOvr>
  <p:transition spd="med"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Turning variables from grey to blue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1" y="1244600"/>
            <a:ext cx="5962650" cy="515525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800" smtClean="0"/>
              <a:t>Notice that all of the variables are grey</a:t>
            </a:r>
            <a:endParaRPr lang="en-US" sz="1800" dirty="0" smtClean="0"/>
          </a:p>
          <a:p>
            <a:pPr lvl="1">
              <a:defRPr/>
            </a:pPr>
            <a:r>
              <a:rPr lang="en-US" sz="1800" smtClean="0"/>
              <a:t>RubyMine is telling you it is not using them anywhere</a:t>
            </a:r>
          </a:p>
          <a:p>
            <a:pPr lvl="1">
              <a:defRPr/>
            </a:pPr>
            <a:endParaRPr lang="en-US" sz="1800" smtClean="0"/>
          </a:p>
          <a:p>
            <a:pPr>
              <a:defRPr/>
            </a:pPr>
            <a:r>
              <a:rPr lang="en-US" sz="1800" smtClean="0"/>
              <a:t>Add the following lines of code:</a:t>
            </a:r>
            <a:endParaRPr lang="en-US" sz="1800" dirty="0" smtClean="0"/>
          </a:p>
          <a:p>
            <a:pPr marL="342900" lvl="1" indent="-342900">
              <a:spcAft>
                <a:spcPts val="0"/>
              </a:spcAft>
              <a:buClr>
                <a:srgbClr val="800000"/>
              </a:buClr>
              <a:buFont typeface="Arial" charset="0"/>
              <a:buNone/>
              <a:defRPr/>
            </a:pPr>
            <a:r>
              <a:rPr lang="en-US" sz="1800" dirty="0" smtClean="0"/>
              <a:t>	</a:t>
            </a:r>
            <a:r>
              <a:rPr lang="en-US" sz="1800" smtClean="0"/>
              <a:t>puts wholesale_cost</a:t>
            </a:r>
          </a:p>
          <a:p>
            <a:pPr marL="342900" lvl="1" indent="-342900">
              <a:spcAft>
                <a:spcPts val="0"/>
              </a:spcAft>
              <a:buClr>
                <a:srgbClr val="800000"/>
              </a:buClr>
              <a:buFont typeface="Arial" charset="0"/>
              <a:buNone/>
              <a:defRPr/>
            </a:pPr>
            <a:r>
              <a:rPr lang="en-US" sz="1800" smtClean="0"/>
              <a:t>	puts mark_up</a:t>
            </a:r>
          </a:p>
          <a:p>
            <a:pPr marL="342900" lvl="1" indent="-342900">
              <a:spcAft>
                <a:spcPts val="0"/>
              </a:spcAft>
              <a:buClr>
                <a:srgbClr val="800000"/>
              </a:buClr>
              <a:buFont typeface="Arial" charset="0"/>
              <a:buNone/>
              <a:defRPr/>
            </a:pPr>
            <a:r>
              <a:rPr lang="en-US" sz="1800" smtClean="0"/>
              <a:t>	puts taxes</a:t>
            </a: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smtClean="0"/>
              <a:t>What happened to the variables? They should now all be blue</a:t>
            </a:r>
          </a:p>
          <a:p>
            <a:pPr>
              <a:defRPr/>
            </a:pPr>
            <a:endParaRPr lang="en-US" sz="1800" smtClean="0"/>
          </a:p>
          <a:p>
            <a:pPr>
              <a:defRPr/>
            </a:pPr>
            <a:r>
              <a:rPr lang="en-US" sz="1800" smtClean="0"/>
              <a:t>RubyMine lets you know that it is using a variable</a:t>
            </a: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endParaRPr lang="en-US" sz="2000" b="1" dirty="0" smtClean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6075" y="1038225"/>
            <a:ext cx="1809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>
            <a:off x="5105400" y="1457325"/>
            <a:ext cx="1857376" cy="3810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1775" y="3114674"/>
            <a:ext cx="222829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4886325" y="3562350"/>
            <a:ext cx="2047875" cy="64770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886325" y="4352925"/>
            <a:ext cx="2400300" cy="3810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Displaying results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88963" y="1154113"/>
            <a:ext cx="8124825" cy="437042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To display anything you use the </a:t>
            </a:r>
            <a:r>
              <a:rPr lang="en-US" sz="2000" b="1" i="1" smtClean="0"/>
              <a:t>puts</a:t>
            </a:r>
            <a:r>
              <a:rPr lang="en-US" sz="2000" smtClean="0"/>
              <a:t> method</a:t>
            </a:r>
          </a:p>
          <a:p>
            <a:endParaRPr lang="en-US" sz="2000" smtClean="0"/>
          </a:p>
          <a:p>
            <a:r>
              <a:rPr lang="en-US" sz="2000" smtClean="0"/>
              <a:t>Syntax: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puts &lt;text to display&gt;</a:t>
            </a:r>
          </a:p>
          <a:p>
            <a:pPr lvl="1">
              <a:buFont typeface="Arial" charset="0"/>
              <a:buNone/>
            </a:pPr>
            <a:endParaRPr lang="en-US" sz="2000" b="1" smtClean="0"/>
          </a:p>
          <a:p>
            <a:r>
              <a:rPr lang="en-US" sz="2000" smtClean="0"/>
              <a:t>Examples:</a:t>
            </a:r>
          </a:p>
          <a:p>
            <a:pPr marL="342900" lvl="1" indent="-342900">
              <a:spcAft>
                <a:spcPts val="0"/>
              </a:spcAft>
              <a:buClr>
                <a:srgbClr val="800000"/>
              </a:buClr>
              <a:buFont typeface="Arial" charset="0"/>
              <a:buNone/>
              <a:defRPr/>
            </a:pPr>
            <a:r>
              <a:rPr lang="en-US" sz="1800" smtClean="0"/>
              <a:t>	puts wholesale_cost</a:t>
            </a:r>
          </a:p>
          <a:p>
            <a:pPr marL="342900" lvl="1" indent="-342900">
              <a:spcAft>
                <a:spcPts val="0"/>
              </a:spcAft>
              <a:buClr>
                <a:srgbClr val="800000"/>
              </a:buClr>
              <a:buFont typeface="Arial" charset="0"/>
              <a:buNone/>
              <a:defRPr/>
            </a:pPr>
            <a:r>
              <a:rPr lang="en-US" sz="1800" smtClean="0"/>
              <a:t>	puts mark_up</a:t>
            </a:r>
          </a:p>
          <a:p>
            <a:pPr marL="342900" lvl="1" indent="-342900">
              <a:spcAft>
                <a:spcPts val="0"/>
              </a:spcAft>
              <a:buClr>
                <a:srgbClr val="800000"/>
              </a:buClr>
              <a:buFont typeface="Arial" charset="0"/>
              <a:buNone/>
              <a:defRPr/>
            </a:pPr>
            <a:r>
              <a:rPr lang="en-US" sz="1800" smtClean="0"/>
              <a:t>	puts taxes</a:t>
            </a:r>
          </a:p>
          <a:p>
            <a:pPr>
              <a:buFontTx/>
              <a:buNone/>
            </a:pPr>
            <a:endParaRPr lang="en-US" sz="2000" b="1" smtClean="0"/>
          </a:p>
          <a:p>
            <a:pPr lvl="1">
              <a:buFont typeface="Arial" charset="0"/>
              <a:buNone/>
            </a:pPr>
            <a:endParaRPr lang="en-US" sz="2000" b="1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049" y="1600199"/>
            <a:ext cx="3956575" cy="346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288" y="785813"/>
            <a:ext cx="33623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your first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4994276" cy="4853701"/>
          </a:xfrm>
        </p:spPr>
        <p:txBody>
          <a:bodyPr>
            <a:noAutofit/>
          </a:bodyPr>
          <a:lstStyle/>
          <a:p>
            <a:r>
              <a:rPr lang="en-US" sz="1800" smtClean="0"/>
              <a:t>To run a file: </a:t>
            </a:r>
          </a:p>
          <a:p>
            <a:pPr lvl="1"/>
            <a:r>
              <a:rPr lang="en-US" sz="1800" smtClean="0"/>
              <a:t>Right-click on the file you wish to run</a:t>
            </a:r>
          </a:p>
          <a:p>
            <a:pPr lvl="2"/>
            <a:r>
              <a:rPr lang="en-US" smtClean="0"/>
              <a:t>You should get a drop-down list</a:t>
            </a:r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Go down to “R</a:t>
            </a:r>
            <a:r>
              <a:rPr lang="en-US" sz="1800" u="sng" smtClean="0"/>
              <a:t>u</a:t>
            </a:r>
            <a:r>
              <a:rPr lang="en-US" sz="1800" smtClean="0"/>
              <a:t>n ‘newbie’” and click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2400300" y="3000375"/>
            <a:ext cx="3962400" cy="12096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2897234"/>
            <a:ext cx="9020175" cy="207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first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49" y="1185149"/>
            <a:ext cx="8328026" cy="2986801"/>
          </a:xfrm>
        </p:spPr>
        <p:txBody>
          <a:bodyPr>
            <a:noAutofit/>
          </a:bodyPr>
          <a:lstStyle/>
          <a:p>
            <a:r>
              <a:rPr lang="en-US" sz="1800" b="0" smtClean="0"/>
              <a:t>At the bottom of the RubyMine screen the “Run” window should appear</a:t>
            </a:r>
          </a:p>
          <a:p>
            <a:pPr lvl="1"/>
            <a:r>
              <a:rPr lang="en-US" sz="1800" smtClean="0"/>
              <a:t>The first line is the command line that was executed</a:t>
            </a:r>
          </a:p>
          <a:p>
            <a:pPr lvl="1"/>
            <a:r>
              <a:rPr lang="en-US" sz="1800" smtClean="0"/>
              <a:t>Next is your output</a:t>
            </a:r>
          </a:p>
          <a:p>
            <a:pPr lvl="1"/>
            <a:r>
              <a:rPr lang="en-US" sz="1800" smtClean="0"/>
              <a:t>The Run tab is at the bottom of the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5476875" y="1809750"/>
            <a:ext cx="104775" cy="13049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209675" y="2247900"/>
            <a:ext cx="161925" cy="11144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819150" y="2628900"/>
            <a:ext cx="2571750" cy="20669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 descr="C:\Users\meakin\AppData\Local\Temp\SNAGHTMLade74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725" y="4743450"/>
            <a:ext cx="5762625" cy="1514475"/>
          </a:xfrm>
          <a:prstGeom prst="rect">
            <a:avLst/>
          </a:prstGeom>
          <a:noFill/>
        </p:spPr>
      </p:pic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100" y="423863"/>
            <a:ext cx="2076450" cy="32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Other ways to run your code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1" y="1019175"/>
            <a:ext cx="4914900" cy="34624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You can re-run your file from the Run tab</a:t>
            </a:r>
          </a:p>
          <a:p>
            <a:pPr>
              <a:buFont typeface="Arial" pitchFamily="34" charset="0"/>
              <a:buChar char="•"/>
            </a:pPr>
            <a:r>
              <a:rPr lang="en-US" sz="1800" b="0" smtClean="0"/>
              <a:t>click on the double-arrows</a:t>
            </a:r>
          </a:p>
          <a:p>
            <a:endParaRPr lang="en-US" sz="1800" b="0" smtClean="0"/>
          </a:p>
          <a:p>
            <a:endParaRPr lang="en-US" sz="1800" b="0" smtClean="0"/>
          </a:p>
          <a:p>
            <a:r>
              <a:rPr lang="en-US" sz="1800" b="0" smtClean="0"/>
              <a:t>You can also now run your file from the options bar at the top of the RubyMine screen</a:t>
            </a:r>
          </a:p>
          <a:p>
            <a:pPr>
              <a:buFont typeface="Arial" pitchFamily="34" charset="0"/>
              <a:buChar char="•"/>
            </a:pPr>
            <a:r>
              <a:rPr lang="en-US" sz="1800" b="0" smtClean="0"/>
              <a:t>The “strings” file should be listed</a:t>
            </a:r>
          </a:p>
          <a:p>
            <a:pPr>
              <a:buFont typeface="Arial" pitchFamily="34" charset="0"/>
              <a:buChar char="•"/>
            </a:pPr>
            <a:r>
              <a:rPr lang="en-US" sz="1800" b="0" smtClean="0"/>
              <a:t>The “greeen arrow” should now be enabled</a:t>
            </a:r>
          </a:p>
          <a:p>
            <a:pPr>
              <a:buFont typeface="Arial" pitchFamily="34" charset="0"/>
              <a:buChar char="•"/>
            </a:pPr>
            <a:r>
              <a:rPr lang="en-US" sz="1800" b="0" smtClean="0"/>
              <a:t>Click the “green arrow”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733800" y="1057275"/>
            <a:ext cx="2647950" cy="5048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600325" y="3571875"/>
            <a:ext cx="20193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162425" y="3990975"/>
            <a:ext cx="1181100" cy="12001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Whitespaces in Ruby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89050"/>
            <a:ext cx="8124825" cy="2754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Whitespace characters such as spaces and tabs are generally ignored by Ruby</a:t>
            </a:r>
          </a:p>
          <a:p>
            <a:endParaRPr lang="en-US" sz="1800" smtClean="0"/>
          </a:p>
          <a:p>
            <a:r>
              <a:rPr lang="en-US" sz="2000" smtClean="0"/>
              <a:t>Code Example:		     Will get you this output: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a, b, c = 1, 2, 3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a + b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a     + b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a +       b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9950" y="2809875"/>
            <a:ext cx="4857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Line Endings in Ruby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63600"/>
            <a:ext cx="8124825" cy="31085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Ruby does not need line endings</a:t>
            </a:r>
          </a:p>
          <a:p>
            <a:pPr lvl="1"/>
            <a:r>
              <a:rPr lang="en-US" sz="1800" smtClean="0"/>
              <a:t>As you have already seen in previous examples</a:t>
            </a:r>
          </a:p>
          <a:p>
            <a:pPr lvl="1"/>
            <a:endParaRPr lang="en-US" sz="1000" smtClean="0"/>
          </a:p>
          <a:p>
            <a:r>
              <a:rPr lang="en-US" sz="1800" smtClean="0"/>
              <a:t>You can use “+” to continue a line if your display is too long.</a:t>
            </a:r>
          </a:p>
          <a:p>
            <a:endParaRPr lang="en-US" sz="1000" b="1" smtClean="0"/>
          </a:p>
          <a:p>
            <a:r>
              <a:rPr lang="en-US" sz="1800" smtClean="0"/>
              <a:t>Code Example:		</a:t>
            </a:r>
          </a:p>
          <a:p>
            <a:pPr marL="0" lvl="1">
              <a:spcAft>
                <a:spcPts val="0"/>
              </a:spcAft>
              <a:buFont typeface="Arial" charset="0"/>
              <a:buNone/>
            </a:pPr>
            <a:r>
              <a:rPr lang="en-US" sz="1600" smtClean="0"/>
              <a:t>puts “This is a long string that you are suppose to write”</a:t>
            </a:r>
          </a:p>
          <a:p>
            <a:pPr marL="0" lvl="1">
              <a:spcAft>
                <a:spcPts val="0"/>
              </a:spcAft>
              <a:buFont typeface="Arial" charset="0"/>
              <a:buNone/>
            </a:pPr>
            <a:r>
              <a:rPr lang="en-US" sz="1600" smtClean="0"/>
              <a:t>puts “This is a long string” +</a:t>
            </a:r>
          </a:p>
          <a:p>
            <a:pPr marL="0" lvl="1">
              <a:spcAft>
                <a:spcPts val="0"/>
              </a:spcAft>
              <a:buFont typeface="Arial" charset="0"/>
              <a:buNone/>
            </a:pPr>
            <a:r>
              <a:rPr lang="en-US" sz="1600" smtClean="0"/>
              <a:t>		“ that you are suppose to write”</a:t>
            </a:r>
          </a:p>
          <a:p>
            <a:pPr lvl="1">
              <a:buFont typeface="Arial" charset="0"/>
              <a:buNone/>
            </a:pPr>
            <a:endParaRPr lang="en-US" smtClean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3752850"/>
            <a:ext cx="75231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Comments in Ruby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44600"/>
            <a:ext cx="8124825" cy="52629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A comment hides a line from the Ruby interpreter</a:t>
            </a:r>
          </a:p>
          <a:p>
            <a:endParaRPr lang="en-US" sz="1800" smtClean="0"/>
          </a:p>
          <a:p>
            <a:r>
              <a:rPr lang="en-US" sz="1800" smtClean="0"/>
              <a:t>Comment lines will not be executed</a:t>
            </a:r>
          </a:p>
          <a:p>
            <a:endParaRPr lang="en-US" sz="1800" smtClean="0"/>
          </a:p>
          <a:p>
            <a:r>
              <a:rPr lang="en-US" sz="1800" smtClean="0"/>
              <a:t>There are 2 main ways to create a comment:</a:t>
            </a:r>
          </a:p>
          <a:p>
            <a:pPr lvl="1"/>
            <a:r>
              <a:rPr lang="en-US" sz="1800" smtClean="0"/>
              <a:t>Use the # sign before a line to comment the entire line</a:t>
            </a:r>
          </a:p>
          <a:p>
            <a:pPr lvl="1"/>
            <a:r>
              <a:rPr lang="en-US" sz="1800" smtClean="0"/>
              <a:t>Use the “=begin” and the “=end” to comment a block</a:t>
            </a:r>
          </a:p>
          <a:p>
            <a:pPr lvl="1"/>
            <a:endParaRPr lang="en-US" sz="1800" smtClean="0"/>
          </a:p>
          <a:p>
            <a:r>
              <a:rPr lang="en-US" sz="1800" smtClean="0"/>
              <a:t>Examples: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#this is a comment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=begin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This is also a comment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=end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000" y="851774"/>
            <a:ext cx="8675688" cy="4431983"/>
          </a:xfrm>
        </p:spPr>
        <p:txBody>
          <a:bodyPr/>
          <a:lstStyle/>
          <a:p>
            <a:r>
              <a:rPr lang="en-US" sz="1800" b="0" smtClean="0"/>
              <a:t>RubyMine Settings</a:t>
            </a:r>
            <a:endParaRPr lang="en-US" sz="1800" b="0" smtClean="0"/>
          </a:p>
          <a:p>
            <a:r>
              <a:rPr lang="en-US" sz="1800" b="0" smtClean="0"/>
              <a:t>Creating </a:t>
            </a:r>
            <a:r>
              <a:rPr lang="en-US" sz="1800" b="0" smtClean="0"/>
              <a:t>the Newbie Project</a:t>
            </a:r>
          </a:p>
          <a:p>
            <a:r>
              <a:rPr lang="en-US" sz="1800" b="0" smtClean="0"/>
              <a:t>Creating the newbie.rb file</a:t>
            </a:r>
          </a:p>
          <a:p>
            <a:r>
              <a:rPr lang="en-US" sz="1800" b="0" smtClean="0"/>
              <a:t>Variables</a:t>
            </a:r>
          </a:p>
          <a:p>
            <a:r>
              <a:rPr lang="en-US" sz="1800" b="0" smtClean="0"/>
              <a:t>Numbers</a:t>
            </a:r>
          </a:p>
          <a:p>
            <a:r>
              <a:rPr lang="en-US" sz="1800" b="0" smtClean="0"/>
              <a:t>Operators</a:t>
            </a:r>
            <a:endParaRPr lang="en-US" sz="1800" b="0" smtClean="0"/>
          </a:p>
          <a:p>
            <a:r>
              <a:rPr lang="en-US" sz="1800" b="0" smtClean="0"/>
              <a:t>Strings</a:t>
            </a:r>
          </a:p>
          <a:p>
            <a:r>
              <a:rPr lang="en-US" sz="1800" b="0" smtClean="0"/>
              <a:t>Running Code</a:t>
            </a:r>
          </a:p>
          <a:p>
            <a:r>
              <a:rPr lang="en-US" sz="1800" b="0" smtClean="0"/>
              <a:t>Output</a:t>
            </a:r>
          </a:p>
          <a:p>
            <a:r>
              <a:rPr lang="en-US" sz="1800" b="0" smtClean="0"/>
              <a:t>Comments in Ruby</a:t>
            </a:r>
          </a:p>
          <a:p>
            <a:r>
              <a:rPr lang="en-US" sz="1800" b="0" smtClean="0"/>
              <a:t>Reserved Ruby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More Commenting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4965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You can also put comments at the end of a line</a:t>
            </a:r>
          </a:p>
          <a:p>
            <a:pPr lvl="1"/>
            <a:r>
              <a:rPr lang="en-US" sz="1800" smtClean="0"/>
              <a:t>This can help you document what you are doing</a:t>
            </a:r>
          </a:p>
          <a:p>
            <a:endParaRPr lang="en-US" sz="1800" smtClean="0"/>
          </a:p>
          <a:p>
            <a:r>
              <a:rPr lang="en-US" sz="1800" smtClean="0"/>
              <a:t>Example: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a, b, c = 1, 2, 3   #here we set the variables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puts a + b     #here we add a and b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puts a     + b  #here we go again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puts a +      b   #and again</a:t>
            </a:r>
          </a:p>
          <a:p>
            <a:endParaRPr lang="en-US" sz="1800" smtClean="0"/>
          </a:p>
          <a:p>
            <a:r>
              <a:rPr lang="en-US" sz="1800" smtClean="0"/>
              <a:t>RubyMine Shortcut key: ctrl + “/”</a:t>
            </a:r>
          </a:p>
          <a:p>
            <a:pPr lvl="1"/>
            <a:r>
              <a:rPr lang="en-US" sz="1800" smtClean="0"/>
              <a:t>Put the cursor on any line and hit “ctrl + /”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Ruby Comments code examples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57225" y="869950"/>
            <a:ext cx="8305800" cy="56784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Update your Code: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a, b, c = 1, 2, 3   #here we set the variables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puts a + b     #here we add a and b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puts a     + b  #here we go again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puts a +      b   #and again</a:t>
            </a:r>
          </a:p>
          <a:p>
            <a:pPr lvl="1">
              <a:buNone/>
            </a:pPr>
            <a:r>
              <a:rPr lang="en-US" sz="1800" b="1" smtClean="0"/>
              <a:t>And write this new Code: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#another comment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=begin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This is also a comment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=end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If you did your comments correct your output should not have changed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1243" y="2028825"/>
            <a:ext cx="497924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pPr algn="ctr"/>
            <a:r>
              <a:rPr lang="en-US" smtClean="0"/>
              <a:t>Reserved Words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46188"/>
            <a:ext cx="8124825" cy="4840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These are words you cannot use as constant or variable names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884363"/>
            <a:ext cx="8832850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line numbers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880349"/>
            <a:ext cx="8613775" cy="2834401"/>
          </a:xfrm>
        </p:spPr>
        <p:txBody>
          <a:bodyPr/>
          <a:lstStyle/>
          <a:p>
            <a:r>
              <a:rPr lang="en-US" smtClean="0"/>
              <a:t>To add line numbers simply right-click on the bar to the left of your pallet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Select “Show L</a:t>
            </a:r>
            <a:r>
              <a:rPr lang="en-US" u="sng" smtClean="0"/>
              <a:t>i</a:t>
            </a:r>
            <a:r>
              <a:rPr lang="en-US" smtClean="0"/>
              <a:t>ne Numbers”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176338"/>
            <a:ext cx="651351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543425" y="1076326"/>
            <a:ext cx="352426" cy="6953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3657600"/>
            <a:ext cx="18669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254000" y="3733800"/>
            <a:ext cx="4060825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sz="1600" b="1" kern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should now see line numbers</a:t>
            </a:r>
          </a:p>
        </p:txBody>
      </p:sp>
    </p:spTree>
  </p:cSld>
  <p:clrMapOvr>
    <a:masterClrMapping/>
  </p:clrMapOvr>
  <p:transition spd="med" advClick="0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RubyMine Settings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4908550" cy="1215151"/>
          </a:xfrm>
        </p:spPr>
        <p:txBody>
          <a:bodyPr/>
          <a:lstStyle/>
          <a:p>
            <a:r>
              <a:rPr lang="en-US" smtClean="0"/>
              <a:t>One area you will visit most is the Settings</a:t>
            </a:r>
          </a:p>
          <a:p>
            <a:pPr lvl="2"/>
            <a:r>
              <a:rPr lang="en-US" smtClean="0"/>
              <a:t>To get there, goto File -&gt;Settings</a:t>
            </a:r>
          </a:p>
          <a:p>
            <a:pPr lvl="2"/>
            <a:endParaRPr lang="en-US" smtClean="0"/>
          </a:p>
          <a:p>
            <a:pPr lvl="1">
              <a:buNone/>
            </a:pPr>
            <a:endParaRPr lang="en-US" smtClean="0"/>
          </a:p>
        </p:txBody>
      </p:sp>
      <p:pic>
        <p:nvPicPr>
          <p:cNvPr id="1026" name="Picture 2" descr="C:\Users\meakin\AppData\Local\Temp\SNAGHTMLa732f6f.PNG"/>
          <p:cNvPicPr>
            <a:picLocks noChangeAspect="1" noChangeArrowheads="1"/>
          </p:cNvPicPr>
          <p:nvPr/>
        </p:nvPicPr>
        <p:blipFill>
          <a:blip r:embed="rId2" cstate="print"/>
          <a:srcRect r="33754" b="32846"/>
          <a:stretch>
            <a:fillRect/>
          </a:stretch>
        </p:blipFill>
        <p:spPr bwMode="auto">
          <a:xfrm>
            <a:off x="1914525" y="1963738"/>
            <a:ext cx="5394352" cy="324690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your SDK and gems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8"/>
            <a:ext cx="8604250" cy="1554272"/>
          </a:xfrm>
        </p:spPr>
        <p:txBody>
          <a:bodyPr/>
          <a:lstStyle/>
          <a:p>
            <a:pPr lvl="1"/>
            <a:r>
              <a:rPr lang="en-US" smtClean="0"/>
              <a:t>In Settings you can find your SDK &amp; gems by going to the Ruby SDK and Gems section</a:t>
            </a:r>
          </a:p>
          <a:p>
            <a:pPr lvl="2"/>
            <a:r>
              <a:rPr lang="en-US" smtClean="0"/>
              <a:t>You can remove a Ruby SDK and add one</a:t>
            </a:r>
          </a:p>
          <a:p>
            <a:pPr lvl="2"/>
            <a:r>
              <a:rPr lang="en-US" smtClean="0"/>
              <a:t>Here is the Ruby interpreter RubyMine is using</a:t>
            </a:r>
          </a:p>
          <a:p>
            <a:pPr lvl="2"/>
            <a:r>
              <a:rPr lang="en-US" smtClean="0"/>
              <a:t>Here is a list of all the gems RubyMine is currently seeing</a:t>
            </a:r>
          </a:p>
          <a:p>
            <a:pPr lvl="3"/>
            <a:r>
              <a:rPr lang="en-US" smtClean="0"/>
              <a:t>Note: gems are Ruby SDK-specific</a:t>
            </a:r>
            <a:endParaRPr lang="en-US"/>
          </a:p>
        </p:txBody>
      </p:sp>
      <p:pic>
        <p:nvPicPr>
          <p:cNvPr id="102402" name="Picture 2" descr="C:\Users\meakin\AppData\Local\Temp\SNAGHTMLa7b0eb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3254915"/>
            <a:ext cx="8689975" cy="3145885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85775" y="1362075"/>
            <a:ext cx="180975" cy="312420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2028825" y="1743075"/>
            <a:ext cx="6000750" cy="2276475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924300" y="1752600"/>
            <a:ext cx="4076700" cy="201930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057400" y="2066925"/>
            <a:ext cx="2505075" cy="1666875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619250" y="2695575"/>
            <a:ext cx="1571625" cy="1685925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</p:spTree>
  </p:cSld>
  <p:clrMapOvr>
    <a:masterClrMapping/>
  </p:clrMapOvr>
  <p:transition spd="med" advClick="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Newbie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5546725" cy="3077766"/>
          </a:xfrm>
        </p:spPr>
        <p:txBody>
          <a:bodyPr/>
          <a:lstStyle/>
          <a:p>
            <a:r>
              <a:rPr lang="en-US" smtClean="0"/>
              <a:t>From the RubyMine Splash Page click “Create New Project”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Project name = Newbie</a:t>
            </a:r>
          </a:p>
          <a:p>
            <a:pPr lvl="1"/>
            <a:r>
              <a:rPr lang="en-US" smtClean="0"/>
              <a:t>Location – use the default location</a:t>
            </a:r>
          </a:p>
          <a:p>
            <a:pPr lvl="1"/>
            <a:r>
              <a:rPr lang="en-US" smtClean="0"/>
              <a:t>Project type = Empty Project</a:t>
            </a:r>
            <a:endParaRPr lang="en-US"/>
          </a:p>
        </p:txBody>
      </p:sp>
      <p:pic>
        <p:nvPicPr>
          <p:cNvPr id="103426" name="Picture 2" descr="C:\Users\meakin\AppData\Local\Temp\SNAGHTMLa88b14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1525" y="1176337"/>
            <a:ext cx="2943225" cy="2505076"/>
          </a:xfrm>
          <a:prstGeom prst="rect">
            <a:avLst/>
          </a:prstGeom>
          <a:noFill/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419600"/>
            <a:ext cx="5486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Creating your 1</a:t>
            </a:r>
            <a:r>
              <a:rPr lang="en-US" sz="2400" baseline="30000" smtClean="0"/>
              <a:t>st</a:t>
            </a:r>
            <a:r>
              <a:rPr lang="en-US" sz="2400" smtClean="0"/>
              <a:t> File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 bwMode="auto">
          <a:xfrm>
            <a:off x="685800" y="1246188"/>
            <a:ext cx="8001000" cy="369331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smtClean="0"/>
              <a:t>To create a File in RubyMine:</a:t>
            </a:r>
          </a:p>
          <a:p>
            <a:pPr lvl="1"/>
            <a:r>
              <a:rPr lang="en-US" sz="1800" smtClean="0"/>
              <a:t>With the Project highlighted, right-click on the project</a:t>
            </a:r>
          </a:p>
          <a:p>
            <a:pPr lvl="1"/>
            <a:r>
              <a:rPr lang="en-US" sz="1800" smtClean="0"/>
              <a:t>Select New -&gt; File</a:t>
            </a:r>
          </a:p>
          <a:p>
            <a:endParaRPr lang="en-US" sz="1800" smtClean="0"/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Name can be “newbie.rb”</a:t>
            </a:r>
          </a:p>
          <a:p>
            <a:pPr lvl="1"/>
            <a:r>
              <a:rPr lang="en-US" sz="1800" smtClean="0"/>
              <a:t>.rb lets the system know it is a Ruby file</a:t>
            </a:r>
          </a:p>
          <a:p>
            <a:endParaRPr lang="en-US" sz="1800" smtClean="0"/>
          </a:p>
          <a:p>
            <a:r>
              <a:rPr lang="en-US" sz="1800" smtClean="0"/>
              <a:t>Should end up with…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2128838"/>
            <a:ext cx="4076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C:\Users\meakin\AppData\Local\Temp\SNAGHTMLa902e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250" y="4948237"/>
            <a:ext cx="5219700" cy="15525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89063"/>
            <a:ext cx="8124825" cy="43088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Definition: </a:t>
            </a:r>
            <a:r>
              <a:rPr lang="en-US" sz="2000" b="0" smtClean="0"/>
              <a:t>any Ruby object that </a:t>
            </a:r>
            <a:r>
              <a:rPr lang="en-US" sz="2000" b="0" smtClean="0"/>
              <a:t>stores </a:t>
            </a:r>
            <a:r>
              <a:rPr lang="en-US" sz="2000" b="0" smtClean="0"/>
              <a:t>a </a:t>
            </a:r>
            <a:r>
              <a:rPr lang="en-US" sz="2000" b="0" smtClean="0"/>
              <a:t>value and assigns a name to that value for reference purposes</a:t>
            </a:r>
            <a:endParaRPr lang="en-US" sz="2000" b="0" smtClean="0"/>
          </a:p>
          <a:p>
            <a:endParaRPr lang="en-US" sz="2000" b="0" smtClean="0"/>
          </a:p>
          <a:p>
            <a:r>
              <a:rPr lang="en-US" sz="2000" b="0" smtClean="0"/>
              <a:t>Think of variables as a nickname for a value</a:t>
            </a:r>
          </a:p>
          <a:p>
            <a:endParaRPr lang="en-US" sz="2000" b="0" smtClean="0"/>
          </a:p>
          <a:p>
            <a:r>
              <a:rPr lang="en-US" sz="2000" b="0" smtClean="0"/>
              <a:t>You can use any word, should be in lower case, can include “_”</a:t>
            </a:r>
          </a:p>
          <a:p>
            <a:endParaRPr lang="en-US" sz="2000" b="0" smtClean="0"/>
          </a:p>
          <a:p>
            <a:r>
              <a:rPr lang="en-US" sz="2000" smtClean="0"/>
              <a:t>An example: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		your_cost = wholesale_cost + mark_up + taxes</a:t>
            </a:r>
          </a:p>
          <a:p>
            <a:pPr lvl="1">
              <a:buFont typeface="Arial" charset="0"/>
              <a:buNone/>
            </a:pPr>
            <a:endParaRPr lang="en-US" sz="2000" b="1" smtClean="0"/>
          </a:p>
        </p:txBody>
      </p:sp>
      <p:sp>
        <p:nvSpPr>
          <p:cNvPr id="5" name="Rectangle 4"/>
          <p:cNvSpPr/>
          <p:nvPr/>
        </p:nvSpPr>
        <p:spPr>
          <a:xfrm>
            <a:off x="2655774" y="5895839"/>
            <a:ext cx="28712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Variables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2027238" y="5173663"/>
            <a:ext cx="2063750" cy="722312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H="1" flipV="1">
            <a:off x="4035425" y="5130800"/>
            <a:ext cx="55563" cy="765175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0" name="Straight Arrow Connector 9"/>
          <p:cNvCxnSpPr>
            <a:stCxn id="5" idx="0"/>
          </p:cNvCxnSpPr>
          <p:nvPr/>
        </p:nvCxnSpPr>
        <p:spPr bwMode="auto">
          <a:xfrm flipV="1">
            <a:off x="4090988" y="5130800"/>
            <a:ext cx="1663700" cy="765175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3" name="Straight Arrow Connector 12"/>
          <p:cNvCxnSpPr>
            <a:stCxn id="5" idx="0"/>
          </p:cNvCxnSpPr>
          <p:nvPr/>
        </p:nvCxnSpPr>
        <p:spPr bwMode="auto">
          <a:xfrm flipV="1">
            <a:off x="4091424" y="5181600"/>
            <a:ext cx="2547501" cy="714239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Numbers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89063"/>
            <a:ext cx="8124825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b="0" smtClean="0"/>
              <a:t>There are </a:t>
            </a:r>
            <a:r>
              <a:rPr lang="en-US" sz="2000" b="0" smtClean="0"/>
              <a:t>8 types </a:t>
            </a:r>
            <a:r>
              <a:rPr lang="en-US" sz="2000" b="0" smtClean="0"/>
              <a:t>of numbers in Ruby</a:t>
            </a:r>
          </a:p>
          <a:p>
            <a:endParaRPr lang="en-US" sz="2000" b="0" smtClean="0"/>
          </a:p>
          <a:p>
            <a:r>
              <a:rPr lang="en-US" sz="2000" b="0" smtClean="0"/>
              <a:t>Most common are integers (without decimals) and floats (with decimals)</a:t>
            </a:r>
          </a:p>
          <a:p>
            <a:endParaRPr lang="en-US" sz="2000" b="0" smtClean="0"/>
          </a:p>
          <a:p>
            <a:r>
              <a:rPr lang="en-US" sz="2000" smtClean="0"/>
              <a:t>An integer example: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wholesale_cost = 100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mark_up = 15</a:t>
            </a:r>
          </a:p>
          <a:p>
            <a:endParaRPr lang="en-US" sz="2000" b="0" smtClean="0"/>
          </a:p>
          <a:p>
            <a:r>
              <a:rPr lang="en-US" sz="2000" smtClean="0"/>
              <a:t>A float example: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taxes = 5.56</a:t>
            </a:r>
          </a:p>
          <a:p>
            <a:pPr lvl="1">
              <a:buFont typeface="Arial" charset="0"/>
              <a:buNone/>
            </a:pPr>
            <a:endParaRPr lang="en-US" sz="2000" smtClean="0"/>
          </a:p>
        </p:txBody>
      </p:sp>
      <p:sp>
        <p:nvSpPr>
          <p:cNvPr id="5" name="Rectangle 4"/>
          <p:cNvSpPr/>
          <p:nvPr/>
        </p:nvSpPr>
        <p:spPr>
          <a:xfrm>
            <a:off x="4422110" y="3262610"/>
            <a:ext cx="351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Write This</a:t>
            </a:r>
            <a:endParaRPr 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4114800"/>
            <a:ext cx="499648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0088" y="1209675"/>
            <a:ext cx="8124825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Definition:</a:t>
            </a:r>
            <a:r>
              <a:rPr lang="en-US" sz="2000" b="0" smtClean="0"/>
              <a:t> Strings are a way to represent text in Ruby</a:t>
            </a:r>
          </a:p>
          <a:p>
            <a:endParaRPr lang="en-US" sz="2000" b="0" smtClean="0"/>
          </a:p>
          <a:p>
            <a:r>
              <a:rPr lang="en-US" sz="2000" b="0" smtClean="0"/>
              <a:t>Can be any </a:t>
            </a:r>
            <a:r>
              <a:rPr lang="en-US" sz="2000" b="0" smtClean="0"/>
              <a:t>type of character surrounded by </a:t>
            </a:r>
            <a:r>
              <a:rPr lang="en-US" sz="2000" b="0" smtClean="0"/>
              <a:t>single or double quotes</a:t>
            </a:r>
          </a:p>
          <a:p>
            <a:pPr lvl="1"/>
            <a:r>
              <a:rPr lang="en-US" sz="2000" smtClean="0"/>
              <a:t>RubyMine tip: </a:t>
            </a:r>
            <a:r>
              <a:rPr lang="en-US" sz="2000" smtClean="0">
                <a:solidFill>
                  <a:srgbClr val="33CCCC"/>
                </a:solidFill>
              </a:rPr>
              <a:t>‘If you use single quotes your code will turn teal’</a:t>
            </a:r>
          </a:p>
          <a:p>
            <a:pPr lvl="1"/>
            <a:r>
              <a:rPr lang="en-US" sz="2000" smtClean="0"/>
              <a:t>RubyMine tip</a:t>
            </a:r>
            <a:r>
              <a:rPr lang="en-US" sz="2000" smtClean="0"/>
              <a:t>: </a:t>
            </a:r>
            <a:r>
              <a:rPr lang="en-US" sz="2000" smtClean="0">
                <a:solidFill>
                  <a:srgbClr val="00B050"/>
                </a:solidFill>
              </a:rPr>
              <a:t>“If </a:t>
            </a:r>
            <a:r>
              <a:rPr lang="en-US" sz="2000" smtClean="0">
                <a:solidFill>
                  <a:srgbClr val="00B050"/>
                </a:solidFill>
              </a:rPr>
              <a:t>you </a:t>
            </a:r>
            <a:r>
              <a:rPr lang="en-US" sz="2000" smtClean="0">
                <a:solidFill>
                  <a:srgbClr val="00B050"/>
                </a:solidFill>
              </a:rPr>
              <a:t>use </a:t>
            </a:r>
            <a:r>
              <a:rPr lang="en-US" sz="2000" smtClean="0">
                <a:solidFill>
                  <a:srgbClr val="00B050"/>
                </a:solidFill>
              </a:rPr>
              <a:t>double </a:t>
            </a:r>
            <a:r>
              <a:rPr lang="en-US" sz="2000" smtClean="0">
                <a:solidFill>
                  <a:srgbClr val="00B050"/>
                </a:solidFill>
              </a:rPr>
              <a:t>quotes your code will </a:t>
            </a:r>
            <a:r>
              <a:rPr lang="en-US" sz="2000" smtClean="0">
                <a:solidFill>
                  <a:srgbClr val="00B050"/>
                </a:solidFill>
              </a:rPr>
              <a:t>turn </a:t>
            </a:r>
            <a:r>
              <a:rPr lang="en-US" sz="2000" smtClean="0">
                <a:solidFill>
                  <a:srgbClr val="00B050"/>
                </a:solidFill>
              </a:rPr>
              <a:t>green”</a:t>
            </a:r>
            <a:endParaRPr lang="en-US" sz="2000" smtClean="0">
              <a:solidFill>
                <a:srgbClr val="00B050"/>
              </a:solidFill>
            </a:endParaRPr>
          </a:p>
          <a:p>
            <a:pPr lvl="1"/>
            <a:endParaRPr lang="en-US" sz="2000" b="0" smtClean="0"/>
          </a:p>
          <a:p>
            <a:endParaRPr lang="en-US" sz="2000" b="0" smtClean="0"/>
          </a:p>
          <a:p>
            <a:r>
              <a:rPr lang="en-US" sz="2000" b="0" smtClean="0"/>
              <a:t>Examples: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item = </a:t>
            </a:r>
            <a:r>
              <a:rPr lang="en-US" sz="2000" smtClean="0"/>
              <a:t>‘power generator’</a:t>
            </a:r>
            <a:endParaRPr lang="en-US" sz="2000" smtClean="0"/>
          </a:p>
          <a:p>
            <a:pPr lvl="1">
              <a:buFont typeface="Arial" charset="0"/>
              <a:buNone/>
            </a:pPr>
            <a:r>
              <a:rPr lang="en-US" sz="2000" smtClean="0"/>
              <a:t>welcome = </a:t>
            </a:r>
            <a:r>
              <a:rPr lang="en-US" sz="2000" smtClean="0"/>
              <a:t>“Hello world”</a:t>
            </a:r>
            <a:endParaRPr lang="en-US" sz="2000" smtClean="0"/>
          </a:p>
          <a:p>
            <a:endParaRPr lang="en-US" sz="2000" b="0" smtClean="0"/>
          </a:p>
        </p:txBody>
      </p:sp>
      <p:sp>
        <p:nvSpPr>
          <p:cNvPr id="4" name="Rectangle 3"/>
          <p:cNvSpPr/>
          <p:nvPr/>
        </p:nvSpPr>
        <p:spPr>
          <a:xfrm>
            <a:off x="4422110" y="3262610"/>
            <a:ext cx="351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Write This</a:t>
            </a:r>
            <a:endParaRPr 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3350" y="4029075"/>
            <a:ext cx="390659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B6946B-AB49-42E8-B791-9E5F2881087B}"/>
</file>

<file path=customXml/itemProps2.xml><?xml version="1.0" encoding="utf-8"?>
<ds:datastoreItem xmlns:ds="http://schemas.openxmlformats.org/officeDocument/2006/customXml" ds:itemID="{31D1DAEB-28DE-4780-82B6-8D5F3B8B5A9D}"/>
</file>

<file path=customXml/itemProps3.xml><?xml version="1.0" encoding="utf-8"?>
<ds:datastoreItem xmlns:ds="http://schemas.openxmlformats.org/officeDocument/2006/customXml" ds:itemID="{0FF2A20C-F684-4991-B946-151F91479C91}"/>
</file>

<file path=docProps/app.xml><?xml version="1.0" encoding="utf-8"?>
<Properties xmlns="http://schemas.openxmlformats.org/officeDocument/2006/extended-properties" xmlns:vt="http://schemas.openxmlformats.org/officeDocument/2006/docPropsVTypes">
  <TotalTime>24663</TotalTime>
  <Words>1058</Words>
  <Application>Microsoft Office PowerPoint</Application>
  <PresentationFormat>On-screen Show (4:3)</PresentationFormat>
  <Paragraphs>232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Capgemini_NA_Template</vt:lpstr>
      <vt:lpstr>1_Default Design</vt:lpstr>
      <vt:lpstr>Ruby Training: Getting to Know Ruby and RubyMine</vt:lpstr>
      <vt:lpstr>Course Agenda</vt:lpstr>
      <vt:lpstr>RubyMine Settings</vt:lpstr>
      <vt:lpstr>Finding your SDK and gems</vt:lpstr>
      <vt:lpstr>Creating the Newbie Project</vt:lpstr>
      <vt:lpstr>Creating your 1st File</vt:lpstr>
      <vt:lpstr>Variables</vt:lpstr>
      <vt:lpstr>Numbers</vt:lpstr>
      <vt:lpstr>Strings</vt:lpstr>
      <vt:lpstr>Ruby naming conventions</vt:lpstr>
      <vt:lpstr>RubyMine (and Ruby) warning messages</vt:lpstr>
      <vt:lpstr>Turning variables from grey to blue</vt:lpstr>
      <vt:lpstr>Displaying results</vt:lpstr>
      <vt:lpstr>Running your first code</vt:lpstr>
      <vt:lpstr>Your first output</vt:lpstr>
      <vt:lpstr>Other ways to run your code</vt:lpstr>
      <vt:lpstr>Whitespaces in Ruby</vt:lpstr>
      <vt:lpstr>Line Endings in Ruby</vt:lpstr>
      <vt:lpstr>Comments in Ruby</vt:lpstr>
      <vt:lpstr>More Commenting </vt:lpstr>
      <vt:lpstr>Ruby Comments code examples</vt:lpstr>
      <vt:lpstr>Reserved Words</vt:lpstr>
      <vt:lpstr>Adding line numbers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1601</cp:revision>
  <dcterms:created xsi:type="dcterms:W3CDTF">2009-09-29T13:00:13Z</dcterms:created>
  <dcterms:modified xsi:type="dcterms:W3CDTF">2012-07-20T18:31:47Z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