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32"/>
  </p:notesMasterIdLst>
  <p:sldIdLst>
    <p:sldId id="411" r:id="rId3"/>
    <p:sldId id="614" r:id="rId4"/>
    <p:sldId id="640" r:id="rId5"/>
    <p:sldId id="642" r:id="rId6"/>
    <p:sldId id="641" r:id="rId7"/>
    <p:sldId id="643" r:id="rId8"/>
    <p:sldId id="644" r:id="rId9"/>
    <p:sldId id="616" r:id="rId10"/>
    <p:sldId id="645" r:id="rId11"/>
    <p:sldId id="620" r:id="rId12"/>
    <p:sldId id="621" r:id="rId13"/>
    <p:sldId id="622" r:id="rId14"/>
    <p:sldId id="619" r:id="rId15"/>
    <p:sldId id="647" r:id="rId16"/>
    <p:sldId id="648" r:id="rId17"/>
    <p:sldId id="649" r:id="rId18"/>
    <p:sldId id="623" r:id="rId19"/>
    <p:sldId id="624" r:id="rId20"/>
    <p:sldId id="646" r:id="rId21"/>
    <p:sldId id="650" r:id="rId22"/>
    <p:sldId id="651" r:id="rId23"/>
    <p:sldId id="630" r:id="rId24"/>
    <p:sldId id="652" r:id="rId25"/>
    <p:sldId id="653" r:id="rId26"/>
    <p:sldId id="654" r:id="rId27"/>
    <p:sldId id="655" r:id="rId28"/>
    <p:sldId id="656" r:id="rId29"/>
    <p:sldId id="638" r:id="rId30"/>
    <p:sldId id="258" r:id="rId3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7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8/3/2012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But how can we use the text field and the button?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wid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qa.org/display/WTR/HTML+Elements+Supported+by+Wati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\\sogeti.com\image001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hromedriver/downloads/lis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PageObjects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000" smtClean="0"/>
              <a:t>Today’s Web Page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301750"/>
            <a:ext cx="8124825" cy="48355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We will be mapping “</a:t>
            </a:r>
            <a:r>
              <a:rPr lang="en-US" sz="1800" b="1" smtClean="0"/>
              <a:t>www.nationwide.com</a:t>
            </a:r>
            <a:r>
              <a:rPr lang="en-US" sz="1800" smtClean="0"/>
              <a:t>”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763713"/>
            <a:ext cx="8893175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000" smtClean="0"/>
              <a:t>Creating the directory &amp; Files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301750"/>
            <a:ext cx="8124825" cy="25391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You want to ensure you PageObjects are kept separate from the rest of your project. Create the features/pages directory: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r>
              <a:rPr lang="en-US" sz="1600" b="1" smtClean="0"/>
              <a:t>New-&gt;Directory: </a:t>
            </a:r>
            <a:r>
              <a:rPr lang="en-US" sz="1600" b="1" smtClean="0"/>
              <a:t>pages</a:t>
            </a:r>
            <a:endParaRPr lang="en-US" sz="1600" b="1" smtClean="0"/>
          </a:p>
          <a:p>
            <a:endParaRPr lang="en-US" sz="1800" smtClean="0"/>
          </a:p>
          <a:p>
            <a:r>
              <a:rPr lang="en-US" sz="1800" smtClean="0"/>
              <a:t>Create a Class Object “NationwideHomePage”</a:t>
            </a:r>
          </a:p>
          <a:p>
            <a:pPr marL="742950" lvl="2" indent="-342900">
              <a:buFontTx/>
              <a:buNone/>
            </a:pPr>
            <a:r>
              <a:rPr lang="en-US" sz="1600" b="1" smtClean="0"/>
              <a:t>New-&gt;Ruby Class: </a:t>
            </a:r>
            <a:r>
              <a:rPr lang="en-US" sz="1600" b="1" smtClean="0"/>
              <a:t>NationwideHomePage</a:t>
            </a:r>
            <a:endParaRPr lang="en-US" sz="1600" b="1" smtClean="0"/>
          </a:p>
          <a:p>
            <a:endParaRPr lang="en-US" sz="1800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 r="52460"/>
          <a:stretch>
            <a:fillRect/>
          </a:stretch>
        </p:blipFill>
        <p:spPr bwMode="auto">
          <a:xfrm>
            <a:off x="1157288" y="3613150"/>
            <a:ext cx="6030912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000" smtClean="0"/>
              <a:t>Making it a PageObject file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1246188"/>
            <a:ext cx="8256587" cy="35702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You must “include” the PageObject gem</a:t>
            </a:r>
          </a:p>
          <a:p>
            <a:pPr lvl="1">
              <a:buFont typeface="Arial" charset="0"/>
              <a:buNone/>
            </a:pPr>
            <a:r>
              <a:rPr lang="en-US" sz="1800" smtClean="0">
                <a:solidFill>
                  <a:schemeClr val="accent2"/>
                </a:solidFill>
              </a:rPr>
              <a:t>class</a:t>
            </a:r>
            <a:r>
              <a:rPr lang="en-US" sz="1800" smtClean="0"/>
              <a:t> NationwideHomePage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</a:t>
            </a:r>
            <a:r>
              <a:rPr lang="en-US" sz="1800" b="1" smtClean="0"/>
              <a:t> include PageObject</a:t>
            </a:r>
          </a:p>
          <a:p>
            <a:endParaRPr lang="en-US" sz="1800" smtClean="0"/>
          </a:p>
          <a:p>
            <a:r>
              <a:rPr lang="en-US" sz="1800" smtClean="0"/>
              <a:t>You can create a page_url method </a:t>
            </a:r>
          </a:p>
          <a:p>
            <a:pPr lvl="1"/>
            <a:r>
              <a:rPr lang="en-US" sz="1800" smtClean="0"/>
              <a:t>Can have one </a:t>
            </a:r>
            <a:r>
              <a:rPr lang="en-US" sz="1800" smtClean="0"/>
              <a:t>for each environment</a:t>
            </a:r>
          </a:p>
          <a:p>
            <a:pPr lvl="1"/>
            <a:r>
              <a:rPr lang="en-US" sz="1800" smtClean="0"/>
              <a:t>This can tell the browser directly where to go</a:t>
            </a:r>
          </a:p>
          <a:p>
            <a:pPr lvl="1"/>
            <a:endParaRPr lang="en-US" sz="1800" smtClean="0"/>
          </a:p>
          <a:p>
            <a:pPr lvl="1">
              <a:buFont typeface="Arial" charset="0"/>
              <a:buNone/>
            </a:pPr>
            <a:r>
              <a:rPr lang="en-US" sz="1600" b="1" smtClean="0"/>
              <a:t>page_url</a:t>
            </a:r>
            <a:r>
              <a:rPr lang="en-US" sz="1600" b="1" smtClean="0"/>
              <a:t>(“</a:t>
            </a:r>
            <a:r>
              <a:rPr lang="en-US" sz="1600" b="1" smtClean="0">
                <a:hlinkClick r:id="rId3"/>
              </a:rPr>
              <a:t>www.nationwide.com</a:t>
            </a:r>
            <a:r>
              <a:rPr lang="en-US" sz="1600" b="1" smtClean="0"/>
              <a:t>”)</a:t>
            </a:r>
            <a:endParaRPr lang="en-US" sz="1600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1588" y="4857750"/>
            <a:ext cx="590205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pPr algn="ctr"/>
            <a:r>
              <a:rPr lang="en-US" sz="2000" smtClean="0"/>
              <a:t>HTML Elements supported by WATiR and thus by PageObjects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301750"/>
            <a:ext cx="8124825" cy="48355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400" smtClean="0"/>
              <a:t>Can be found at “</a:t>
            </a:r>
            <a:r>
              <a:rPr lang="en-US" sz="1400" smtClean="0">
                <a:hlinkClick r:id="rId3"/>
              </a:rPr>
              <a:t>http://wiki.openqa.org/display/WTR/HTML+Elements+Supported+by+Watir</a:t>
            </a:r>
            <a:r>
              <a:rPr lang="en-US" sz="1400" smtClean="0"/>
              <a:t>”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1919288"/>
            <a:ext cx="86233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 PageObject Object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412875"/>
            <a:ext cx="8124825" cy="4748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All Page Objects follow a similar naming convention: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type(:name,  :attribute=&gt;“text“)</a:t>
            </a:r>
          </a:p>
          <a:p>
            <a:pPr lvl="1"/>
            <a:r>
              <a:rPr lang="en-US" sz="1800" smtClean="0"/>
              <a:t>Type is the HTML object type</a:t>
            </a:r>
          </a:p>
          <a:p>
            <a:pPr lvl="1"/>
            <a:r>
              <a:rPr lang="en-US" sz="1800" smtClean="0"/>
              <a:t>your_name is the name of the object</a:t>
            </a:r>
          </a:p>
          <a:p>
            <a:pPr lvl="1"/>
            <a:r>
              <a:rPr lang="en-US" sz="1800" smtClean="0"/>
              <a:t>Attribute is the HTML attribute used to identify the object</a:t>
            </a:r>
          </a:p>
          <a:p>
            <a:pPr lvl="1"/>
            <a:r>
              <a:rPr lang="en-US" sz="1800" smtClean="0"/>
              <a:t>Text is the text of the attribute </a:t>
            </a:r>
          </a:p>
          <a:p>
            <a:pPr lvl="1">
              <a:buFont typeface="Arial" charset="0"/>
              <a:buNone/>
            </a:pPr>
            <a:endParaRPr lang="en-US" sz="1800" b="1" smtClean="0"/>
          </a:p>
          <a:p>
            <a:pPr lvl="1">
              <a:buFont typeface="Arial" charset="0"/>
              <a:buNone/>
            </a:pPr>
            <a:r>
              <a:rPr lang="en-US" sz="1800" smtClean="0"/>
              <a:t>Example: image(:signin_button,  :name=&gt;"Sign In“)</a:t>
            </a:r>
          </a:p>
          <a:p>
            <a:endParaRPr lang="en-US" sz="1800" smtClean="0"/>
          </a:p>
          <a:p>
            <a:r>
              <a:rPr lang="en-US" sz="1800" smtClean="0"/>
              <a:t>These are simply methods of the class</a:t>
            </a:r>
          </a:p>
          <a:p>
            <a:endParaRPr lang="en-US" sz="1800" smtClean="0"/>
          </a:p>
          <a:p>
            <a:r>
              <a:rPr lang="en-US" sz="1800" smtClean="0"/>
              <a:t>To map an object simply list it in the class object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525" y="3519488"/>
            <a:ext cx="41529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Objects you can Map: TextField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289050"/>
            <a:ext cx="8124825" cy="230832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An HTML Text Field looks like this in the HTML code: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&lt;input type=“text”&gt;</a:t>
            </a:r>
          </a:p>
          <a:p>
            <a:pPr lvl="1"/>
            <a:endParaRPr lang="en-US" sz="1800" smtClean="0"/>
          </a:p>
          <a:p>
            <a:r>
              <a:rPr lang="en-US" sz="1800" smtClean="0"/>
              <a:t>This is how it is mapped in the class object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text_field(:zip, :name =&gt; "Zip")</a:t>
            </a:r>
          </a:p>
          <a:p>
            <a:pPr lvl="1">
              <a:buFont typeface="Arial" charset="0"/>
              <a:buNone/>
            </a:pPr>
            <a:endParaRPr lang="en-US" sz="180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08213" y="3173413"/>
            <a:ext cx="1677987" cy="1512887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574" y="3490913"/>
            <a:ext cx="5508075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Objects you can Map: Button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130300"/>
            <a:ext cx="8124825" cy="232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Buttons</a:t>
            </a:r>
          </a:p>
          <a:p>
            <a:pPr lvl="1"/>
            <a:r>
              <a:rPr lang="en-US" sz="1800" smtClean="0"/>
              <a:t>HTML: &lt;input type=“button name=“View All”&gt; or</a:t>
            </a:r>
          </a:p>
          <a:p>
            <a:pPr lvl="1"/>
            <a:r>
              <a:rPr lang="en-US" sz="1800" smtClean="0"/>
              <a:t>HTML: &lt;button name=“View All”&gt;</a:t>
            </a:r>
          </a:p>
          <a:p>
            <a:pPr lvl="1"/>
            <a:endParaRPr lang="en-US" sz="1800" smtClean="0"/>
          </a:p>
          <a:p>
            <a:r>
              <a:rPr lang="en-US" sz="1800" smtClean="0"/>
              <a:t>This is how it is mapped in the class object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 button</a:t>
            </a:r>
            <a:r>
              <a:rPr lang="en-US" sz="1600" smtClean="0"/>
              <a:t>(:get_quote_button, </a:t>
            </a:r>
            <a:r>
              <a:rPr lang="en-US" sz="1600" smtClean="0"/>
              <a:t>:name =&gt; “getQuote“)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051050" y="3405188"/>
            <a:ext cx="1206500" cy="1804987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PageFactory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866776"/>
            <a:ext cx="8124825" cy="552458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Enables you to create PageObject objects</a:t>
            </a:r>
          </a:p>
          <a:p>
            <a:endParaRPr lang="en-US" sz="1800" smtClean="0"/>
          </a:p>
          <a:p>
            <a:r>
              <a:rPr lang="en-US" sz="1800" smtClean="0"/>
              <a:t>To add PageFactory functionality, </a:t>
            </a:r>
            <a:r>
              <a:rPr lang="en-US" sz="1800" smtClean="0"/>
              <a:t>you need the </a:t>
            </a:r>
            <a:r>
              <a:rPr lang="en-US" sz="1800" smtClean="0"/>
              <a:t>following </a:t>
            </a:r>
            <a:r>
              <a:rPr lang="en-US" sz="1800" smtClean="0"/>
              <a:t>lines in your </a:t>
            </a:r>
            <a:r>
              <a:rPr lang="en-US" sz="1800" smtClean="0"/>
              <a:t>env.rb file:</a:t>
            </a:r>
          </a:p>
          <a:p>
            <a:pPr lvl="1">
              <a:buFont typeface="Arial" charset="0"/>
              <a:buNone/>
            </a:pPr>
            <a:r>
              <a:rPr lang="en-US" sz="1000" smtClean="0"/>
              <a:t>require </a:t>
            </a:r>
            <a:r>
              <a:rPr lang="en-US" sz="1000" smtClean="0"/>
              <a:t>'page-object/page_factory‘	#loads PageFactory</a:t>
            </a: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000" smtClean="0"/>
              <a:t>browser </a:t>
            </a:r>
            <a:r>
              <a:rPr lang="en-US" sz="1000" smtClean="0"/>
              <a:t>= Watir::Browser.new </a:t>
            </a:r>
            <a:r>
              <a:rPr lang="en-US" sz="1000" smtClean="0"/>
              <a:t>:</a:t>
            </a:r>
            <a:r>
              <a:rPr lang="en-US" sz="1000" smtClean="0"/>
              <a:t>firefox	#tells PageObject which browser to use</a:t>
            </a: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000" smtClean="0"/>
              <a:t>Before do			#executes prior to every Scenario</a:t>
            </a: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000" smtClean="0"/>
              <a:t>  @browser = browser</a:t>
            </a:r>
          </a:p>
          <a:p>
            <a:pPr lvl="1">
              <a:buFont typeface="Arial" charset="0"/>
              <a:buNone/>
            </a:pPr>
            <a:r>
              <a:rPr lang="en-US" sz="1000" smtClean="0"/>
              <a:t>End</a:t>
            </a: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000" smtClean="0"/>
              <a:t>After do			#executes after every Scenario</a:t>
            </a: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000" smtClean="0"/>
              <a:t>  @browser.close</a:t>
            </a:r>
          </a:p>
          <a:p>
            <a:pPr lvl="1">
              <a:buFont typeface="Arial" charset="0"/>
              <a:buNone/>
            </a:pPr>
            <a:r>
              <a:rPr lang="en-US" sz="1000" smtClean="0"/>
              <a:t>End</a:t>
            </a:r>
          </a:p>
          <a:p>
            <a:pPr lvl="1">
              <a:buFont typeface="Arial" charset="0"/>
              <a:buNone/>
            </a:pP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000" smtClean="0"/>
              <a:t>World(PageObject</a:t>
            </a:r>
            <a:r>
              <a:rPr lang="en-US" sz="1000" smtClean="0"/>
              <a:t>::</a:t>
            </a:r>
            <a:r>
              <a:rPr lang="en-US" sz="1000" smtClean="0"/>
              <a:t>PageFactory</a:t>
            </a:r>
            <a:r>
              <a:rPr lang="en-US" sz="1000" smtClean="0"/>
              <a:t>)	#makes PageFactory available for the life of the run</a:t>
            </a:r>
            <a:endParaRPr lang="en-US" sz="1000" smtClean="0"/>
          </a:p>
          <a:p>
            <a:endParaRPr lang="en-US" sz="1800" smtClean="0"/>
          </a:p>
          <a:p>
            <a:r>
              <a:rPr lang="en-US" sz="1800" smtClean="0"/>
              <a:t>Has </a:t>
            </a:r>
            <a:r>
              <a:rPr lang="en-US" sz="1800" smtClean="0"/>
              <a:t>only 2 methods:</a:t>
            </a:r>
          </a:p>
          <a:p>
            <a:pPr lvl="1"/>
            <a:r>
              <a:rPr lang="en-US" sz="1400" smtClean="0"/>
              <a:t>visit_page – Will </a:t>
            </a:r>
            <a:r>
              <a:rPr lang="en-US" sz="1400" smtClean="0"/>
              <a:t>cause the browser to open the page specified by the call to page_url in the class</a:t>
            </a:r>
          </a:p>
          <a:p>
            <a:pPr lvl="1"/>
            <a:r>
              <a:rPr lang="en-US" sz="1400" smtClean="0"/>
              <a:t>on_page</a:t>
            </a:r>
            <a:r>
              <a:rPr lang="en-US" sz="1400" smtClean="0"/>
              <a:t> </a:t>
            </a:r>
            <a:r>
              <a:rPr lang="en-US" sz="1400" smtClean="0"/>
              <a:t>– </a:t>
            </a:r>
            <a:r>
              <a:rPr lang="en-US" sz="1400" smtClean="0"/>
              <a:t>If </a:t>
            </a:r>
            <a:r>
              <a:rPr lang="en-US" sz="1400" smtClean="0"/>
              <a:t>you are already on a page and wish to interact with it you can use the on_page method</a:t>
            </a:r>
          </a:p>
          <a:p>
            <a:pPr lvl="2"/>
            <a:r>
              <a:rPr lang="en-US" smtClean="0"/>
              <a:t>WARNING: the on_page block will be executed regardless of which page you are on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PageFactory – visit_page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149350"/>
            <a:ext cx="8124825" cy="38779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PageObject uses the “visit_page” method to navigate to any web page</a:t>
            </a:r>
          </a:p>
          <a:p>
            <a:endParaRPr lang="en-US" sz="1800" smtClean="0"/>
          </a:p>
          <a:p>
            <a:r>
              <a:rPr lang="en-US" sz="1800" smtClean="0"/>
              <a:t>Syntax</a:t>
            </a:r>
            <a:r>
              <a:rPr lang="en-US" sz="1800" smtClean="0"/>
              <a:t>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visit_page &lt;PageObject class&gt;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visit_page(&lt;PageObject class&gt;)</a:t>
            </a:r>
          </a:p>
          <a:p>
            <a:endParaRPr lang="en-US" sz="1800" smtClean="0"/>
          </a:p>
          <a:p>
            <a:r>
              <a:rPr lang="en-US" sz="1800" smtClean="0"/>
              <a:t>Examples:  both examples will take you to the URL listed in the NationwideHomePage class object</a:t>
            </a:r>
            <a:endParaRPr lang="en-US" sz="1800" smtClean="0"/>
          </a:p>
          <a:p>
            <a:pPr lvl="1">
              <a:buFont typeface="Arial" charset="0"/>
              <a:buNone/>
            </a:pPr>
            <a:r>
              <a:rPr lang="en-US" sz="1800" smtClean="0"/>
              <a:t>visit_page NationwideHomePage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visit_page(NationwideHomePage</a:t>
            </a:r>
            <a:r>
              <a:rPr lang="en-US" sz="1800" smtClean="0"/>
              <a:t>)</a:t>
            </a: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Navigating through a visit_page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149350"/>
            <a:ext cx="8124825" cy="42780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PageObject enables you to manipulate objects on the page you are visiting by using the “do” method</a:t>
            </a:r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Syntax:</a:t>
            </a:r>
          </a:p>
          <a:p>
            <a:pPr lvl="2">
              <a:buNone/>
            </a:pPr>
            <a:r>
              <a:rPr lang="en-US" smtClean="0"/>
              <a:t>visit_page &lt;PageClass&gt; do |page|</a:t>
            </a:r>
          </a:p>
          <a:p>
            <a:pPr lvl="3">
              <a:buNone/>
            </a:pPr>
            <a:r>
              <a:rPr lang="en-US" smtClean="0"/>
              <a:t>page.&lt;object&gt;</a:t>
            </a:r>
          </a:p>
          <a:p>
            <a:pPr lvl="2">
              <a:buNone/>
            </a:pPr>
            <a:r>
              <a:rPr lang="en-US" smtClean="0"/>
              <a:t>end</a:t>
            </a:r>
          </a:p>
          <a:p>
            <a:pPr lvl="2">
              <a:buNone/>
            </a:pPr>
            <a:endParaRPr lang="en-US" smtClean="0"/>
          </a:p>
          <a:p>
            <a:pPr lvl="2">
              <a:buNone/>
            </a:pPr>
            <a:r>
              <a:rPr lang="en-US" b="1" smtClean="0"/>
              <a:t>To enter text in a text box use the “=“ method</a:t>
            </a:r>
          </a:p>
          <a:p>
            <a:pPr lvl="2">
              <a:buNone/>
            </a:pPr>
            <a:r>
              <a:rPr lang="en-US" smtClean="0"/>
              <a:t>		page.&lt;text box&gt; = “some text”</a:t>
            </a:r>
            <a:endParaRPr lang="en-US" smtClean="0"/>
          </a:p>
          <a:p>
            <a:pPr lvl="2">
              <a:buNone/>
            </a:pPr>
            <a:endParaRPr lang="en-US" b="1" smtClean="0"/>
          </a:p>
          <a:p>
            <a:pPr lvl="2">
              <a:buNone/>
            </a:pPr>
            <a:r>
              <a:rPr lang="en-US" b="1" smtClean="0"/>
              <a:t>To click a button just use it</a:t>
            </a:r>
          </a:p>
          <a:p>
            <a:pPr lvl="2">
              <a:buNone/>
            </a:pPr>
            <a:r>
              <a:rPr lang="en-US" smtClean="0"/>
              <a:t>	</a:t>
            </a:r>
            <a:r>
              <a:rPr lang="en-US" smtClean="0"/>
              <a:t>	page.&lt;button&gt;</a:t>
            </a:r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3200" smtClean="0"/>
              <a:t>Agenda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 bwMode="auto">
          <a:xfrm>
            <a:off x="685800" y="895351"/>
            <a:ext cx="8001000" cy="513986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Setting things up</a:t>
            </a:r>
          </a:p>
          <a:p>
            <a:pPr lvl="1"/>
            <a:r>
              <a:rPr lang="en-US" sz="1600" smtClean="0"/>
              <a:t>Gems you will need</a:t>
            </a:r>
          </a:p>
          <a:p>
            <a:pPr lvl="1"/>
            <a:r>
              <a:rPr lang="en-US" smtClean="0"/>
              <a:t>env.rb file</a:t>
            </a:r>
            <a:endParaRPr lang="en-US" sz="1600" smtClean="0"/>
          </a:p>
          <a:p>
            <a:pPr lvl="1">
              <a:buNone/>
            </a:pPr>
            <a:endParaRPr lang="en-US" smtClean="0"/>
          </a:p>
          <a:p>
            <a:r>
              <a:rPr lang="en-US" smtClean="0"/>
              <a:t>Page Objects</a:t>
            </a:r>
          </a:p>
          <a:p>
            <a:pPr lvl="1"/>
            <a:r>
              <a:rPr lang="en-US" sz="1600" smtClean="0"/>
              <a:t>Creating a PageObject class</a:t>
            </a:r>
          </a:p>
          <a:p>
            <a:pPr lvl="1"/>
            <a:r>
              <a:rPr lang="en-US" sz="1600" smtClean="0"/>
              <a:t>Using PageFactory – visit_page</a:t>
            </a:r>
          </a:p>
          <a:p>
            <a:pPr lvl="1"/>
            <a:r>
              <a:rPr lang="en-US" sz="1600" smtClean="0"/>
              <a:t>Text Fields</a:t>
            </a:r>
          </a:p>
          <a:p>
            <a:pPr lvl="1"/>
            <a:r>
              <a:rPr lang="en-US" sz="1600" smtClean="0"/>
              <a:t>Buttons</a:t>
            </a:r>
          </a:p>
          <a:p>
            <a:pPr lvl="1"/>
            <a:r>
              <a:rPr lang="en-US" sz="1600" smtClean="0"/>
              <a:t>Using PageFactory – on_page</a:t>
            </a:r>
          </a:p>
          <a:p>
            <a:pPr lvl="1"/>
            <a:r>
              <a:rPr lang="en-US" sz="1600" smtClean="0"/>
              <a:t>Links</a:t>
            </a:r>
          </a:p>
          <a:p>
            <a:pPr lvl="1"/>
            <a:endParaRPr lang="en-US" sz="1600" smtClean="0"/>
          </a:p>
          <a:p>
            <a:r>
              <a:rPr lang="en-US" smtClean="0"/>
              <a:t>Other Browsers</a:t>
            </a:r>
          </a:p>
          <a:p>
            <a:pPr lvl="1"/>
            <a:endParaRPr lang="en-US" sz="16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visit_page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5186035"/>
          </a:xfrm>
        </p:spPr>
        <p:txBody>
          <a:bodyPr/>
          <a:lstStyle/>
          <a:p>
            <a:r>
              <a:rPr lang="en-US" smtClean="0"/>
              <a:t>We now have all the pieces to be able to tackle our first ToDo’s</a:t>
            </a:r>
          </a:p>
          <a:p>
            <a:endParaRPr lang="en-US" smtClean="0"/>
          </a:p>
          <a:p>
            <a:r>
              <a:rPr lang="en-US" smtClean="0"/>
              <a:t>Add this code to the Given step and run</a:t>
            </a:r>
          </a:p>
          <a:p>
            <a:r>
              <a:rPr lang="en-US" sz="1400" b="0" smtClean="0"/>
              <a:t>Given /^navigate to the Nationwide Home Page$/ do</a:t>
            </a:r>
          </a:p>
          <a:p>
            <a:r>
              <a:rPr lang="en-US" sz="1400" b="0" smtClean="0"/>
              <a:t>	#ToDo: open browser</a:t>
            </a:r>
          </a:p>
          <a:p>
            <a:r>
              <a:rPr lang="en-US" sz="1400" b="0" smtClean="0"/>
              <a:t>	#ToDo: navigate to Nationwide Home Page</a:t>
            </a:r>
          </a:p>
          <a:p>
            <a:r>
              <a:rPr lang="en-US" sz="1400" b="0" smtClean="0"/>
              <a:t>	visit_page(NationwideHomePage</a:t>
            </a:r>
            <a:r>
              <a:rPr lang="en-US" sz="1400" b="0" smtClean="0"/>
              <a:t>)</a:t>
            </a:r>
          </a:p>
          <a:p>
            <a:r>
              <a:rPr lang="en-US" sz="1400" b="0" smtClean="0"/>
              <a:t>end</a:t>
            </a:r>
          </a:p>
          <a:p>
            <a:endParaRPr lang="en-US" smtClean="0"/>
          </a:p>
          <a:p>
            <a:r>
              <a:rPr lang="en-US" smtClean="0"/>
              <a:t>Expected results:</a:t>
            </a:r>
          </a:p>
          <a:p>
            <a:pPr lvl="1"/>
            <a:r>
              <a:rPr lang="en-US" smtClean="0"/>
              <a:t>You will see a browser pop-up with a blank page</a:t>
            </a:r>
          </a:p>
          <a:p>
            <a:pPr lvl="1"/>
            <a:r>
              <a:rPr lang="en-US" smtClean="0"/>
              <a:t>It will navigate to nationwide.com</a:t>
            </a:r>
          </a:p>
          <a:p>
            <a:pPr lvl="1"/>
            <a:r>
              <a:rPr lang="en-US" smtClean="0"/>
              <a:t>Browser will close</a:t>
            </a:r>
          </a:p>
          <a:p>
            <a:pPr lvl="1"/>
            <a:endParaRPr lang="en-US" smtClean="0"/>
          </a:p>
          <a:p>
            <a:r>
              <a:rPr lang="en-US" smtClean="0"/>
              <a:t>If this is what you got you can remove the first ToDo’s from your list!!!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PageFactory – </a:t>
            </a:r>
            <a:r>
              <a:rPr lang="en-US" smtClean="0"/>
              <a:t>on</a:t>
            </a:r>
            <a:r>
              <a:rPr lang="en-US" smtClean="0"/>
              <a:t>_page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149350"/>
            <a:ext cx="8124825" cy="443198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PageObject uses the “on_page” method to navigate through any web page</a:t>
            </a:r>
          </a:p>
          <a:p>
            <a:endParaRPr lang="en-US" sz="1800" smtClean="0"/>
          </a:p>
          <a:p>
            <a:r>
              <a:rPr lang="en-US" sz="1800" smtClean="0"/>
              <a:t>Syntax</a:t>
            </a:r>
            <a:r>
              <a:rPr lang="en-US" sz="1800" smtClean="0"/>
              <a:t>: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on_page </a:t>
            </a:r>
            <a:r>
              <a:rPr lang="en-US" sz="1800" smtClean="0"/>
              <a:t>&lt;PageObject class</a:t>
            </a:r>
            <a:r>
              <a:rPr lang="en-US" sz="1800" smtClean="0"/>
              <a:t>&gt; do |page|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</a:t>
            </a:r>
            <a:r>
              <a:rPr lang="en-US" sz="1800" smtClean="0"/>
              <a:t>page.&lt;object&gt;</a:t>
            </a:r>
            <a:endParaRPr lang="en-US" sz="1800" smtClean="0"/>
          </a:p>
          <a:p>
            <a:pPr lvl="1">
              <a:buFont typeface="Arial" charset="0"/>
              <a:buNone/>
            </a:pPr>
            <a:r>
              <a:rPr lang="en-US" sz="1800" smtClean="0"/>
              <a:t>end</a:t>
            </a:r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Caution: Ruby interpreter will assume you are on the correct page. When it hits the on_page block it will go into it. Regardless of whether you are on it or not</a:t>
            </a:r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Using on_page</a:t>
            </a:r>
            <a:endParaRPr 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69888" y="866775"/>
            <a:ext cx="8383587" cy="57708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We are now ready to tackle our next two ToDo’s</a:t>
            </a:r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Add the following code to your When and And steps and Run it</a:t>
            </a:r>
          </a:p>
          <a:p>
            <a:r>
              <a:rPr lang="en-US" sz="1400" b="0" smtClean="0"/>
              <a:t>When /^enter Zip of "(.*?)"$/ do |zip_code|</a:t>
            </a:r>
          </a:p>
          <a:p>
            <a:r>
              <a:rPr lang="en-US" sz="1400" b="0" smtClean="0"/>
              <a:t>	#ToDo: enter Zip Code in the </a:t>
            </a:r>
            <a:r>
              <a:rPr lang="en-US" sz="1400" b="0" smtClean="0"/>
              <a:t>Zip </a:t>
            </a:r>
            <a:r>
              <a:rPr lang="en-US" sz="1400" b="0" smtClean="0"/>
              <a:t>field			</a:t>
            </a:r>
            <a:r>
              <a:rPr lang="en-US" smtClean="0"/>
              <a:t>Will get these results</a:t>
            </a:r>
            <a:endParaRPr lang="en-US" smtClean="0"/>
          </a:p>
          <a:p>
            <a:r>
              <a:rPr lang="en-US" sz="1400" b="0" smtClean="0"/>
              <a:t>	  </a:t>
            </a:r>
            <a:r>
              <a:rPr lang="en-US" sz="1400" b="0" smtClean="0"/>
              <a:t>on_page NationwideHomePage do |page|</a:t>
            </a:r>
          </a:p>
          <a:p>
            <a:r>
              <a:rPr lang="en-US" sz="1400" b="0" smtClean="0"/>
              <a:t>	    </a:t>
            </a:r>
            <a:r>
              <a:rPr lang="en-US" sz="1400" b="0" smtClean="0"/>
              <a:t>page.zip </a:t>
            </a:r>
            <a:r>
              <a:rPr lang="en-US" sz="1400" b="0" smtClean="0"/>
              <a:t>= </a:t>
            </a:r>
            <a:r>
              <a:rPr lang="en-US" sz="1400" b="0" smtClean="0"/>
              <a:t>zip_code				#Zip Code field populated</a:t>
            </a:r>
            <a:endParaRPr lang="en-US" sz="1400" b="0" smtClean="0"/>
          </a:p>
          <a:p>
            <a:r>
              <a:rPr lang="en-US" sz="1400" b="0" smtClean="0"/>
              <a:t>	  </a:t>
            </a:r>
            <a:r>
              <a:rPr lang="en-US" sz="1400" b="0" smtClean="0"/>
              <a:t>end</a:t>
            </a:r>
          </a:p>
          <a:p>
            <a:r>
              <a:rPr lang="en-US" sz="1400" b="0" smtClean="0"/>
              <a:t>end</a:t>
            </a:r>
            <a:endParaRPr lang="en-US" sz="1400" b="0" smtClean="0"/>
          </a:p>
          <a:p>
            <a:r>
              <a:rPr lang="en-US" sz="1400" b="0" smtClean="0"/>
              <a:t>And /^click "(.*?)" button$/ </a:t>
            </a:r>
            <a:r>
              <a:rPr lang="en-US" sz="1400" b="0" smtClean="0"/>
              <a:t>do </a:t>
            </a:r>
            <a:r>
              <a:rPr lang="en-US" sz="1400" b="0" smtClean="0"/>
              <a:t>|button|</a:t>
            </a:r>
            <a:endParaRPr lang="en-US" sz="1400" b="0" smtClean="0"/>
          </a:p>
          <a:p>
            <a:r>
              <a:rPr lang="en-US" sz="1400" b="0" smtClean="0"/>
              <a:t>	#ToDo: click the "Get a Quote" button</a:t>
            </a:r>
          </a:p>
          <a:p>
            <a:r>
              <a:rPr lang="en-US" sz="1400" b="0" smtClean="0"/>
              <a:t>	  </a:t>
            </a:r>
            <a:r>
              <a:rPr lang="en-US" sz="1400" b="0" smtClean="0"/>
              <a:t>on_page NationwideHomePage do |page|</a:t>
            </a:r>
          </a:p>
          <a:p>
            <a:r>
              <a:rPr lang="en-US" sz="1400" b="0" smtClean="0"/>
              <a:t>	    page.get_quote_button				#Get Quote button clicked</a:t>
            </a:r>
            <a:endParaRPr lang="en-US" sz="1400" b="0" smtClean="0"/>
          </a:p>
          <a:p>
            <a:r>
              <a:rPr lang="en-US" sz="1400" b="0" smtClean="0"/>
              <a:t>	  </a:t>
            </a:r>
            <a:r>
              <a:rPr lang="en-US" sz="1400" b="0" smtClean="0"/>
              <a:t>end</a:t>
            </a:r>
          </a:p>
          <a:p>
            <a:r>
              <a:rPr lang="en-US" sz="1400" b="0" smtClean="0"/>
              <a:t>  </a:t>
            </a:r>
            <a:r>
              <a:rPr lang="en-US" sz="1400" b="0" smtClean="0"/>
              <a:t>sleep(10</a:t>
            </a:r>
            <a:r>
              <a:rPr lang="en-US" sz="1400" b="0" smtClean="0"/>
              <a:t>)						#added so you can see which page</a:t>
            </a:r>
          </a:p>
          <a:p>
            <a:r>
              <a:rPr lang="en-US" sz="1400" b="0" smtClean="0"/>
              <a:t>end								the browser ends up on</a:t>
            </a:r>
            <a:endParaRPr lang="en-US" sz="1400" b="0" smtClean="0"/>
          </a:p>
          <a:p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Objects you can Map: Link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116013"/>
            <a:ext cx="8124825" cy="5059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Links</a:t>
            </a:r>
          </a:p>
          <a:p>
            <a:pPr lvl="1"/>
            <a:r>
              <a:rPr lang="en-US" sz="1800" smtClean="0"/>
              <a:t>HTML: &lt;a href=“http://google.com”&gt;</a:t>
            </a:r>
          </a:p>
          <a:p>
            <a:pPr lvl="1"/>
            <a:endParaRPr lang="en-US" sz="1800" smtClean="0"/>
          </a:p>
          <a:p>
            <a:r>
              <a:rPr lang="en-US" sz="1800" smtClean="0"/>
              <a:t>Listing in the class object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link(:nationwide_link , :id=&gt;“pa1")</a:t>
            </a:r>
          </a:p>
          <a:p>
            <a:endParaRPr lang="en-US" sz="1800" smtClean="0"/>
          </a:p>
          <a:p>
            <a:r>
              <a:rPr lang="en-US" sz="1800" smtClean="0"/>
              <a:t>Use in code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#clicks the link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@page.nationwide_link</a:t>
            </a:r>
          </a:p>
          <a:p>
            <a:pPr lvl="1">
              <a:buFont typeface="Arial" charset="0"/>
              <a:buNone/>
            </a:pPr>
            <a:endParaRPr lang="en-US" sz="1600" b="1" smtClean="0"/>
          </a:p>
          <a:p>
            <a:pPr lvl="1">
              <a:buFont typeface="Arial" charset="0"/>
              <a:buNone/>
            </a:pPr>
            <a:r>
              <a:rPr lang="en-US" sz="1600" b="1" smtClean="0"/>
              <a:t>#returns the link element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@page.nationwide_link_element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Objects you </a:t>
            </a:r>
            <a:r>
              <a:rPr lang="en-US" smtClean="0"/>
              <a:t>can </a:t>
            </a:r>
            <a:r>
              <a:rPr lang="en-US" smtClean="0"/>
              <a:t>Map: Select </a:t>
            </a:r>
            <a:r>
              <a:rPr lang="en-US" smtClean="0"/>
              <a:t>List (Dropdown)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838200"/>
            <a:ext cx="8124825" cy="55553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Select Lists</a:t>
            </a:r>
          </a:p>
          <a:p>
            <a:pPr lvl="1"/>
            <a:r>
              <a:rPr lang="en-US" sz="1800" smtClean="0"/>
              <a:t>HTML: &lt;select name=“repository_country”&gt;</a:t>
            </a:r>
          </a:p>
          <a:p>
            <a:pPr lvl="1"/>
            <a:endParaRPr lang="en-US" sz="1000" smtClean="0"/>
          </a:p>
          <a:p>
            <a:pPr lvl="1"/>
            <a:r>
              <a:rPr lang="en-US" sz="1800" smtClean="0"/>
              <a:t>Listing in the class object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select_list(:directory,  :name =&gt;“repository_country“)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/>
            <a:r>
              <a:rPr lang="en-US" sz="1800" smtClean="0"/>
              <a:t>Use in code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#returns the value selected in the SelectList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puts @browser.directory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sz="1600" b="1" smtClean="0"/>
              <a:t>#sets the selected value in the SelectList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@browser.directory = “USA”</a:t>
            </a:r>
          </a:p>
          <a:p>
            <a:pPr lvl="1">
              <a:buFont typeface="Arial" charset="0"/>
              <a:buNone/>
            </a:pPr>
            <a:endParaRPr lang="en-US" sz="1600" b="1" smtClean="0"/>
          </a:p>
          <a:p>
            <a:pPr lvl="1">
              <a:buFont typeface="Arial" charset="0"/>
              <a:buNone/>
            </a:pPr>
            <a:r>
              <a:rPr lang="en-US" sz="1600" b="1" smtClean="0"/>
              <a:t>#returns the SelectList element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@browser.select_name_element</a:t>
            </a:r>
          </a:p>
          <a:p>
            <a:pPr lvl="1">
              <a:buFont typeface="Arial" charset="0"/>
              <a:buNone/>
            </a:pPr>
            <a:endParaRPr lang="en-US" sz="1600" b="1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Objects you can Map: Image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116013"/>
            <a:ext cx="8124825" cy="5059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Images</a:t>
            </a:r>
          </a:p>
          <a:p>
            <a:pPr lvl="1"/>
            <a:r>
              <a:rPr lang="en-US" sz="1800" smtClean="0"/>
              <a:t>HTML: &lt;img src=</a:t>
            </a:r>
            <a:r>
              <a:rPr lang="en-US" sz="1800" smtClean="0">
                <a:hlinkClick r:id="rId3" action="ppaction://hlinkfile"/>
              </a:rPr>
              <a:t>“Sogeti_Lifecycle_System_files/SignIn.gif</a:t>
            </a:r>
            <a:r>
              <a:rPr lang="en-US" sz="1800" smtClean="0"/>
              <a:t>&gt; or</a:t>
            </a:r>
          </a:p>
          <a:p>
            <a:pPr lvl="1"/>
            <a:r>
              <a:rPr lang="en-US" sz="1800" smtClean="0"/>
              <a:t>HTML: &lt;input type=“image”&gt;</a:t>
            </a:r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Listing in the class object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image(:submit_button, :id=&gt;“submit_button")</a:t>
            </a:r>
          </a:p>
          <a:p>
            <a:pPr lvl="1">
              <a:buFont typeface="Arial" charset="0"/>
              <a:buNone/>
            </a:pPr>
            <a:endParaRPr lang="en-US" sz="1600" b="1" smtClean="0"/>
          </a:p>
          <a:p>
            <a:pPr lvl="1"/>
            <a:r>
              <a:rPr lang="en-US" sz="1800" smtClean="0"/>
              <a:t>Use in code</a:t>
            </a:r>
          </a:p>
          <a:p>
            <a:pPr lvl="1">
              <a:buFont typeface="Arial" charset="0"/>
              <a:buNone/>
            </a:pPr>
            <a:r>
              <a:rPr lang="en-US" sz="1800" b="1" smtClean="0"/>
              <a:t>#clicks the image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@browser.submit_button</a:t>
            </a:r>
          </a:p>
          <a:p>
            <a:pPr lvl="1">
              <a:buFont typeface="Arial" charset="0"/>
              <a:buNone/>
            </a:pPr>
            <a:endParaRPr lang="en-US" sz="1800" b="1" smtClean="0"/>
          </a:p>
          <a:p>
            <a:pPr lvl="1">
              <a:buFont typeface="Arial" charset="0"/>
              <a:buNone/>
            </a:pPr>
            <a:r>
              <a:rPr lang="en-US" sz="1800" b="1" smtClean="0"/>
              <a:t>#returns the image element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@browser.image_name_element</a:t>
            </a:r>
          </a:p>
          <a:p>
            <a:pPr lvl="1">
              <a:buFont typeface="Arial" charset="0"/>
              <a:buNone/>
            </a:pPr>
            <a:endParaRPr lang="en-US" sz="1600" b="1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Objects you can Map: Radio Button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847725"/>
            <a:ext cx="8124825" cy="57554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Radio buttons</a:t>
            </a:r>
          </a:p>
          <a:p>
            <a:pPr lvl="1"/>
            <a:r>
              <a:rPr lang="en-US" sz="1800" smtClean="0"/>
              <a:t>HTML: &lt;radio name=“consultant_type”&gt;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/>
            <a:r>
              <a:rPr lang="en-US" sz="1800" smtClean="0"/>
              <a:t>Listing in the class object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radio_button(:radio_name,  :name =&gt;“consultant_type“)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/>
            <a:r>
              <a:rPr lang="en-US" sz="1800" smtClean="0"/>
              <a:t>Use in code</a:t>
            </a:r>
          </a:p>
          <a:p>
            <a:pPr lvl="1">
              <a:buFont typeface="Arial" charset="0"/>
              <a:buNone/>
            </a:pPr>
            <a:r>
              <a:rPr lang="en-US" sz="1400" b="1" smtClean="0"/>
              <a:t>#selects the RadioButton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@browser.select_radio_name</a:t>
            </a:r>
          </a:p>
          <a:p>
            <a:pPr lvl="1">
              <a:buFont typeface="Arial" charset="0"/>
              <a:buNone/>
            </a:pP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#clears the RadioButton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@browser.clear_radio_name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#returns if the RadioButton is selected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@browser.radio_name_selected?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#returns the RadioButton element</a:t>
            </a:r>
          </a:p>
          <a:p>
            <a:pPr lvl="1">
              <a:buFont typeface="Arial" charset="0"/>
              <a:buNone/>
            </a:pPr>
            <a:r>
              <a:rPr lang="en-US" sz="1400" b="1" smtClean="0"/>
              <a:t>@browser.radio_name_elements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Objects you can Map: Checkbox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847725"/>
            <a:ext cx="8124825" cy="57554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Checkboxes</a:t>
            </a:r>
          </a:p>
          <a:p>
            <a:pPr lvl="1"/>
            <a:r>
              <a:rPr lang="en-US" sz="1800" smtClean="0"/>
              <a:t>HTML: &lt;checkbox name=“consultant_type”&gt;</a:t>
            </a:r>
          </a:p>
          <a:p>
            <a:pPr lvl="1"/>
            <a:endParaRPr lang="en-US" sz="1000" smtClean="0"/>
          </a:p>
          <a:p>
            <a:pPr lvl="1"/>
            <a:r>
              <a:rPr lang="en-US" sz="1800" smtClean="0"/>
              <a:t>Listing in the class object</a:t>
            </a:r>
          </a:p>
          <a:p>
            <a:pPr lvl="1">
              <a:buFont typeface="Arial" charset="0"/>
              <a:buNone/>
            </a:pPr>
            <a:r>
              <a:rPr lang="en-US" sz="1600" b="1" smtClean="0"/>
              <a:t>checkbox(:checkbox_name,  :name =&gt;“consultant_type“)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/>
            <a:r>
              <a:rPr lang="en-US" sz="1800" smtClean="0"/>
              <a:t>Use in code</a:t>
            </a:r>
          </a:p>
          <a:p>
            <a:pPr lvl="1">
              <a:buFont typeface="Arial" charset="0"/>
              <a:buNone/>
            </a:pPr>
            <a:r>
              <a:rPr lang="en-US" sz="1400" b="1" smtClean="0"/>
              <a:t>#checks the CheckBox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@browser.check_checkbox_name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#unchecks the CheckBox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@browser.uncheck_checkbox_name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#returns true if the CheckBox is checked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@browser.checkbox_name_checked?</a:t>
            </a:r>
          </a:p>
          <a:p>
            <a:pPr lvl="1">
              <a:buFont typeface="Arial" charset="0"/>
              <a:buNone/>
            </a:pPr>
            <a:endParaRPr lang="en-US" sz="1000" b="1" smtClean="0"/>
          </a:p>
          <a:p>
            <a:pPr lvl="1">
              <a:buFont typeface="Arial" charset="0"/>
              <a:buNone/>
            </a:pPr>
            <a:r>
              <a:rPr lang="en-US" sz="1400" b="1" smtClean="0"/>
              <a:t>#returns the CheckBox element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@browser.checklist_name_element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To run Chrome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704850" y="1116013"/>
            <a:ext cx="8124825" cy="5059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You need Chrome located at:</a:t>
            </a:r>
          </a:p>
          <a:p>
            <a:pPr lvl="1">
              <a:buFont typeface="Arial" charset="0"/>
              <a:buNone/>
            </a:pPr>
            <a:r>
              <a:rPr lang="en-US" sz="1800" b="1" smtClean="0"/>
              <a:t>Google.com/chrome</a:t>
            </a:r>
          </a:p>
          <a:p>
            <a:endParaRPr lang="en-US" sz="1800" smtClean="0"/>
          </a:p>
          <a:p>
            <a:r>
              <a:rPr lang="en-US" sz="1800" smtClean="0"/>
              <a:t>You also need the chrome driver located at:</a:t>
            </a:r>
          </a:p>
          <a:p>
            <a:pPr lvl="1">
              <a:buFont typeface="Arial" charset="0"/>
              <a:buNone/>
            </a:pPr>
            <a:r>
              <a:rPr lang="en-US" sz="1800" smtClean="0">
                <a:hlinkClick r:id="rId3"/>
              </a:rPr>
              <a:t>http://code.google.com/p/chromedriver/downloads/list</a:t>
            </a:r>
            <a:endParaRPr lang="en-US" sz="1800" smtClean="0"/>
          </a:p>
          <a:p>
            <a:pPr lvl="1"/>
            <a:endParaRPr lang="en-US" sz="1800" smtClean="0"/>
          </a:p>
          <a:p>
            <a:r>
              <a:rPr lang="en-US" sz="1800" smtClean="0"/>
              <a:t>Download it into the c:\Ruby192\bin directory</a:t>
            </a:r>
          </a:p>
          <a:p>
            <a:endParaRPr lang="en-US" sz="1800" smtClean="0"/>
          </a:p>
          <a:p>
            <a:r>
              <a:rPr lang="en-US" sz="1800" smtClean="0"/>
              <a:t>Re-run the project with Chrome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Before we get started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57251"/>
            <a:ext cx="8124825" cy="558614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sz="1800" b="0" smtClean="0"/>
              <a:t>Create a new Project: PageObjectTesting</a:t>
            </a:r>
          </a:p>
          <a:p>
            <a:pPr lvl="1"/>
            <a:endParaRPr lang="en-US" sz="1800" b="0" smtClean="0"/>
          </a:p>
          <a:p>
            <a:pPr lvl="1"/>
            <a:r>
              <a:rPr lang="en-US" sz="1800" b="0" smtClean="0"/>
              <a:t>Create a cucumber framework</a:t>
            </a:r>
          </a:p>
          <a:p>
            <a:pPr lvl="2"/>
            <a:r>
              <a:rPr lang="en-US" b="0" smtClean="0"/>
              <a:t>Add a feature file: pages.feature</a:t>
            </a:r>
          </a:p>
          <a:p>
            <a:pPr lvl="2"/>
            <a:r>
              <a:rPr lang="en-US" smtClean="0"/>
              <a:t>Add a step definitions file: pages_steps.rb</a:t>
            </a:r>
            <a:endParaRPr lang="en-US" b="0" smtClean="0"/>
          </a:p>
          <a:p>
            <a:pPr lvl="1"/>
            <a:endParaRPr lang="en-US" sz="1800" b="0" smtClean="0"/>
          </a:p>
          <a:p>
            <a:pPr lvl="1"/>
            <a:r>
              <a:rPr lang="en-US" sz="1800" b="0" smtClean="0"/>
              <a:t>For tonight’s example we are going to use the following Gherkin Script:</a:t>
            </a:r>
          </a:p>
          <a:p>
            <a:pPr lvl="1">
              <a:buNone/>
            </a:pPr>
            <a:r>
              <a:rPr lang="en-US" smtClean="0"/>
              <a:t>Feature: Getting an Auto Insurance Quote</a:t>
            </a:r>
          </a:p>
          <a:p>
            <a:pPr lvl="1">
              <a:buNone/>
            </a:pPr>
            <a:r>
              <a:rPr lang="en-US" smtClean="0"/>
              <a:t>	Scenario: Getting an Auto Insurance Quote</a:t>
            </a:r>
          </a:p>
          <a:p>
            <a:pPr lvl="1">
              <a:buFont typeface="Arial" charset="0"/>
              <a:buNone/>
            </a:pPr>
            <a:r>
              <a:rPr lang="en-US" smtClean="0"/>
              <a:t>		Given navigate to the Nationwide Home Page</a:t>
            </a:r>
          </a:p>
          <a:p>
            <a:pPr lvl="1">
              <a:buFont typeface="Arial" charset="0"/>
              <a:buNone/>
            </a:pPr>
            <a:r>
              <a:rPr lang="en-US" smtClean="0"/>
              <a:t>		When enter Zip of “43235”</a:t>
            </a:r>
          </a:p>
          <a:p>
            <a:pPr lvl="1">
              <a:buFont typeface="Arial" charset="0"/>
              <a:buNone/>
            </a:pPr>
            <a:r>
              <a:rPr lang="en-US" smtClean="0"/>
              <a:t>		And click “Get a Quote” button</a:t>
            </a:r>
          </a:p>
          <a:p>
            <a:pPr lvl="1">
              <a:buFont typeface="Arial" charset="0"/>
              <a:buNone/>
            </a:pPr>
            <a:r>
              <a:rPr lang="en-US" smtClean="0"/>
              <a:t>		Then taken to the “Start Auto Quote” page</a:t>
            </a:r>
          </a:p>
          <a:p>
            <a:endParaRPr lang="en-US" sz="1600" b="0" smtClean="0"/>
          </a:p>
          <a:p>
            <a:r>
              <a:rPr lang="en-US" sz="1800" b="0" smtClean="0"/>
              <a:t>Go ahead and create the step definitions for this script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the gems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4262705"/>
          </a:xfrm>
        </p:spPr>
        <p:txBody>
          <a:bodyPr/>
          <a:lstStyle/>
          <a:p>
            <a:r>
              <a:rPr lang="en-US" smtClean="0"/>
              <a:t>Open a command prompt window and type:</a:t>
            </a:r>
          </a:p>
          <a:p>
            <a:pPr lvl="2">
              <a:buNone/>
            </a:pPr>
            <a:r>
              <a:rPr lang="en-US" smtClean="0"/>
              <a:t>“gem list”</a:t>
            </a:r>
          </a:p>
          <a:p>
            <a:endParaRPr lang="en-US" smtClean="0"/>
          </a:p>
          <a:p>
            <a:r>
              <a:rPr lang="en-US" smtClean="0"/>
              <a:t>You will see a list of all the </a:t>
            </a:r>
          </a:p>
          <a:p>
            <a:r>
              <a:rPr lang="en-US" smtClean="0"/>
              <a:t>gems currently on your system</a:t>
            </a:r>
          </a:p>
          <a:p>
            <a:endParaRPr lang="en-US" smtClean="0"/>
          </a:p>
          <a:p>
            <a:r>
              <a:rPr lang="en-US" smtClean="0"/>
              <a:t>Look for “bundler” gem</a:t>
            </a:r>
          </a:p>
          <a:p>
            <a:endParaRPr lang="en-US" smtClean="0"/>
          </a:p>
          <a:p>
            <a:r>
              <a:rPr lang="en-US" smtClean="0"/>
              <a:t>If you do not have it, type:</a:t>
            </a:r>
          </a:p>
          <a:p>
            <a:r>
              <a:rPr lang="en-US" smtClean="0"/>
              <a:t>“gem install bundler”</a:t>
            </a:r>
          </a:p>
          <a:p>
            <a:endParaRPr lang="en-US" smtClean="0"/>
          </a:p>
          <a:p>
            <a:r>
              <a:rPr lang="en-US" smtClean="0"/>
              <a:t>Another way to find out if you have it: in RubyMine</a:t>
            </a:r>
            <a:endParaRPr lang="en-US"/>
          </a:p>
        </p:txBody>
      </p:sp>
      <p:pic>
        <p:nvPicPr>
          <p:cNvPr id="1026" name="Picture 2" descr="C:\Users\meakin\AppData\Local\Temp\SNAGHTMLf3df7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25" y="1546891"/>
            <a:ext cx="5705475" cy="2882234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 bwMode="auto">
          <a:xfrm>
            <a:off x="1604963" y="3557588"/>
            <a:ext cx="1747837" cy="423862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 advClick="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Gemfile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5109091"/>
          </a:xfrm>
        </p:spPr>
        <p:txBody>
          <a:bodyPr/>
          <a:lstStyle/>
          <a:p>
            <a:r>
              <a:rPr lang="en-US" smtClean="0"/>
              <a:t>Once you have bundler you are ready to add your Gemfile</a:t>
            </a:r>
          </a:p>
          <a:p>
            <a:endParaRPr lang="en-US" smtClean="0"/>
          </a:p>
          <a:p>
            <a:r>
              <a:rPr lang="en-US" smtClean="0"/>
              <a:t>Right-click on the Project root directory</a:t>
            </a:r>
          </a:p>
          <a:p>
            <a:endParaRPr lang="en-US" smtClean="0"/>
          </a:p>
          <a:p>
            <a:r>
              <a:rPr lang="en-US" smtClean="0"/>
              <a:t>Goto New -&gt; File. You should get a File Create pop-up</a:t>
            </a:r>
          </a:p>
          <a:p>
            <a:pPr lvl="1"/>
            <a:r>
              <a:rPr lang="en-US" smtClean="0"/>
              <a:t>Name = “Gemfile”</a:t>
            </a:r>
          </a:p>
          <a:p>
            <a:endParaRPr lang="en-US" smtClean="0"/>
          </a:p>
          <a:p>
            <a:r>
              <a:rPr lang="en-US" smtClean="0"/>
              <a:t>Add the following lines to your Gemfile:</a:t>
            </a:r>
          </a:p>
          <a:p>
            <a:r>
              <a:rPr lang="en-US" sz="1400" b="0" smtClean="0"/>
              <a:t>source "http://rubygems.org"</a:t>
            </a:r>
          </a:p>
          <a:p>
            <a:endParaRPr lang="en-US" sz="1400" b="0" smtClean="0"/>
          </a:p>
          <a:p>
            <a:r>
              <a:rPr lang="en-US" sz="1400" b="0" smtClean="0"/>
              <a:t>gem "rake"</a:t>
            </a:r>
          </a:p>
          <a:p>
            <a:endParaRPr lang="en-US" sz="1400" b="0" smtClean="0"/>
          </a:p>
          <a:p>
            <a:r>
              <a:rPr lang="en-US" sz="1400" b="0" smtClean="0"/>
              <a:t>gem "cucumber"</a:t>
            </a:r>
          </a:p>
          <a:p>
            <a:r>
              <a:rPr lang="en-US" sz="1400" b="0" smtClean="0"/>
              <a:t>gem "watir-webdriver"</a:t>
            </a:r>
          </a:p>
          <a:p>
            <a:r>
              <a:rPr lang="en-US" sz="1400" b="0" smtClean="0"/>
              <a:t>gem "page-object"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4452938"/>
            <a:ext cx="648493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the gems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1" y="1185149"/>
            <a:ext cx="4032250" cy="2708434"/>
          </a:xfrm>
        </p:spPr>
        <p:txBody>
          <a:bodyPr/>
          <a:lstStyle/>
          <a:p>
            <a:r>
              <a:rPr lang="en-US" smtClean="0"/>
              <a:t>If bundler is present you should be able to go to Tools -&gt;Bundler and see numerous bundle options</a:t>
            </a:r>
          </a:p>
          <a:p>
            <a:endParaRPr lang="en-US" smtClean="0"/>
          </a:p>
          <a:p>
            <a:r>
              <a:rPr lang="en-US" smtClean="0"/>
              <a:t>Select Install</a:t>
            </a:r>
          </a:p>
          <a:p>
            <a:endParaRPr lang="en-US" smtClean="0"/>
          </a:p>
          <a:p>
            <a:r>
              <a:rPr lang="en-US" smtClean="0"/>
              <a:t>Once selected RubyMine will run the bundle install command against the list of gems in the Gemfile</a:t>
            </a:r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488" y="1057275"/>
            <a:ext cx="46196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>
            <a:off x="1452563" y="2633663"/>
            <a:ext cx="6386512" cy="1195387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 advClick="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you got all the gems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246221"/>
          </a:xfrm>
        </p:spPr>
        <p:txBody>
          <a:bodyPr/>
          <a:lstStyle/>
          <a:p>
            <a:r>
              <a:rPr lang="en-US" smtClean="0"/>
              <a:t>If all goes well you will see a Run screen that looks like this…</a:t>
            </a:r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647825"/>
            <a:ext cx="698976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Creating the env.rb file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29854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If you do not already have a feature/support/env.rb file you need to create one</a:t>
            </a:r>
          </a:p>
          <a:p>
            <a:endParaRPr lang="en-US" sz="1800" smtClean="0"/>
          </a:p>
          <a:p>
            <a:r>
              <a:rPr lang="en-US" sz="1800" smtClean="0"/>
              <a:t>Create a “support” directory off the “feature” directory</a:t>
            </a:r>
          </a:p>
          <a:p>
            <a:r>
              <a:rPr lang="en-US" sz="1800" smtClean="0"/>
              <a:t>Create a “env.rb” file in the “support” directory</a:t>
            </a:r>
          </a:p>
          <a:p>
            <a:endParaRPr lang="en-US" sz="1800" smtClean="0"/>
          </a:p>
          <a:p>
            <a:r>
              <a:rPr lang="en-US" sz="1800" smtClean="0"/>
              <a:t>You will need to require the following gems in the env.rb file:</a:t>
            </a:r>
          </a:p>
          <a:p>
            <a:pPr lvl="1">
              <a:buClr>
                <a:srgbClr val="AF2626"/>
              </a:buClr>
              <a:buFont typeface="Verdana" pitchFamily="34" charset="0"/>
              <a:buNone/>
            </a:pPr>
            <a:endParaRPr lang="en-US" sz="14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3971925"/>
            <a:ext cx="80470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ToDo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4708981"/>
          </a:xfrm>
        </p:spPr>
        <p:txBody>
          <a:bodyPr/>
          <a:lstStyle/>
          <a:p>
            <a:r>
              <a:rPr lang="en-US" smtClean="0"/>
              <a:t>Before we dive into the code we 1</a:t>
            </a:r>
            <a:r>
              <a:rPr lang="en-US" baseline="30000" smtClean="0"/>
              <a:t>st</a:t>
            </a:r>
            <a:r>
              <a:rPr lang="en-US" smtClean="0"/>
              <a:t> need to understand what code we need to build</a:t>
            </a:r>
          </a:p>
          <a:p>
            <a:r>
              <a:rPr lang="en-US" sz="1200" b="0" smtClean="0"/>
              <a:t>Given /^navigate to the Nationwide Home Page$/ do</a:t>
            </a:r>
          </a:p>
          <a:p>
            <a:r>
              <a:rPr lang="en-US" sz="1200" b="0" smtClean="0">
                <a:solidFill>
                  <a:srgbClr val="00B0F0"/>
                </a:solidFill>
              </a:rPr>
              <a:t>	#ToDo: open browser</a:t>
            </a:r>
          </a:p>
          <a:p>
            <a:r>
              <a:rPr lang="en-US" sz="1200" b="0" smtClean="0">
                <a:solidFill>
                  <a:srgbClr val="00B0F0"/>
                </a:solidFill>
              </a:rPr>
              <a:t>	#ToDo: navigate to Nationwide Home Page</a:t>
            </a:r>
          </a:p>
          <a:p>
            <a:r>
              <a:rPr lang="en-US" sz="1200" b="0" smtClean="0"/>
              <a:t>end</a:t>
            </a:r>
          </a:p>
          <a:p>
            <a:endParaRPr lang="en-US" sz="1200" b="0" smtClean="0"/>
          </a:p>
          <a:p>
            <a:r>
              <a:rPr lang="en-US" sz="1200" b="0" smtClean="0"/>
              <a:t>When /^enter Zip of “(\d+)”$/ do |arg1|</a:t>
            </a:r>
          </a:p>
          <a:p>
            <a:r>
              <a:rPr lang="en-US" sz="1200" b="0" smtClean="0">
                <a:solidFill>
                  <a:srgbClr val="00B0F0"/>
                </a:solidFill>
              </a:rPr>
              <a:t>	#ToDo: enter Zip Code in the Zip field</a:t>
            </a:r>
          </a:p>
          <a:p>
            <a:r>
              <a:rPr lang="en-US" sz="1200" b="0" smtClean="0"/>
              <a:t>end</a:t>
            </a:r>
          </a:p>
          <a:p>
            <a:endParaRPr lang="en-US" sz="1200" b="0" smtClean="0"/>
          </a:p>
          <a:p>
            <a:r>
              <a:rPr lang="en-US" sz="1200" b="0" smtClean="0"/>
              <a:t>And /^click “Get a Quote” button$/ do</a:t>
            </a:r>
          </a:p>
          <a:p>
            <a:r>
              <a:rPr lang="en-US" sz="1200" b="0" smtClean="0">
                <a:solidFill>
                  <a:srgbClr val="00B0F0"/>
                </a:solidFill>
              </a:rPr>
              <a:t>	#ToDo: click the “Get a Quote” button</a:t>
            </a:r>
          </a:p>
          <a:p>
            <a:r>
              <a:rPr lang="en-US" sz="1200" b="0" smtClean="0"/>
              <a:t>end</a:t>
            </a:r>
          </a:p>
          <a:p>
            <a:endParaRPr lang="en-US" sz="1200" b="0" smtClean="0"/>
          </a:p>
          <a:p>
            <a:r>
              <a:rPr lang="en-US" sz="1200" b="0" smtClean="0"/>
              <a:t>Then /^taken to the “Start Auto Quote” page$/ do</a:t>
            </a:r>
          </a:p>
          <a:p>
            <a:r>
              <a:rPr lang="en-US" sz="1200" b="0" smtClean="0">
                <a:solidFill>
                  <a:srgbClr val="00B0F0"/>
                </a:solidFill>
              </a:rPr>
              <a:t>	#ToDo: validate we land on the Start Auto Quote page</a:t>
            </a:r>
          </a:p>
          <a:p>
            <a:r>
              <a:rPr lang="en-US" sz="1200" b="0" smtClean="0"/>
              <a:t>end</a:t>
            </a:r>
            <a:endParaRPr lang="en-US" sz="1200" b="0"/>
          </a:p>
        </p:txBody>
      </p:sp>
    </p:spTree>
  </p:cSld>
  <p:clrMapOvr>
    <a:masterClrMapping/>
  </p:clrMapOvr>
  <p:transition spd="med" advClick="0">
    <p:fade thruBlk="1"/>
  </p:transition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4E41AB2-7081-416C-B2B6-A7BBB69DDAB3}"/>
</file>

<file path=customXml/itemProps2.xml><?xml version="1.0" encoding="utf-8"?>
<ds:datastoreItem xmlns:ds="http://schemas.openxmlformats.org/officeDocument/2006/customXml" ds:itemID="{2E5597BE-0D25-45DB-BBA4-029B0B8FB303}"/>
</file>

<file path=customXml/itemProps3.xml><?xml version="1.0" encoding="utf-8"?>
<ds:datastoreItem xmlns:ds="http://schemas.openxmlformats.org/officeDocument/2006/customXml" ds:itemID="{D98D7232-AC04-4A83-ADE9-86FC7EEA1768}"/>
</file>

<file path=docProps/app.xml><?xml version="1.0" encoding="utf-8"?>
<Properties xmlns="http://schemas.openxmlformats.org/officeDocument/2006/extended-properties" xmlns:vt="http://schemas.openxmlformats.org/officeDocument/2006/docPropsVTypes">
  <TotalTime>30937</TotalTime>
  <Words>1192</Words>
  <Application>Microsoft Office PowerPoint</Application>
  <PresentationFormat>On-screen Show (4:3)</PresentationFormat>
  <Paragraphs>322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Capgemini_NA_Template</vt:lpstr>
      <vt:lpstr>1_Default Design</vt:lpstr>
      <vt:lpstr>Ruby Training: PageObjects</vt:lpstr>
      <vt:lpstr>Agenda</vt:lpstr>
      <vt:lpstr>Before we get started</vt:lpstr>
      <vt:lpstr>Getting the gems</vt:lpstr>
      <vt:lpstr>Creating a Gemfile</vt:lpstr>
      <vt:lpstr>Installing the gems</vt:lpstr>
      <vt:lpstr>Validating you got all the gems</vt:lpstr>
      <vt:lpstr>Creating the env.rb file</vt:lpstr>
      <vt:lpstr>Our ToDo List</vt:lpstr>
      <vt:lpstr>Today’s Web Page</vt:lpstr>
      <vt:lpstr>Creating the directory &amp; Files</vt:lpstr>
      <vt:lpstr>Making it a PageObject file</vt:lpstr>
      <vt:lpstr>HTML Elements supported by WATiR and thus by PageObjects</vt:lpstr>
      <vt:lpstr>A PageObject Object</vt:lpstr>
      <vt:lpstr>Objects you can Map: TextField</vt:lpstr>
      <vt:lpstr>Objects you can Map: Button</vt:lpstr>
      <vt:lpstr>PageFactory</vt:lpstr>
      <vt:lpstr>PageFactory – visit_page</vt:lpstr>
      <vt:lpstr>Navigating through a visit_page</vt:lpstr>
      <vt:lpstr>Using visit_page</vt:lpstr>
      <vt:lpstr>PageFactory – on_page</vt:lpstr>
      <vt:lpstr>Using on_page</vt:lpstr>
      <vt:lpstr>Objects you can Map: Link</vt:lpstr>
      <vt:lpstr>Objects you can Map: Select List (Dropdown)</vt:lpstr>
      <vt:lpstr>Objects you can Map: Image</vt:lpstr>
      <vt:lpstr>Objects you can Map: Radio Button</vt:lpstr>
      <vt:lpstr>Objects you can Map: Checkbox</vt:lpstr>
      <vt:lpstr>To run Chrome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1752</cp:revision>
  <dcterms:created xsi:type="dcterms:W3CDTF">2009-09-29T13:00:13Z</dcterms:created>
  <dcterms:modified xsi:type="dcterms:W3CDTF">2012-08-06T11:44:14Z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